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60" r:id="rId3"/>
    <p:sldId id="262" r:id="rId4"/>
    <p:sldId id="263" r:id="rId5"/>
    <p:sldId id="264" r:id="rId6"/>
    <p:sldId id="265" r:id="rId7"/>
    <p:sldId id="266" r:id="rId8"/>
    <p:sldId id="267" r:id="rId9"/>
    <p:sldId id="268" r:id="rId10"/>
    <p:sldId id="269" r:id="rId11"/>
    <p:sldId id="270" r:id="rId12"/>
    <p:sldId id="257" r:id="rId13"/>
    <p:sldId id="25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7B4551A-B6FD-49AD-BA71-14239D0CCADF}" type="datetimeFigureOut">
              <a:rPr lang="en-US" smtClean="0"/>
              <a:pPr/>
              <a:t>8/2/2012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66638D-3AD0-4483-A66E-8357D543A61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7AE896-1A6F-400A-9A21-8CF3E53C4003}"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7AE896-1A6F-400A-9A21-8CF3E53C4003}"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21F6B1-49E5-4F62-9D99-681F31157B75}"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21F6B1-49E5-4F62-9D99-681F31157B75}"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A21F6B1-49E5-4F62-9D99-681F31157B75}"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CEF8531-C2C2-4CDD-8227-79788C5922F5}"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CEF8531-C2C2-4CDD-8227-79788C5922F5}"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CEF8531-C2C2-4CDD-8227-79788C5922F5}"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7AE896-1A6F-400A-9A21-8CF3E53C4003}"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B7AE896-1A6F-400A-9A21-8CF3E53C4003}"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37AA943-1D49-4EC5-949F-8198DA237FB0}" type="datetimeFigureOut">
              <a:rPr lang="en-US" smtClean="0"/>
              <a:pPr/>
              <a:t>8/2/2012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2D79F-5D18-4C32-AD11-41E5BB76DEC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7AA943-1D49-4EC5-949F-8198DA237FB0}" type="datetimeFigureOut">
              <a:rPr lang="en-US" smtClean="0"/>
              <a:pPr/>
              <a:t>8/2/2012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2D79F-5D18-4C32-AD11-41E5BB76DEC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7AA943-1D49-4EC5-949F-8198DA237FB0}" type="datetimeFigureOut">
              <a:rPr lang="en-US" smtClean="0"/>
              <a:pPr/>
              <a:t>8/2/2012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2D79F-5D18-4C32-AD11-41E5BB76DEC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37AA943-1D49-4EC5-949F-8198DA237FB0}" type="datetimeFigureOut">
              <a:rPr lang="en-US" smtClean="0"/>
              <a:pPr/>
              <a:t>8/2/2012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62D79F-5D18-4C32-AD11-41E5BB76DEC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37AA943-1D49-4EC5-949F-8198DA237FB0}" type="datetimeFigureOut">
              <a:rPr lang="en-US" smtClean="0"/>
              <a:pPr/>
              <a:t>8/2/2012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62D79F-5D18-4C32-AD11-41E5BB76DEC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37AA943-1D49-4EC5-949F-8198DA237FB0}" type="datetimeFigureOut">
              <a:rPr lang="en-US" smtClean="0"/>
              <a:pPr/>
              <a:t>8/2/2012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62D79F-5D18-4C32-AD11-41E5BB76DEC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7AA943-1D49-4EC5-949F-8198DA237FB0}" type="datetimeFigureOut">
              <a:rPr lang="en-US" smtClean="0"/>
              <a:pPr/>
              <a:t>8/2/2012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62D79F-5D18-4C32-AD11-41E5BB76DEC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7AA943-1D49-4EC5-949F-8198DA237FB0}" type="datetimeFigureOut">
              <a:rPr lang="en-US" smtClean="0"/>
              <a:pPr/>
              <a:t>8/2/2012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62D79F-5D18-4C32-AD11-41E5BB76DEC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7AA943-1D49-4EC5-949F-8198DA237FB0}" type="datetimeFigureOut">
              <a:rPr lang="en-US" smtClean="0"/>
              <a:pPr/>
              <a:t>8/2/2012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62D79F-5D18-4C32-AD11-41E5BB76DEC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7AA943-1D49-4EC5-949F-8198DA237FB0}" type="datetimeFigureOut">
              <a:rPr lang="en-US" smtClean="0"/>
              <a:pPr/>
              <a:t>8/2/2012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2D79F-5D18-4C32-AD11-41E5BB76DEC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7AA943-1D49-4EC5-949F-8198DA237FB0}" type="datetimeFigureOut">
              <a:rPr lang="en-US" smtClean="0"/>
              <a:pPr/>
              <a:t>8/2/2012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2D79F-5D18-4C32-AD11-41E5BB76DEC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7AA943-1D49-4EC5-949F-8198DA237FB0}" type="datetimeFigureOut">
              <a:rPr lang="en-US" smtClean="0"/>
              <a:pPr/>
              <a:t>8/2/2012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62D79F-5D18-4C32-AD11-41E5BB76DEC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sampleemails.org/" TargetMode="External"/><Relationship Id="rId2" Type="http://schemas.openxmlformats.org/officeDocument/2006/relationships/hyperlink" Target="http://www.qgroupplc.com/?catid=%7bC07567E5-9742-4A9F-8940-261D1E629EC5%7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990600"/>
            <a:ext cx="7772400" cy="1470025"/>
          </a:xfrm>
        </p:spPr>
        <p:txBody>
          <a:bodyPr/>
          <a:lstStyle/>
          <a:p>
            <a:r>
              <a:rPr lang="en-US" b="1" dirty="0" smtClean="0"/>
              <a:t>English Comprehension and Composition – Lecture 26</a:t>
            </a:r>
            <a:endParaRPr lang="en-US" dirty="0"/>
          </a:p>
        </p:txBody>
      </p:sp>
      <p:sp>
        <p:nvSpPr>
          <p:cNvPr id="3" name="Subtitle 2"/>
          <p:cNvSpPr>
            <a:spLocks noGrp="1"/>
          </p:cNvSpPr>
          <p:nvPr>
            <p:ph type="subTitle" idx="1"/>
          </p:nvPr>
        </p:nvSpPr>
        <p:spPr>
          <a:xfrm>
            <a:off x="1752600" y="2971800"/>
            <a:ext cx="6019800" cy="3200400"/>
          </a:xfrm>
        </p:spPr>
        <p:txBody>
          <a:bodyPr>
            <a:normAutofit fontScale="92500" lnSpcReduction="10000"/>
          </a:bodyPr>
          <a:lstStyle/>
          <a:p>
            <a:pPr algn="l"/>
            <a:r>
              <a:rPr lang="en-US" b="1" dirty="0" smtClean="0">
                <a:solidFill>
                  <a:schemeClr val="tx1"/>
                </a:solidFill>
              </a:rPr>
              <a:t>Objectives:</a:t>
            </a:r>
          </a:p>
          <a:p>
            <a:pPr algn="l">
              <a:buFont typeface="Arial" pitchFamily="34" charset="0"/>
              <a:buChar char="•"/>
            </a:pPr>
            <a:r>
              <a:rPr lang="en-US" dirty="0" smtClean="0">
                <a:solidFill>
                  <a:schemeClr val="tx1"/>
                </a:solidFill>
              </a:rPr>
              <a:t>  Overview of Email Writing</a:t>
            </a:r>
          </a:p>
          <a:p>
            <a:pPr algn="l">
              <a:buFont typeface="Arial" pitchFamily="34" charset="0"/>
              <a:buChar char="•"/>
            </a:pPr>
            <a:r>
              <a:rPr lang="en-US" dirty="0" smtClean="0">
                <a:solidFill>
                  <a:schemeClr val="tx1"/>
                </a:solidFill>
              </a:rPr>
              <a:t>  Kinds of Emails</a:t>
            </a:r>
          </a:p>
          <a:p>
            <a:pPr algn="l">
              <a:buFont typeface="Arial" pitchFamily="34" charset="0"/>
              <a:buChar char="•"/>
            </a:pPr>
            <a:r>
              <a:rPr lang="en-US" dirty="0" smtClean="0">
                <a:solidFill>
                  <a:schemeClr val="tx1"/>
                </a:solidFill>
              </a:rPr>
              <a:t>  Parts of Emails</a:t>
            </a:r>
          </a:p>
          <a:p>
            <a:pPr algn="l">
              <a:buFont typeface="Arial" pitchFamily="34" charset="0"/>
              <a:buChar char="•"/>
            </a:pPr>
            <a:r>
              <a:rPr lang="en-US" dirty="0" smtClean="0">
                <a:solidFill>
                  <a:schemeClr val="tx1"/>
                </a:solidFill>
              </a:rPr>
              <a:t>  Email Features</a:t>
            </a:r>
          </a:p>
          <a:p>
            <a:pPr algn="l">
              <a:buFont typeface="Arial" pitchFamily="34" charset="0"/>
              <a:buChar char="•"/>
            </a:pPr>
            <a:r>
              <a:rPr lang="en-US" dirty="0" smtClean="0">
                <a:solidFill>
                  <a:schemeClr val="tx1"/>
                </a:solidFill>
              </a:rPr>
              <a:t>  Sample Emails</a:t>
            </a:r>
          </a:p>
          <a:p>
            <a:pPr algn="l">
              <a:buFont typeface="Arial" pitchFamily="34" charset="0"/>
              <a:buChar char="•"/>
            </a:pPr>
            <a:endParaRPr lang="en-US"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a:lstStyle/>
          <a:p>
            <a:r>
              <a:rPr lang="en-US" b="1" dirty="0" smtClean="0">
                <a:latin typeface="Times New Roman" pitchFamily="18" charset="0"/>
                <a:cs typeface="Times New Roman" pitchFamily="18" charset="0"/>
              </a:rPr>
              <a:t>Email messages</a:t>
            </a:r>
            <a:endParaRPr lang="en-US" dirty="0"/>
          </a:p>
        </p:txBody>
      </p:sp>
      <p:sp>
        <p:nvSpPr>
          <p:cNvPr id="3" name="Content Placeholder 2"/>
          <p:cNvSpPr>
            <a:spLocks noGrp="1"/>
          </p:cNvSpPr>
          <p:nvPr>
            <p:ph sz="quarter" idx="1"/>
          </p:nvPr>
        </p:nvSpPr>
        <p:spPr>
          <a:xfrm>
            <a:off x="914400" y="2362200"/>
            <a:ext cx="7772400" cy="3657600"/>
          </a:xfrm>
        </p:spPr>
        <p:txBody>
          <a:bodyPr/>
          <a:lstStyle/>
          <a:p>
            <a:pPr algn="just">
              <a:buNone/>
            </a:pPr>
            <a:r>
              <a:rPr lang="en-US" sz="4000" dirty="0" smtClean="0">
                <a:latin typeface="Times New Roman" pitchFamily="18" charset="0"/>
                <a:cs typeface="Times New Roman" pitchFamily="18" charset="0"/>
              </a:rPr>
              <a:t>	Email, e-mail or electronic mail is the transmission of messages over electronic networks like the internet.</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latin typeface="Times New Roman" pitchFamily="18" charset="0"/>
                <a:cs typeface="Times New Roman" pitchFamily="18" charset="0"/>
              </a:rPr>
              <a:t>Things to remember while writing an e-mail</a:t>
            </a:r>
            <a:endParaRPr lang="en-US" b="1"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1143000" y="1600200"/>
            <a:ext cx="7543800" cy="4525963"/>
          </a:xfrm>
        </p:spPr>
        <p:txBody>
          <a:bodyPr>
            <a:normAutofit fontScale="92500" lnSpcReduction="20000"/>
          </a:bodyPr>
          <a:lstStyle/>
          <a:p>
            <a:r>
              <a:rPr lang="en-US" sz="3200" dirty="0" smtClean="0">
                <a:latin typeface="Times New Roman" pitchFamily="18" charset="0"/>
                <a:cs typeface="Times New Roman" pitchFamily="18" charset="0"/>
              </a:rPr>
              <a:t>Write a meaningful subject line.</a:t>
            </a:r>
          </a:p>
          <a:p>
            <a:r>
              <a:rPr lang="en-US" sz="3200" dirty="0" smtClean="0">
                <a:latin typeface="Times New Roman" pitchFamily="18" charset="0"/>
                <a:cs typeface="Times New Roman" pitchFamily="18" charset="0"/>
              </a:rPr>
              <a:t>Keep the message focused.</a:t>
            </a:r>
          </a:p>
          <a:p>
            <a:r>
              <a:rPr lang="en-US" sz="3200" dirty="0" smtClean="0">
                <a:latin typeface="Times New Roman" pitchFamily="18" charset="0"/>
                <a:cs typeface="Times New Roman" pitchFamily="18" charset="0"/>
              </a:rPr>
              <a:t>Avoid attachments (if not necessary)</a:t>
            </a:r>
          </a:p>
          <a:p>
            <a:r>
              <a:rPr lang="en-US" sz="3200" dirty="0" smtClean="0">
                <a:latin typeface="Times New Roman" pitchFamily="18" charset="0"/>
                <a:cs typeface="Times New Roman" pitchFamily="18" charset="0"/>
              </a:rPr>
              <a:t>Identify yourself clearly.</a:t>
            </a:r>
          </a:p>
          <a:p>
            <a:r>
              <a:rPr lang="en-US" sz="3200" dirty="0" smtClean="0">
                <a:latin typeface="Times New Roman" pitchFamily="18" charset="0"/>
                <a:cs typeface="Times New Roman" pitchFamily="18" charset="0"/>
              </a:rPr>
              <a:t>Be kind — don’t flame.</a:t>
            </a:r>
          </a:p>
          <a:p>
            <a:r>
              <a:rPr lang="en-US" sz="3200" dirty="0" smtClean="0">
                <a:latin typeface="Times New Roman" pitchFamily="18" charset="0"/>
                <a:cs typeface="Times New Roman" pitchFamily="18" charset="0"/>
              </a:rPr>
              <a:t>Proofread.</a:t>
            </a:r>
          </a:p>
          <a:p>
            <a:r>
              <a:rPr lang="en-US" sz="3200" dirty="0" smtClean="0">
                <a:latin typeface="Times New Roman" pitchFamily="18" charset="0"/>
                <a:cs typeface="Times New Roman" pitchFamily="18" charset="0"/>
              </a:rPr>
              <a:t>Distinguish between formal and informal situations.</a:t>
            </a:r>
          </a:p>
          <a:p>
            <a:r>
              <a:rPr lang="en-US" sz="3200" dirty="0" smtClean="0">
                <a:latin typeface="Times New Roman" pitchFamily="18" charset="0"/>
                <a:cs typeface="Times New Roman" pitchFamily="18" charset="0"/>
              </a:rPr>
              <a:t>Respond Promptly.</a:t>
            </a:r>
          </a:p>
          <a:p>
            <a:r>
              <a:rPr lang="en-US" sz="3200" dirty="0" smtClean="0">
                <a:latin typeface="Times New Roman" pitchFamily="18" charset="0"/>
                <a:cs typeface="Times New Roman" pitchFamily="18" charset="0"/>
              </a:rPr>
              <a:t>Show Respect and Restraint.</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39762"/>
          </a:xfrm>
        </p:spPr>
        <p:txBody>
          <a:bodyPr>
            <a:normAutofit/>
          </a:bodyPr>
          <a:lstStyle/>
          <a:p>
            <a:pPr algn="ctr"/>
            <a:r>
              <a:rPr lang="en-US" sz="3200" b="1" dirty="0" smtClean="0">
                <a:latin typeface="Times New Roman" pitchFamily="18" charset="0"/>
                <a:cs typeface="Times New Roman" pitchFamily="18" charset="0"/>
              </a:rPr>
              <a:t>Some Important Questions for writing Email</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371600"/>
            <a:ext cx="8229600" cy="5257800"/>
          </a:xfrm>
        </p:spPr>
        <p:txBody>
          <a:bodyPr>
            <a:noAutofit/>
          </a:bodyPr>
          <a:lstStyle/>
          <a:p>
            <a:pPr algn="just"/>
            <a:r>
              <a:rPr lang="en-US" sz="2800" b="1" dirty="0" smtClean="0">
                <a:latin typeface="Times New Roman" pitchFamily="18" charset="0"/>
                <a:cs typeface="Times New Roman" pitchFamily="18" charset="0"/>
              </a:rPr>
              <a:t>How much should I write in an email?</a:t>
            </a:r>
          </a:p>
          <a:p>
            <a:pPr algn="just">
              <a:buNone/>
            </a:pPr>
            <a:r>
              <a:rPr lang="en-US" sz="2800" dirty="0" smtClean="0">
                <a:latin typeface="Times New Roman" pitchFamily="18" charset="0"/>
                <a:cs typeface="Times New Roman" pitchFamily="18" charset="0"/>
              </a:rPr>
              <a:t>	Email is meant for </a:t>
            </a:r>
            <a:r>
              <a:rPr lang="en-US" sz="2800" b="1" dirty="0" smtClean="0">
                <a:latin typeface="Times New Roman" pitchFamily="18" charset="0"/>
                <a:cs typeface="Times New Roman" pitchFamily="18" charset="0"/>
              </a:rPr>
              <a:t>quick, simple communication</a:t>
            </a:r>
            <a:r>
              <a:rPr lang="en-US" sz="2800" dirty="0" smtClean="0">
                <a:latin typeface="Times New Roman" pitchFamily="18" charset="0"/>
                <a:cs typeface="Times New Roman" pitchFamily="18" charset="0"/>
              </a:rPr>
              <a:t>. As a general guide that means roughly 4 or 5 paragraphs at most. Due to the limitations of formatting and layout, anything much longer than that is probably best sent as a separate attachment such as a Word file. Most people have a limited attention span with email - if they are receiving a lot of mail you want to get the main message explained in the shortest possible space.</a:t>
            </a:r>
            <a:endParaRPr lang="en-US" sz="28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fontScale="92500" lnSpcReduction="10000"/>
          </a:bodyPr>
          <a:lstStyle/>
          <a:p>
            <a:pPr algn="just"/>
            <a:r>
              <a:rPr lang="en-US" sz="3600" b="1" dirty="0" smtClean="0">
                <a:latin typeface="Times New Roman" pitchFamily="18" charset="0"/>
                <a:cs typeface="Times New Roman" pitchFamily="18" charset="0"/>
              </a:rPr>
              <a:t>Do spelling and grammar matter in email?</a:t>
            </a:r>
          </a:p>
          <a:p>
            <a:pPr algn="just">
              <a:buNone/>
            </a:pPr>
            <a:endParaRPr lang="en-US" sz="3600" b="1" dirty="0" smtClean="0">
              <a:latin typeface="Times New Roman" pitchFamily="18" charset="0"/>
              <a:cs typeface="Times New Roman" pitchFamily="18" charset="0"/>
            </a:endParaRPr>
          </a:p>
          <a:p>
            <a:pPr algn="just">
              <a:buNone/>
            </a:pPr>
            <a:r>
              <a:rPr lang="en-US" sz="3600" dirty="0" smtClean="0">
                <a:latin typeface="Times New Roman" pitchFamily="18" charset="0"/>
                <a:cs typeface="Times New Roman" pitchFamily="18" charset="0"/>
              </a:rPr>
              <a:t>	We think it does. Poor spelling and grammar show a lack of </a:t>
            </a:r>
            <a:r>
              <a:rPr lang="en-US" sz="3600" b="1" dirty="0" smtClean="0">
                <a:latin typeface="Times New Roman" pitchFamily="18" charset="0"/>
                <a:cs typeface="Times New Roman" pitchFamily="18" charset="0"/>
              </a:rPr>
              <a:t>attention to detail</a:t>
            </a:r>
            <a:r>
              <a:rPr lang="en-US" sz="3600" dirty="0" smtClean="0">
                <a:latin typeface="Times New Roman" pitchFamily="18" charset="0"/>
                <a:cs typeface="Times New Roman" pitchFamily="18" charset="0"/>
              </a:rPr>
              <a:t> and send the wrong message about yourself and how you do business. Most email programs today have built-in spell checkers so there is no excuse! You wouldn't send a letter that was poorly punctuated and uses no capital letters - why not make sure your email messages look professional too?</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96000"/>
          </a:xfrm>
        </p:spPr>
        <p:txBody>
          <a:bodyPr>
            <a:normAutofit fontScale="77500" lnSpcReduction="20000"/>
          </a:bodyPr>
          <a:lstStyle/>
          <a:p>
            <a:pPr algn="just">
              <a:buNone/>
            </a:pPr>
            <a:r>
              <a:rPr lang="en-US" b="1" dirty="0" smtClean="0"/>
              <a:t>	</a:t>
            </a:r>
            <a:r>
              <a:rPr lang="en-US" sz="3300" b="1" dirty="0" smtClean="0">
                <a:latin typeface="Times New Roman" pitchFamily="18" charset="0"/>
                <a:cs typeface="Times New Roman" pitchFamily="18" charset="0"/>
              </a:rPr>
              <a:t>What do cc: and bcc: mean?</a:t>
            </a:r>
          </a:p>
          <a:p>
            <a:pPr algn="just">
              <a:buNone/>
            </a:pPr>
            <a:endParaRPr lang="en-US" sz="3300" b="1" dirty="0" smtClean="0">
              <a:latin typeface="Times New Roman" pitchFamily="18" charset="0"/>
              <a:cs typeface="Times New Roman" pitchFamily="18" charset="0"/>
            </a:endParaRPr>
          </a:p>
          <a:p>
            <a:pPr algn="just"/>
            <a:r>
              <a:rPr lang="en-US" sz="3300" dirty="0" smtClean="0">
                <a:latin typeface="Times New Roman" pitchFamily="18" charset="0"/>
                <a:cs typeface="Times New Roman" pitchFamily="18" charset="0"/>
              </a:rPr>
              <a:t>There is a certain etiquette with email, especially in the use of the </a:t>
            </a:r>
            <a:r>
              <a:rPr lang="en-US" sz="3300" b="1" dirty="0" smtClean="0">
                <a:latin typeface="Times New Roman" pitchFamily="18" charset="0"/>
                <a:cs typeface="Times New Roman" pitchFamily="18" charset="0"/>
              </a:rPr>
              <a:t>carbon copy</a:t>
            </a:r>
            <a:r>
              <a:rPr lang="en-US" sz="3300" dirty="0" smtClean="0">
                <a:latin typeface="Times New Roman" pitchFamily="18" charset="0"/>
                <a:cs typeface="Times New Roman" pitchFamily="18" charset="0"/>
              </a:rPr>
              <a:t> (cc:) and </a:t>
            </a:r>
            <a:r>
              <a:rPr lang="en-US" sz="3300" b="1" dirty="0" smtClean="0">
                <a:latin typeface="Times New Roman" pitchFamily="18" charset="0"/>
                <a:cs typeface="Times New Roman" pitchFamily="18" charset="0"/>
              </a:rPr>
              <a:t>blind carbon copy</a:t>
            </a:r>
            <a:r>
              <a:rPr lang="en-US" sz="3300" dirty="0" smtClean="0">
                <a:latin typeface="Times New Roman" pitchFamily="18" charset="0"/>
                <a:cs typeface="Times New Roman" pitchFamily="18" charset="0"/>
              </a:rPr>
              <a:t> (bcc:) fields. It is courteous to add addresses to the '</a:t>
            </a:r>
            <a:r>
              <a:rPr lang="en-US" sz="3300" b="1" dirty="0" smtClean="0">
                <a:latin typeface="Times New Roman" pitchFamily="18" charset="0"/>
                <a:cs typeface="Times New Roman" pitchFamily="18" charset="0"/>
              </a:rPr>
              <a:t>cc:</a:t>
            </a:r>
            <a:r>
              <a:rPr lang="en-US" sz="3300" dirty="0" smtClean="0">
                <a:latin typeface="Times New Roman" pitchFamily="18" charset="0"/>
                <a:cs typeface="Times New Roman" pitchFamily="18" charset="0"/>
              </a:rPr>
              <a:t>' field if those people need to know about the subject but are not required to act on the contents. </a:t>
            </a:r>
          </a:p>
          <a:p>
            <a:pPr algn="just"/>
            <a:r>
              <a:rPr lang="en-US" sz="3300" dirty="0" smtClean="0">
                <a:latin typeface="Times New Roman" pitchFamily="18" charset="0"/>
                <a:cs typeface="Times New Roman" pitchFamily="18" charset="0"/>
              </a:rPr>
              <a:t>The '</a:t>
            </a:r>
            <a:r>
              <a:rPr lang="en-US" sz="3300" b="1" dirty="0" smtClean="0">
                <a:latin typeface="Times New Roman" pitchFamily="18" charset="0"/>
                <a:cs typeface="Times New Roman" pitchFamily="18" charset="0"/>
              </a:rPr>
              <a:t>bcc:</a:t>
            </a:r>
            <a:r>
              <a:rPr lang="en-US" sz="3300" dirty="0" smtClean="0">
                <a:latin typeface="Times New Roman" pitchFamily="18" charset="0"/>
                <a:cs typeface="Times New Roman" pitchFamily="18" charset="0"/>
              </a:rPr>
              <a:t>' field is useful where discretion is required. People in this field are concealed from other recipients in the 'To', 'cc:' and 'bcc:' fields. They can themselves see others in the 'To' and 'cc:' fields but not the 'bcc:' fields.</a:t>
            </a:r>
          </a:p>
          <a:p>
            <a:pPr algn="just"/>
            <a:r>
              <a:rPr lang="en-US" sz="3300" dirty="0" smtClean="0">
                <a:latin typeface="Times New Roman" pitchFamily="18" charset="0"/>
                <a:cs typeface="Times New Roman" pitchFamily="18" charset="0"/>
              </a:rPr>
              <a:t>In this example, an email is sent directly to John by Bob. He copies Tom by including Tom's address in the cc: field. Harry and Sue are blind copied - they can see who the original recipients were but Tom and John won't see their names.</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Step 2: Type in the address of the recipient"/>
          <p:cNvPicPr>
            <a:picLocks noChangeAspect="1" noChangeArrowheads="1"/>
          </p:cNvPicPr>
          <p:nvPr/>
        </p:nvPicPr>
        <p:blipFill>
          <a:blip r:embed="rId3" cstate="print"/>
          <a:srcRect/>
          <a:stretch>
            <a:fillRect/>
          </a:stretch>
        </p:blipFill>
        <p:spPr bwMode="auto">
          <a:xfrm>
            <a:off x="1981200" y="1676400"/>
            <a:ext cx="6705600" cy="4343400"/>
          </a:xfrm>
          <a:prstGeom prst="rect">
            <a:avLst/>
          </a:prstGeom>
          <a:noFill/>
          <a:ln w="9525">
            <a:noFill/>
            <a:miter lim="800000"/>
            <a:headEnd/>
            <a:tailEnd/>
          </a:ln>
        </p:spPr>
      </p:pic>
      <p:sp>
        <p:nvSpPr>
          <p:cNvPr id="21507" name="Text Box 3"/>
          <p:cNvSpPr txBox="1">
            <a:spLocks noChangeArrowheads="1"/>
          </p:cNvSpPr>
          <p:nvPr/>
        </p:nvSpPr>
        <p:spPr bwMode="auto">
          <a:xfrm>
            <a:off x="304800" y="3657600"/>
            <a:ext cx="1768475" cy="641350"/>
          </a:xfrm>
          <a:prstGeom prst="rect">
            <a:avLst/>
          </a:prstGeom>
          <a:noFill/>
          <a:ln w="9525">
            <a:noFill/>
            <a:miter lim="800000"/>
            <a:headEnd/>
            <a:tailEnd/>
          </a:ln>
          <a:effectLst/>
        </p:spPr>
        <p:txBody>
          <a:bodyPr>
            <a:spAutoFit/>
          </a:bodyPr>
          <a:lstStyle/>
          <a:p>
            <a:r>
              <a:rPr lang="en-US" b="1" dirty="0">
                <a:latin typeface="Arial" charset="0"/>
              </a:rPr>
              <a:t>The receiver’s email address</a:t>
            </a:r>
          </a:p>
        </p:txBody>
      </p:sp>
      <p:sp>
        <p:nvSpPr>
          <p:cNvPr id="21508" name="Text Box 4"/>
          <p:cNvSpPr txBox="1">
            <a:spLocks noChangeArrowheads="1"/>
          </p:cNvSpPr>
          <p:nvPr/>
        </p:nvSpPr>
        <p:spPr bwMode="auto">
          <a:xfrm>
            <a:off x="381000" y="4343400"/>
            <a:ext cx="1595309" cy="369332"/>
          </a:xfrm>
          <a:prstGeom prst="rect">
            <a:avLst/>
          </a:prstGeom>
          <a:noFill/>
          <a:ln w="9525">
            <a:noFill/>
            <a:miter lim="800000"/>
            <a:headEnd/>
            <a:tailEnd/>
          </a:ln>
          <a:effectLst/>
        </p:spPr>
        <p:txBody>
          <a:bodyPr wrap="none">
            <a:spAutoFit/>
          </a:bodyPr>
          <a:lstStyle/>
          <a:p>
            <a:r>
              <a:rPr lang="en-US" b="1" dirty="0">
                <a:latin typeface="Arial" charset="0"/>
              </a:rPr>
              <a:t>Carbon copy</a:t>
            </a:r>
          </a:p>
        </p:txBody>
      </p:sp>
      <p:sp>
        <p:nvSpPr>
          <p:cNvPr id="21509" name="Text Box 5"/>
          <p:cNvSpPr txBox="1">
            <a:spLocks noChangeArrowheads="1"/>
          </p:cNvSpPr>
          <p:nvPr/>
        </p:nvSpPr>
        <p:spPr bwMode="auto">
          <a:xfrm>
            <a:off x="381000" y="4724400"/>
            <a:ext cx="1692275" cy="641350"/>
          </a:xfrm>
          <a:prstGeom prst="rect">
            <a:avLst/>
          </a:prstGeom>
          <a:noFill/>
          <a:ln w="9525">
            <a:noFill/>
            <a:miter lim="800000"/>
            <a:headEnd/>
            <a:tailEnd/>
          </a:ln>
          <a:effectLst/>
        </p:spPr>
        <p:txBody>
          <a:bodyPr>
            <a:spAutoFit/>
          </a:bodyPr>
          <a:lstStyle/>
          <a:p>
            <a:r>
              <a:rPr lang="en-US" b="1" dirty="0">
                <a:latin typeface="Arial" charset="0"/>
              </a:rPr>
              <a:t>Blind carbon copy</a:t>
            </a:r>
          </a:p>
        </p:txBody>
      </p:sp>
      <p:sp>
        <p:nvSpPr>
          <p:cNvPr id="21510" name="Text Box 6"/>
          <p:cNvSpPr txBox="1">
            <a:spLocks noChangeArrowheads="1"/>
          </p:cNvSpPr>
          <p:nvPr/>
        </p:nvSpPr>
        <p:spPr bwMode="auto">
          <a:xfrm>
            <a:off x="381000" y="5410200"/>
            <a:ext cx="1672253" cy="369332"/>
          </a:xfrm>
          <a:prstGeom prst="rect">
            <a:avLst/>
          </a:prstGeom>
          <a:noFill/>
          <a:ln w="9525">
            <a:noFill/>
            <a:miter lim="800000"/>
            <a:headEnd/>
            <a:tailEnd/>
          </a:ln>
          <a:effectLst/>
        </p:spPr>
        <p:txBody>
          <a:bodyPr wrap="none">
            <a:spAutoFit/>
          </a:bodyPr>
          <a:lstStyle/>
          <a:p>
            <a:r>
              <a:rPr lang="en-US" b="1" dirty="0">
                <a:latin typeface="Arial" charset="0"/>
              </a:rPr>
              <a:t>Email subject</a:t>
            </a:r>
          </a:p>
        </p:txBody>
      </p:sp>
      <p:sp>
        <p:nvSpPr>
          <p:cNvPr id="7" name="Rectangle 6"/>
          <p:cNvSpPr/>
          <p:nvPr/>
        </p:nvSpPr>
        <p:spPr>
          <a:xfrm>
            <a:off x="1219200" y="609600"/>
            <a:ext cx="6400800" cy="707886"/>
          </a:xfrm>
          <a:prstGeom prst="rect">
            <a:avLst/>
          </a:prstGeom>
        </p:spPr>
        <p:txBody>
          <a:bodyPr wrap="square">
            <a:spAutoFit/>
          </a:bodyPr>
          <a:lstStyle/>
          <a:p>
            <a:pPr algn="ctr"/>
            <a:r>
              <a:rPr lang="en-US" sz="4000" b="1" dirty="0" smtClean="0">
                <a:latin typeface="Times New Roman" pitchFamily="18" charset="0"/>
                <a:cs typeface="Times New Roman" pitchFamily="18" charset="0"/>
              </a:rPr>
              <a:t>Basic Email Format</a:t>
            </a:r>
            <a:endParaRPr lang="en-US" sz="40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21507"/>
                                        </p:tgtEl>
                                        <p:attrNameLst>
                                          <p:attrName>style.visibility</p:attrName>
                                        </p:attrNameLst>
                                      </p:cBhvr>
                                      <p:to>
                                        <p:strVal val="visible"/>
                                      </p:to>
                                    </p:set>
                                    <p:animEffect transition="in" filter="fade">
                                      <p:cBhvr>
                                        <p:cTn id="7" dur="2000"/>
                                        <p:tgtEl>
                                          <p:spTgt spid="21507"/>
                                        </p:tgtEl>
                                      </p:cBhvr>
                                    </p:animEffect>
                                    <p:anim calcmode="lin" valueType="num">
                                      <p:cBhvr>
                                        <p:cTn id="8" dur="2000" fill="hold"/>
                                        <p:tgtEl>
                                          <p:spTgt spid="21507"/>
                                        </p:tgtEl>
                                        <p:attrNameLst>
                                          <p:attrName>ppt_x</p:attrName>
                                        </p:attrNameLst>
                                      </p:cBhvr>
                                      <p:tavLst>
                                        <p:tav tm="0">
                                          <p:val>
                                            <p:strVal val="#ppt_x"/>
                                          </p:val>
                                        </p:tav>
                                        <p:tav tm="100000">
                                          <p:val>
                                            <p:strVal val="#ppt_x"/>
                                          </p:val>
                                        </p:tav>
                                      </p:tavLst>
                                    </p:anim>
                                    <p:anim calcmode="lin" valueType="num">
                                      <p:cBhvr>
                                        <p:cTn id="9" dur="1800" decel="100000" fill="hold"/>
                                        <p:tgtEl>
                                          <p:spTgt spid="21507"/>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21507"/>
                                        </p:tgtEl>
                                        <p:attrNameLst>
                                          <p:attrName>ppt_y</p:attrName>
                                        </p:attrNameLst>
                                      </p:cBhvr>
                                      <p:tavLst>
                                        <p:tav tm="0">
                                          <p:val>
                                            <p:strVal val="#ppt_y-.03"/>
                                          </p:val>
                                        </p:tav>
                                        <p:tav tm="100000">
                                          <p:val>
                                            <p:strVal val="#ppt_y"/>
                                          </p:val>
                                        </p:tav>
                                      </p:tavLst>
                                    </p:anim>
                                  </p:childTnLst>
                                </p:cTn>
                              </p:par>
                              <p:par>
                                <p:cTn id="11" presetID="3" presetClass="emph" presetSubtype="2" fill="hold" grpId="1" nodeType="withEffect">
                                  <p:stCondLst>
                                    <p:cond delay="0"/>
                                  </p:stCondLst>
                                  <p:childTnLst>
                                    <p:animClr clrSpc="rgb" dir="cw">
                                      <p:cBhvr override="childStyle">
                                        <p:cTn id="12" dur="2000" fill="hold"/>
                                        <p:tgtEl>
                                          <p:spTgt spid="21507"/>
                                        </p:tgtEl>
                                        <p:attrNameLst>
                                          <p:attrName>style.color</p:attrName>
                                        </p:attrNameLst>
                                      </p:cBhvr>
                                      <p:to>
                                        <a:srgbClr val="CC3300"/>
                                      </p:to>
                                    </p:animClr>
                                  </p:childTnLst>
                                </p:cTn>
                              </p:par>
                            </p:childTnLst>
                          </p:cTn>
                        </p:par>
                      </p:childTnLst>
                    </p:cTn>
                  </p:par>
                  <p:par>
                    <p:cTn id="13" fill="hold">
                      <p:stCondLst>
                        <p:cond delay="indefinite"/>
                      </p:stCondLst>
                      <p:childTnLst>
                        <p:par>
                          <p:cTn id="14" fill="hold">
                            <p:stCondLst>
                              <p:cond delay="0"/>
                            </p:stCondLst>
                            <p:childTnLst>
                              <p:par>
                                <p:cTn id="15" presetID="37" presetClass="entr" presetSubtype="0" fill="hold" grpId="0" nodeType="clickEffect">
                                  <p:stCondLst>
                                    <p:cond delay="0"/>
                                  </p:stCondLst>
                                  <p:childTnLst>
                                    <p:set>
                                      <p:cBhvr>
                                        <p:cTn id="16" dur="1" fill="hold">
                                          <p:stCondLst>
                                            <p:cond delay="0"/>
                                          </p:stCondLst>
                                        </p:cTn>
                                        <p:tgtEl>
                                          <p:spTgt spid="21508"/>
                                        </p:tgtEl>
                                        <p:attrNameLst>
                                          <p:attrName>style.visibility</p:attrName>
                                        </p:attrNameLst>
                                      </p:cBhvr>
                                      <p:to>
                                        <p:strVal val="visible"/>
                                      </p:to>
                                    </p:set>
                                    <p:animEffect transition="in" filter="fade">
                                      <p:cBhvr>
                                        <p:cTn id="17" dur="2000"/>
                                        <p:tgtEl>
                                          <p:spTgt spid="21508"/>
                                        </p:tgtEl>
                                      </p:cBhvr>
                                    </p:animEffect>
                                    <p:anim calcmode="lin" valueType="num">
                                      <p:cBhvr>
                                        <p:cTn id="18" dur="2000" fill="hold"/>
                                        <p:tgtEl>
                                          <p:spTgt spid="21508"/>
                                        </p:tgtEl>
                                        <p:attrNameLst>
                                          <p:attrName>ppt_x</p:attrName>
                                        </p:attrNameLst>
                                      </p:cBhvr>
                                      <p:tavLst>
                                        <p:tav tm="0">
                                          <p:val>
                                            <p:strVal val="#ppt_x"/>
                                          </p:val>
                                        </p:tav>
                                        <p:tav tm="100000">
                                          <p:val>
                                            <p:strVal val="#ppt_x"/>
                                          </p:val>
                                        </p:tav>
                                      </p:tavLst>
                                    </p:anim>
                                    <p:anim calcmode="lin" valueType="num">
                                      <p:cBhvr>
                                        <p:cTn id="19" dur="1800" decel="100000" fill="hold"/>
                                        <p:tgtEl>
                                          <p:spTgt spid="21508"/>
                                        </p:tgtEl>
                                        <p:attrNameLst>
                                          <p:attrName>ppt_y</p:attrName>
                                        </p:attrNameLst>
                                      </p:cBhvr>
                                      <p:tavLst>
                                        <p:tav tm="0">
                                          <p:val>
                                            <p:strVal val="#ppt_y+1"/>
                                          </p:val>
                                        </p:tav>
                                        <p:tav tm="100000">
                                          <p:val>
                                            <p:strVal val="#ppt_y-.03"/>
                                          </p:val>
                                        </p:tav>
                                      </p:tavLst>
                                    </p:anim>
                                    <p:anim calcmode="lin" valueType="num">
                                      <p:cBhvr>
                                        <p:cTn id="20" dur="200" accel="100000" fill="hold">
                                          <p:stCondLst>
                                            <p:cond delay="1800"/>
                                          </p:stCondLst>
                                        </p:cTn>
                                        <p:tgtEl>
                                          <p:spTgt spid="21508"/>
                                        </p:tgtEl>
                                        <p:attrNameLst>
                                          <p:attrName>ppt_y</p:attrName>
                                        </p:attrNameLst>
                                      </p:cBhvr>
                                      <p:tavLst>
                                        <p:tav tm="0">
                                          <p:val>
                                            <p:strVal val="#ppt_y-.03"/>
                                          </p:val>
                                        </p:tav>
                                        <p:tav tm="100000">
                                          <p:val>
                                            <p:strVal val="#ppt_y"/>
                                          </p:val>
                                        </p:tav>
                                      </p:tavLst>
                                    </p:anim>
                                  </p:childTnLst>
                                </p:cTn>
                              </p:par>
                              <p:par>
                                <p:cTn id="21" presetID="3" presetClass="emph" presetSubtype="2" fill="hold" grpId="1" nodeType="withEffect">
                                  <p:stCondLst>
                                    <p:cond delay="0"/>
                                  </p:stCondLst>
                                  <p:childTnLst>
                                    <p:animClr clrSpc="rgb" dir="cw">
                                      <p:cBhvr override="childStyle">
                                        <p:cTn id="22" dur="2000" fill="hold"/>
                                        <p:tgtEl>
                                          <p:spTgt spid="21508"/>
                                        </p:tgtEl>
                                        <p:attrNameLst>
                                          <p:attrName>style.color</p:attrName>
                                        </p:attrNameLst>
                                      </p:cBhvr>
                                      <p:to>
                                        <a:schemeClr val="hlink"/>
                                      </p:to>
                                    </p:animClr>
                                  </p:childTnLst>
                                </p:cTn>
                              </p:par>
                            </p:childTnLst>
                          </p:cTn>
                        </p:par>
                      </p:childTnLst>
                    </p:cTn>
                  </p:par>
                  <p:par>
                    <p:cTn id="23" fill="hold">
                      <p:stCondLst>
                        <p:cond delay="indefinite"/>
                      </p:stCondLst>
                      <p:childTnLst>
                        <p:par>
                          <p:cTn id="24" fill="hold">
                            <p:stCondLst>
                              <p:cond delay="0"/>
                            </p:stCondLst>
                            <p:childTnLst>
                              <p:par>
                                <p:cTn id="25" presetID="37" presetClass="entr" presetSubtype="0" fill="hold" grpId="0" nodeType="clickEffect">
                                  <p:stCondLst>
                                    <p:cond delay="0"/>
                                  </p:stCondLst>
                                  <p:childTnLst>
                                    <p:set>
                                      <p:cBhvr>
                                        <p:cTn id="26" dur="1" fill="hold">
                                          <p:stCondLst>
                                            <p:cond delay="0"/>
                                          </p:stCondLst>
                                        </p:cTn>
                                        <p:tgtEl>
                                          <p:spTgt spid="21509"/>
                                        </p:tgtEl>
                                        <p:attrNameLst>
                                          <p:attrName>style.visibility</p:attrName>
                                        </p:attrNameLst>
                                      </p:cBhvr>
                                      <p:to>
                                        <p:strVal val="visible"/>
                                      </p:to>
                                    </p:set>
                                    <p:animEffect transition="in" filter="fade">
                                      <p:cBhvr>
                                        <p:cTn id="27" dur="2000"/>
                                        <p:tgtEl>
                                          <p:spTgt spid="21509"/>
                                        </p:tgtEl>
                                      </p:cBhvr>
                                    </p:animEffect>
                                    <p:anim calcmode="lin" valueType="num">
                                      <p:cBhvr>
                                        <p:cTn id="28" dur="2000" fill="hold"/>
                                        <p:tgtEl>
                                          <p:spTgt spid="21509"/>
                                        </p:tgtEl>
                                        <p:attrNameLst>
                                          <p:attrName>ppt_x</p:attrName>
                                        </p:attrNameLst>
                                      </p:cBhvr>
                                      <p:tavLst>
                                        <p:tav tm="0">
                                          <p:val>
                                            <p:strVal val="#ppt_x"/>
                                          </p:val>
                                        </p:tav>
                                        <p:tav tm="100000">
                                          <p:val>
                                            <p:strVal val="#ppt_x"/>
                                          </p:val>
                                        </p:tav>
                                      </p:tavLst>
                                    </p:anim>
                                    <p:anim calcmode="lin" valueType="num">
                                      <p:cBhvr>
                                        <p:cTn id="29" dur="1800" decel="100000" fill="hold"/>
                                        <p:tgtEl>
                                          <p:spTgt spid="21509"/>
                                        </p:tgtEl>
                                        <p:attrNameLst>
                                          <p:attrName>ppt_y</p:attrName>
                                        </p:attrNameLst>
                                      </p:cBhvr>
                                      <p:tavLst>
                                        <p:tav tm="0">
                                          <p:val>
                                            <p:strVal val="#ppt_y+1"/>
                                          </p:val>
                                        </p:tav>
                                        <p:tav tm="100000">
                                          <p:val>
                                            <p:strVal val="#ppt_y-.03"/>
                                          </p:val>
                                        </p:tav>
                                      </p:tavLst>
                                    </p:anim>
                                    <p:anim calcmode="lin" valueType="num">
                                      <p:cBhvr>
                                        <p:cTn id="30" dur="200" accel="100000" fill="hold">
                                          <p:stCondLst>
                                            <p:cond delay="1800"/>
                                          </p:stCondLst>
                                        </p:cTn>
                                        <p:tgtEl>
                                          <p:spTgt spid="21509"/>
                                        </p:tgtEl>
                                        <p:attrNameLst>
                                          <p:attrName>ppt_y</p:attrName>
                                        </p:attrNameLst>
                                      </p:cBhvr>
                                      <p:tavLst>
                                        <p:tav tm="0">
                                          <p:val>
                                            <p:strVal val="#ppt_y-.03"/>
                                          </p:val>
                                        </p:tav>
                                        <p:tav tm="100000">
                                          <p:val>
                                            <p:strVal val="#ppt_y"/>
                                          </p:val>
                                        </p:tav>
                                      </p:tavLst>
                                    </p:anim>
                                  </p:childTnLst>
                                </p:cTn>
                              </p:par>
                              <p:par>
                                <p:cTn id="31" presetID="3" presetClass="emph" presetSubtype="2" fill="hold" grpId="1" nodeType="withEffect">
                                  <p:stCondLst>
                                    <p:cond delay="0"/>
                                  </p:stCondLst>
                                  <p:childTnLst>
                                    <p:animClr clrSpc="rgb" dir="cw">
                                      <p:cBhvr override="childStyle">
                                        <p:cTn id="32" dur="2000" fill="hold"/>
                                        <p:tgtEl>
                                          <p:spTgt spid="21509"/>
                                        </p:tgtEl>
                                        <p:attrNameLst>
                                          <p:attrName>style.color</p:attrName>
                                        </p:attrNameLst>
                                      </p:cBhvr>
                                      <p:to>
                                        <a:srgbClr val="CC3300"/>
                                      </p:to>
                                    </p:animClr>
                                  </p:childTnLst>
                                </p:cTn>
                              </p:par>
                            </p:childTnLst>
                          </p:cTn>
                        </p:par>
                      </p:childTnLst>
                    </p:cTn>
                  </p:par>
                  <p:par>
                    <p:cTn id="33" fill="hold">
                      <p:stCondLst>
                        <p:cond delay="indefinite"/>
                      </p:stCondLst>
                      <p:childTnLst>
                        <p:par>
                          <p:cTn id="34" fill="hold">
                            <p:stCondLst>
                              <p:cond delay="0"/>
                            </p:stCondLst>
                            <p:childTnLst>
                              <p:par>
                                <p:cTn id="35" presetID="37" presetClass="entr" presetSubtype="0" fill="hold" grpId="0" nodeType="clickEffect">
                                  <p:stCondLst>
                                    <p:cond delay="0"/>
                                  </p:stCondLst>
                                  <p:childTnLst>
                                    <p:set>
                                      <p:cBhvr>
                                        <p:cTn id="36" dur="1" fill="hold">
                                          <p:stCondLst>
                                            <p:cond delay="0"/>
                                          </p:stCondLst>
                                        </p:cTn>
                                        <p:tgtEl>
                                          <p:spTgt spid="21510"/>
                                        </p:tgtEl>
                                        <p:attrNameLst>
                                          <p:attrName>style.visibility</p:attrName>
                                        </p:attrNameLst>
                                      </p:cBhvr>
                                      <p:to>
                                        <p:strVal val="visible"/>
                                      </p:to>
                                    </p:set>
                                    <p:animEffect transition="in" filter="fade">
                                      <p:cBhvr>
                                        <p:cTn id="37" dur="2000"/>
                                        <p:tgtEl>
                                          <p:spTgt spid="21510"/>
                                        </p:tgtEl>
                                      </p:cBhvr>
                                    </p:animEffect>
                                    <p:anim calcmode="lin" valueType="num">
                                      <p:cBhvr>
                                        <p:cTn id="38" dur="2000" fill="hold"/>
                                        <p:tgtEl>
                                          <p:spTgt spid="21510"/>
                                        </p:tgtEl>
                                        <p:attrNameLst>
                                          <p:attrName>ppt_x</p:attrName>
                                        </p:attrNameLst>
                                      </p:cBhvr>
                                      <p:tavLst>
                                        <p:tav tm="0">
                                          <p:val>
                                            <p:strVal val="#ppt_x"/>
                                          </p:val>
                                        </p:tav>
                                        <p:tav tm="100000">
                                          <p:val>
                                            <p:strVal val="#ppt_x"/>
                                          </p:val>
                                        </p:tav>
                                      </p:tavLst>
                                    </p:anim>
                                    <p:anim calcmode="lin" valueType="num">
                                      <p:cBhvr>
                                        <p:cTn id="39" dur="1800" decel="100000" fill="hold"/>
                                        <p:tgtEl>
                                          <p:spTgt spid="21510"/>
                                        </p:tgtEl>
                                        <p:attrNameLst>
                                          <p:attrName>ppt_y</p:attrName>
                                        </p:attrNameLst>
                                      </p:cBhvr>
                                      <p:tavLst>
                                        <p:tav tm="0">
                                          <p:val>
                                            <p:strVal val="#ppt_y+1"/>
                                          </p:val>
                                        </p:tav>
                                        <p:tav tm="100000">
                                          <p:val>
                                            <p:strVal val="#ppt_y-.03"/>
                                          </p:val>
                                        </p:tav>
                                      </p:tavLst>
                                    </p:anim>
                                    <p:anim calcmode="lin" valueType="num">
                                      <p:cBhvr>
                                        <p:cTn id="40" dur="200" accel="100000" fill="hold">
                                          <p:stCondLst>
                                            <p:cond delay="1800"/>
                                          </p:stCondLst>
                                        </p:cTn>
                                        <p:tgtEl>
                                          <p:spTgt spid="21510"/>
                                        </p:tgtEl>
                                        <p:attrNameLst>
                                          <p:attrName>ppt_y</p:attrName>
                                        </p:attrNameLst>
                                      </p:cBhvr>
                                      <p:tavLst>
                                        <p:tav tm="0">
                                          <p:val>
                                            <p:strVal val="#ppt_y-.03"/>
                                          </p:val>
                                        </p:tav>
                                        <p:tav tm="100000">
                                          <p:val>
                                            <p:strVal val="#ppt_y"/>
                                          </p:val>
                                        </p:tav>
                                      </p:tavLst>
                                    </p:anim>
                                  </p:childTnLst>
                                </p:cTn>
                              </p:par>
                              <p:par>
                                <p:cTn id="41" presetID="3" presetClass="emph" presetSubtype="2" fill="hold" grpId="1" nodeType="withEffect">
                                  <p:stCondLst>
                                    <p:cond delay="0"/>
                                  </p:stCondLst>
                                  <p:childTnLst>
                                    <p:animClr clrSpc="rgb" dir="cw">
                                      <p:cBhvr override="childStyle">
                                        <p:cTn id="42" dur="2000" fill="hold"/>
                                        <p:tgtEl>
                                          <p:spTgt spid="21510"/>
                                        </p:tgtEl>
                                        <p:attrNameLst>
                                          <p:attrName>style.color</p:attrName>
                                        </p:attrNameLst>
                                      </p:cBhvr>
                                      <p:to>
                                        <a:schemeClr val="hlink"/>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p:bldP spid="21507" grpId="1"/>
      <p:bldP spid="21508" grpId="0"/>
      <p:bldP spid="21508" grpId="1"/>
      <p:bldP spid="21509" grpId="0"/>
      <p:bldP spid="21509" grpId="1"/>
      <p:bldP spid="21510" grpId="0"/>
      <p:bldP spid="21510"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Step 2: Type in the address of the recipient"/>
          <p:cNvPicPr>
            <a:picLocks noChangeAspect="1" noChangeArrowheads="1"/>
          </p:cNvPicPr>
          <p:nvPr/>
        </p:nvPicPr>
        <p:blipFill>
          <a:blip r:embed="rId3" cstate="print"/>
          <a:srcRect/>
          <a:stretch>
            <a:fillRect/>
          </a:stretch>
        </p:blipFill>
        <p:spPr bwMode="auto">
          <a:xfrm>
            <a:off x="0" y="914400"/>
            <a:ext cx="9144000" cy="4591050"/>
          </a:xfrm>
          <a:prstGeom prst="rect">
            <a:avLst/>
          </a:prstGeom>
          <a:noFill/>
          <a:ln w="9525">
            <a:noFill/>
            <a:miter lim="800000"/>
            <a:headEnd/>
            <a:tailEnd/>
          </a:ln>
        </p:spPr>
      </p:pic>
      <p:sp>
        <p:nvSpPr>
          <p:cNvPr id="23555" name="Text Box 3"/>
          <p:cNvSpPr txBox="1">
            <a:spLocks noChangeArrowheads="1"/>
          </p:cNvSpPr>
          <p:nvPr/>
        </p:nvSpPr>
        <p:spPr bwMode="auto">
          <a:xfrm>
            <a:off x="2362200" y="3733800"/>
            <a:ext cx="3463925" cy="366713"/>
          </a:xfrm>
          <a:prstGeom prst="rect">
            <a:avLst/>
          </a:prstGeom>
          <a:noFill/>
          <a:ln w="9525">
            <a:noFill/>
            <a:miter lim="800000"/>
            <a:headEnd/>
            <a:tailEnd/>
          </a:ln>
          <a:effectLst/>
        </p:spPr>
        <p:txBody>
          <a:bodyPr wrap="none">
            <a:spAutoFit/>
          </a:bodyPr>
          <a:lstStyle/>
          <a:p>
            <a:r>
              <a:rPr lang="en-US" dirty="0">
                <a:latin typeface="Arial" charset="0"/>
              </a:rPr>
              <a:t>wednesdaysensei@hotmail.com</a:t>
            </a:r>
          </a:p>
        </p:txBody>
      </p:sp>
      <p:sp>
        <p:nvSpPr>
          <p:cNvPr id="23556" name="Text Box 4"/>
          <p:cNvSpPr txBox="1">
            <a:spLocks noChangeArrowheads="1"/>
          </p:cNvSpPr>
          <p:nvPr/>
        </p:nvSpPr>
        <p:spPr bwMode="auto">
          <a:xfrm>
            <a:off x="2362200" y="4343400"/>
            <a:ext cx="2689225" cy="366713"/>
          </a:xfrm>
          <a:prstGeom prst="rect">
            <a:avLst/>
          </a:prstGeom>
          <a:noFill/>
          <a:ln w="9525">
            <a:noFill/>
            <a:miter lim="800000"/>
            <a:headEnd/>
            <a:tailEnd/>
          </a:ln>
          <a:effectLst/>
        </p:spPr>
        <p:txBody>
          <a:bodyPr wrap="none">
            <a:spAutoFit/>
          </a:bodyPr>
          <a:lstStyle/>
          <a:p>
            <a:r>
              <a:rPr lang="en-US" dirty="0">
                <a:latin typeface="Arial" charset="0"/>
              </a:rPr>
              <a:t>joeshmou@youknow.net</a:t>
            </a:r>
          </a:p>
        </p:txBody>
      </p:sp>
      <p:sp>
        <p:nvSpPr>
          <p:cNvPr id="23557" name="Text Box 5"/>
          <p:cNvSpPr txBox="1">
            <a:spLocks noChangeArrowheads="1"/>
          </p:cNvSpPr>
          <p:nvPr/>
        </p:nvSpPr>
        <p:spPr bwMode="auto">
          <a:xfrm>
            <a:off x="2286000" y="4876800"/>
            <a:ext cx="2965450" cy="366713"/>
          </a:xfrm>
          <a:prstGeom prst="rect">
            <a:avLst/>
          </a:prstGeom>
          <a:noFill/>
          <a:ln w="9525">
            <a:noFill/>
            <a:miter lim="800000"/>
            <a:headEnd/>
            <a:tailEnd/>
          </a:ln>
          <a:effectLst/>
        </p:spPr>
        <p:txBody>
          <a:bodyPr wrap="none">
            <a:spAutoFit/>
          </a:bodyPr>
          <a:lstStyle/>
          <a:p>
            <a:r>
              <a:rPr lang="en-US">
                <a:latin typeface="Arial" charset="0"/>
              </a:rPr>
              <a:t>July 5 meeting time change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A sample e-mail message"/>
          <p:cNvPicPr>
            <a:picLocks noChangeAspect="1" noChangeArrowheads="1"/>
          </p:cNvPicPr>
          <p:nvPr/>
        </p:nvPicPr>
        <p:blipFill>
          <a:blip r:embed="rId3" cstate="print"/>
          <a:srcRect/>
          <a:stretch>
            <a:fillRect/>
          </a:stretch>
        </p:blipFill>
        <p:spPr bwMode="auto">
          <a:xfrm>
            <a:off x="228600" y="269875"/>
            <a:ext cx="8686800" cy="6450013"/>
          </a:xfrm>
          <a:prstGeom prst="rect">
            <a:avLst/>
          </a:prstGeom>
          <a:noFill/>
          <a:ln w="9525">
            <a:noFill/>
            <a:miter lim="800000"/>
            <a:headEnd/>
            <a:tailEnd/>
          </a:ln>
        </p:spPr>
      </p:pic>
      <p:sp>
        <p:nvSpPr>
          <p:cNvPr id="25603" name="Rectangle 3"/>
          <p:cNvSpPr>
            <a:spLocks noChangeArrowheads="1"/>
          </p:cNvSpPr>
          <p:nvPr/>
        </p:nvSpPr>
        <p:spPr bwMode="auto">
          <a:xfrm>
            <a:off x="609600" y="4114800"/>
            <a:ext cx="7772400" cy="2362200"/>
          </a:xfrm>
          <a:prstGeom prst="rect">
            <a:avLst/>
          </a:prstGeom>
          <a:solidFill>
            <a:schemeClr val="bg1"/>
          </a:solidFill>
          <a:ln w="9525">
            <a:solidFill>
              <a:schemeClr val="tx1"/>
            </a:solidFill>
            <a:miter lim="800000"/>
            <a:headEnd/>
            <a:tailEnd/>
          </a:ln>
          <a:effectLst/>
        </p:spPr>
        <p:txBody>
          <a:bodyPr wrap="none" anchor="ctr"/>
          <a:lstStyle/>
          <a:p>
            <a:pPr algn="ctr"/>
            <a:endParaRPr lang="en-US">
              <a:latin typeface="Arial" charset="0"/>
            </a:endParaRPr>
          </a:p>
        </p:txBody>
      </p:sp>
      <p:sp>
        <p:nvSpPr>
          <p:cNvPr id="25604" name="Text Box 4"/>
          <p:cNvSpPr txBox="1">
            <a:spLocks noChangeArrowheads="1"/>
          </p:cNvSpPr>
          <p:nvPr/>
        </p:nvSpPr>
        <p:spPr bwMode="auto">
          <a:xfrm>
            <a:off x="762000" y="4419600"/>
            <a:ext cx="7178675" cy="1187450"/>
          </a:xfrm>
          <a:prstGeom prst="rect">
            <a:avLst/>
          </a:prstGeom>
          <a:noFill/>
          <a:ln w="9525">
            <a:noFill/>
            <a:miter lim="800000"/>
            <a:headEnd/>
            <a:tailEnd/>
          </a:ln>
          <a:effectLst/>
        </p:spPr>
        <p:txBody>
          <a:bodyPr>
            <a:spAutoFit/>
          </a:bodyPr>
          <a:lstStyle/>
          <a:p>
            <a:r>
              <a:rPr lang="en-US" sz="2400">
                <a:latin typeface="Arial" charset="0"/>
              </a:rPr>
              <a:t>Type your email message in the text box, then click </a:t>
            </a:r>
            <a:r>
              <a:rPr lang="en-US" sz="2400" b="1">
                <a:latin typeface="Arial" charset="0"/>
              </a:rPr>
              <a:t>send</a:t>
            </a:r>
            <a:r>
              <a:rPr lang="en-US" sz="2400">
                <a:latin typeface="Arial" charset="0"/>
              </a:rPr>
              <a:t> and it will be sent to the receivers you have indicated in the to, Cc, and Bcc areas.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563562"/>
          </a:xfrm>
        </p:spPr>
        <p:txBody>
          <a:bodyPr>
            <a:normAutofit/>
          </a:bodyPr>
          <a:lstStyle/>
          <a:p>
            <a:pPr algn="ctr"/>
            <a:r>
              <a:rPr lang="en-US" sz="2800" b="1" dirty="0" smtClean="0">
                <a:solidFill>
                  <a:schemeClr val="tx1"/>
                </a:solidFill>
                <a:latin typeface="Times New Roman" pitchFamily="18" charset="0"/>
                <a:cs typeface="Times New Roman" pitchFamily="18" charset="0"/>
              </a:rPr>
              <a:t>An example of a bad email:</a:t>
            </a:r>
            <a:endParaRPr lang="en-US" sz="2800" b="1" dirty="0">
              <a:solidFill>
                <a:schemeClr val="tx1"/>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914400" y="1066800"/>
            <a:ext cx="7772400" cy="5181600"/>
          </a:xfrm>
        </p:spPr>
        <p:txBody>
          <a:bodyPr>
            <a:noAutofit/>
          </a:bodyPr>
          <a:lstStyle/>
          <a:p>
            <a:pPr>
              <a:buNone/>
            </a:pPr>
            <a:r>
              <a:rPr lang="en-US" sz="2800" b="1" dirty="0" smtClean="0">
                <a:latin typeface="Times New Roman" pitchFamily="18" charset="0"/>
                <a:cs typeface="Times New Roman" pitchFamily="18" charset="0"/>
              </a:rPr>
              <a:t>	Subject: </a:t>
            </a:r>
            <a:r>
              <a:rPr lang="en-US" sz="2800" dirty="0" smtClean="0">
                <a:latin typeface="Times New Roman" pitchFamily="18" charset="0"/>
                <a:cs typeface="Times New Roman" pitchFamily="18" charset="0"/>
              </a:rPr>
              <a:t>Some points to discuss</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Hey people, We were thinking of changing a few things around the office. These things have bothered most of us and the management thinks it is time we take notice of these aspects. I know that we are all real busy but we should speak about these points in our next meeting. Also, many have not yet submitted the reports and the deadline is coming up in the next couple of days. So, make sure we all concentrate. Thanks, Benny </a:t>
            </a:r>
            <a:r>
              <a:rPr lang="en-US" sz="2800" dirty="0" err="1" smtClean="0">
                <a:latin typeface="Times New Roman" pitchFamily="18" charset="0"/>
                <a:cs typeface="Times New Roman" pitchFamily="18" charset="0"/>
              </a:rPr>
              <a:t>Markson</a:t>
            </a:r>
            <a:r>
              <a:rPr lang="en-US" sz="2800" dirty="0" smtClean="0">
                <a:latin typeface="Times New Roman" pitchFamily="18" charset="0"/>
                <a:cs typeface="Times New Roman" pitchFamily="18" charset="0"/>
              </a:rPr>
              <a:t>.</a:t>
            </a:r>
            <a:endParaRPr lang="en-US" sz="2800"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7772400" cy="639762"/>
          </a:xfrm>
        </p:spPr>
        <p:txBody>
          <a:bodyPr>
            <a:normAutofit fontScale="90000"/>
          </a:bodyPr>
          <a:lstStyle/>
          <a:p>
            <a:pPr algn="ctr"/>
            <a:r>
              <a:rPr lang="en-US" b="1" dirty="0" smtClean="0">
                <a:solidFill>
                  <a:schemeClr val="tx1"/>
                </a:solidFill>
                <a:latin typeface="Times New Roman" pitchFamily="18" charset="0"/>
                <a:cs typeface="Times New Roman" pitchFamily="18" charset="0"/>
              </a:rPr>
              <a:t>An example of a good email:</a:t>
            </a:r>
            <a:endParaRPr lang="en-US" b="1" dirty="0">
              <a:solidFill>
                <a:schemeClr val="tx1"/>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381000" y="838200"/>
            <a:ext cx="8305800" cy="6019800"/>
          </a:xfrm>
        </p:spPr>
        <p:txBody>
          <a:bodyPr>
            <a:noAutofit/>
          </a:bodyPr>
          <a:lstStyle/>
          <a:p>
            <a:pPr>
              <a:buNone/>
            </a:pPr>
            <a:r>
              <a:rPr lang="en-US" sz="1800" b="1" dirty="0" smtClean="0">
                <a:latin typeface="Times New Roman" pitchFamily="18" charset="0"/>
                <a:cs typeface="Times New Roman" pitchFamily="18" charset="0"/>
              </a:rPr>
              <a:t>Subject: </a:t>
            </a:r>
            <a:r>
              <a:rPr lang="en-US" sz="1800" dirty="0" smtClean="0">
                <a:latin typeface="Times New Roman" pitchFamily="18" charset="0"/>
                <a:cs typeface="Times New Roman" pitchFamily="18" charset="0"/>
              </a:rPr>
              <a:t>Discussion related to management policy and reminder for deadline due.</a:t>
            </a:r>
            <a:endParaRPr lang="en-US" sz="1800" dirty="0">
              <a:latin typeface="Times New Roman" pitchFamily="18" charset="0"/>
              <a:cs typeface="Times New Roman" pitchFamily="18" charset="0"/>
            </a:endParaRPr>
          </a:p>
          <a:p>
            <a:pPr>
              <a:buNone/>
            </a:pPr>
            <a:r>
              <a:rPr lang="en-US" sz="1800" dirty="0" smtClean="0">
                <a:latin typeface="Times New Roman" pitchFamily="18" charset="0"/>
                <a:cs typeface="Times New Roman" pitchFamily="18" charset="0"/>
              </a:rPr>
              <a:t>Dear Staff,</a:t>
            </a:r>
          </a:p>
          <a:p>
            <a:pPr>
              <a:buNone/>
            </a:pPr>
            <a:r>
              <a:rPr lang="en-US" sz="1900" dirty="0" smtClean="0">
                <a:latin typeface="Times New Roman" pitchFamily="18" charset="0"/>
                <a:cs typeface="Times New Roman" pitchFamily="18" charset="0"/>
              </a:rPr>
              <a:t>It has come to the notice of the management, there are certain policies that are not</a:t>
            </a:r>
          </a:p>
          <a:p>
            <a:pPr>
              <a:buNone/>
            </a:pPr>
            <a:r>
              <a:rPr lang="en-US" sz="1900" dirty="0" smtClean="0">
                <a:latin typeface="Times New Roman" pitchFamily="18" charset="0"/>
                <a:cs typeface="Times New Roman" pitchFamily="18" charset="0"/>
              </a:rPr>
              <a:t>expectable by most of the employees. These policies are bothering most of the</a:t>
            </a:r>
          </a:p>
          <a:p>
            <a:pPr>
              <a:buNone/>
            </a:pPr>
            <a:r>
              <a:rPr lang="en-US" sz="1900" dirty="0" smtClean="0">
                <a:latin typeface="Times New Roman" pitchFamily="18" charset="0"/>
                <a:cs typeface="Times New Roman" pitchFamily="18" charset="0"/>
              </a:rPr>
              <a:t>employees and this is affecting their general performance. Although, most of us</a:t>
            </a:r>
          </a:p>
          <a:p>
            <a:pPr>
              <a:buNone/>
            </a:pPr>
            <a:r>
              <a:rPr lang="en-US" sz="1900" dirty="0" smtClean="0">
                <a:latin typeface="Times New Roman" pitchFamily="18" charset="0"/>
                <a:cs typeface="Times New Roman" pitchFamily="18" charset="0"/>
              </a:rPr>
              <a:t>have a busy schedule, we shall bring up the policy plans during our next weekly</a:t>
            </a:r>
          </a:p>
          <a:p>
            <a:pPr>
              <a:buNone/>
            </a:pPr>
            <a:r>
              <a:rPr lang="en-US" sz="1900" dirty="0" smtClean="0">
                <a:latin typeface="Times New Roman" pitchFamily="18" charset="0"/>
                <a:cs typeface="Times New Roman" pitchFamily="18" charset="0"/>
              </a:rPr>
              <a:t>meeting.</a:t>
            </a:r>
          </a:p>
          <a:p>
            <a:pPr>
              <a:buNone/>
            </a:pPr>
            <a:endParaRPr lang="en-US" sz="1900" dirty="0">
              <a:latin typeface="Times New Roman" pitchFamily="18" charset="0"/>
              <a:cs typeface="Times New Roman" pitchFamily="18" charset="0"/>
            </a:endParaRPr>
          </a:p>
          <a:p>
            <a:pPr>
              <a:buNone/>
            </a:pPr>
            <a:r>
              <a:rPr lang="en-US" sz="1900" dirty="0" smtClean="0">
                <a:latin typeface="Times New Roman" pitchFamily="18" charset="0"/>
                <a:cs typeface="Times New Roman" pitchFamily="18" charset="0"/>
              </a:rPr>
              <a:t>It has also been found, the project is nearing its deadline and many have not yet</a:t>
            </a:r>
          </a:p>
          <a:p>
            <a:pPr>
              <a:buNone/>
            </a:pPr>
            <a:r>
              <a:rPr lang="en-US" sz="1900" dirty="0" smtClean="0">
                <a:latin typeface="Times New Roman" pitchFamily="18" charset="0"/>
                <a:cs typeface="Times New Roman" pitchFamily="18" charset="0"/>
              </a:rPr>
              <a:t>completed their tasks at hand. Your problems and queries will be addressed in the</a:t>
            </a:r>
          </a:p>
          <a:p>
            <a:pPr>
              <a:buNone/>
            </a:pPr>
            <a:r>
              <a:rPr lang="en-US" sz="1900" dirty="0" smtClean="0">
                <a:latin typeface="Times New Roman" pitchFamily="18" charset="0"/>
                <a:cs typeface="Times New Roman" pitchFamily="18" charset="0"/>
              </a:rPr>
              <a:t>next meeting as stated above. Thus, it will be better if we start concentrating on our</a:t>
            </a:r>
          </a:p>
          <a:p>
            <a:pPr>
              <a:buNone/>
            </a:pPr>
            <a:r>
              <a:rPr lang="en-US" sz="1900" dirty="0" smtClean="0">
                <a:latin typeface="Times New Roman" pitchFamily="18" charset="0"/>
                <a:cs typeface="Times New Roman" pitchFamily="18" charset="0"/>
              </a:rPr>
              <a:t>project and give no opportunity to the client to complain. The management has full</a:t>
            </a:r>
          </a:p>
          <a:p>
            <a:pPr>
              <a:buNone/>
            </a:pPr>
            <a:r>
              <a:rPr lang="en-US" sz="1900" dirty="0" smtClean="0">
                <a:latin typeface="Times New Roman" pitchFamily="18" charset="0"/>
                <a:cs typeface="Times New Roman" pitchFamily="18" charset="0"/>
              </a:rPr>
              <a:t>trust on its employees and we hope you will not disappoint us.</a:t>
            </a:r>
            <a:endParaRPr lang="en-US" sz="1800" dirty="0">
              <a:latin typeface="Times New Roman" pitchFamily="18" charset="0"/>
              <a:cs typeface="Times New Roman" pitchFamily="18" charset="0"/>
            </a:endParaRPr>
          </a:p>
          <a:p>
            <a:pPr>
              <a:buNone/>
            </a:pPr>
            <a:r>
              <a:rPr lang="en-US" sz="1800" dirty="0" smtClean="0">
                <a:latin typeface="Times New Roman" pitchFamily="18" charset="0"/>
                <a:cs typeface="Times New Roman" pitchFamily="18" charset="0"/>
              </a:rPr>
              <a:t>Thanks,</a:t>
            </a:r>
            <a:endParaRPr lang="en-US" sz="1800" dirty="0">
              <a:latin typeface="Times New Roman" pitchFamily="18" charset="0"/>
              <a:cs typeface="Times New Roman" pitchFamily="18" charset="0"/>
            </a:endParaRPr>
          </a:p>
          <a:p>
            <a:pPr>
              <a:buNone/>
            </a:pPr>
            <a:r>
              <a:rPr lang="en-US" sz="1800" dirty="0" smtClean="0">
                <a:latin typeface="Times New Roman" pitchFamily="18" charset="0"/>
                <a:cs typeface="Times New Roman" pitchFamily="18" charset="0"/>
              </a:rPr>
              <a:t>Benny </a:t>
            </a:r>
            <a:r>
              <a:rPr lang="en-US" sz="1800" dirty="0" err="1" smtClean="0">
                <a:latin typeface="Times New Roman" pitchFamily="18" charset="0"/>
                <a:cs typeface="Times New Roman" pitchFamily="18" charset="0"/>
              </a:rPr>
              <a:t>Markson</a:t>
            </a:r>
            <a:endParaRPr lang="en-US" sz="1800" dirty="0">
              <a:latin typeface="Times New Roman" pitchFamily="18" charset="0"/>
              <a:cs typeface="Times New Roman" pitchFamily="18" charset="0"/>
            </a:endParaRPr>
          </a:p>
          <a:p>
            <a:pPr>
              <a:buNone/>
            </a:pPr>
            <a:r>
              <a:rPr lang="en-US" sz="1800" dirty="0" smtClean="0">
                <a:latin typeface="Times New Roman" pitchFamily="18" charset="0"/>
                <a:cs typeface="Times New Roman" pitchFamily="18" charset="0"/>
              </a:rPr>
              <a:t>HR Manager</a:t>
            </a:r>
          </a:p>
          <a:p>
            <a:pPr>
              <a:buNone/>
            </a:pPr>
            <a:r>
              <a:rPr lang="en-US" sz="1800" dirty="0" smtClean="0">
                <a:latin typeface="Times New Roman" pitchFamily="18" charset="0"/>
                <a:cs typeface="Times New Roman" pitchFamily="18" charset="0"/>
              </a:rPr>
              <a:t>Jackson Consultants</a:t>
            </a:r>
            <a:endParaRPr lang="en-US" sz="1800"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609600"/>
            <a:ext cx="5943600" cy="1143000"/>
          </a:xfrm>
        </p:spPr>
        <p:txBody>
          <a:bodyPr/>
          <a:lstStyle/>
          <a:p>
            <a:r>
              <a:rPr lang="en-US" b="1" dirty="0" smtClean="0"/>
              <a:t>Recap</a:t>
            </a:r>
            <a:endParaRPr lang="en-US" b="1" dirty="0"/>
          </a:p>
        </p:txBody>
      </p:sp>
      <p:sp>
        <p:nvSpPr>
          <p:cNvPr id="3" name="Content Placeholder 2"/>
          <p:cNvSpPr>
            <a:spLocks noGrp="1"/>
          </p:cNvSpPr>
          <p:nvPr>
            <p:ph idx="1"/>
          </p:nvPr>
        </p:nvSpPr>
        <p:spPr>
          <a:xfrm>
            <a:off x="1981200" y="2209800"/>
            <a:ext cx="4953000" cy="3611563"/>
          </a:xfrm>
        </p:spPr>
        <p:txBody>
          <a:bodyPr/>
          <a:lstStyle/>
          <a:p>
            <a:r>
              <a:rPr lang="en-US" dirty="0" smtClean="0"/>
              <a:t>Overview of Email Writing</a:t>
            </a:r>
          </a:p>
          <a:p>
            <a:r>
              <a:rPr lang="en-US" dirty="0" smtClean="0"/>
              <a:t>Parts of Emails</a:t>
            </a:r>
          </a:p>
          <a:p>
            <a:r>
              <a:rPr lang="en-US" dirty="0" smtClean="0"/>
              <a:t>Email Features</a:t>
            </a:r>
          </a:p>
          <a:p>
            <a:r>
              <a:rPr lang="en-US" dirty="0" smtClean="0"/>
              <a:t>Sample Emails</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References</a:t>
            </a:r>
            <a:endParaRPr lang="en-US" b="1" dirty="0"/>
          </a:p>
        </p:txBody>
      </p:sp>
      <p:sp>
        <p:nvSpPr>
          <p:cNvPr id="3" name="Content Placeholder 2"/>
          <p:cNvSpPr>
            <a:spLocks noGrp="1"/>
          </p:cNvSpPr>
          <p:nvPr>
            <p:ph idx="1"/>
          </p:nvPr>
        </p:nvSpPr>
        <p:spPr/>
        <p:txBody>
          <a:bodyPr/>
          <a:lstStyle/>
          <a:p>
            <a:pPr>
              <a:buNone/>
            </a:pPr>
            <a:r>
              <a:rPr lang="en-US" dirty="0" smtClean="0"/>
              <a:t>	The material has been adapted from the following links:</a:t>
            </a:r>
          </a:p>
          <a:p>
            <a:r>
              <a:rPr lang="en-US" dirty="0" smtClean="0">
                <a:hlinkClick r:id="rId2"/>
              </a:rPr>
              <a:t>http://www.qgroupplc.com/?catid={C07567E5-9742-4A9F-8940-261D1E629EC5}#{4FB078D9-DD5A-4058-9FB1-B635C84261FB}</a:t>
            </a:r>
            <a:endParaRPr lang="en-US" dirty="0" smtClean="0"/>
          </a:p>
          <a:p>
            <a:r>
              <a:rPr lang="en-US" dirty="0" smtClean="0">
                <a:hlinkClick r:id="rId3"/>
              </a:rPr>
              <a:t>http://www.sampleemails.org/</a:t>
            </a:r>
            <a:endParaRPr lang="en-US" dirty="0" smtClean="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TotalTime>
  <Words>351</Words>
  <Application>Microsoft Office PowerPoint</Application>
  <PresentationFormat>On-screen Show (4:3)</PresentationFormat>
  <Paragraphs>78</Paragraphs>
  <Slides>13</Slides>
  <Notes>10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English Comprehension and Composition – Lecture 26</vt:lpstr>
      <vt:lpstr>Email messages</vt:lpstr>
      <vt:lpstr>Things to remember while writing an e-mail</vt:lpstr>
      <vt:lpstr>Some Important Questions for writing Email</vt:lpstr>
      <vt:lpstr>Slide 5</vt:lpstr>
      <vt:lpstr>Slide 6</vt:lpstr>
      <vt:lpstr>Slide 7</vt:lpstr>
      <vt:lpstr>Slide 8</vt:lpstr>
      <vt:lpstr>Slide 9</vt:lpstr>
      <vt:lpstr>An example of a bad email:</vt:lpstr>
      <vt:lpstr>An example of a good email:</vt:lpstr>
      <vt:lpstr>Recap</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Dell 5110</dc:creator>
  <cp:lastModifiedBy>Dell 5110</cp:lastModifiedBy>
  <cp:revision>26</cp:revision>
  <dcterms:created xsi:type="dcterms:W3CDTF">2012-07-31T15:20:03Z</dcterms:created>
  <dcterms:modified xsi:type="dcterms:W3CDTF">2012-08-02T15:56:04Z</dcterms:modified>
</cp:coreProperties>
</file>