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56" r:id="rId3"/>
    <p:sldId id="257" r:id="rId4"/>
    <p:sldId id="258" r:id="rId5"/>
    <p:sldId id="259" r:id="rId6"/>
    <p:sldId id="260" r:id="rId7"/>
    <p:sldId id="261" r:id="rId8"/>
    <p:sldId id="262" r:id="rId9"/>
    <p:sldId id="263" r:id="rId10"/>
    <p:sldId id="266"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349DAC-10D6-43DC-8BB9-7EE257509D74}"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349DAC-10D6-43DC-8BB9-7EE257509D74}"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349DAC-10D6-43DC-8BB9-7EE257509D74}"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349DAC-10D6-43DC-8BB9-7EE257509D74}" type="datetimeFigureOut">
              <a:rPr lang="en-US" smtClean="0"/>
              <a:pPr/>
              <a:t>7/28/2012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349DAC-10D6-43DC-8BB9-7EE257509D74}" type="datetimeFigureOut">
              <a:rPr lang="en-US" smtClean="0"/>
              <a:pPr/>
              <a:t>7/28/2012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349DAC-10D6-43DC-8BB9-7EE257509D74}" type="datetimeFigureOut">
              <a:rPr lang="en-US" smtClean="0"/>
              <a:pPr/>
              <a:t>7/28/2012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349DAC-10D6-43DC-8BB9-7EE257509D74}" type="datetimeFigureOut">
              <a:rPr lang="en-US" smtClean="0"/>
              <a:pPr/>
              <a:t>7/28/2012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349DAC-10D6-43DC-8BB9-7EE257509D74}" type="datetimeFigureOut">
              <a:rPr lang="en-US" smtClean="0"/>
              <a:pPr/>
              <a:t>7/28/2012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349DAC-10D6-43DC-8BB9-7EE257509D74}" type="datetimeFigureOut">
              <a:rPr lang="en-US" smtClean="0"/>
              <a:pPr/>
              <a:t>7/28/2012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349DAC-10D6-43DC-8BB9-7EE257509D74}"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349DAC-10D6-43DC-8BB9-7EE257509D74}"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33BA6-5CB8-4FE6-8C81-4C6D1AA53A6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349DAC-10D6-43DC-8BB9-7EE257509D74}" type="datetimeFigureOut">
              <a:rPr lang="en-US" smtClean="0"/>
              <a:pPr/>
              <a:t>7/28/2012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133BA6-5CB8-4FE6-8C81-4C6D1AA53A6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preservearticles.com/201105136555/useful-resources-on-analyzing-a-paragraph-for-precis-writing.html" TargetMode="External"/><Relationship Id="rId2" Type="http://schemas.openxmlformats.org/officeDocument/2006/relationships/hyperlink" Target="http://media.wiley.com/product_ancillary/99/04704353/DOWNLOAD/bc11.pdf" TargetMode="External"/><Relationship Id="rId1" Type="http://schemas.openxmlformats.org/officeDocument/2006/relationships/slideLayout" Target="../slideLayouts/slideLayout2.xml"/><Relationship Id="rId6" Type="http://schemas.openxmlformats.org/officeDocument/2006/relationships/hyperlink" Target="http://www.publishyourarticles.net/knowledge-hub/articles/precis-writing-exercises-on-self-reliance.html" TargetMode="External"/><Relationship Id="rId5" Type="http://schemas.openxmlformats.org/officeDocument/2006/relationships/hyperlink" Target="http://www.shareyouressays.com/1256/how-to-really-write-a-phenomenal-precis" TargetMode="External"/><Relationship Id="rId4" Type="http://schemas.openxmlformats.org/officeDocument/2006/relationships/hyperlink" Target="http://currentaffairsbankpo.blogspot.com/2010/04/example-of-precis-writing.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782762"/>
          </a:xfrm>
        </p:spPr>
        <p:txBody>
          <a:bodyPr>
            <a:normAutofit/>
          </a:bodyPr>
          <a:lstStyle/>
          <a:p>
            <a:r>
              <a:rPr lang="en-US" b="1" dirty="0" smtClean="0"/>
              <a:t>English Comprehension and Composition – Lecture </a:t>
            </a:r>
            <a:r>
              <a:rPr lang="en-US" b="1" dirty="0" smtClean="0"/>
              <a:t>21</a:t>
            </a:r>
            <a:endParaRPr lang="en-US" b="1" dirty="0"/>
          </a:p>
        </p:txBody>
      </p:sp>
      <p:sp>
        <p:nvSpPr>
          <p:cNvPr id="3" name="Content Placeholder 2"/>
          <p:cNvSpPr>
            <a:spLocks noGrp="1"/>
          </p:cNvSpPr>
          <p:nvPr>
            <p:ph idx="1"/>
          </p:nvPr>
        </p:nvSpPr>
        <p:spPr>
          <a:xfrm>
            <a:off x="1981200" y="2590800"/>
            <a:ext cx="5029200" cy="3840163"/>
          </a:xfrm>
        </p:spPr>
        <p:txBody>
          <a:bodyPr/>
          <a:lstStyle/>
          <a:p>
            <a:pPr>
              <a:buNone/>
            </a:pPr>
            <a:r>
              <a:rPr lang="en-US" dirty="0" smtClean="0"/>
              <a:t>	</a:t>
            </a:r>
            <a:r>
              <a:rPr lang="en-US" b="1" dirty="0" smtClean="0"/>
              <a:t>Objectives:</a:t>
            </a:r>
          </a:p>
          <a:p>
            <a:r>
              <a:rPr lang="en-US" dirty="0" smtClean="0"/>
              <a:t>Précis Writing</a:t>
            </a:r>
          </a:p>
          <a:p>
            <a:r>
              <a:rPr lang="en-US" dirty="0" smtClean="0"/>
              <a:t>Rules</a:t>
            </a:r>
          </a:p>
          <a:p>
            <a:r>
              <a:rPr lang="en-US" dirty="0" smtClean="0"/>
              <a:t>Exercises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772400" cy="1470025"/>
          </a:xfrm>
        </p:spPr>
        <p:txBody>
          <a:bodyPr/>
          <a:lstStyle/>
          <a:p>
            <a:r>
              <a:rPr lang="en-US" b="1" dirty="0"/>
              <a:t>Writing a Précis</a:t>
            </a:r>
            <a:endParaRPr lang="en-US" dirty="0"/>
          </a:p>
        </p:txBody>
      </p:sp>
      <p:sp>
        <p:nvSpPr>
          <p:cNvPr id="3" name="Subtitle 2"/>
          <p:cNvSpPr>
            <a:spLocks noGrp="1"/>
          </p:cNvSpPr>
          <p:nvPr>
            <p:ph type="subTitle" idx="1"/>
          </p:nvPr>
        </p:nvSpPr>
        <p:spPr>
          <a:xfrm>
            <a:off x="685800" y="2286000"/>
            <a:ext cx="7772400" cy="3657600"/>
          </a:xfrm>
        </p:spPr>
        <p:txBody>
          <a:bodyPr>
            <a:normAutofit/>
          </a:bodyPr>
          <a:lstStyle/>
          <a:p>
            <a:r>
              <a:rPr lang="en-US" b="1" dirty="0" smtClean="0">
                <a:solidFill>
                  <a:schemeClr val="tx1"/>
                </a:solidFill>
              </a:rPr>
              <a:t>A </a:t>
            </a:r>
            <a:r>
              <a:rPr lang="en-US" b="1" dirty="0">
                <a:solidFill>
                  <a:schemeClr val="tx1"/>
                </a:solidFill>
              </a:rPr>
              <a:t>précis is a short summary.</a:t>
            </a:r>
            <a:r>
              <a:rPr lang="en-US" dirty="0">
                <a:solidFill>
                  <a:schemeClr val="tx1"/>
                </a:solidFill>
              </a:rPr>
              <a:t> </a:t>
            </a:r>
            <a:endParaRPr lang="en-US" dirty="0" smtClean="0">
              <a:solidFill>
                <a:schemeClr val="tx1"/>
              </a:solidFill>
            </a:endParaRPr>
          </a:p>
          <a:p>
            <a:r>
              <a:rPr lang="en-US" dirty="0" smtClean="0">
                <a:solidFill>
                  <a:schemeClr val="tx1"/>
                </a:solidFill>
              </a:rPr>
              <a:t>“It is a brief, original summary of the important ideas given in a long selection. Its aim is to give the general </a:t>
            </a:r>
          </a:p>
          <a:p>
            <a:r>
              <a:rPr lang="en-US" dirty="0" smtClean="0">
                <a:solidFill>
                  <a:schemeClr val="tx1"/>
                </a:solidFill>
              </a:rPr>
              <a:t>effect created by the original selection."</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a:t>RULES OF PRÉCIS WRITING</a:t>
            </a:r>
            <a:endParaRPr lang="en-US" sz="4000" dirty="0"/>
          </a:p>
        </p:txBody>
      </p:sp>
      <p:sp>
        <p:nvSpPr>
          <p:cNvPr id="3" name="Content Placeholder 2"/>
          <p:cNvSpPr>
            <a:spLocks noGrp="1"/>
          </p:cNvSpPr>
          <p:nvPr>
            <p:ph idx="1"/>
          </p:nvPr>
        </p:nvSpPr>
        <p:spPr>
          <a:xfrm>
            <a:off x="228600" y="1447800"/>
            <a:ext cx="8458200" cy="5181600"/>
          </a:xfrm>
        </p:spPr>
        <p:txBody>
          <a:bodyPr>
            <a:normAutofit fontScale="92500" lnSpcReduction="10000"/>
          </a:bodyPr>
          <a:lstStyle/>
          <a:p>
            <a:pPr>
              <a:buNone/>
            </a:pPr>
            <a:r>
              <a:rPr lang="en-US" dirty="0" smtClean="0"/>
              <a:t>	1</a:t>
            </a:r>
            <a:r>
              <a:rPr lang="en-US" dirty="0"/>
              <a:t>) Read the given passage carefully at least three times in order to be able to grasp what the writer has </a:t>
            </a:r>
            <a:r>
              <a:rPr lang="en-US" dirty="0" smtClean="0"/>
              <a:t>said.</a:t>
            </a:r>
            <a:br>
              <a:rPr lang="en-US" dirty="0" smtClean="0"/>
            </a:br>
            <a:r>
              <a:rPr lang="en-US" dirty="0"/>
              <a:t/>
            </a:r>
            <a:br>
              <a:rPr lang="en-US" dirty="0"/>
            </a:br>
            <a:r>
              <a:rPr lang="en-US" dirty="0" smtClean="0"/>
              <a:t>2</a:t>
            </a:r>
            <a:r>
              <a:rPr lang="en-US" dirty="0"/>
              <a:t>) Underline the important points to be included in your précis. A point is important if it is intimately connected with the main </a:t>
            </a:r>
            <a:r>
              <a:rPr lang="en-US" dirty="0" smtClean="0"/>
              <a:t>subject. </a:t>
            </a:r>
            <a:r>
              <a:rPr lang="en-US" dirty="0"/>
              <a:t/>
            </a:r>
            <a:br>
              <a:rPr lang="en-US" dirty="0"/>
            </a:br>
            <a:r>
              <a:rPr lang="en-US" dirty="0"/>
              <a:t/>
            </a:r>
            <a:br>
              <a:rPr lang="en-US" dirty="0"/>
            </a:br>
            <a:r>
              <a:rPr lang="en-US" dirty="0"/>
              <a:t>3) </a:t>
            </a:r>
            <a:r>
              <a:rPr lang="en-US" b="1" dirty="0"/>
              <a:t>Use your own language in the précis</a:t>
            </a:r>
            <a:r>
              <a:rPr lang="en-US" dirty="0"/>
              <a:t>. While words and phrases from the original may be used in the précis. Whole sentences should never be lifted out of the original to be included in it.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534400" cy="6858000"/>
          </a:xfrm>
        </p:spPr>
        <p:txBody>
          <a:bodyPr>
            <a:normAutofit fontScale="92500" lnSpcReduction="20000"/>
          </a:bodyPr>
          <a:lstStyle/>
          <a:p>
            <a:pPr>
              <a:buNone/>
            </a:pPr>
            <a:r>
              <a:rPr lang="en-US" dirty="0" smtClean="0"/>
              <a:t>	</a:t>
            </a:r>
          </a:p>
          <a:p>
            <a:pPr>
              <a:buNone/>
            </a:pPr>
            <a:r>
              <a:rPr lang="en-US" dirty="0"/>
              <a:t>	</a:t>
            </a:r>
            <a:r>
              <a:rPr lang="en-US" dirty="0" smtClean="0"/>
              <a:t>4</a:t>
            </a:r>
            <a:r>
              <a:rPr lang="en-US" dirty="0"/>
              <a:t>) The précis should be roughly one-third of the original passage. Always prepare a rough draft first and count the words. If you find that it is too long, shorten it by removing what seems unessential and by condensing, phraseology. If it turns out to be too short, read the original to see what more can be added to the précis.</a:t>
            </a:r>
            <a:br>
              <a:rPr lang="en-US" dirty="0"/>
            </a:br>
            <a:r>
              <a:rPr lang="en-US" dirty="0"/>
              <a:t/>
            </a:r>
            <a:br>
              <a:rPr lang="en-US" dirty="0"/>
            </a:br>
            <a:r>
              <a:rPr lang="en-US" dirty="0"/>
              <a:t>5) Examples, illustrations, and comparisons should be left out of the précis. Figures of speech should be removed and the ideas </a:t>
            </a:r>
            <a:r>
              <a:rPr lang="en-US" dirty="0" smtClean="0"/>
              <a:t>are expressed </a:t>
            </a:r>
            <a:r>
              <a:rPr lang="en-US" dirty="0"/>
              <a:t>in clear, direct language.</a:t>
            </a:r>
            <a:br>
              <a:rPr lang="en-US" dirty="0"/>
            </a:br>
            <a:r>
              <a:rPr lang="en-US" dirty="0"/>
              <a:t/>
            </a:r>
            <a:br>
              <a:rPr lang="en-US" dirty="0"/>
            </a:br>
            <a:r>
              <a:rPr lang="en-US" dirty="0"/>
              <a:t/>
            </a:r>
            <a:br>
              <a:rPr lang="en-US" dirty="0"/>
            </a:b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382000" cy="6324599"/>
          </a:xfrm>
        </p:spPr>
        <p:txBody>
          <a:bodyPr>
            <a:normAutofit/>
          </a:bodyPr>
          <a:lstStyle/>
          <a:p>
            <a:pPr>
              <a:buNone/>
            </a:pPr>
            <a:r>
              <a:rPr lang="en-US" dirty="0" smtClean="0"/>
              <a:t>	6) Your own comments on the ideas of the précis are absolutely forbidden. </a:t>
            </a:r>
            <a:r>
              <a:rPr lang="en-US" dirty="0"/>
              <a:t/>
            </a:r>
            <a:br>
              <a:rPr lang="en-US" dirty="0"/>
            </a:br>
            <a:r>
              <a:rPr lang="en-US" dirty="0"/>
              <a:t/>
            </a:r>
            <a:br>
              <a:rPr lang="en-US" dirty="0"/>
            </a:br>
            <a:r>
              <a:rPr lang="en-US" dirty="0" smtClean="0"/>
              <a:t>7) </a:t>
            </a:r>
            <a:r>
              <a:rPr lang="en-US" dirty="0"/>
              <a:t>See that your précis is a readable piece of English and that its ideas can be understood even by a person who has not gone through original. This is very important</a:t>
            </a:r>
            <a:r>
              <a:rPr lang="en-US" dirty="0" smtClean="0"/>
              <a:t>.</a:t>
            </a:r>
          </a:p>
          <a:p>
            <a:pPr>
              <a:buNone/>
            </a:pPr>
            <a:r>
              <a:rPr lang="en-US" dirty="0"/>
              <a:t/>
            </a:r>
            <a:br>
              <a:rPr lang="en-US" dirty="0"/>
            </a:br>
            <a:r>
              <a:rPr lang="en-US" dirty="0" smtClean="0"/>
              <a:t>8) Your précis should be connected whole. As such it should not be divided into paragraphs.</a:t>
            </a:r>
          </a:p>
          <a:p>
            <a:pPr>
              <a:buNone/>
            </a:pP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a:bodyPr>
          <a:lstStyle/>
          <a:p>
            <a:pPr>
              <a:buNone/>
            </a:pPr>
            <a:r>
              <a:rPr lang="en-US" dirty="0" smtClean="0"/>
              <a:t>	</a:t>
            </a:r>
            <a:endParaRPr lang="en-US" dirty="0"/>
          </a:p>
          <a:p>
            <a:pPr>
              <a:buNone/>
            </a:pPr>
            <a:r>
              <a:rPr lang="en-US" dirty="0" smtClean="0"/>
              <a:t>	9) </a:t>
            </a:r>
            <a:r>
              <a:rPr lang="en-US" dirty="0"/>
              <a:t>Don't use the direct form of speech in </a:t>
            </a:r>
            <a:r>
              <a:rPr lang="en-US" dirty="0" smtClean="0"/>
              <a:t>précis.</a:t>
            </a:r>
            <a:br>
              <a:rPr lang="en-US" dirty="0" smtClean="0"/>
            </a:br>
            <a:endParaRPr lang="en-US" dirty="0" smtClean="0"/>
          </a:p>
          <a:p>
            <a:pPr>
              <a:buNone/>
            </a:pPr>
            <a:r>
              <a:rPr lang="en-US" dirty="0" smtClean="0"/>
              <a:t>	10) </a:t>
            </a:r>
            <a:r>
              <a:rPr lang="en-US" dirty="0"/>
              <a:t>Think of a suitable title for the </a:t>
            </a:r>
            <a:r>
              <a:rPr lang="en-US" dirty="0" smtClean="0"/>
              <a:t>précis if it is required. </a:t>
            </a:r>
            <a:r>
              <a:rPr lang="en-US" dirty="0"/>
              <a:t>The title should </a:t>
            </a:r>
            <a:r>
              <a:rPr lang="en-US" dirty="0" smtClean="0"/>
              <a:t>not </a:t>
            </a:r>
            <a:r>
              <a:rPr lang="en-US" dirty="0"/>
              <a:t>be a complete sentence. </a:t>
            </a:r>
            <a:br>
              <a:rPr lang="en-US" dirty="0"/>
            </a:br>
            <a:r>
              <a:rPr lang="en-US" dirty="0"/>
              <a:t/>
            </a:r>
            <a:br>
              <a:rPr lang="en-US" dirty="0"/>
            </a:br>
            <a:r>
              <a:rPr lang="en-US" dirty="0" smtClean="0"/>
              <a:t>11) </a:t>
            </a:r>
            <a:r>
              <a:rPr lang="en-US" dirty="0"/>
              <a:t>Indicate the number of words in your précis at the end.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808038"/>
          </a:xfrm>
        </p:spPr>
        <p:txBody>
          <a:bodyPr/>
          <a:lstStyle/>
          <a:p>
            <a:r>
              <a:rPr lang="en-US" dirty="0" smtClean="0"/>
              <a:t>Examples</a:t>
            </a:r>
            <a:endParaRPr lang="en-US" dirty="0"/>
          </a:p>
        </p:txBody>
      </p:sp>
      <p:sp>
        <p:nvSpPr>
          <p:cNvPr id="3" name="Content Placeholder 2"/>
          <p:cNvSpPr>
            <a:spLocks noGrp="1"/>
          </p:cNvSpPr>
          <p:nvPr>
            <p:ph idx="1"/>
          </p:nvPr>
        </p:nvSpPr>
        <p:spPr>
          <a:xfrm>
            <a:off x="457200" y="1143000"/>
            <a:ext cx="8229600" cy="5257800"/>
          </a:xfrm>
        </p:spPr>
        <p:txBody>
          <a:bodyPr>
            <a:normAutofit fontScale="92500" lnSpcReduction="10000"/>
          </a:bodyPr>
          <a:lstStyle/>
          <a:p>
            <a:pPr>
              <a:buNone/>
            </a:pPr>
            <a:r>
              <a:rPr lang="en-US" dirty="0" smtClean="0"/>
              <a:t>	His courage in battle might without exaggeration be called “lion-like”.</a:t>
            </a:r>
          </a:p>
          <a:p>
            <a:pPr>
              <a:buNone/>
            </a:pPr>
            <a:r>
              <a:rPr lang="en-US" dirty="0" smtClean="0"/>
              <a:t>	</a:t>
            </a:r>
            <a:r>
              <a:rPr lang="en-US" i="1" dirty="0" smtClean="0"/>
              <a:t>He was very brave in battle. (Précis)</a:t>
            </a:r>
          </a:p>
          <a:p>
            <a:pPr>
              <a:buNone/>
            </a:pPr>
            <a:endParaRPr lang="en-US" dirty="0"/>
          </a:p>
          <a:p>
            <a:pPr>
              <a:buNone/>
            </a:pPr>
            <a:r>
              <a:rPr lang="en-US" dirty="0" smtClean="0"/>
              <a:t>	There came to his recollection.</a:t>
            </a:r>
          </a:p>
          <a:p>
            <a:pPr>
              <a:buNone/>
            </a:pPr>
            <a:r>
              <a:rPr lang="en-US" dirty="0" smtClean="0"/>
              <a:t>	</a:t>
            </a:r>
            <a:r>
              <a:rPr lang="en-US" i="1" dirty="0" smtClean="0"/>
              <a:t>He remembered. (Précis)</a:t>
            </a:r>
          </a:p>
          <a:p>
            <a:pPr>
              <a:buNone/>
            </a:pPr>
            <a:endParaRPr lang="en-US" dirty="0"/>
          </a:p>
          <a:p>
            <a:pPr>
              <a:buNone/>
            </a:pPr>
            <a:r>
              <a:rPr lang="en-US" dirty="0" smtClean="0"/>
              <a:t>	The account the witness gave of the incident moved everyone that heard it to laughter.</a:t>
            </a:r>
          </a:p>
          <a:p>
            <a:pPr>
              <a:buNone/>
            </a:pPr>
            <a:r>
              <a:rPr lang="en-US" dirty="0" smtClean="0"/>
              <a:t>	</a:t>
            </a:r>
            <a:r>
              <a:rPr lang="en-US" i="1" dirty="0" smtClean="0"/>
              <a:t>The witness’s story was absurd. (Précis)</a:t>
            </a:r>
            <a:endParaRPr lang="en-US"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487362"/>
          </a:xfrm>
        </p:spPr>
        <p:txBody>
          <a:bodyPr>
            <a:normAutofit fontScale="90000"/>
          </a:bodyPr>
          <a:lstStyle/>
          <a:p>
            <a:r>
              <a:rPr lang="en-US" sz="3600" b="1" dirty="0" smtClean="0"/>
              <a:t>Make a précis of the following passage. </a:t>
            </a:r>
            <a:endParaRPr lang="en-US" sz="3600" b="1" dirty="0"/>
          </a:p>
        </p:txBody>
      </p:sp>
      <p:sp>
        <p:nvSpPr>
          <p:cNvPr id="3" name="Content Placeholder 2"/>
          <p:cNvSpPr>
            <a:spLocks noGrp="1"/>
          </p:cNvSpPr>
          <p:nvPr>
            <p:ph idx="1"/>
          </p:nvPr>
        </p:nvSpPr>
        <p:spPr>
          <a:xfrm>
            <a:off x="0" y="457200"/>
            <a:ext cx="9144000" cy="6553200"/>
          </a:xfrm>
        </p:spPr>
        <p:txBody>
          <a:bodyPr>
            <a:normAutofit fontScale="85000" lnSpcReduction="10000"/>
          </a:bodyPr>
          <a:lstStyle/>
          <a:p>
            <a:pPr>
              <a:buNone/>
            </a:pPr>
            <a:r>
              <a:rPr lang="en-US" dirty="0" smtClean="0"/>
              <a:t>	One great defect with our civilization is that it does not know what to do with its knowledge. Science, as we have seen, has given us great powers , yet we use them like small children. </a:t>
            </a:r>
          </a:p>
          <a:p>
            <a:pPr>
              <a:buNone/>
            </a:pPr>
            <a:r>
              <a:rPr lang="en-US" dirty="0"/>
              <a:t>	</a:t>
            </a:r>
            <a:r>
              <a:rPr lang="en-US" dirty="0" smtClean="0"/>
              <a:t>For example, we do not know how to manage our machines. Machines were made to be man’s servant; yet he has grown to be so dependent on them that they are in a fair way to become his masters. Already most men spend most of their lives looking after and waiting upon machines. And the machines are very stern masters. They must be fed with coal and given petrol to drink, and oil to wash with, and must be kept at the right temperature. And if they do not get their meals when they expect them, they grow sulky and refuse to work. Do we have to do what they want to keep them in good temper.  Already we find it difficult to work or play without machines and a time may come when they will rule over us altogether.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91200"/>
          </a:xfrm>
        </p:spPr>
        <p:txBody>
          <a:bodyPr>
            <a:normAutofit/>
          </a:bodyPr>
          <a:lstStyle/>
          <a:p>
            <a:pPr>
              <a:buNone/>
            </a:pPr>
            <a:r>
              <a:rPr lang="en-US" dirty="0" smtClean="0"/>
              <a:t>	</a:t>
            </a:r>
            <a:r>
              <a:rPr lang="en-US" b="1" u="sng" dirty="0" smtClean="0"/>
              <a:t>Précis</a:t>
            </a:r>
          </a:p>
          <a:p>
            <a:pPr>
              <a:buNone/>
            </a:pPr>
            <a:r>
              <a:rPr lang="en-US" dirty="0"/>
              <a:t>	</a:t>
            </a:r>
            <a:r>
              <a:rPr lang="en-US" dirty="0" smtClean="0"/>
              <a:t>We do not know what to do with our knowledge. Science has given us superhuman powers, which we do not use properly. For example, we are unable to manage out machines. Machines should be taken care of promptly and waited upon attentively; otherwise they stop working. We already find it difficult to do without machines. In the course of time, they may rule over us altogether.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lstStyle/>
          <a:p>
            <a:r>
              <a:rPr lang="en-US" b="1" dirty="0" smtClean="0"/>
              <a:t>Recap</a:t>
            </a:r>
            <a:endParaRPr lang="en-US" b="1" dirty="0"/>
          </a:p>
        </p:txBody>
      </p:sp>
      <p:sp>
        <p:nvSpPr>
          <p:cNvPr id="3" name="Content Placeholder 2"/>
          <p:cNvSpPr>
            <a:spLocks noGrp="1"/>
          </p:cNvSpPr>
          <p:nvPr>
            <p:ph idx="1"/>
          </p:nvPr>
        </p:nvSpPr>
        <p:spPr>
          <a:xfrm>
            <a:off x="2667000" y="2438400"/>
            <a:ext cx="4114800" cy="3581400"/>
          </a:xfrm>
        </p:spPr>
        <p:txBody>
          <a:bodyPr/>
          <a:lstStyle/>
          <a:p>
            <a:r>
              <a:rPr lang="en-US" dirty="0" smtClean="0"/>
              <a:t>Précis Writing</a:t>
            </a:r>
          </a:p>
          <a:p>
            <a:r>
              <a:rPr lang="en-US" dirty="0" smtClean="0"/>
              <a:t>Rules</a:t>
            </a:r>
          </a:p>
          <a:p>
            <a:r>
              <a:rPr lang="en-US" dirty="0" smtClean="0"/>
              <a:t>Exercises</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References</a:t>
            </a:r>
            <a:endParaRPr lang="en-US" b="1" dirty="0"/>
          </a:p>
        </p:txBody>
      </p:sp>
      <p:sp>
        <p:nvSpPr>
          <p:cNvPr id="3" name="Content Placeholder 2"/>
          <p:cNvSpPr>
            <a:spLocks noGrp="1"/>
          </p:cNvSpPr>
          <p:nvPr>
            <p:ph idx="1"/>
          </p:nvPr>
        </p:nvSpPr>
        <p:spPr>
          <a:xfrm>
            <a:off x="457200" y="1219200"/>
            <a:ext cx="8229600" cy="4906963"/>
          </a:xfrm>
        </p:spPr>
        <p:txBody>
          <a:bodyPr>
            <a:normAutofit fontScale="85000" lnSpcReduction="20000"/>
          </a:bodyPr>
          <a:lstStyle/>
          <a:p>
            <a:pPr>
              <a:buNone/>
            </a:pPr>
            <a:r>
              <a:rPr lang="en-US" dirty="0" smtClean="0"/>
              <a:t>The material has been adapted from the following links:</a:t>
            </a:r>
          </a:p>
          <a:p>
            <a:pPr>
              <a:buNone/>
            </a:pPr>
            <a:r>
              <a:rPr lang="en-US" dirty="0" smtClean="0">
                <a:hlinkClick r:id="rId2"/>
              </a:rPr>
              <a:t>http://media.wiley.com/product_ancillary/99/04704353/DOWNLOAD/bc11.pdf</a:t>
            </a:r>
            <a:endParaRPr lang="en-US" dirty="0" smtClean="0"/>
          </a:p>
          <a:p>
            <a:pPr>
              <a:buNone/>
            </a:pPr>
            <a:r>
              <a:rPr lang="en-US" dirty="0" smtClean="0">
                <a:hlinkClick r:id="rId3"/>
              </a:rPr>
              <a:t>http://www.preservearticles.com/201105136555/useful-resources-on-analyzing-a-paragraph-for-precis-writing.html</a:t>
            </a:r>
            <a:endParaRPr lang="en-US" dirty="0" smtClean="0"/>
          </a:p>
          <a:p>
            <a:pPr>
              <a:buNone/>
            </a:pPr>
            <a:r>
              <a:rPr lang="en-US" dirty="0" smtClean="0">
                <a:hlinkClick r:id="rId4"/>
              </a:rPr>
              <a:t>http://currentaffairsbankpo.blogspot.com/2010/04/example-of-precis-writing.html</a:t>
            </a:r>
            <a:endParaRPr lang="en-US" dirty="0" smtClean="0"/>
          </a:p>
          <a:p>
            <a:pPr>
              <a:buNone/>
            </a:pPr>
            <a:r>
              <a:rPr lang="en-US" dirty="0" smtClean="0">
                <a:hlinkClick r:id="rId5"/>
              </a:rPr>
              <a:t>http://www.shareyouressays.com/1256/how-to-really-write-a-phenomenal-precis</a:t>
            </a:r>
            <a:endParaRPr lang="en-US" dirty="0" smtClean="0"/>
          </a:p>
          <a:p>
            <a:pPr>
              <a:buNone/>
            </a:pPr>
            <a:r>
              <a:rPr lang="en-US" smtClean="0">
                <a:hlinkClick r:id="rId6"/>
              </a:rPr>
              <a:t>http://www.publishyourarticles.net/knowledge-hub/articles/precis-writing-exercises-on-self-reliance.html</a:t>
            </a:r>
            <a:endParaRPr lang="en-US" smtClean="0"/>
          </a:p>
          <a:p>
            <a:pPr>
              <a:buNone/>
            </a:pPr>
            <a:endParaRPr lang="en-US" dirty="0" smtClean="0"/>
          </a:p>
          <a:p>
            <a:pPr>
              <a:buNone/>
            </a:pPr>
            <a:endParaRPr lang="en-US" dirty="0" smtClean="0"/>
          </a:p>
          <a:p>
            <a:pPr>
              <a:buNone/>
            </a:pPr>
            <a:endParaRPr lang="en-US"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TotalTime>
  <Words>61</Words>
  <Application>Microsoft Office PowerPoint</Application>
  <PresentationFormat>On-screen Show (4:3)</PresentationFormat>
  <Paragraphs>45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English Comprehension and Composition – Lecture 21</vt:lpstr>
      <vt:lpstr>Writing a Précis</vt:lpstr>
      <vt:lpstr>RULES OF PRÉCIS WRITING</vt:lpstr>
      <vt:lpstr>Slide 4</vt:lpstr>
      <vt:lpstr>Slide 5</vt:lpstr>
      <vt:lpstr>Slide 6</vt:lpstr>
      <vt:lpstr>Examples</vt:lpstr>
      <vt:lpstr>Make a précis of the following passage. </vt:lpstr>
      <vt:lpstr>Slide 9</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 Précis</dc:title>
  <dc:creator>Dell 5110</dc:creator>
  <cp:lastModifiedBy>Dell 5110</cp:lastModifiedBy>
  <cp:revision>24</cp:revision>
  <dcterms:created xsi:type="dcterms:W3CDTF">2011-11-13T16:53:00Z</dcterms:created>
  <dcterms:modified xsi:type="dcterms:W3CDTF">2012-07-28T16:27:12Z</dcterms:modified>
</cp:coreProperties>
</file>