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96" r:id="rId2"/>
    <p:sldId id="256" r:id="rId3"/>
    <p:sldId id="257" r:id="rId4"/>
    <p:sldId id="259" r:id="rId5"/>
    <p:sldId id="25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97" r:id="rId28"/>
    <p:sldId id="298"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p:cViewPr varScale="1">
        <p:scale>
          <a:sx n="68" d="100"/>
          <a:sy n="68" d="100"/>
        </p:scale>
        <p:origin x="-145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D1408D-0D0F-4E69-BB20-9F77B7EEA0DC}" type="datetimeFigureOut">
              <a:rPr lang="en-US" smtClean="0"/>
              <a:pPr/>
              <a:t>8/8/2012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30E6E6-D172-4226-BB13-763EA5207C9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30E6E6-D172-4226-BB13-763EA5207C93}"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30E6E6-D172-4226-BB13-763EA5207C93}"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30E6E6-D172-4226-BB13-763EA5207C93}"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30E6E6-D172-4226-BB13-763EA5207C93}"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30E6E6-D172-4226-BB13-763EA5207C93}"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98465C-F631-4A44-BCF9-4F1C3A58A289}"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98465C-F631-4A44-BCF9-4F1C3A58A289}"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98465C-F631-4A44-BCF9-4F1C3A58A289}"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2106E0-9BEC-4299-84A7-CB28FDB9C351}"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2106E0-9BEC-4299-84A7-CB28FDB9C351}"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2106E0-9BEC-4299-84A7-CB28FDB9C351}"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2106E0-9BEC-4299-84A7-CB28FDB9C351}"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92106E0-9BEC-4299-84A7-CB28FDB9C351}"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DF5586-2AFC-4698-B861-4387FD81EF80}" type="datetimeFigureOut">
              <a:rPr lang="en-US" smtClean="0"/>
              <a:pPr/>
              <a:t>8/8/2012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23DB7-5A4C-48C6-92FF-999054391B7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F5586-2AFC-4698-B861-4387FD81EF80}" type="datetimeFigureOut">
              <a:rPr lang="en-US" smtClean="0"/>
              <a:pPr/>
              <a:t>8/8/2012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23DB7-5A4C-48C6-92FF-999054391B7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DF5586-2AFC-4698-B861-4387FD81EF80}" type="datetimeFigureOut">
              <a:rPr lang="en-US" smtClean="0"/>
              <a:pPr/>
              <a:t>8/8/2012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23DB7-5A4C-48C6-92FF-999054391B7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DF5586-2AFC-4698-B861-4387FD81EF80}" type="datetimeFigureOut">
              <a:rPr lang="en-US" smtClean="0"/>
              <a:pPr/>
              <a:t>8/8/2012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23DB7-5A4C-48C6-92FF-999054391B7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DF5586-2AFC-4698-B861-4387FD81EF80}" type="datetimeFigureOut">
              <a:rPr lang="en-US" smtClean="0"/>
              <a:pPr/>
              <a:t>8/8/2012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223DB7-5A4C-48C6-92FF-999054391B7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DF5586-2AFC-4698-B861-4387FD81EF80}" type="datetimeFigureOut">
              <a:rPr lang="en-US" smtClean="0"/>
              <a:pPr/>
              <a:t>8/8/2012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223DB7-5A4C-48C6-92FF-999054391B7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DF5586-2AFC-4698-B861-4387FD81EF80}" type="datetimeFigureOut">
              <a:rPr lang="en-US" smtClean="0"/>
              <a:pPr/>
              <a:t>8/8/2012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223DB7-5A4C-48C6-92FF-999054391B7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F5586-2AFC-4698-B861-4387FD81EF80}" type="datetimeFigureOut">
              <a:rPr lang="en-US" smtClean="0"/>
              <a:pPr/>
              <a:t>8/8/2012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23DB7-5A4C-48C6-92FF-999054391B7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DF5586-2AFC-4698-B861-4387FD81EF80}" type="datetimeFigureOut">
              <a:rPr lang="en-US" smtClean="0"/>
              <a:pPr/>
              <a:t>8/8/2012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23DB7-5A4C-48C6-92FF-999054391B7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F5586-2AFC-4698-B861-4387FD81EF80}" type="datetimeFigureOut">
              <a:rPr lang="en-US" smtClean="0"/>
              <a:pPr/>
              <a:t>8/8/2012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23DB7-5A4C-48C6-92FF-999054391B7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DF5586-2AFC-4698-B861-4387FD81EF80}" type="datetimeFigureOut">
              <a:rPr lang="en-US" smtClean="0"/>
              <a:pPr/>
              <a:t>8/8/2012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23DB7-5A4C-48C6-92FF-999054391B7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F5586-2AFC-4698-B861-4387FD81EF80}" type="datetimeFigureOut">
              <a:rPr lang="en-US" smtClean="0"/>
              <a:pPr/>
              <a:t>8/8/2012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223DB7-5A4C-48C6-92FF-999054391B7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dhp.com/~laflemm/reso/mainIdea.htm" TargetMode="External"/><Relationship Id="rId2" Type="http://schemas.openxmlformats.org/officeDocument/2006/relationships/hyperlink" Target="http://writing.colostate.edu/guides/reading/critread/pop5a.cfm" TargetMode="External"/><Relationship Id="rId1" Type="http://schemas.openxmlformats.org/officeDocument/2006/relationships/slideLayout" Target="../slideLayouts/slideLayout2.xml"/><Relationship Id="rId4" Type="http://schemas.openxmlformats.org/officeDocument/2006/relationships/hyperlink" Target="http://academic.cuesta.edu/acasupp/as/309.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smtClean="0"/>
              <a:t>English Comprehension and Composition – Lecture 2</a:t>
            </a:r>
            <a:endParaRPr lang="en-US" b="1" dirty="0"/>
          </a:p>
        </p:txBody>
      </p:sp>
      <p:sp>
        <p:nvSpPr>
          <p:cNvPr id="3" name="Content Placeholder 2"/>
          <p:cNvSpPr>
            <a:spLocks noGrp="1"/>
          </p:cNvSpPr>
          <p:nvPr>
            <p:ph idx="1"/>
          </p:nvPr>
        </p:nvSpPr>
        <p:spPr>
          <a:xfrm>
            <a:off x="914400" y="2057400"/>
            <a:ext cx="7696200" cy="4525963"/>
          </a:xfrm>
        </p:spPr>
        <p:txBody>
          <a:bodyPr/>
          <a:lstStyle/>
          <a:p>
            <a:pPr>
              <a:buNone/>
            </a:pPr>
            <a:r>
              <a:rPr lang="en-US" b="1" dirty="0" smtClean="0"/>
              <a:t>Objectives:</a:t>
            </a:r>
          </a:p>
          <a:p>
            <a:pPr marL="514350" indent="-514350">
              <a:buNone/>
            </a:pPr>
            <a:r>
              <a:rPr lang="en-US" dirty="0" smtClean="0"/>
              <a:t>1. Reading Comprehension Skills</a:t>
            </a:r>
          </a:p>
          <a:p>
            <a:pPr marL="914400" lvl="1" indent="-514350"/>
            <a:r>
              <a:rPr lang="en-US" dirty="0" smtClean="0"/>
              <a:t>Previewing</a:t>
            </a:r>
          </a:p>
          <a:p>
            <a:pPr marL="914400" lvl="1" indent="-514350"/>
            <a:r>
              <a:rPr lang="en-US" dirty="0" smtClean="0"/>
              <a:t>Reading for Main Idea</a:t>
            </a:r>
          </a:p>
          <a:p>
            <a:pPr marL="914400" lvl="1" indent="-514350"/>
            <a:r>
              <a:rPr lang="en-US" dirty="0" smtClean="0"/>
              <a:t>Making Inferences and Drawing Conclusions</a:t>
            </a:r>
          </a:p>
          <a:p>
            <a:pPr marL="514350" indent="-514350">
              <a:buNone/>
            </a:pPr>
            <a:r>
              <a:rPr lang="en-US" dirty="0" smtClean="0"/>
              <a:t>2. Reading Comprehension Exercises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47800"/>
            <a:ext cx="6019800" cy="1219199"/>
          </a:xfrm>
        </p:spPr>
        <p:txBody>
          <a:bodyPr>
            <a:normAutofit fontScale="90000"/>
          </a:bodyPr>
          <a:lstStyle/>
          <a:p>
            <a:r>
              <a:rPr lang="en-US" b="1" dirty="0" smtClean="0"/>
              <a:t>PREVIEWING</a:t>
            </a:r>
            <a:r>
              <a:rPr lang="en-US" dirty="0" smtClean="0"/>
              <a:t/>
            </a:r>
            <a:br>
              <a:rPr lang="en-US" dirty="0" smtClean="0"/>
            </a:br>
            <a:endParaRPr lang="en-US" dirty="0"/>
          </a:p>
        </p:txBody>
      </p:sp>
      <p:sp>
        <p:nvSpPr>
          <p:cNvPr id="3" name="Subtitle 2"/>
          <p:cNvSpPr>
            <a:spLocks noGrp="1"/>
          </p:cNvSpPr>
          <p:nvPr>
            <p:ph type="subTitle" idx="1"/>
          </p:nvPr>
        </p:nvSpPr>
        <p:spPr>
          <a:xfrm>
            <a:off x="1371600" y="2590800"/>
            <a:ext cx="6682404" cy="2743200"/>
          </a:xfrm>
        </p:spPr>
        <p:txBody>
          <a:bodyPr>
            <a:normAutofit/>
          </a:bodyPr>
          <a:lstStyle/>
          <a:p>
            <a:r>
              <a:rPr lang="en-US" sz="3200" b="1" dirty="0" smtClean="0">
                <a:solidFill>
                  <a:schemeClr val="tx1"/>
                </a:solidFill>
              </a:rPr>
              <a:t>Previewing a text means gathering as much information about the text as you can before you actually read it. You can ask yourself the following questions: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066800"/>
            <a:ext cx="7696200" cy="4953000"/>
          </a:xfrm>
        </p:spPr>
        <p:txBody>
          <a:bodyPr>
            <a:normAutofit fontScale="90000"/>
          </a:bodyPr>
          <a:lstStyle/>
          <a:p>
            <a:r>
              <a:rPr lang="en-US" b="1" u="sng" cap="none" dirty="0" smtClean="0"/>
              <a:t>What is my purpose for reading?</a:t>
            </a:r>
            <a:r>
              <a:rPr lang="en-US" cap="none" dirty="0" smtClean="0"/>
              <a:t/>
            </a:r>
            <a:br>
              <a:rPr lang="en-US" cap="none" dirty="0" smtClean="0"/>
            </a:br>
            <a:r>
              <a:rPr lang="en-US" sz="3600" cap="none" dirty="0" smtClean="0"/>
              <a:t>Are you asked to summarize a particular piece of writing? Are you looking for the thesis statement or main idea? Or are you being asked to respond to a piece? If so, you may want to be conscious of what you already know about the topic and how you arrived at that opinion.</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219200"/>
            <a:ext cx="7772400" cy="4800600"/>
          </a:xfrm>
        </p:spPr>
        <p:txBody>
          <a:bodyPr>
            <a:noAutofit/>
          </a:bodyPr>
          <a:lstStyle/>
          <a:p>
            <a:r>
              <a:rPr lang="en-US" sz="3200" b="1" u="sng" cap="none" dirty="0" smtClean="0"/>
              <a:t>What can the title tell me about the text?</a:t>
            </a:r>
            <a:r>
              <a:rPr lang="en-US" sz="3200" cap="none" dirty="0" smtClean="0"/>
              <a:t/>
            </a:r>
            <a:br>
              <a:rPr lang="en-US" sz="3200" cap="none" dirty="0" smtClean="0"/>
            </a:br>
            <a:r>
              <a:rPr lang="en-US" sz="3200" cap="none" dirty="0" smtClean="0"/>
              <a:t>Before you read, look at the title of the text. What clues does it give you about the piece of writing? Good writers usually try to make their titles work to help readers grasp meaning of the text from the reader's first glance at it.</a:t>
            </a:r>
            <a:br>
              <a:rPr lang="en-US" sz="3200" cap="none" dirty="0" smtClean="0"/>
            </a:br>
            <a:endParaRPr lang="en-US" sz="3200" cap="non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8001000" cy="5334000"/>
          </a:xfrm>
        </p:spPr>
        <p:txBody>
          <a:bodyPr>
            <a:normAutofit fontScale="90000"/>
          </a:bodyPr>
          <a:lstStyle/>
          <a:p>
            <a:r>
              <a:rPr lang="en-US" sz="3600" b="1" u="sng" cap="none" dirty="0" smtClean="0"/>
              <a:t>Who is the author?</a:t>
            </a:r>
            <a:r>
              <a:rPr lang="en-US" sz="3600" cap="none" dirty="0" smtClean="0"/>
              <a:t/>
            </a:r>
            <a:br>
              <a:rPr lang="en-US" sz="3600" cap="none" dirty="0" smtClean="0"/>
            </a:br>
            <a:r>
              <a:rPr lang="en-US" sz="3600" cap="none" dirty="0" smtClean="0"/>
              <a:t>If you have heard the author's name before, what comes to your mind in terms of their reputation and/or stance on the issue you are reading about? Has the author written other things of which you are aware? How does the piece in front of you fit into to the author's body of work? </a:t>
            </a:r>
            <a:r>
              <a:rPr lang="en-US" dirty="0" smtClean="0"/>
              <a:t/>
            </a:r>
            <a:br>
              <a:rPr lang="en-US"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8001000" cy="5257800"/>
          </a:xfrm>
        </p:spPr>
        <p:txBody>
          <a:bodyPr>
            <a:normAutofit fontScale="90000"/>
          </a:bodyPr>
          <a:lstStyle/>
          <a:p>
            <a:r>
              <a:rPr lang="en-US" sz="3600" b="1" u="sng" cap="none" dirty="0" smtClean="0"/>
              <a:t>How is the text structured?</a:t>
            </a:r>
            <a:br>
              <a:rPr lang="en-US" sz="3600" b="1" u="sng" cap="none" dirty="0" smtClean="0"/>
            </a:br>
            <a:r>
              <a:rPr lang="en-US" sz="3200" cap="none" dirty="0" smtClean="0"/>
              <a:t/>
            </a:r>
            <a:br>
              <a:rPr lang="en-US" sz="3200" cap="none" dirty="0" smtClean="0"/>
            </a:br>
            <a:r>
              <a:rPr lang="en-US" sz="3200" cap="none" dirty="0" smtClean="0"/>
              <a:t>Sometimes the structure of a piece can give you important clues to its meaning. Be sure to read all </a:t>
            </a:r>
            <a:r>
              <a:rPr lang="en-US" sz="3200" u="sng" cap="none" dirty="0" smtClean="0"/>
              <a:t>section headings </a:t>
            </a:r>
            <a:r>
              <a:rPr lang="en-US" sz="3200" cap="none" dirty="0" smtClean="0"/>
              <a:t>carefully. Also, reading the </a:t>
            </a:r>
            <a:r>
              <a:rPr lang="en-US" sz="3200" u="sng" cap="none" dirty="0" smtClean="0"/>
              <a:t>opening sentences of paragraphs</a:t>
            </a:r>
            <a:r>
              <a:rPr lang="en-US" sz="3200" cap="none" dirty="0" smtClean="0"/>
              <a:t> should give you a good idea of the main ideas contained in the piece.</a:t>
            </a:r>
            <a:br>
              <a:rPr lang="en-US" sz="3200" cap="none" dirty="0" smtClean="0"/>
            </a:br>
            <a:r>
              <a:rPr lang="en-US" dirty="0" smtClean="0"/>
              <a:t/>
            </a:r>
            <a:br>
              <a:rPr lang="en-US"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1600200"/>
            <a:ext cx="5105400" cy="2868168"/>
          </a:xfrm>
        </p:spPr>
        <p:txBody>
          <a:bodyPr/>
          <a:lstStyle/>
          <a:p>
            <a:pPr algn="ctr"/>
            <a:r>
              <a:rPr lang="en-US" dirty="0" smtClean="0"/>
              <a:t>READING FOR MAIN IDEA</a:t>
            </a:r>
            <a:br>
              <a:rPr lang="en-US" dirty="0" smtClean="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600200"/>
            <a:ext cx="6858000" cy="4038600"/>
          </a:xfrm>
        </p:spPr>
        <p:txBody>
          <a:bodyPr/>
          <a:lstStyle/>
          <a:p>
            <a:pPr>
              <a:buNone/>
            </a:pPr>
            <a:r>
              <a:rPr lang="en-US" dirty="0" smtClean="0"/>
              <a:t>	</a:t>
            </a:r>
            <a:r>
              <a:rPr lang="en-US" sz="3200" dirty="0" smtClean="0"/>
              <a:t>The main idea of a passage or reading is the central thought or message. In contrast to the term </a:t>
            </a:r>
            <a:r>
              <a:rPr lang="en-US" sz="3200" i="1" dirty="0" smtClean="0"/>
              <a:t>topic</a:t>
            </a:r>
            <a:r>
              <a:rPr lang="en-US" sz="3200" dirty="0" smtClean="0"/>
              <a:t>, which refers to the subject under discussion, the term </a:t>
            </a:r>
            <a:r>
              <a:rPr lang="en-US" sz="3200" i="1" dirty="0" smtClean="0"/>
              <a:t>main idea</a:t>
            </a:r>
            <a:r>
              <a:rPr lang="en-US" sz="3200" dirty="0" smtClean="0"/>
              <a:t> refers to the point or thought being expressed.</a:t>
            </a: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391400" cy="990600"/>
          </a:xfrm>
        </p:spPr>
        <p:txBody>
          <a:bodyPr>
            <a:normAutofit fontScale="90000"/>
          </a:bodyPr>
          <a:lstStyle/>
          <a:p>
            <a:pPr algn="ctr"/>
            <a:r>
              <a:rPr lang="en-US" dirty="0" smtClean="0"/>
              <a:t>Reading Tips</a:t>
            </a:r>
            <a:br>
              <a:rPr lang="en-US" dirty="0" smtClean="0"/>
            </a:br>
            <a:endParaRPr lang="en-US" dirty="0"/>
          </a:p>
        </p:txBody>
      </p:sp>
      <p:sp>
        <p:nvSpPr>
          <p:cNvPr id="3" name="Content Placeholder 2"/>
          <p:cNvSpPr>
            <a:spLocks noGrp="1"/>
          </p:cNvSpPr>
          <p:nvPr>
            <p:ph idx="1"/>
          </p:nvPr>
        </p:nvSpPr>
        <p:spPr>
          <a:xfrm>
            <a:off x="609600" y="990600"/>
            <a:ext cx="8077200" cy="5465136"/>
          </a:xfrm>
        </p:spPr>
        <p:txBody>
          <a:bodyPr>
            <a:normAutofit fontScale="85000" lnSpcReduction="10000"/>
          </a:bodyPr>
          <a:lstStyle/>
          <a:p>
            <a:pPr fontAlgn="base">
              <a:buNone/>
            </a:pPr>
            <a:r>
              <a:rPr lang="en-US" dirty="0" smtClean="0"/>
              <a:t>1. As soon as you can define the topic, ask yourself “What general point does the author want to make about this topic?” Once you can answer that question, you have more than likely found the main idea.</a:t>
            </a:r>
          </a:p>
          <a:p>
            <a:pPr fontAlgn="base">
              <a:buNone/>
            </a:pPr>
            <a:r>
              <a:rPr lang="en-US" dirty="0" smtClean="0"/>
              <a:t>2. Most main ideas are stated or suggested early on in a reading; pay special attention to the first third of any passage, article, or chapter. That’s where you are likely to get the best statement or clearest expression of the main idea.</a:t>
            </a:r>
          </a:p>
          <a:p>
            <a:pPr fontAlgn="base">
              <a:buNone/>
            </a:pPr>
            <a:r>
              <a:rPr lang="en-US" dirty="0" smtClean="0"/>
              <a:t>3. Pay attention to any idea that is repeated in different ways. If an author returns to the same thought in several different sentences or paragraphs, that idea is the main or central thought under discussion.</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828800"/>
            <a:ext cx="7086600" cy="1470025"/>
          </a:xfrm>
        </p:spPr>
        <p:txBody>
          <a:bodyPr/>
          <a:lstStyle/>
          <a:p>
            <a:pPr algn="ctr"/>
            <a:r>
              <a:rPr lang="en-US" b="1" dirty="0">
                <a:latin typeface="+mn-lt"/>
              </a:rPr>
              <a:t>Making Inferences and Drawing Conclusions</a:t>
            </a:r>
            <a:endParaRPr lang="en-US" dirty="0">
              <a:latin typeface="+mn-lt"/>
            </a:endParaRPr>
          </a:p>
        </p:txBody>
      </p:sp>
      <p:sp>
        <p:nvSpPr>
          <p:cNvPr id="3" name="Subtitle 2"/>
          <p:cNvSpPr>
            <a:spLocks noGrp="1"/>
          </p:cNvSpPr>
          <p:nvPr>
            <p:ph type="subTitle" idx="1"/>
          </p:nvPr>
        </p:nvSpPr>
        <p:spPr>
          <a:xfrm>
            <a:off x="1676400" y="3505200"/>
            <a:ext cx="5575300" cy="2209800"/>
          </a:xfrm>
        </p:spPr>
        <p:txBody>
          <a:bodyPr>
            <a:normAutofit/>
          </a:bodyPr>
          <a:lstStyle/>
          <a:p>
            <a:r>
              <a:rPr lang="en-US" sz="2400" b="1" dirty="0" smtClean="0">
                <a:solidFill>
                  <a:schemeClr val="tx1"/>
                </a:solidFill>
              </a:rPr>
              <a:t>Reading </a:t>
            </a:r>
            <a:r>
              <a:rPr lang="en-US" sz="2400" b="1" dirty="0">
                <a:solidFill>
                  <a:schemeClr val="tx1"/>
                </a:solidFill>
              </a:rPr>
              <a:t>with </a:t>
            </a:r>
            <a:r>
              <a:rPr lang="en-US" sz="2400" b="1" dirty="0" smtClean="0">
                <a:solidFill>
                  <a:schemeClr val="tx1"/>
                </a:solidFill>
              </a:rPr>
              <a:t>Purpose </a:t>
            </a:r>
            <a:r>
              <a:rPr lang="en-US" sz="2400" b="1" dirty="0">
                <a:solidFill>
                  <a:schemeClr val="tx1"/>
                </a:solidFill>
              </a:rPr>
              <a:t>and </a:t>
            </a:r>
            <a:r>
              <a:rPr lang="en-US" sz="2400" b="1" dirty="0" smtClean="0">
                <a:solidFill>
                  <a:schemeClr val="tx1"/>
                </a:solidFill>
              </a:rPr>
              <a:t>Meaning</a:t>
            </a:r>
          </a:p>
          <a:p>
            <a:r>
              <a:rPr lang="en-US" sz="2400" b="1" dirty="0" smtClean="0">
                <a:solidFill>
                  <a:schemeClr val="tx1"/>
                </a:solidFill>
              </a:rPr>
              <a:t>Kinds and Examples</a:t>
            </a:r>
            <a:endParaRPr lang="en-US" sz="2400" dirty="0">
              <a:solidFill>
                <a:schemeClr val="tx1"/>
              </a:solidFill>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371600"/>
            <a:ext cx="8229600" cy="1143000"/>
          </a:xfrm>
        </p:spPr>
        <p:txBody>
          <a:bodyPr/>
          <a:lstStyle/>
          <a:p>
            <a:pPr algn="ctr"/>
            <a:r>
              <a:rPr lang="en-US" b="1" dirty="0" smtClean="0">
                <a:latin typeface="+mn-lt"/>
              </a:rPr>
              <a:t>General Sense</a:t>
            </a:r>
            <a:endParaRPr lang="en-US" dirty="0">
              <a:latin typeface="+mn-lt"/>
            </a:endParaRPr>
          </a:p>
        </p:txBody>
      </p:sp>
      <p:sp>
        <p:nvSpPr>
          <p:cNvPr id="3" name="Content Placeholder 2"/>
          <p:cNvSpPr>
            <a:spLocks noGrp="1"/>
          </p:cNvSpPr>
          <p:nvPr>
            <p:ph idx="1"/>
          </p:nvPr>
        </p:nvSpPr>
        <p:spPr>
          <a:xfrm>
            <a:off x="533400" y="3124200"/>
            <a:ext cx="7772400" cy="3002280"/>
          </a:xfrm>
        </p:spPr>
        <p:txBody>
          <a:bodyPr>
            <a:normAutofit/>
          </a:bodyPr>
          <a:lstStyle/>
          <a:p>
            <a:pPr algn="ctr">
              <a:lnSpc>
                <a:spcPct val="150000"/>
              </a:lnSpc>
              <a:buNone/>
            </a:pPr>
            <a:r>
              <a:rPr lang="en-US" sz="2800" i="1" dirty="0" smtClean="0"/>
              <a:t>	Murderers are usually </a:t>
            </a:r>
            <a:r>
              <a:rPr lang="en-US" sz="2800" b="1" i="1" u="sng" dirty="0" smtClean="0"/>
              <a:t>incarcerated</a:t>
            </a:r>
            <a:r>
              <a:rPr lang="en-US" sz="2800" b="1" i="1" dirty="0" smtClean="0"/>
              <a:t> </a:t>
            </a:r>
            <a:r>
              <a:rPr lang="en-US" sz="2800" i="1" dirty="0" smtClean="0"/>
              <a:t>for longer periods of time than robbers.</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143000"/>
            <a:ext cx="6629400" cy="1143000"/>
          </a:xfrm>
        </p:spPr>
        <p:txBody>
          <a:bodyPr>
            <a:normAutofit fontScale="90000"/>
          </a:bodyPr>
          <a:lstStyle/>
          <a:p>
            <a:pPr algn="ctr"/>
            <a:r>
              <a:rPr lang="en-US" b="1" dirty="0" smtClean="0">
                <a:latin typeface="+mn-lt"/>
              </a:rPr>
              <a:t>E</a:t>
            </a:r>
            <a:r>
              <a:rPr lang="en-US" sz="4400" b="1" dirty="0" smtClean="0">
                <a:latin typeface="+mn-lt"/>
              </a:rPr>
              <a:t>xamp</a:t>
            </a:r>
            <a:r>
              <a:rPr lang="en-US" b="1" dirty="0" smtClean="0">
                <a:latin typeface="+mn-lt"/>
              </a:rPr>
              <a:t>le</a:t>
            </a:r>
            <a:r>
              <a:rPr lang="en-US" dirty="0" smtClean="0">
                <a:latin typeface="+mn-lt"/>
              </a:rPr>
              <a:t/>
            </a:r>
            <a:br>
              <a:rPr lang="en-US" dirty="0" smtClean="0">
                <a:latin typeface="+mn-lt"/>
              </a:rPr>
            </a:br>
            <a:endParaRPr lang="en-US" dirty="0">
              <a:latin typeface="+mn-lt"/>
            </a:endParaRPr>
          </a:p>
        </p:txBody>
      </p:sp>
      <p:sp>
        <p:nvSpPr>
          <p:cNvPr id="3" name="Content Placeholder 2"/>
          <p:cNvSpPr>
            <a:spLocks noGrp="1"/>
          </p:cNvSpPr>
          <p:nvPr>
            <p:ph idx="1"/>
          </p:nvPr>
        </p:nvSpPr>
        <p:spPr>
          <a:xfrm>
            <a:off x="685800" y="2362200"/>
            <a:ext cx="7772400" cy="4224528"/>
          </a:xfrm>
        </p:spPr>
        <p:txBody>
          <a:bodyPr>
            <a:normAutofit/>
          </a:bodyPr>
          <a:lstStyle/>
          <a:p>
            <a:pPr algn="ctr">
              <a:lnSpc>
                <a:spcPct val="150000"/>
              </a:lnSpc>
              <a:buNone/>
            </a:pPr>
            <a:r>
              <a:rPr lang="en-US" i="1" dirty="0" smtClean="0"/>
              <a:t>	</a:t>
            </a:r>
            <a:r>
              <a:rPr lang="en-US" sz="2800" i="1" dirty="0" smtClean="0"/>
              <a:t>Those who enjoy belonging to clubs, going to parties, and inviting friends often to their homes for dinner are </a:t>
            </a:r>
            <a:r>
              <a:rPr lang="en-US" sz="2800" b="1" i="1" u="sng" dirty="0" smtClean="0"/>
              <a:t>gregarious</a:t>
            </a:r>
            <a:r>
              <a:rPr lang="en-US" sz="2800" i="1" u="sng" dirty="0" smtClean="0"/>
              <a:t>.</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219200"/>
            <a:ext cx="6858000" cy="1143000"/>
          </a:xfrm>
        </p:spPr>
        <p:txBody>
          <a:bodyPr>
            <a:normAutofit fontScale="90000"/>
          </a:bodyPr>
          <a:lstStyle/>
          <a:p>
            <a:r>
              <a:rPr lang="en-US" sz="4400" b="1" dirty="0" smtClean="0">
                <a:latin typeface="+mn-lt"/>
              </a:rPr>
              <a:t>Antonyms and Contrasts</a:t>
            </a:r>
            <a:r>
              <a:rPr lang="en-US" dirty="0" smtClean="0"/>
              <a:t/>
            </a:r>
            <a:br>
              <a:rPr lang="en-US" dirty="0" smtClean="0"/>
            </a:br>
            <a:endParaRPr lang="en-US" dirty="0"/>
          </a:p>
        </p:txBody>
      </p:sp>
      <p:sp>
        <p:nvSpPr>
          <p:cNvPr id="3" name="Content Placeholder 2"/>
          <p:cNvSpPr>
            <a:spLocks noGrp="1"/>
          </p:cNvSpPr>
          <p:nvPr>
            <p:ph idx="1"/>
          </p:nvPr>
        </p:nvSpPr>
        <p:spPr>
          <a:xfrm>
            <a:off x="838200" y="2438400"/>
            <a:ext cx="7848600" cy="3657600"/>
          </a:xfrm>
        </p:spPr>
        <p:txBody>
          <a:bodyPr>
            <a:normAutofit/>
          </a:bodyPr>
          <a:lstStyle/>
          <a:p>
            <a:pPr>
              <a:lnSpc>
                <a:spcPct val="150000"/>
              </a:lnSpc>
              <a:buNone/>
            </a:pPr>
            <a:r>
              <a:rPr lang="en-US" b="1" i="1" dirty="0" smtClean="0"/>
              <a:t>	</a:t>
            </a:r>
            <a:r>
              <a:rPr lang="en-US" sz="2800" b="1" i="1" dirty="0" smtClean="0"/>
              <a:t>Antonyms</a:t>
            </a:r>
            <a:r>
              <a:rPr lang="en-US" sz="2800" dirty="0" smtClean="0"/>
              <a:t>  are words that have opposite meanings, such as happy and sad. For instance,</a:t>
            </a:r>
          </a:p>
          <a:p>
            <a:pPr>
              <a:lnSpc>
                <a:spcPct val="150000"/>
              </a:lnSpc>
              <a:buNone/>
            </a:pPr>
            <a:r>
              <a:rPr lang="en-US" sz="2800" i="1" dirty="0" smtClean="0"/>
              <a:t>	Ben is fearless, but his brother is </a:t>
            </a:r>
            <a:r>
              <a:rPr lang="en-US" sz="2800" b="1" i="1" u="sng" dirty="0" smtClean="0"/>
              <a:t>timorous.</a:t>
            </a:r>
            <a:endParaRPr lang="en-US" sz="2800" b="1" u="sng"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76400"/>
            <a:ext cx="7162800" cy="3992880"/>
          </a:xfrm>
        </p:spPr>
        <p:txBody>
          <a:bodyPr>
            <a:normAutofit/>
          </a:bodyPr>
          <a:lstStyle/>
          <a:p>
            <a:pPr>
              <a:lnSpc>
                <a:spcPct val="150000"/>
              </a:lnSpc>
              <a:buNone/>
            </a:pPr>
            <a:r>
              <a:rPr lang="en-US" dirty="0" smtClean="0"/>
              <a:t>	</a:t>
            </a:r>
            <a:r>
              <a:rPr lang="en-US" sz="2800" dirty="0" smtClean="0"/>
              <a:t>A </a:t>
            </a:r>
            <a:r>
              <a:rPr lang="en-US" sz="2800" b="1" i="1" dirty="0" smtClean="0"/>
              <a:t>contrast</a:t>
            </a:r>
            <a:r>
              <a:rPr lang="en-US" sz="2800" dirty="0" smtClean="0"/>
              <a:t> in the following sentence implies the meaning of </a:t>
            </a:r>
            <a:r>
              <a:rPr lang="en-US" sz="2800" b="1" i="1" dirty="0" smtClean="0"/>
              <a:t>credence:</a:t>
            </a:r>
            <a:endParaRPr lang="en-US" sz="2800" dirty="0" smtClean="0"/>
          </a:p>
          <a:p>
            <a:pPr>
              <a:lnSpc>
                <a:spcPct val="150000"/>
              </a:lnSpc>
              <a:buNone/>
            </a:pPr>
            <a:r>
              <a:rPr lang="en-US" sz="2800" i="1" dirty="0" smtClean="0"/>
              <a:t>	Dad gave </a:t>
            </a:r>
            <a:r>
              <a:rPr lang="en-US" sz="2800" b="1" i="1" u="sng" dirty="0" smtClean="0"/>
              <a:t>credence</a:t>
            </a:r>
            <a:r>
              <a:rPr lang="en-US" sz="2800" b="1" i="1" dirty="0" smtClean="0"/>
              <a:t> </a:t>
            </a:r>
            <a:r>
              <a:rPr lang="en-US" sz="2800" i="1" dirty="0" smtClean="0"/>
              <a:t>to my story, but Mom's reaction was one of total disbelief.</a:t>
            </a:r>
            <a:endParaRPr lang="en-US" sz="2800"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b="1" u="sng" dirty="0" smtClean="0"/>
              <a:t>THE GREAT WHITE SHARKS</a:t>
            </a:r>
            <a:endParaRPr lang="en-US" dirty="0"/>
          </a:p>
        </p:txBody>
      </p:sp>
      <p:sp>
        <p:nvSpPr>
          <p:cNvPr id="3" name="Content Placeholder 2"/>
          <p:cNvSpPr>
            <a:spLocks noGrp="1"/>
          </p:cNvSpPr>
          <p:nvPr>
            <p:ph idx="1"/>
          </p:nvPr>
        </p:nvSpPr>
        <p:spPr>
          <a:xfrm>
            <a:off x="533400" y="1295400"/>
            <a:ext cx="8229600" cy="4800600"/>
          </a:xfrm>
        </p:spPr>
        <p:txBody>
          <a:bodyPr>
            <a:normAutofit fontScale="62500" lnSpcReduction="20000"/>
          </a:bodyPr>
          <a:lstStyle/>
          <a:p>
            <a:pPr>
              <a:buNone/>
            </a:pPr>
            <a:r>
              <a:rPr lang="en-US" b="1" dirty="0" smtClean="0"/>
              <a:t>	Description</a:t>
            </a:r>
            <a:r>
              <a:rPr lang="en-US" b="1" dirty="0"/>
              <a:t>:</a:t>
            </a:r>
            <a:r>
              <a:rPr lang="en-US" dirty="0"/>
              <a:t> The Great White Shark is the largest predatory shark, and is probably the most well-known and feared shark. The Great White Shark is gray or bluish above and white below. The largest Great Whites can reach lengths of 22 feet and weigh up to 5,000 pounds. Most are between 13 and 16 feet and weigh 1,500-2,400 pounds. The Great White has massive teeth, which are positioned in rows and serrated. When the Great White attacks, it bites its prey and shakes it head back and forth. The serrated teeth act as a saw and literally tear the victim apart. The Great White Shark often swallows many of its own teeth in an attack. </a:t>
            </a:r>
            <a:br>
              <a:rPr lang="en-US" dirty="0"/>
            </a:br>
            <a:r>
              <a:rPr lang="en-US" dirty="0"/>
              <a:t/>
            </a:r>
            <a:br>
              <a:rPr lang="en-US" dirty="0"/>
            </a:br>
            <a:r>
              <a:rPr lang="en-US" b="1" dirty="0"/>
              <a:t>Diet:</a:t>
            </a:r>
            <a:r>
              <a:rPr lang="en-US" dirty="0"/>
              <a:t> The Great White Shark normally feeds on fish, seals, dolphins, porpoises, otters, and turtles. It is thought to locate its prey by electro sense and by smell. Like all sharks, Great Whites have special pores called </a:t>
            </a:r>
            <a:r>
              <a:rPr lang="en-US" dirty="0" err="1"/>
              <a:t>Ampullae</a:t>
            </a:r>
            <a:r>
              <a:rPr lang="en-US" dirty="0"/>
              <a:t> of </a:t>
            </a:r>
            <a:r>
              <a:rPr lang="en-US" dirty="0" err="1"/>
              <a:t>Lorenzini</a:t>
            </a:r>
            <a:r>
              <a:rPr lang="en-US" dirty="0"/>
              <a:t>, which enable them to detect the electromagnetic fields radiated by moving organisms. Great Whites can detect voltage as small as one half billionth of a volt. </a:t>
            </a:r>
            <a:br>
              <a:rPr lang="en-US" dirty="0"/>
            </a:br>
            <a:r>
              <a:rPr lang="en-US" dirty="0"/>
              <a:t/>
            </a:r>
            <a:br>
              <a:rPr lang="en-US" dirty="0"/>
            </a:br>
            <a:r>
              <a:rPr lang="en-US" dirty="0"/>
              <a:t/>
            </a:r>
            <a:br>
              <a:rPr lang="en-US" dirty="0"/>
            </a:br>
            <a:endParaRPr lang="en-US" dirty="0"/>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91200"/>
          </a:xfrm>
        </p:spPr>
        <p:txBody>
          <a:bodyPr>
            <a:normAutofit fontScale="70000" lnSpcReduction="20000"/>
          </a:bodyPr>
          <a:lstStyle/>
          <a:p>
            <a:pPr>
              <a:buNone/>
            </a:pPr>
            <a:r>
              <a:rPr lang="en-US" dirty="0" smtClean="0"/>
              <a:t>	Great Whites employ several hunting techniques depending on the prey. Most of the time, the shark will remain still underwater before ambushing its prey from underneath. In the case of hunting some kinds of seals, the impact of the shark is so powerful that it knocks both the shark and the seal clear out of the water. With larger prey such as elephant seals, the shark will simply take a huge bite out of it and wait for it to bleed to death. When hunting dolphins, the shark will attack from above, presumably to avoid detection from the dolphin's echolocation. </a:t>
            </a:r>
            <a:br>
              <a:rPr lang="en-US" dirty="0" smtClean="0"/>
            </a:br>
            <a:r>
              <a:rPr lang="en-US" dirty="0" smtClean="0"/>
              <a:t/>
            </a:r>
            <a:br>
              <a:rPr lang="en-US" dirty="0" smtClean="0"/>
            </a:br>
            <a:r>
              <a:rPr lang="en-US" b="1" dirty="0" smtClean="0"/>
              <a:t>Range/Habitat:</a:t>
            </a:r>
            <a:r>
              <a:rPr lang="en-US" dirty="0" smtClean="0"/>
              <a:t> Great White Sharks are most commonly observed throughout the world's sub-arctic coastal waters, though they likely spend most of their time in the open ocean. Highest concentrations are found in the waters off the coast of South Africa, Australia, California, and Mexico. The Great White Shark is also found in the Adriatic and Mediterranean Seas. They generally prefer water between 54 and 75 degrees Fahrenheit. </a:t>
            </a:r>
            <a:br>
              <a:rPr lang="en-US" dirty="0" smtClean="0"/>
            </a:b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638800"/>
          </a:xfrm>
        </p:spPr>
        <p:txBody>
          <a:bodyPr>
            <a:normAutofit fontScale="70000" lnSpcReduction="20000"/>
          </a:bodyPr>
          <a:lstStyle/>
          <a:p>
            <a:pPr>
              <a:buNone/>
            </a:pPr>
            <a:r>
              <a:rPr lang="en-US" b="1" dirty="0" smtClean="0"/>
              <a:t>	Reproduction:</a:t>
            </a:r>
            <a:r>
              <a:rPr lang="en-US" dirty="0" smtClean="0"/>
              <a:t> A Great White Shark has never been observed giving birth, however pregnant females have been caught. The Great White Shark is known to be ovoviviparous (young develop in eggs within the mother's body). Females give birth to eight or nine pups that are about five feet in length upon birth. Great Whites reach reproductive maturity when the male is about 12 feet long and the female about 13 feet long. It is thought that Great White Sharks live up to 40 years in the wild, but this estimate may be too low. </a:t>
            </a:r>
            <a:br>
              <a:rPr lang="en-US" dirty="0" smtClean="0"/>
            </a:br>
            <a:r>
              <a:rPr lang="en-US" dirty="0" smtClean="0"/>
              <a:t/>
            </a:r>
            <a:br>
              <a:rPr lang="en-US" dirty="0" smtClean="0"/>
            </a:br>
            <a:r>
              <a:rPr lang="en-US" b="1" dirty="0" smtClean="0"/>
              <a:t>Shark Attacks:</a:t>
            </a:r>
            <a:r>
              <a:rPr lang="en-US" dirty="0" smtClean="0"/>
              <a:t> Despite the fear of Great White Sharks, at least in part generated by Steven Spielberg's 1975 movie, Jaws, Great White Sharks do not target humans as prey. Most attacks are attributed to mistaken identity. Sharks can easily mistake humans for seals. Many human injuries caused by Great White Sharks are cases of test-biting. If a shark is unsure about a floating object, it often gives it a test bite to determine what kind of object it is. While such bites do little damage to buoys and other objects, they obviously can inflict serious damage on the human body.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229600" cy="6096000"/>
          </a:xfrm>
        </p:spPr>
        <p:txBody>
          <a:bodyPr>
            <a:normAutofit fontScale="62500" lnSpcReduction="20000"/>
          </a:bodyPr>
          <a:lstStyle/>
          <a:p>
            <a:pPr>
              <a:buNone/>
            </a:pPr>
            <a:r>
              <a:rPr lang="en-US" b="1" dirty="0"/>
              <a:t>QUESTIONS:</a:t>
            </a:r>
            <a:endParaRPr lang="en-US" dirty="0"/>
          </a:p>
          <a:p>
            <a:pPr lvl="0">
              <a:buNone/>
            </a:pPr>
            <a:r>
              <a:rPr lang="en-US" dirty="0" smtClean="0"/>
              <a:t>1. Which </a:t>
            </a:r>
            <a:r>
              <a:rPr lang="en-US" dirty="0"/>
              <a:t>of the following is least likely?</a:t>
            </a:r>
          </a:p>
          <a:p>
            <a:pPr lvl="0">
              <a:buNone/>
            </a:pPr>
            <a:r>
              <a:rPr lang="en-US" dirty="0" smtClean="0"/>
              <a:t>A. Finding </a:t>
            </a:r>
            <a:r>
              <a:rPr lang="en-US" dirty="0"/>
              <a:t>a Great White Shark in 85 degree (Fahrenheit) water.</a:t>
            </a:r>
          </a:p>
          <a:p>
            <a:pPr lvl="0">
              <a:buNone/>
            </a:pPr>
            <a:r>
              <a:rPr lang="en-US" dirty="0" smtClean="0"/>
              <a:t>B. Find </a:t>
            </a:r>
            <a:r>
              <a:rPr lang="en-US" dirty="0"/>
              <a:t>a Great White Shark that weighs 2,000 pounds</a:t>
            </a:r>
          </a:p>
          <a:p>
            <a:pPr lvl="0">
              <a:buNone/>
            </a:pPr>
            <a:r>
              <a:rPr lang="en-US" dirty="0" smtClean="0"/>
              <a:t>C. Find </a:t>
            </a:r>
            <a:r>
              <a:rPr lang="en-US" dirty="0"/>
              <a:t>a Great White Shark hunting a porpoise</a:t>
            </a:r>
          </a:p>
          <a:p>
            <a:pPr lvl="0">
              <a:buNone/>
            </a:pPr>
            <a:r>
              <a:rPr lang="en-US" dirty="0" smtClean="0"/>
              <a:t>D. Finding </a:t>
            </a:r>
            <a:r>
              <a:rPr lang="en-US" dirty="0"/>
              <a:t>a 15 foot long Great White Shark</a:t>
            </a:r>
            <a:r>
              <a:rPr lang="en-US" dirty="0" smtClean="0"/>
              <a:t>.</a:t>
            </a:r>
            <a:br>
              <a:rPr lang="en-US" dirty="0" smtClean="0"/>
            </a:br>
            <a:endParaRPr lang="en-US" dirty="0"/>
          </a:p>
          <a:p>
            <a:pPr lvl="0">
              <a:buNone/>
            </a:pPr>
            <a:r>
              <a:rPr lang="en-US" dirty="0" smtClean="0"/>
              <a:t>2. The </a:t>
            </a:r>
            <a:r>
              <a:rPr lang="en-US" dirty="0"/>
              <a:t>maximum weight of MOST Great White Sharks is ____________ pounds.</a:t>
            </a:r>
          </a:p>
          <a:p>
            <a:pPr lvl="0">
              <a:buNone/>
            </a:pPr>
            <a:r>
              <a:rPr lang="en-US" dirty="0" smtClean="0"/>
              <a:t>A. 5,000</a:t>
            </a:r>
            <a:endParaRPr lang="en-US" dirty="0"/>
          </a:p>
          <a:p>
            <a:pPr lvl="0">
              <a:buNone/>
            </a:pPr>
            <a:r>
              <a:rPr lang="en-US" dirty="0" smtClean="0"/>
              <a:t>B. 2,400</a:t>
            </a:r>
            <a:endParaRPr lang="en-US" dirty="0"/>
          </a:p>
          <a:p>
            <a:pPr lvl="0">
              <a:buNone/>
            </a:pPr>
            <a:r>
              <a:rPr lang="en-US" dirty="0" smtClean="0"/>
              <a:t>C. 24,000</a:t>
            </a:r>
            <a:endParaRPr lang="en-US" dirty="0"/>
          </a:p>
          <a:p>
            <a:pPr lvl="0">
              <a:buNone/>
            </a:pPr>
            <a:r>
              <a:rPr lang="en-US" dirty="0" smtClean="0"/>
              <a:t>D. 4,200</a:t>
            </a:r>
            <a:endParaRPr lang="en-US" dirty="0"/>
          </a:p>
          <a:p>
            <a:pPr lvl="0">
              <a:buNone/>
            </a:pPr>
            <a:r>
              <a:rPr lang="en-US" dirty="0" smtClean="0"/>
              <a:t>3. Check </a:t>
            </a:r>
            <a:r>
              <a:rPr lang="en-US" dirty="0"/>
              <a:t>all of the following that are normal parts of the Great White Shark's diet.</a:t>
            </a:r>
          </a:p>
          <a:p>
            <a:pPr lvl="0">
              <a:buNone/>
            </a:pPr>
            <a:r>
              <a:rPr lang="en-US" dirty="0" smtClean="0"/>
              <a:t>A. Humans</a:t>
            </a:r>
            <a:endParaRPr lang="en-US" dirty="0"/>
          </a:p>
          <a:p>
            <a:pPr lvl="0">
              <a:buNone/>
            </a:pPr>
            <a:r>
              <a:rPr lang="en-US" dirty="0" smtClean="0"/>
              <a:t>B. Dolphins</a:t>
            </a:r>
            <a:endParaRPr lang="en-US" dirty="0"/>
          </a:p>
          <a:p>
            <a:pPr lvl="0">
              <a:buNone/>
            </a:pPr>
            <a:r>
              <a:rPr lang="en-US" dirty="0" smtClean="0"/>
              <a:t>D. Seals</a:t>
            </a:r>
            <a:endParaRPr lang="en-US" dirty="0"/>
          </a:p>
          <a:p>
            <a:pPr>
              <a:buNone/>
            </a:pPr>
            <a:r>
              <a:rPr lang="en-US" dirty="0" smtClean="0"/>
              <a:t>E. Fish</a:t>
            </a:r>
            <a:r>
              <a:rPr lang="en-US" dirty="0"/>
              <a:t/>
            </a:r>
            <a:br>
              <a:rPr lang="en-US" dirty="0"/>
            </a:b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172200"/>
          </a:xfrm>
        </p:spPr>
        <p:txBody>
          <a:bodyPr>
            <a:normAutofit fontScale="70000" lnSpcReduction="20000"/>
          </a:bodyPr>
          <a:lstStyle/>
          <a:p>
            <a:pPr lvl="0">
              <a:buNone/>
            </a:pPr>
            <a:r>
              <a:rPr lang="en-US" dirty="0" smtClean="0"/>
              <a:t>4. The </a:t>
            </a:r>
            <a:r>
              <a:rPr lang="en-US" dirty="0"/>
              <a:t>___________________________ are specialized pores that allow a shark to detect magnetic fields of moving organisms.</a:t>
            </a:r>
          </a:p>
          <a:p>
            <a:pPr marL="514350" lvl="0" indent="-514350">
              <a:buFont typeface="+mj-lt"/>
              <a:buAutoNum type="alphaUcPeriod"/>
            </a:pPr>
            <a:r>
              <a:rPr lang="en-US" dirty="0"/>
              <a:t>Echolocation</a:t>
            </a:r>
          </a:p>
          <a:p>
            <a:pPr marL="514350" lvl="0" indent="-514350">
              <a:buFont typeface="+mj-lt"/>
              <a:buAutoNum type="alphaUcPeriod"/>
            </a:pPr>
            <a:r>
              <a:rPr lang="en-US" dirty="0"/>
              <a:t>Serrations</a:t>
            </a:r>
          </a:p>
          <a:p>
            <a:pPr marL="514350" lvl="0" indent="-514350">
              <a:buFont typeface="+mj-lt"/>
              <a:buAutoNum type="alphaUcPeriod"/>
            </a:pPr>
            <a:r>
              <a:rPr lang="en-US" dirty="0" err="1"/>
              <a:t>Electomagnets</a:t>
            </a:r>
            <a:endParaRPr lang="en-US" dirty="0"/>
          </a:p>
          <a:p>
            <a:pPr marL="514350" lvl="0" indent="-514350">
              <a:buFont typeface="+mj-lt"/>
              <a:buAutoNum type="alphaUcPeriod"/>
            </a:pPr>
            <a:r>
              <a:rPr lang="en-US" dirty="0" err="1"/>
              <a:t>Ampullae</a:t>
            </a:r>
            <a:r>
              <a:rPr lang="en-US" dirty="0"/>
              <a:t> of </a:t>
            </a:r>
            <a:r>
              <a:rPr lang="en-US" dirty="0" err="1"/>
              <a:t>Lorenzini</a:t>
            </a:r>
            <a:endParaRPr lang="en-US" dirty="0"/>
          </a:p>
          <a:p>
            <a:pPr lvl="0">
              <a:buNone/>
            </a:pPr>
            <a:r>
              <a:rPr lang="en-US" dirty="0" smtClean="0"/>
              <a:t>5. What </a:t>
            </a:r>
            <a:r>
              <a:rPr lang="en-US" dirty="0"/>
              <a:t>does ovoviviparous mean?</a:t>
            </a:r>
          </a:p>
          <a:p>
            <a:pPr marL="514350" lvl="0" indent="-514350">
              <a:buFont typeface="+mj-lt"/>
              <a:buAutoNum type="alphaUcPeriod"/>
            </a:pPr>
            <a:r>
              <a:rPr lang="en-US" dirty="0"/>
              <a:t>It refers to animals whose young develop in eggs within the mother's body.</a:t>
            </a:r>
          </a:p>
          <a:p>
            <a:pPr marL="514350" lvl="0" indent="-514350">
              <a:buFont typeface="+mj-lt"/>
              <a:buAutoNum type="alphaUcPeriod"/>
            </a:pPr>
            <a:r>
              <a:rPr lang="en-US" dirty="0"/>
              <a:t>It refers to animals whose young develop outside the mother's body.</a:t>
            </a:r>
          </a:p>
          <a:p>
            <a:pPr marL="514350" lvl="0" indent="-514350">
              <a:buFont typeface="+mj-lt"/>
              <a:buAutoNum type="alphaUcPeriod"/>
            </a:pPr>
            <a:r>
              <a:rPr lang="en-US" dirty="0"/>
              <a:t>It refers to animals that do not lay eggs</a:t>
            </a:r>
          </a:p>
          <a:p>
            <a:pPr marL="514350" lvl="0" indent="-514350">
              <a:buFont typeface="+mj-lt"/>
              <a:buAutoNum type="alphaUcPeriod"/>
            </a:pPr>
            <a:r>
              <a:rPr lang="en-US" dirty="0"/>
              <a:t>It refers to animals that lay eggs</a:t>
            </a:r>
          </a:p>
          <a:p>
            <a:pPr lvl="0">
              <a:buNone/>
            </a:pPr>
            <a:r>
              <a:rPr lang="en-US" dirty="0" smtClean="0"/>
              <a:t>6. You </a:t>
            </a:r>
            <a:r>
              <a:rPr lang="en-US" dirty="0"/>
              <a:t>would have something in common with the Great White Shark if you.....</a:t>
            </a:r>
          </a:p>
          <a:p>
            <a:pPr marL="514350" lvl="0" indent="-514350">
              <a:buFont typeface="+mj-lt"/>
              <a:buAutoNum type="alphaUcPeriod"/>
            </a:pPr>
            <a:r>
              <a:rPr lang="en-US" dirty="0"/>
              <a:t>located your food by sound</a:t>
            </a:r>
          </a:p>
          <a:p>
            <a:pPr marL="514350" lvl="0" indent="-514350">
              <a:buFont typeface="+mj-lt"/>
              <a:buAutoNum type="alphaUcPeriod"/>
            </a:pPr>
            <a:r>
              <a:rPr lang="en-US" dirty="0"/>
              <a:t>have four brothers and four sisters</a:t>
            </a:r>
          </a:p>
          <a:p>
            <a:pPr marL="514350" lvl="0" indent="-514350">
              <a:buFont typeface="+mj-lt"/>
              <a:buAutoNum type="alphaUcPeriod"/>
            </a:pPr>
            <a:r>
              <a:rPr lang="en-US" dirty="0"/>
              <a:t>spend most of your time near the </a:t>
            </a:r>
            <a:r>
              <a:rPr lang="en-US" dirty="0" smtClean="0"/>
              <a:t>shore</a:t>
            </a:r>
          </a:p>
          <a:p>
            <a:pPr marL="514350" indent="-514350">
              <a:buFont typeface="+mj-lt"/>
              <a:buAutoNum type="alphaUcPeriod"/>
            </a:pPr>
            <a:r>
              <a:rPr lang="en-US" dirty="0"/>
              <a:t>lived to be 80 years old</a:t>
            </a:r>
          </a:p>
          <a:p>
            <a:pPr lvl="0">
              <a:buNone/>
            </a:pPr>
            <a:endParaRPr lang="en-US" dirty="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normAutofit fontScale="70000" lnSpcReduction="20000"/>
          </a:bodyPr>
          <a:lstStyle/>
          <a:p>
            <a:pPr lvl="0">
              <a:buNone/>
            </a:pPr>
            <a:r>
              <a:rPr lang="en-US" dirty="0" smtClean="0"/>
              <a:t>7. In </a:t>
            </a:r>
            <a:r>
              <a:rPr lang="en-US" dirty="0"/>
              <a:t>which of the following places would you have the best chance to see a Great White Shark?</a:t>
            </a:r>
          </a:p>
          <a:p>
            <a:pPr marL="514350" lvl="0" indent="-514350">
              <a:buFont typeface="+mj-lt"/>
              <a:buAutoNum type="alphaUcPeriod"/>
            </a:pPr>
            <a:r>
              <a:rPr lang="en-US" dirty="0"/>
              <a:t>Antarctica</a:t>
            </a:r>
          </a:p>
          <a:p>
            <a:pPr marL="514350" lvl="0" indent="-514350">
              <a:buFont typeface="+mj-lt"/>
              <a:buAutoNum type="alphaUcPeriod"/>
            </a:pPr>
            <a:r>
              <a:rPr lang="en-US" dirty="0"/>
              <a:t>Mississippi River</a:t>
            </a:r>
          </a:p>
          <a:p>
            <a:pPr marL="514350" lvl="0" indent="-514350">
              <a:buFont typeface="+mj-lt"/>
              <a:buAutoNum type="alphaUcPeriod"/>
            </a:pPr>
            <a:r>
              <a:rPr lang="en-US" dirty="0"/>
              <a:t>coastal South Africa</a:t>
            </a:r>
          </a:p>
          <a:p>
            <a:pPr marL="514350" lvl="0" indent="-514350">
              <a:buFont typeface="+mj-lt"/>
              <a:buAutoNum type="alphaUcPeriod"/>
            </a:pPr>
            <a:r>
              <a:rPr lang="en-US" dirty="0"/>
              <a:t>Mediterranean Sea</a:t>
            </a:r>
          </a:p>
          <a:p>
            <a:pPr lvl="0">
              <a:buNone/>
            </a:pPr>
            <a:r>
              <a:rPr lang="en-US" dirty="0" smtClean="0"/>
              <a:t>8. Sharks </a:t>
            </a:r>
            <a:r>
              <a:rPr lang="en-US" dirty="0"/>
              <a:t>often mistake humans for </a:t>
            </a:r>
            <a:r>
              <a:rPr lang="en-US" dirty="0" smtClean="0"/>
              <a:t>_________________.</a:t>
            </a:r>
            <a:endParaRPr lang="en-US" dirty="0"/>
          </a:p>
          <a:p>
            <a:pPr lvl="0">
              <a:buNone/>
            </a:pPr>
            <a:r>
              <a:rPr lang="en-US" dirty="0" smtClean="0"/>
              <a:t>9. Which </a:t>
            </a:r>
            <a:r>
              <a:rPr lang="en-US" dirty="0"/>
              <a:t>of the following is NOT true?</a:t>
            </a:r>
          </a:p>
          <a:p>
            <a:pPr marL="514350" lvl="0" indent="-514350">
              <a:buFont typeface="+mj-lt"/>
              <a:buAutoNum type="alphaUcPeriod"/>
            </a:pPr>
            <a:r>
              <a:rPr lang="en-US" dirty="0"/>
              <a:t>Great White Sharks often target humans as prey.</a:t>
            </a:r>
          </a:p>
          <a:p>
            <a:pPr marL="514350" lvl="0" indent="-514350">
              <a:buFont typeface="+mj-lt"/>
              <a:buAutoNum type="alphaUcPeriod"/>
            </a:pPr>
            <a:r>
              <a:rPr lang="en-US" dirty="0"/>
              <a:t>Great White Sharks employ different hunting techniques depending on the prey they are stalking.</a:t>
            </a:r>
          </a:p>
          <a:p>
            <a:pPr marL="514350" lvl="0" indent="-514350">
              <a:buFont typeface="+mj-lt"/>
              <a:buAutoNum type="alphaUcPeriod"/>
            </a:pPr>
            <a:r>
              <a:rPr lang="en-US" dirty="0"/>
              <a:t>Great White Sharks swallow their own teeth during attacks.</a:t>
            </a:r>
          </a:p>
          <a:p>
            <a:pPr marL="514350" lvl="0" indent="-514350">
              <a:buFont typeface="+mj-lt"/>
              <a:buAutoNum type="alphaUcPeriod"/>
            </a:pPr>
            <a:r>
              <a:rPr lang="en-US" dirty="0"/>
              <a:t>Great White Sharks can detect prey by smell or by magnetic field.</a:t>
            </a:r>
          </a:p>
          <a:p>
            <a:pPr lvl="0">
              <a:buNone/>
            </a:pPr>
            <a:r>
              <a:rPr lang="en-US" dirty="0" smtClean="0"/>
              <a:t>10. Which </a:t>
            </a:r>
            <a:r>
              <a:rPr lang="en-US" dirty="0"/>
              <a:t>of the following may or may not be true?</a:t>
            </a:r>
          </a:p>
          <a:p>
            <a:pPr marL="514350" lvl="0" indent="-514350">
              <a:buFont typeface="+mj-lt"/>
              <a:buAutoNum type="alphaUcPeriod"/>
            </a:pPr>
            <a:r>
              <a:rPr lang="en-US" dirty="0"/>
              <a:t>The Great White Shark is actually only white on its under parts.</a:t>
            </a:r>
          </a:p>
          <a:p>
            <a:pPr marL="514350" lvl="0" indent="-514350">
              <a:buFont typeface="+mj-lt"/>
              <a:buAutoNum type="alphaUcPeriod"/>
            </a:pPr>
            <a:r>
              <a:rPr lang="en-US" dirty="0"/>
              <a:t>Newborn Great White Sharks are about five feet in length.</a:t>
            </a:r>
          </a:p>
          <a:p>
            <a:pPr marL="514350" lvl="0" indent="-514350">
              <a:buFont typeface="+mj-lt"/>
              <a:buAutoNum type="alphaUcPeriod"/>
            </a:pPr>
            <a:r>
              <a:rPr lang="en-US" dirty="0"/>
              <a:t>Great White Sharks have serrated teeth that act like saws.</a:t>
            </a:r>
          </a:p>
          <a:p>
            <a:pPr marL="514350" lvl="0" indent="-514350">
              <a:buFont typeface="+mj-lt"/>
              <a:buAutoNum type="alphaUcPeriod"/>
            </a:pPr>
            <a:r>
              <a:rPr lang="en-US" dirty="0"/>
              <a:t>Great White Sharks have a life span of 40 years.</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285750"/>
            <a:ext cx="8458200" cy="6191250"/>
          </a:xfrm>
        </p:spPr>
        <p:txBody>
          <a:bodyPr>
            <a:normAutofit fontScale="85000" lnSpcReduction="20000"/>
          </a:bodyPr>
          <a:lstStyle/>
          <a:p>
            <a:endParaRPr lang="en-US" sz="3600" b="1" u="sng" dirty="0" smtClean="0">
              <a:solidFill>
                <a:schemeClr val="tx1"/>
              </a:solidFill>
            </a:endParaRPr>
          </a:p>
          <a:p>
            <a:r>
              <a:rPr lang="en-US" sz="3600" b="1" u="sng" dirty="0" smtClean="0">
                <a:solidFill>
                  <a:schemeClr val="tx1"/>
                </a:solidFill>
              </a:rPr>
              <a:t>Harsh Interrogation Methods by the US</a:t>
            </a:r>
          </a:p>
          <a:p>
            <a:pPr algn="l"/>
            <a:endParaRPr lang="en-US" dirty="0" smtClean="0">
              <a:solidFill>
                <a:schemeClr val="tx1"/>
              </a:solidFill>
            </a:endParaRPr>
          </a:p>
          <a:p>
            <a:pPr algn="l"/>
            <a:r>
              <a:rPr lang="en-US" sz="3200" dirty="0" smtClean="0">
                <a:solidFill>
                  <a:schemeClr val="tx1"/>
                </a:solidFill>
              </a:rPr>
              <a:t>The use by the United States of harsh interrogation methods against suspected terrorists has stained the country's image and is putting US soldiers' lives at risk, experts said here Wednesday. "If we use torture when we question prisoners, we forfeit the right to demand that anyone treat our soldiers decently if they are taken prisoner," former army intelligence officer Stuart Herrington told AFP at a forum on the use of torture in interrogations. "If we engage in that kind of activity, we put our soldiers at increased risk," he said.</a:t>
            </a:r>
          </a:p>
          <a:p>
            <a:pPr algn="l"/>
            <a:r>
              <a:rPr lang="en-US" sz="3200" dirty="0" smtClean="0"/>
              <a:t> </a:t>
            </a:r>
            <a:r>
              <a:rPr lang="en-US" dirty="0" smtClean="0"/>
              <a:t/>
            </a:r>
            <a:br>
              <a:rPr lang="en-US" dirty="0" smtClean="0"/>
            </a:br>
            <a:r>
              <a:rPr lang="en-US" dirty="0" smtClean="0"/>
              <a:t/>
            </a:r>
            <a:br>
              <a:rPr lang="en-US" dirty="0" smtClean="0"/>
            </a:br>
            <a:endParaRPr lang="en-US" dirty="0" smtClean="0"/>
          </a:p>
          <a:p>
            <a:pPr algn="l"/>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407400" cy="6172200"/>
          </a:xfrm>
        </p:spPr>
        <p:txBody>
          <a:bodyPr>
            <a:normAutofit fontScale="70000" lnSpcReduction="20000"/>
          </a:bodyPr>
          <a:lstStyle/>
          <a:p>
            <a:pPr>
              <a:buNone/>
            </a:pPr>
            <a:r>
              <a:rPr lang="en-US" dirty="0" smtClean="0"/>
              <a:t>	</a:t>
            </a:r>
          </a:p>
          <a:p>
            <a:pPr>
              <a:buNone/>
            </a:pPr>
            <a:r>
              <a:rPr lang="en-US" dirty="0" smtClean="0"/>
              <a:t>	</a:t>
            </a:r>
            <a:r>
              <a:rPr lang="en-US" sz="3800" dirty="0" smtClean="0"/>
              <a:t>“Our place in the world has been eroded" by the use of torture in interrogations at "war-on-terror" prisons in Afghanistan, Iraq and Guantanamo Bay, said Ken Robinson, who served for 20 years in organizations including the Central Intelligence Agency (CIA) and National Security Agency. "We have lost the moral high ground," he said. Furthermore, the experts said, hardball interrogation tactics don't work. "We know that anytime you hurt someone, you make them reticent to talk in future. As far as we are concerned, we want to talk to them multiple times," said Joe Navarro, a veteran FBI interrogator. "Coercive techniques don't work and are not necessary" said Robinson. Herrington agreed, and said he was "stunned" when he learned that harsh interrogation methods were being used in Iraq and the US detention center for suspected terrorists at Guantanamo Bay</a:t>
            </a:r>
            <a:r>
              <a:rPr lang="en-US" dirty="0" smtClean="0"/>
              <a:t>.</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228600"/>
            <a:ext cx="8432800" cy="6343650"/>
          </a:xfrm>
        </p:spPr>
        <p:txBody>
          <a:bodyPr>
            <a:normAutofit fontScale="85000" lnSpcReduction="10000"/>
          </a:bodyPr>
          <a:lstStyle/>
          <a:p>
            <a:pPr>
              <a:buNone/>
            </a:pPr>
            <a:r>
              <a:rPr lang="en-US" dirty="0" smtClean="0"/>
              <a:t>	</a:t>
            </a:r>
          </a:p>
          <a:p>
            <a:pPr>
              <a:buNone/>
            </a:pPr>
            <a:r>
              <a:rPr lang="en-US" dirty="0" smtClean="0"/>
              <a:t>	Sarah </a:t>
            </a:r>
            <a:r>
              <a:rPr lang="en-US" dirty="0" err="1" smtClean="0"/>
              <a:t>Mendelson</a:t>
            </a:r>
            <a:r>
              <a:rPr lang="en-US" dirty="0" smtClean="0"/>
              <a:t> of the Center for Strategic and International Studies, which hosted the forum along with Human Rights First, deplored the US administration's "new ambivalence towards torture prohibition." In a report, she accused the administration of President George W. Bush of appearing "increasingly prepared to pay lip-service to or ignore entirely US obligations under international human rights and humanitarian law." The forum came a day after Carl Levin, the Democratic head of the Senate Armed Services Committee, told a congressional hearing that top US government officials had ignored the advice of lawyers from all branches of the military and sanctioned the use of harsh interrogation methods when questioning terrorism suspects.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553200"/>
          </a:xfrm>
        </p:spPr>
        <p:txBody>
          <a:bodyPr>
            <a:normAutofit fontScale="25000" lnSpcReduction="20000"/>
          </a:bodyPr>
          <a:lstStyle/>
          <a:p>
            <a:pPr>
              <a:buNone/>
            </a:pPr>
            <a:r>
              <a:rPr lang="en-US" sz="4200" b="1" dirty="0" smtClean="0"/>
              <a:t>	</a:t>
            </a:r>
          </a:p>
          <a:p>
            <a:pPr>
              <a:buNone/>
            </a:pPr>
            <a:r>
              <a:rPr lang="en-US" sz="4200" b="1" dirty="0"/>
              <a:t>	</a:t>
            </a:r>
            <a:r>
              <a:rPr lang="en-US" sz="7200" b="1" dirty="0" smtClean="0"/>
              <a:t>Answer these questions (choose the best answer): </a:t>
            </a:r>
            <a:r>
              <a:rPr lang="en-US" sz="7200" dirty="0" smtClean="0"/>
              <a:t/>
            </a:r>
            <a:br>
              <a:rPr lang="en-US" sz="7200" dirty="0" smtClean="0"/>
            </a:br>
            <a:endParaRPr lang="en-US" sz="7200" dirty="0" smtClean="0"/>
          </a:p>
          <a:p>
            <a:pPr>
              <a:buNone/>
            </a:pPr>
            <a:r>
              <a:rPr lang="en-US" sz="7200" dirty="0" smtClean="0"/>
              <a:t>	1. According to this article, apart from making the United States look bad, what do harsh interrogation methods do?</a:t>
            </a:r>
            <a:br>
              <a:rPr lang="en-US" sz="7200" dirty="0" smtClean="0"/>
            </a:br>
            <a:r>
              <a:rPr lang="en-US" sz="7200" dirty="0" smtClean="0"/>
              <a:t>  A. They ensure that US soldiers are treated with respect</a:t>
            </a:r>
            <a:br>
              <a:rPr lang="en-US" sz="7200" dirty="0" smtClean="0"/>
            </a:br>
            <a:r>
              <a:rPr lang="en-US" sz="7200" dirty="0" smtClean="0"/>
              <a:t>  B. They put US soldiers at risk</a:t>
            </a:r>
            <a:br>
              <a:rPr lang="en-US" sz="7200" dirty="0" smtClean="0"/>
            </a:br>
            <a:r>
              <a:rPr lang="en-US" sz="7200" dirty="0" smtClean="0"/>
              <a:t>  C. They get the job done</a:t>
            </a:r>
            <a:br>
              <a:rPr lang="en-US" sz="7200" dirty="0" smtClean="0"/>
            </a:br>
            <a:r>
              <a:rPr lang="en-US" sz="7200" dirty="0" smtClean="0"/>
              <a:t/>
            </a:r>
            <a:br>
              <a:rPr lang="en-US" sz="7200" dirty="0" smtClean="0"/>
            </a:br>
            <a:r>
              <a:rPr lang="en-US" sz="7200" dirty="0" smtClean="0"/>
              <a:t>2. Ken Robinson believes that hardball interrogation tactics:</a:t>
            </a:r>
            <a:br>
              <a:rPr lang="en-US" sz="7200" dirty="0" smtClean="0"/>
            </a:br>
            <a:r>
              <a:rPr lang="en-US" sz="7200" dirty="0" smtClean="0"/>
              <a:t>  A. simply don't work.</a:t>
            </a:r>
            <a:br>
              <a:rPr lang="en-US" sz="7200" dirty="0" smtClean="0"/>
            </a:br>
            <a:r>
              <a:rPr lang="en-US" sz="7200" dirty="0" smtClean="0"/>
              <a:t>  B. work well with some prisoners.</a:t>
            </a:r>
            <a:br>
              <a:rPr lang="en-US" sz="7200" dirty="0" smtClean="0"/>
            </a:br>
            <a:r>
              <a:rPr lang="en-US" sz="7200" dirty="0" smtClean="0"/>
              <a:t>  C. should be used with caution.</a:t>
            </a:r>
            <a:br>
              <a:rPr lang="en-US" sz="7200" dirty="0" smtClean="0"/>
            </a:br>
            <a:r>
              <a:rPr lang="en-US" sz="7200" dirty="0" smtClean="0"/>
              <a:t/>
            </a:r>
            <a:br>
              <a:rPr lang="en-US" sz="7200" dirty="0" smtClean="0"/>
            </a:br>
            <a:r>
              <a:rPr lang="en-US" sz="7200" dirty="0" smtClean="0"/>
              <a:t>3. Sarah </a:t>
            </a:r>
            <a:r>
              <a:rPr lang="en-US" sz="7200" dirty="0" err="1" smtClean="0"/>
              <a:t>Mendelson</a:t>
            </a:r>
            <a:r>
              <a:rPr lang="en-US" sz="7200" dirty="0" smtClean="0"/>
              <a:t> thinks that the Bush administration:</a:t>
            </a:r>
            <a:br>
              <a:rPr lang="en-US" sz="7200" dirty="0" smtClean="0"/>
            </a:br>
            <a:r>
              <a:rPr lang="en-US" sz="7200" dirty="0" smtClean="0"/>
              <a:t>  A. is very conscious of US obligations under international human rights and humanitarian law.</a:t>
            </a:r>
            <a:br>
              <a:rPr lang="en-US" sz="7200" dirty="0" smtClean="0"/>
            </a:br>
            <a:r>
              <a:rPr lang="en-US" sz="7200" dirty="0" smtClean="0"/>
              <a:t>  B. hasn't done enough to make sure harsh interrogation methods are not used.</a:t>
            </a:r>
            <a:br>
              <a:rPr lang="en-US" sz="7200" dirty="0" smtClean="0"/>
            </a:br>
            <a:r>
              <a:rPr lang="en-US" sz="7200" dirty="0" smtClean="0"/>
              <a:t>  C. implemented suggestions given by lawyers from all branches of the military</a:t>
            </a:r>
            <a:br>
              <a:rPr lang="en-US" sz="7200" dirty="0" smtClean="0"/>
            </a:br>
            <a:r>
              <a:rPr lang="en-US" sz="7200" dirty="0" smtClean="0"/>
              <a:t/>
            </a:r>
            <a:br>
              <a:rPr lang="en-US" sz="7200" dirty="0" smtClean="0"/>
            </a:br>
            <a:r>
              <a:rPr lang="en-US" sz="7200" dirty="0" smtClean="0"/>
              <a:t>4. Joe Navarro believes that hurting someone:</a:t>
            </a:r>
            <a:br>
              <a:rPr lang="en-US" sz="7200" dirty="0" smtClean="0"/>
            </a:br>
            <a:r>
              <a:rPr lang="en-US" sz="7200" dirty="0" smtClean="0"/>
              <a:t>  A. will not make them want to talk in the future.</a:t>
            </a:r>
            <a:br>
              <a:rPr lang="en-US" sz="7200" dirty="0" smtClean="0"/>
            </a:br>
            <a:r>
              <a:rPr lang="en-US" sz="7200" dirty="0" smtClean="0"/>
              <a:t>  B. will make them cooperative in the future.</a:t>
            </a:r>
            <a:br>
              <a:rPr lang="en-US" sz="7200" dirty="0" smtClean="0"/>
            </a:br>
            <a:r>
              <a:rPr lang="en-US" sz="7200" dirty="0" smtClean="0"/>
              <a:t>  C. is a part of the normal interrogation process.</a:t>
            </a:r>
            <a:br>
              <a:rPr lang="en-US" sz="7200" dirty="0" smtClean="0"/>
            </a:br>
            <a:r>
              <a:rPr lang="en-US" sz="7200" dirty="0" smtClean="0"/>
              <a:t/>
            </a:r>
            <a:br>
              <a:rPr lang="en-US" sz="7200" dirty="0" smtClean="0"/>
            </a:br>
            <a:r>
              <a:rPr lang="en-US" sz="7200" dirty="0" smtClean="0"/>
              <a:t>5. Which country is NOT mentioned in the article?</a:t>
            </a:r>
            <a:br>
              <a:rPr lang="en-US" sz="7200" dirty="0" smtClean="0"/>
            </a:br>
            <a:r>
              <a:rPr lang="en-US" sz="7200" dirty="0" smtClean="0"/>
              <a:t>  A. Afghanistan</a:t>
            </a:r>
            <a:br>
              <a:rPr lang="en-US" sz="7200" dirty="0" smtClean="0"/>
            </a:br>
            <a:r>
              <a:rPr lang="en-US" sz="7200" dirty="0" smtClean="0"/>
              <a:t>  B. Iraq</a:t>
            </a:r>
            <a:br>
              <a:rPr lang="en-US" sz="7200" dirty="0" smtClean="0"/>
            </a:br>
            <a:r>
              <a:rPr lang="en-US" sz="7200" dirty="0" smtClean="0"/>
              <a:t>  C. Iran</a:t>
            </a:r>
          </a:p>
          <a:p>
            <a:pPr>
              <a:buNone/>
            </a:pPr>
            <a:endParaRPr lang="en-US" sz="7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457200"/>
          </a:xfrm>
        </p:spPr>
        <p:txBody>
          <a:bodyPr>
            <a:normAutofit fontScale="90000"/>
          </a:bodyPr>
          <a:lstStyle/>
          <a:p>
            <a:r>
              <a:rPr lang="en-US" dirty="0" smtClean="0"/>
              <a:t/>
            </a:r>
            <a:br>
              <a:rPr lang="en-US" dirty="0" smtClean="0"/>
            </a:br>
            <a:r>
              <a:rPr lang="en-US" b="1" dirty="0" smtClean="0"/>
              <a:t>Using </a:t>
            </a:r>
            <a:r>
              <a:rPr lang="en-US" b="1" dirty="0"/>
              <a:t>Real Animals in Movies</a:t>
            </a:r>
            <a:r>
              <a:rPr lang="en-US" dirty="0"/>
              <a:t/>
            </a:r>
            <a:br>
              <a:rPr lang="en-US" dirty="0"/>
            </a:br>
            <a:endParaRPr lang="en-US" dirty="0"/>
          </a:p>
        </p:txBody>
      </p:sp>
      <p:sp>
        <p:nvSpPr>
          <p:cNvPr id="3" name="Subtitle 2"/>
          <p:cNvSpPr>
            <a:spLocks noGrp="1"/>
          </p:cNvSpPr>
          <p:nvPr>
            <p:ph type="subTitle" idx="1"/>
          </p:nvPr>
        </p:nvSpPr>
        <p:spPr>
          <a:xfrm>
            <a:off x="0" y="533400"/>
            <a:ext cx="9144000" cy="6496050"/>
          </a:xfrm>
        </p:spPr>
        <p:txBody>
          <a:bodyPr>
            <a:normAutofit fontScale="70000" lnSpcReduction="20000"/>
          </a:bodyPr>
          <a:lstStyle/>
          <a:p>
            <a:pPr algn="l"/>
            <a:r>
              <a:rPr lang="en-US" dirty="0">
                <a:solidFill>
                  <a:schemeClr val="tx1"/>
                </a:solidFill>
              </a:rPr>
              <a:t>At the premiere of "Rise of the Planet of the Apes" last month, a clutch of impassioned animal activists gathered on Hollywood Boulevard. But they weren't there to throw red paint on fur-coat-wearing celebrities. Instead, one demonstrator — dressed in a full-body monkey suit — had arrived with a sign complimenting the filmmakers: "Thanks for not using real apes!"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The creative team behind "Apes" used motion-capture technology to create digitalized primates, spending tens of millions of dollars on technology that records an actor's performance and later layers it with computer graphics to create a final image — in this case, one of a realistic-looking ape.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Yet "Apes" is more exception than the rule — in fact, Hollywood has been hot on live animals lately: The nonprofit American Humane Assn., which monitors the treatment of animals in filmed entertainment, is keeping tabs on more than 2,000 productions this year, 100 more than in 2010. Already, a number of high-profile 2011 films, including "Water for Elephants," "The Hangover Part II" and "Zookeeper," have drawn the ire of activists who say the creatures featured in them haven't been treated properly.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In some cases, it's not so much the treatment of the animals on set that has activists worried; it's the off-set training and living conditions that are raising concerns. And there are questions about U.S. films made overseas, which sometimes are not monitored as closely as productions filmed stateside. </a:t>
            </a:r>
          </a:p>
          <a:p>
            <a:pPr algn="l"/>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448800" cy="628650"/>
          </a:xfrm>
        </p:spPr>
        <p:txBody>
          <a:bodyPr>
            <a:normAutofit fontScale="90000"/>
          </a:bodyPr>
          <a:lstStyle/>
          <a:p>
            <a:pPr algn="l"/>
            <a:r>
              <a:rPr lang="en-US" b="1" dirty="0" smtClean="0"/>
              <a:t/>
            </a:r>
            <a:br>
              <a:rPr lang="en-US" b="1" dirty="0" smtClean="0"/>
            </a:br>
            <a:r>
              <a:rPr lang="en-US" b="1" dirty="0" smtClean="0"/>
              <a:t/>
            </a:r>
            <a:br>
              <a:rPr lang="en-US" b="1" dirty="0" smtClean="0"/>
            </a:br>
            <a:r>
              <a:rPr lang="en-US" sz="3100" b="1" dirty="0" smtClean="0"/>
              <a:t>Answer </a:t>
            </a:r>
            <a:r>
              <a:rPr lang="en-US" sz="3100" b="1" dirty="0"/>
              <a:t>these questions (choose the best answer):</a:t>
            </a:r>
            <a:r>
              <a:rPr lang="en-US" sz="3100" dirty="0"/>
              <a:t> </a:t>
            </a: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0" y="628650"/>
            <a:ext cx="9144000" cy="6229349"/>
          </a:xfrm>
        </p:spPr>
        <p:txBody>
          <a:bodyPr>
            <a:normAutofit fontScale="55000" lnSpcReduction="20000"/>
          </a:bodyPr>
          <a:lstStyle/>
          <a:p>
            <a:pPr>
              <a:buNone/>
            </a:pPr>
            <a:r>
              <a:rPr lang="en-US" dirty="0" smtClean="0"/>
              <a:t>	1</a:t>
            </a:r>
            <a:r>
              <a:rPr lang="en-US" dirty="0"/>
              <a:t>. According to the article, animal rights activist _______________ the fact that there were no real apes used in the new "Rise of the Planet of the Apes" movie.</a:t>
            </a:r>
            <a:br>
              <a:rPr lang="en-US" dirty="0"/>
            </a:br>
            <a:r>
              <a:rPr lang="en-US" dirty="0"/>
              <a:t>  </a:t>
            </a:r>
            <a:r>
              <a:rPr lang="en-US" dirty="0" smtClean="0"/>
              <a:t>A. are </a:t>
            </a:r>
            <a:r>
              <a:rPr lang="en-US" dirty="0"/>
              <a:t>appalled by</a:t>
            </a:r>
            <a:br>
              <a:rPr lang="en-US" dirty="0"/>
            </a:br>
            <a:r>
              <a:rPr lang="en-US" dirty="0"/>
              <a:t>  </a:t>
            </a:r>
            <a:r>
              <a:rPr lang="en-US" dirty="0" smtClean="0"/>
              <a:t>B. are </a:t>
            </a:r>
            <a:r>
              <a:rPr lang="en-US" dirty="0"/>
              <a:t>ambivalent to</a:t>
            </a:r>
            <a:br>
              <a:rPr lang="en-US" dirty="0"/>
            </a:br>
            <a:r>
              <a:rPr lang="en-US" dirty="0"/>
              <a:t>  </a:t>
            </a:r>
            <a:r>
              <a:rPr lang="en-US" dirty="0" smtClean="0"/>
              <a:t>C. like</a:t>
            </a:r>
            <a:r>
              <a:rPr lang="en-US" dirty="0"/>
              <a:t/>
            </a:r>
            <a:br>
              <a:rPr lang="en-US" dirty="0"/>
            </a:br>
            <a:endParaRPr lang="en-US" dirty="0"/>
          </a:p>
          <a:p>
            <a:pPr>
              <a:buNone/>
            </a:pPr>
            <a:r>
              <a:rPr lang="en-US" dirty="0" smtClean="0"/>
              <a:t>	2</a:t>
            </a:r>
            <a:r>
              <a:rPr lang="en-US" dirty="0"/>
              <a:t>. What kind of "apes" did the above-mentioned movie use?</a:t>
            </a:r>
            <a:br>
              <a:rPr lang="en-US" dirty="0"/>
            </a:br>
            <a:r>
              <a:rPr lang="en-US" dirty="0"/>
              <a:t>  </a:t>
            </a:r>
            <a:r>
              <a:rPr lang="en-US" dirty="0" smtClean="0"/>
              <a:t>A. real </a:t>
            </a:r>
            <a:r>
              <a:rPr lang="en-US" dirty="0"/>
              <a:t>ones</a:t>
            </a:r>
            <a:br>
              <a:rPr lang="en-US" dirty="0"/>
            </a:br>
            <a:r>
              <a:rPr lang="en-US" dirty="0"/>
              <a:t> </a:t>
            </a:r>
            <a:r>
              <a:rPr lang="en-US" dirty="0" smtClean="0"/>
              <a:t> B.</a:t>
            </a:r>
            <a:r>
              <a:rPr lang="en-US" dirty="0"/>
              <a:t> computer-generated ones</a:t>
            </a:r>
            <a:br>
              <a:rPr lang="en-US" dirty="0"/>
            </a:br>
            <a:r>
              <a:rPr lang="en-US" dirty="0"/>
              <a:t>  </a:t>
            </a:r>
            <a:r>
              <a:rPr lang="en-US" dirty="0" smtClean="0"/>
              <a:t>C. cardboard </a:t>
            </a:r>
            <a:r>
              <a:rPr lang="en-US" dirty="0"/>
              <a:t>cutouts</a:t>
            </a:r>
            <a:br>
              <a:rPr lang="en-US" dirty="0"/>
            </a:br>
            <a:r>
              <a:rPr lang="en-US" dirty="0"/>
              <a:t/>
            </a:r>
            <a:br>
              <a:rPr lang="en-US" dirty="0"/>
            </a:br>
            <a:r>
              <a:rPr lang="en-US" dirty="0"/>
              <a:t>3. According to the article, Hollywood movies have been _______________. </a:t>
            </a:r>
            <a:br>
              <a:rPr lang="en-US" dirty="0"/>
            </a:br>
            <a:r>
              <a:rPr lang="en-US" dirty="0"/>
              <a:t>  </a:t>
            </a:r>
            <a:r>
              <a:rPr lang="en-US" dirty="0" smtClean="0"/>
              <a:t>A. shying </a:t>
            </a:r>
            <a:r>
              <a:rPr lang="en-US" dirty="0"/>
              <a:t>away from using live animals lately</a:t>
            </a:r>
            <a:br>
              <a:rPr lang="en-US" dirty="0"/>
            </a:br>
            <a:r>
              <a:rPr lang="en-US" dirty="0"/>
              <a:t>  </a:t>
            </a:r>
            <a:r>
              <a:rPr lang="en-US" dirty="0" smtClean="0"/>
              <a:t>B. treating </a:t>
            </a:r>
            <a:r>
              <a:rPr lang="en-US" dirty="0"/>
              <a:t>all live animals well in the past little while</a:t>
            </a:r>
            <a:br>
              <a:rPr lang="en-US" dirty="0"/>
            </a:br>
            <a:r>
              <a:rPr lang="en-US" dirty="0"/>
              <a:t>  </a:t>
            </a:r>
            <a:r>
              <a:rPr lang="en-US" dirty="0" smtClean="0"/>
              <a:t>C. using </a:t>
            </a:r>
            <a:r>
              <a:rPr lang="en-US" dirty="0"/>
              <a:t>lots of live animals lately, and not always treating them  </a:t>
            </a:r>
            <a:r>
              <a:rPr lang="en-US" dirty="0" smtClean="0"/>
              <a:t> properly</a:t>
            </a:r>
            <a:r>
              <a:rPr lang="en-US" dirty="0"/>
              <a:t/>
            </a:r>
            <a:br>
              <a:rPr lang="en-US" dirty="0"/>
            </a:br>
            <a:r>
              <a:rPr lang="en-US" dirty="0"/>
              <a:t/>
            </a:r>
            <a:br>
              <a:rPr lang="en-US" dirty="0"/>
            </a:br>
            <a:r>
              <a:rPr lang="en-US" dirty="0"/>
              <a:t>4. Why are animal rights activists worried about U.S. movies that are shot overseas?</a:t>
            </a:r>
            <a:br>
              <a:rPr lang="en-US" dirty="0"/>
            </a:br>
            <a:r>
              <a:rPr lang="en-US" dirty="0"/>
              <a:t>  </a:t>
            </a:r>
            <a:r>
              <a:rPr lang="en-US" dirty="0" smtClean="0"/>
              <a:t>A. Because </a:t>
            </a:r>
            <a:r>
              <a:rPr lang="en-US" dirty="0"/>
              <a:t>the way the animals are treated overseas is sometimes not as closely monitored as in the U.S.</a:t>
            </a:r>
            <a:br>
              <a:rPr lang="en-US" dirty="0"/>
            </a:br>
            <a:r>
              <a:rPr lang="en-US" dirty="0"/>
              <a:t>  </a:t>
            </a:r>
            <a:r>
              <a:rPr lang="en-US" dirty="0" smtClean="0"/>
              <a:t>B. Because </a:t>
            </a:r>
            <a:r>
              <a:rPr lang="en-US" dirty="0"/>
              <a:t>they don't want foreign workers to be hired</a:t>
            </a:r>
            <a:br>
              <a:rPr lang="en-US" dirty="0"/>
            </a:br>
            <a:r>
              <a:rPr lang="en-US" dirty="0"/>
              <a:t>  </a:t>
            </a:r>
            <a:r>
              <a:rPr lang="en-US" dirty="0" smtClean="0"/>
              <a:t>C. Because </a:t>
            </a:r>
            <a:r>
              <a:rPr lang="en-US" dirty="0"/>
              <a:t>they don't want foreign animals to be used in American movies</a:t>
            </a:r>
            <a:br>
              <a:rPr lang="en-US" dirty="0"/>
            </a:br>
            <a:r>
              <a:rPr lang="en-US" dirty="0"/>
              <a:t/>
            </a:r>
            <a:br>
              <a:rPr lang="en-US" dirty="0"/>
            </a:br>
            <a:r>
              <a:rPr lang="en-US" dirty="0"/>
              <a:t>5. How much money did the makers of "The Rise of the Planet of the Apes" spend on the motion-capture technology used in the movie?</a:t>
            </a:r>
            <a:br>
              <a:rPr lang="en-US" dirty="0"/>
            </a:br>
            <a:r>
              <a:rPr lang="en-US" dirty="0"/>
              <a:t>  </a:t>
            </a:r>
            <a:r>
              <a:rPr lang="en-US" dirty="0" smtClean="0"/>
              <a:t>A. Tens </a:t>
            </a:r>
            <a:r>
              <a:rPr lang="en-US" dirty="0"/>
              <a:t>of thousands of dollars</a:t>
            </a:r>
            <a:br>
              <a:rPr lang="en-US" dirty="0"/>
            </a:br>
            <a:r>
              <a:rPr lang="en-US" dirty="0"/>
              <a:t>  </a:t>
            </a:r>
            <a:r>
              <a:rPr lang="en-US" dirty="0" smtClean="0"/>
              <a:t>B. over </a:t>
            </a:r>
            <a:r>
              <a:rPr lang="en-US" dirty="0"/>
              <a:t>$10,000,000</a:t>
            </a:r>
            <a:br>
              <a:rPr lang="en-US" dirty="0"/>
            </a:br>
            <a:r>
              <a:rPr lang="en-US" dirty="0"/>
              <a:t>  </a:t>
            </a:r>
            <a:r>
              <a:rPr lang="en-US" dirty="0" smtClean="0"/>
              <a:t>C. about </a:t>
            </a:r>
            <a:r>
              <a:rPr lang="en-US" dirty="0"/>
              <a:t>$2,000</a:t>
            </a:r>
          </a:p>
          <a:p>
            <a:pPr>
              <a:buNone/>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Recap</a:t>
            </a:r>
            <a:endParaRPr lang="en-US" b="1" dirty="0"/>
          </a:p>
        </p:txBody>
      </p:sp>
      <p:sp>
        <p:nvSpPr>
          <p:cNvPr id="3" name="Content Placeholder 2"/>
          <p:cNvSpPr>
            <a:spLocks noGrp="1"/>
          </p:cNvSpPr>
          <p:nvPr>
            <p:ph idx="1"/>
          </p:nvPr>
        </p:nvSpPr>
        <p:spPr>
          <a:xfrm>
            <a:off x="990600" y="1600200"/>
            <a:ext cx="7467600" cy="4525963"/>
          </a:xfrm>
        </p:spPr>
        <p:txBody>
          <a:bodyPr/>
          <a:lstStyle/>
          <a:p>
            <a:pPr marL="514350" indent="-514350">
              <a:buNone/>
            </a:pPr>
            <a:r>
              <a:rPr lang="en-US" dirty="0" smtClean="0"/>
              <a:t>1. Reading Comprehension Skills</a:t>
            </a:r>
          </a:p>
          <a:p>
            <a:pPr marL="914400" lvl="1" indent="-514350"/>
            <a:r>
              <a:rPr lang="en-US" dirty="0" smtClean="0"/>
              <a:t>Previewing</a:t>
            </a:r>
          </a:p>
          <a:p>
            <a:pPr marL="914400" lvl="1" indent="-514350"/>
            <a:r>
              <a:rPr lang="en-US" dirty="0" smtClean="0"/>
              <a:t>Reading for Main Idea</a:t>
            </a:r>
          </a:p>
          <a:p>
            <a:pPr marL="914400" lvl="1" indent="-514350"/>
            <a:r>
              <a:rPr lang="en-US" dirty="0" smtClean="0"/>
              <a:t>Making Inferences and Drawing Conclusions</a:t>
            </a:r>
          </a:p>
          <a:p>
            <a:pPr marL="514350" indent="-514350">
              <a:buNone/>
            </a:pPr>
            <a:r>
              <a:rPr lang="en-US" dirty="0" smtClean="0"/>
              <a:t>2. Reading Comprehension Exercises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pPr>
              <a:buNone/>
            </a:pPr>
            <a:r>
              <a:rPr lang="en-US" dirty="0" smtClean="0"/>
              <a:t>	The material has been adapted fro the following links:</a:t>
            </a:r>
          </a:p>
          <a:p>
            <a:pPr>
              <a:buFont typeface="Wingdings" pitchFamily="2" charset="2"/>
              <a:buChar char="§"/>
            </a:pPr>
            <a:r>
              <a:rPr lang="en-US" dirty="0" smtClean="0">
                <a:hlinkClick r:id="rId2"/>
              </a:rPr>
              <a:t>http://</a:t>
            </a:r>
            <a:r>
              <a:rPr lang="en-US" dirty="0" smtClean="0">
                <a:hlinkClick r:id="rId2"/>
              </a:rPr>
              <a:t>writing.colostate.edu/guides/reading/critread/pop5a.cfm</a:t>
            </a:r>
            <a:endParaRPr lang="en-US" dirty="0" smtClean="0"/>
          </a:p>
          <a:p>
            <a:pPr>
              <a:buFont typeface="Wingdings" pitchFamily="2" charset="2"/>
              <a:buChar char="§"/>
            </a:pPr>
            <a:r>
              <a:rPr lang="en-US" dirty="0" smtClean="0">
                <a:hlinkClick r:id="rId3"/>
              </a:rPr>
              <a:t>http://dhp.com/~</a:t>
            </a:r>
            <a:r>
              <a:rPr lang="en-US" dirty="0" smtClean="0">
                <a:hlinkClick r:id="rId3"/>
              </a:rPr>
              <a:t>laflemm/reso/mainIdea.htm</a:t>
            </a:r>
            <a:endParaRPr lang="en-US" dirty="0" smtClean="0"/>
          </a:p>
          <a:p>
            <a:pPr>
              <a:buFont typeface="Wingdings" pitchFamily="2" charset="2"/>
              <a:buChar char="§"/>
            </a:pPr>
            <a:r>
              <a:rPr lang="en-US" dirty="0" smtClean="0">
                <a:hlinkClick r:id="rId4"/>
              </a:rPr>
              <a:t>http</a:t>
            </a:r>
            <a:r>
              <a:rPr lang="en-US" smtClean="0">
                <a:hlinkClick r:id="rId4"/>
              </a:rPr>
              <a:t>://</a:t>
            </a:r>
            <a:r>
              <a:rPr lang="en-US" smtClean="0">
                <a:hlinkClick r:id="rId4"/>
              </a:rPr>
              <a:t>academic.cuesta.edu/acasupp/as/309.HTM</a:t>
            </a:r>
            <a:endParaRPr lang="en-US" smtClean="0"/>
          </a:p>
          <a:p>
            <a:pPr>
              <a:buFont typeface="Wingdings" pitchFamily="2" charset="2"/>
              <a:buChar char="§"/>
            </a:pPr>
            <a:endParaRPr lang="en-US" dirty="0" smtClean="0"/>
          </a:p>
          <a:p>
            <a:pPr>
              <a:buNone/>
            </a:pP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TotalTime>
  <Words>785</Words>
  <Application>Microsoft Office PowerPoint</Application>
  <PresentationFormat>On-screen Show (4:3)</PresentationFormat>
  <Paragraphs>124</Paragraphs>
  <Slides>28</Slides>
  <Notes>13</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English Comprehension and Composition – Lecture 2</vt:lpstr>
      <vt:lpstr>PREVIEWING </vt:lpstr>
      <vt:lpstr>What is my purpose for reading? Are you asked to summarize a particular piece of writing? Are you looking for the thesis statement or main idea? Or are you being asked to respond to a piece? If so, you may want to be conscious of what you already know about the topic and how you arrived at that opinion. </vt:lpstr>
      <vt:lpstr>What can the title tell me about the text? Before you read, look at the title of the text. What clues does it give you about the piece of writing? Good writers usually try to make their titles work to help readers grasp meaning of the text from the reader's first glance at it. </vt:lpstr>
      <vt:lpstr>Who is the author? If you have heard the author's name before, what comes to your mind in terms of their reputation and/or stance on the issue you are reading about? Has the author written other things of which you are aware? How does the piece in front of you fit into to the author's body of work?  </vt:lpstr>
      <vt:lpstr>How is the text structured?  Sometimes the structure of a piece can give you important clues to its meaning. Be sure to read all section headings carefully. Also, reading the opening sentences of paragraphs should give you a good idea of the main ideas contained in the piece.  </vt:lpstr>
      <vt:lpstr>READING FOR MAIN IDEA </vt:lpstr>
      <vt:lpstr>Slide 8</vt:lpstr>
      <vt:lpstr>Reading Tips </vt:lpstr>
      <vt:lpstr>Making Inferences and Drawing Conclusions</vt:lpstr>
      <vt:lpstr>General Sense</vt:lpstr>
      <vt:lpstr>Example </vt:lpstr>
      <vt:lpstr>Antonyms and Contrasts </vt:lpstr>
      <vt:lpstr>Slide 14</vt:lpstr>
      <vt:lpstr>THE GREAT WHITE SHARKS</vt:lpstr>
      <vt:lpstr>Slide 16</vt:lpstr>
      <vt:lpstr>Slide 17</vt:lpstr>
      <vt:lpstr>Slide 18</vt:lpstr>
      <vt:lpstr>Slide 19</vt:lpstr>
      <vt:lpstr>Slide 20</vt:lpstr>
      <vt:lpstr>Slide 21</vt:lpstr>
      <vt:lpstr>Slide 22</vt:lpstr>
      <vt:lpstr>Slide 23</vt:lpstr>
      <vt:lpstr>Slide 24</vt:lpstr>
      <vt:lpstr> Using Real Animals in Movies </vt:lpstr>
      <vt:lpstr>  Answer these questions (choose the best answer):   </vt:lpstr>
      <vt:lpstr>Recap</vt:lpstr>
      <vt:lpstr>References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PREVIEWING</dc:title>
  <dc:creator>ME</dc:creator>
  <cp:lastModifiedBy>Dell 5110</cp:lastModifiedBy>
  <cp:revision>23</cp:revision>
  <dcterms:created xsi:type="dcterms:W3CDTF">2011-09-06T15:34:10Z</dcterms:created>
  <dcterms:modified xsi:type="dcterms:W3CDTF">2012-08-08T04:29:48Z</dcterms:modified>
</cp:coreProperties>
</file>