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78" r:id="rId2"/>
    <p:sldId id="256" r:id="rId3"/>
    <p:sldId id="257" r:id="rId4"/>
    <p:sldId id="258" r:id="rId5"/>
    <p:sldId id="259" r:id="rId6"/>
    <p:sldId id="270" r:id="rId7"/>
    <p:sldId id="276" r:id="rId8"/>
    <p:sldId id="260" r:id="rId9"/>
    <p:sldId id="261" r:id="rId10"/>
    <p:sldId id="275" r:id="rId11"/>
    <p:sldId id="262" r:id="rId12"/>
    <p:sldId id="263" r:id="rId13"/>
    <p:sldId id="269" r:id="rId14"/>
    <p:sldId id="274" r:id="rId15"/>
    <p:sldId id="264" r:id="rId16"/>
    <p:sldId id="266" r:id="rId17"/>
    <p:sldId id="271" r:id="rId18"/>
    <p:sldId id="273" r:id="rId19"/>
    <p:sldId id="267" r:id="rId20"/>
    <p:sldId id="268" r:id="rId21"/>
    <p:sldId id="272" r:id="rId22"/>
    <p:sldId id="280" r:id="rId23"/>
    <p:sldId id="277" r:id="rId24"/>
    <p:sldId id="279"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97720E-767D-4C8C-990F-7DE9837C6A73}" type="datetimeFigureOut">
              <a:rPr lang="en-US" smtClean="0"/>
              <a:pPr/>
              <a:t>7/25/2012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E79C2E-DE13-420C-A809-E5C279E293C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EE79C2E-DE13-420C-A809-E5C279E293CB}"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B1BCEB2-8FA6-464F-B556-BA80359EB48A}"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1BCEB2-8FA6-464F-B556-BA80359EB48A}"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B1BCEB2-8FA6-464F-B556-BA80359EB48A}"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B1BCEB2-8FA6-464F-B556-BA80359EB48A}" type="datetimeFigureOut">
              <a:rPr lang="en-US" smtClean="0"/>
              <a:pPr/>
              <a:t>7/25/2012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1BCEB2-8FA6-464F-B556-BA80359EB48A}" type="datetimeFigureOut">
              <a:rPr lang="en-US" smtClean="0"/>
              <a:pPr/>
              <a:t>7/25/2012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B1BCEB2-8FA6-464F-B556-BA80359EB48A}" type="datetimeFigureOut">
              <a:rPr lang="en-US" smtClean="0"/>
              <a:pPr/>
              <a:t>7/25/2012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1BCEB2-8FA6-464F-B556-BA80359EB48A}" type="datetimeFigureOut">
              <a:rPr lang="en-US" smtClean="0"/>
              <a:pPr/>
              <a:t>7/25/2012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1BCEB2-8FA6-464F-B556-BA80359EB48A}" type="datetimeFigureOut">
              <a:rPr lang="en-US" smtClean="0"/>
              <a:pPr/>
              <a:t>7/25/2012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1BCEB2-8FA6-464F-B556-BA80359EB48A}" type="datetimeFigureOut">
              <a:rPr lang="en-US" smtClean="0"/>
              <a:pPr/>
              <a:t>7/25/2012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1BCEB2-8FA6-464F-B556-BA80359EB48A}"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1BCEB2-8FA6-464F-B556-BA80359EB48A}" type="datetimeFigureOut">
              <a:rPr lang="en-US" smtClean="0"/>
              <a:pPr/>
              <a:t>7/25/2012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CE329DF-6460-4D66-B801-C7AAB86BCD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1BCEB2-8FA6-464F-B556-BA80359EB48A}" type="datetimeFigureOut">
              <a:rPr lang="en-US" smtClean="0"/>
              <a:pPr/>
              <a:t>7/25/2012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E329DF-6460-4D66-B801-C7AAB86BCD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douglas.bc.ca/__shared/assets/WR253847.pdf" TargetMode="External"/><Relationship Id="rId2" Type="http://schemas.openxmlformats.org/officeDocument/2006/relationships/hyperlink" Target="http://www.beaconlearningcenter.com/documents/1044_01.pdf" TargetMode="External"/><Relationship Id="rId1" Type="http://schemas.openxmlformats.org/officeDocument/2006/relationships/slideLayout" Target="../slideLayouts/slideLayout2.xml"/><Relationship Id="rId4" Type="http://schemas.openxmlformats.org/officeDocument/2006/relationships/hyperlink" Target="http://xiamenwriting.wikispaces.com/Pre-writing+Techniqu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630362"/>
          </a:xfrm>
        </p:spPr>
        <p:txBody>
          <a:bodyPr>
            <a:normAutofit/>
          </a:bodyPr>
          <a:lstStyle/>
          <a:p>
            <a:r>
              <a:rPr lang="en-US" b="1" dirty="0" smtClean="0"/>
              <a:t>English Comprehension and Composition – Lecture 16</a:t>
            </a:r>
            <a:endParaRPr lang="en-US" dirty="0"/>
          </a:p>
        </p:txBody>
      </p:sp>
      <p:sp>
        <p:nvSpPr>
          <p:cNvPr id="3" name="Content Placeholder 2"/>
          <p:cNvSpPr>
            <a:spLocks noGrp="1"/>
          </p:cNvSpPr>
          <p:nvPr>
            <p:ph idx="1"/>
          </p:nvPr>
        </p:nvSpPr>
        <p:spPr>
          <a:xfrm>
            <a:off x="1371600" y="2895600"/>
            <a:ext cx="6934200" cy="2925763"/>
          </a:xfrm>
        </p:spPr>
        <p:txBody>
          <a:bodyPr/>
          <a:lstStyle/>
          <a:p>
            <a:pPr>
              <a:buNone/>
            </a:pPr>
            <a:r>
              <a:rPr lang="en-US" dirty="0" smtClean="0"/>
              <a:t>	</a:t>
            </a:r>
            <a:r>
              <a:rPr lang="en-US" b="1" dirty="0" smtClean="0"/>
              <a:t>Objectives:</a:t>
            </a:r>
          </a:p>
          <a:p>
            <a:r>
              <a:rPr lang="en-US" dirty="0" smtClean="0"/>
              <a:t>Pre writing Techniques with activities and examples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960438"/>
          </a:xfrm>
        </p:spPr>
        <p:txBody>
          <a:bodyPr>
            <a:normAutofit fontScale="90000"/>
          </a:bodyPr>
          <a:lstStyle/>
          <a:p>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Pre-writing Techniques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
        <p:nvSpPr>
          <p:cNvPr id="5" name="Content Placeholder 4"/>
          <p:cNvSpPr>
            <a:spLocks noGrp="1"/>
          </p:cNvSpPr>
          <p:nvPr>
            <p:ph idx="1"/>
          </p:nvPr>
        </p:nvSpPr>
        <p:spPr>
          <a:xfrm>
            <a:off x="1219200" y="1600200"/>
            <a:ext cx="7467600" cy="4525963"/>
          </a:xfrm>
        </p:spPr>
        <p:txBody>
          <a:bodyPr>
            <a:normAutofit/>
          </a:bodyPr>
          <a:lstStyle/>
          <a:p>
            <a:pPr marL="742950" indent="-742950">
              <a:buFont typeface="+mj-lt"/>
              <a:buAutoNum type="arabicParenR"/>
            </a:pPr>
            <a:r>
              <a:rPr lang="en-US" sz="3600" dirty="0" smtClean="0">
                <a:latin typeface="Times New Roman" pitchFamily="18" charset="0"/>
                <a:cs typeface="Times New Roman" pitchFamily="18" charset="0"/>
              </a:rPr>
              <a:t>Free-writing</a:t>
            </a:r>
          </a:p>
          <a:p>
            <a:pPr marL="742950" indent="-742950">
              <a:buFont typeface="+mj-lt"/>
              <a:buAutoNum type="arabicParenR"/>
            </a:pPr>
            <a:r>
              <a:rPr lang="en-US" sz="3600" dirty="0" smtClean="0">
                <a:latin typeface="Times New Roman" pitchFamily="18" charset="0"/>
                <a:cs typeface="Times New Roman" pitchFamily="18" charset="0"/>
              </a:rPr>
              <a:t>Note keeping </a:t>
            </a:r>
          </a:p>
          <a:p>
            <a:pPr marL="742950" indent="-742950">
              <a:buFont typeface="+mj-lt"/>
              <a:buAutoNum type="arabicParenR"/>
            </a:pPr>
            <a:r>
              <a:rPr lang="en-US" sz="3600" dirty="0" smtClean="0">
                <a:latin typeface="Times New Roman" pitchFamily="18" charset="0"/>
                <a:cs typeface="Times New Roman" pitchFamily="18" charset="0"/>
              </a:rPr>
              <a:t>Brain storming</a:t>
            </a:r>
          </a:p>
          <a:p>
            <a:pPr marL="742950" indent="-742950">
              <a:buFont typeface="+mj-lt"/>
              <a:buAutoNum type="arabicParenR"/>
            </a:pPr>
            <a:r>
              <a:rPr lang="en-US" sz="3600" dirty="0" smtClean="0">
                <a:latin typeface="Times New Roman" pitchFamily="18" charset="0"/>
                <a:cs typeface="Times New Roman" pitchFamily="18" charset="0"/>
              </a:rPr>
              <a:t>Mind mapping</a:t>
            </a:r>
          </a:p>
          <a:p>
            <a:pPr marL="742950" indent="-742950">
              <a:buFont typeface="+mj-lt"/>
              <a:buAutoNum type="arabicParenR"/>
            </a:pPr>
            <a:r>
              <a:rPr lang="en-US" sz="3600" dirty="0" smtClean="0">
                <a:latin typeface="Times New Roman" pitchFamily="18" charset="0"/>
                <a:cs typeface="Times New Roman" pitchFamily="18" charset="0"/>
              </a:rPr>
              <a:t>Journalistic </a:t>
            </a:r>
            <a:r>
              <a:rPr lang="en-US" sz="3600" dirty="0">
                <a:latin typeface="Times New Roman" pitchFamily="18" charset="0"/>
                <a:cs typeface="Times New Roman" pitchFamily="18" charset="0"/>
              </a:rPr>
              <a:t>questions </a:t>
            </a:r>
            <a:r>
              <a:rPr lang="en-US" sz="3600" dirty="0" smtClean="0">
                <a:latin typeface="Times New Roman" pitchFamily="18" charset="0"/>
                <a:cs typeface="Times New Roman" pitchFamily="18" charset="0"/>
              </a:rPr>
              <a:t>(how +5 </a:t>
            </a:r>
            <a:r>
              <a:rPr lang="en-US" sz="3600" dirty="0">
                <a:latin typeface="Times New Roman" pitchFamily="18" charset="0"/>
                <a:cs typeface="Times New Roman" pitchFamily="18" charset="0"/>
              </a:rPr>
              <a:t>w’s</a:t>
            </a:r>
            <a:r>
              <a:rPr lang="en-US" sz="3600" dirty="0" smtClean="0">
                <a:latin typeface="Times New Roman" pitchFamily="18" charset="0"/>
                <a:cs typeface="Times New Roman" pitchFamily="18" charset="0"/>
              </a:rPr>
              <a:t>)</a:t>
            </a:r>
          </a:p>
          <a:p>
            <a:pPr marL="742950" indent="-742950">
              <a:buNone/>
            </a:pPr>
            <a:r>
              <a:rPr lang="en-US" sz="3600" b="1" dirty="0" smtClean="0">
                <a:latin typeface="Times New Roman" pitchFamily="18" charset="0"/>
                <a:cs typeface="Times New Roman" pitchFamily="18" charset="0"/>
              </a:rPr>
              <a:t>	Exercises </a:t>
            </a:r>
            <a:r>
              <a:rPr lang="en-US" sz="3600" b="1" dirty="0">
                <a:latin typeface="Times New Roman" pitchFamily="18" charset="0"/>
                <a:cs typeface="Times New Roman" pitchFamily="18" charset="0"/>
              </a:rPr>
              <a:t>for students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What is Pre-writing?</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b="1" dirty="0" smtClean="0">
                <a:latin typeface="Times New Roman" pitchFamily="18" charset="0"/>
                <a:cs typeface="Times New Roman" pitchFamily="18" charset="0"/>
              </a:rPr>
              <a:t>	Pre-writing </a:t>
            </a:r>
            <a:r>
              <a:rPr lang="en-US" b="1" dirty="0">
                <a:latin typeface="Times New Roman" pitchFamily="18" charset="0"/>
                <a:cs typeface="Times New Roman" pitchFamily="18" charset="0"/>
              </a:rPr>
              <a:t>is the first stage of the </a:t>
            </a:r>
            <a:r>
              <a:rPr lang="en-US" b="1" dirty="0" smtClean="0">
                <a:latin typeface="Times New Roman" pitchFamily="18" charset="0"/>
                <a:cs typeface="Times New Roman" pitchFamily="18" charset="0"/>
              </a:rPr>
              <a:t>writing process</a:t>
            </a:r>
            <a:r>
              <a:rPr lang="en-US" b="1" dirty="0">
                <a:latin typeface="Times New Roman" pitchFamily="18" charset="0"/>
                <a:cs typeface="Times New Roman" pitchFamily="18" charset="0"/>
              </a:rPr>
              <a:t>, aimed to </a:t>
            </a:r>
            <a:r>
              <a:rPr lang="en-US" b="1" dirty="0" smtClean="0">
                <a:latin typeface="Times New Roman" pitchFamily="18" charset="0"/>
                <a:cs typeface="Times New Roman" pitchFamily="18" charset="0"/>
              </a:rPr>
              <a:t>“discover </a:t>
            </a:r>
            <a:r>
              <a:rPr lang="en-US" b="1" dirty="0">
                <a:latin typeface="Times New Roman" pitchFamily="18" charset="0"/>
                <a:cs typeface="Times New Roman" pitchFamily="18" charset="0"/>
              </a:rPr>
              <a:t>and explore our initial ideas about a </a:t>
            </a:r>
            <a:r>
              <a:rPr lang="en-US" b="1" dirty="0" smtClean="0">
                <a:latin typeface="Times New Roman" pitchFamily="18" charset="0"/>
                <a:cs typeface="Times New Roman" pitchFamily="18" charset="0"/>
              </a:rPr>
              <a:t>subject.”</a:t>
            </a:r>
          </a:p>
          <a:p>
            <a:pPr algn="just">
              <a:buNone/>
            </a:pPr>
            <a:endParaRPr lang="en-US" b="1"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At </a:t>
            </a:r>
            <a:r>
              <a:rPr lang="en-US" dirty="0">
                <a:latin typeface="Times New Roman" pitchFamily="18" charset="0"/>
                <a:cs typeface="Times New Roman" pitchFamily="18" charset="0"/>
              </a:rPr>
              <a:t>the beginning of writing, it is usual to find yourself totally blank, without ideas about what to say. </a:t>
            </a:r>
            <a:r>
              <a:rPr lang="en-US" dirty="0" smtClean="0">
                <a:latin typeface="Times New Roman" pitchFamily="18" charset="0"/>
                <a:cs typeface="Times New Roman" pitchFamily="18" charset="0"/>
              </a:rPr>
              <a:t>Pre-writing techniques</a:t>
            </a:r>
            <a:r>
              <a:rPr lang="en-US" dirty="0">
                <a:latin typeface="Times New Roman" pitchFamily="18" charset="0"/>
                <a:cs typeface="Times New Roman" pitchFamily="18" charset="0"/>
              </a:rPr>
              <a:t>, make it much easier to start a writing.</a:t>
            </a:r>
            <a:endParaRPr lang="en-US"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1. Free-writing</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906963"/>
          </a:xfrm>
        </p:spPr>
        <p:txBody>
          <a:bodyPr>
            <a:noAutofit/>
          </a:bodyPr>
          <a:lstStyle/>
          <a:p>
            <a:r>
              <a:rPr lang="en-US" dirty="0" smtClean="0">
                <a:latin typeface="Times New Roman" pitchFamily="18" charset="0"/>
                <a:cs typeface="Times New Roman" pitchFamily="18" charset="0"/>
              </a:rPr>
              <a:t>“Free Writing” is like pouring all of your thoughts onto paper.</a:t>
            </a:r>
          </a:p>
          <a:p>
            <a:r>
              <a:rPr lang="en-US" dirty="0" smtClean="0">
                <a:latin typeface="Times New Roman" pitchFamily="18" charset="0"/>
                <a:cs typeface="Times New Roman" pitchFamily="18" charset="0"/>
              </a:rPr>
              <a:t>Don’t take your pen off the page; keep writing for the entire time.</a:t>
            </a:r>
          </a:p>
          <a:p>
            <a:r>
              <a:rPr lang="en-US" dirty="0" smtClean="0">
                <a:latin typeface="Times New Roman" pitchFamily="18" charset="0"/>
                <a:cs typeface="Times New Roman" pitchFamily="18" charset="0"/>
              </a:rPr>
              <a:t>If you don’t know what to write, write “I don’t know what to write” until you do.</a:t>
            </a:r>
          </a:p>
          <a:p>
            <a:r>
              <a:rPr lang="en-US" dirty="0" smtClean="0">
                <a:latin typeface="Times New Roman" pitchFamily="18" charset="0"/>
                <a:cs typeface="Times New Roman" pitchFamily="18" charset="0"/>
              </a:rPr>
              <a:t>Don’t try to sort “good” and “bad” ideas.</a:t>
            </a:r>
          </a:p>
          <a:p>
            <a:r>
              <a:rPr lang="en-US" dirty="0" smtClean="0">
                <a:latin typeface="Times New Roman" pitchFamily="18" charset="0"/>
                <a:cs typeface="Times New Roman" pitchFamily="18" charset="0"/>
              </a:rPr>
              <a:t>Don’t worry about spelling and grammar. </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639762"/>
          </a:xfrm>
        </p:spPr>
        <p:txBody>
          <a:bodyPr>
            <a:normAutofit fontScale="90000"/>
          </a:bodyPr>
          <a:lstStyle/>
          <a:p>
            <a:r>
              <a:rPr lang="en-US" b="1" dirty="0" smtClean="0">
                <a:latin typeface="Times New Roman" pitchFamily="18" charset="0"/>
                <a:cs typeface="Times New Roman" pitchFamily="18" charset="0"/>
              </a:rPr>
              <a:t>Example of Free-Writing</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5715000"/>
          </a:xfrm>
        </p:spPr>
        <p:txBody>
          <a:bodyPr>
            <a:normAutofit fontScale="25000" lnSpcReduction="20000"/>
          </a:bodyPr>
          <a:lstStyle/>
          <a:p>
            <a:pPr algn="ctr">
              <a:buNone/>
            </a:pPr>
            <a:r>
              <a:rPr lang="en-US" sz="9200" b="1" dirty="0" smtClean="0">
                <a:latin typeface="Times New Roman" pitchFamily="18" charset="0"/>
                <a:cs typeface="Times New Roman" pitchFamily="18" charset="0"/>
              </a:rPr>
              <a:t>A Memorable Moment</a:t>
            </a:r>
          </a:p>
          <a:p>
            <a:pPr>
              <a:buNone/>
            </a:pPr>
            <a:r>
              <a:rPr lang="en-US" sz="10800" dirty="0" smtClean="0">
                <a:latin typeface="Times New Roman" pitchFamily="18" charset="0"/>
                <a:cs typeface="Times New Roman" pitchFamily="18" charset="0"/>
              </a:rPr>
              <a:t>	The day I got my driver's license. Cloudy. Raining. Crummy taste in my mouth. Nervous stomach. Sweaty hands.</a:t>
            </a:r>
            <a:r>
              <a:rPr lang="en-US" sz="10800" dirty="0">
                <a:latin typeface="Times New Roman" pitchFamily="18" charset="0"/>
                <a:cs typeface="Times New Roman" pitchFamily="18" charset="0"/>
              </a:rPr>
              <a:t> </a:t>
            </a:r>
            <a:r>
              <a:rPr lang="en-US" sz="10800" dirty="0" smtClean="0">
                <a:latin typeface="Times New Roman" pitchFamily="18" charset="0"/>
                <a:cs typeface="Times New Roman" pitchFamily="18" charset="0"/>
              </a:rPr>
              <a:t>exam room. Crowded. People pushing. Smoking. Waiting in line for eternity. Dirty floor, carved up desk tops. Waiting and waiting.  Still in line. Candy wrappers on floor. People next to me looked poor.  Dirty T-shirts  Everyone seems older than me.  My written test graded. Passed. Thanks I said.</a:t>
            </a:r>
            <a:r>
              <a:rPr lang="en-US" sz="10800" dirty="0">
                <a:latin typeface="Times New Roman" pitchFamily="18" charset="0"/>
                <a:cs typeface="Times New Roman" pitchFamily="18" charset="0"/>
              </a:rPr>
              <a:t> </a:t>
            </a:r>
            <a:r>
              <a:rPr lang="en-US" sz="10800" dirty="0" smtClean="0">
                <a:latin typeface="Times New Roman" pitchFamily="18" charset="0"/>
                <a:cs typeface="Times New Roman" pitchFamily="18" charset="0"/>
              </a:rPr>
              <a:t>He ignored me, just looked straight ahead.  Next, he mumbled. Wait. Wait in line for vision test.  People loud, rude, nervous in line. Getting angry at waiting.  Been here three hours said a scruffy looking kid.  Tough.  Faceless eye examiner.  Passed.  Go to the next line.     Thank you. No response.  Thanks a lot.  Still no response.  Important moment for me. </a:t>
            </a:r>
            <a:endParaRPr lang="en-US" sz="10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b="1" dirty="0" smtClean="0">
                <a:latin typeface="Times New Roman" pitchFamily="18" charset="0"/>
                <a:cs typeface="Times New Roman" pitchFamily="18" charset="0"/>
              </a:rPr>
              <a:t>Practice of Free Writing</a:t>
            </a:r>
            <a:endParaRPr lang="en-US" dirty="0"/>
          </a:p>
        </p:txBody>
      </p:sp>
      <p:sp>
        <p:nvSpPr>
          <p:cNvPr id="3" name="Content Placeholder 2"/>
          <p:cNvSpPr>
            <a:spLocks noGrp="1"/>
          </p:cNvSpPr>
          <p:nvPr>
            <p:ph idx="1"/>
          </p:nvPr>
        </p:nvSpPr>
        <p:spPr>
          <a:xfrm>
            <a:off x="533400" y="2057400"/>
            <a:ext cx="8077200" cy="3733800"/>
          </a:xfrm>
        </p:spPr>
        <p:txBody>
          <a:bodyPr>
            <a:normAutofit/>
          </a:bodyPr>
          <a:lstStyle/>
          <a:p>
            <a:r>
              <a:rPr lang="en-US" sz="4000" dirty="0" smtClean="0">
                <a:latin typeface="Times New Roman" pitchFamily="18" charset="0"/>
                <a:cs typeface="Times New Roman" pitchFamily="18" charset="0"/>
              </a:rPr>
              <a:t>Free write for 3-5 minutes on the following topic:</a:t>
            </a:r>
            <a:endParaRPr lang="en-US" sz="4000" b="1" dirty="0">
              <a:latin typeface="Times New Roman" pitchFamily="18" charset="0"/>
              <a:cs typeface="Times New Roman" pitchFamily="18" charset="0"/>
            </a:endParaRPr>
          </a:p>
          <a:p>
            <a:pPr>
              <a:buFont typeface="Wingdings" pitchFamily="2" charset="2"/>
              <a:buChar char="Ø"/>
            </a:pPr>
            <a:r>
              <a:rPr lang="en-US" sz="4000" b="1" dirty="0" smtClean="0">
                <a:latin typeface="Times New Roman" pitchFamily="18" charset="0"/>
                <a:cs typeface="Times New Roman" pitchFamily="18" charset="0"/>
              </a:rPr>
              <a:t>What is the most embarrassing experience you have ever had?</a:t>
            </a:r>
            <a:endParaRPr lang="en-US" sz="4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most embarrassing experience I have ever had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600200"/>
            <a:ext cx="8534400" cy="5105400"/>
          </a:xfrm>
        </p:spPr>
        <p:txBody>
          <a:bodyPr>
            <a:normAutofit fontScale="85000" lnSpcReduction="20000"/>
          </a:bodyPr>
          <a:lstStyle/>
          <a:p>
            <a:pPr>
              <a:buNone/>
            </a:pPr>
            <a:r>
              <a:rPr lang="en-US" dirty="0" smtClean="0"/>
              <a:t>	</a:t>
            </a:r>
            <a:r>
              <a:rPr lang="en-US" dirty="0" smtClean="0">
                <a:latin typeface="Times New Roman" pitchFamily="18" charset="0"/>
                <a:cs typeface="Times New Roman" pitchFamily="18" charset="0"/>
              </a:rPr>
              <a:t>At my cousin’s wedding- during the </a:t>
            </a:r>
            <a:r>
              <a:rPr lang="en-US" dirty="0" err="1" smtClean="0">
                <a:latin typeface="Times New Roman" pitchFamily="18" charset="0"/>
                <a:cs typeface="Times New Roman" pitchFamily="18" charset="0"/>
              </a:rPr>
              <a:t>mehndi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cerimony</a:t>
            </a:r>
            <a:r>
              <a:rPr lang="en-US" dirty="0" smtClean="0">
                <a:latin typeface="Times New Roman" pitchFamily="18" charset="0"/>
                <a:cs typeface="Times New Roman" pitchFamily="18" charset="0"/>
              </a:rPr>
              <a:t>. Almost 200 </a:t>
            </a:r>
            <a:r>
              <a:rPr lang="en-US" dirty="0" err="1" smtClean="0">
                <a:latin typeface="Times New Roman" pitchFamily="18" charset="0"/>
                <a:cs typeface="Times New Roman" pitchFamily="18" charset="0"/>
              </a:rPr>
              <a:t>hundered</a:t>
            </a:r>
            <a:r>
              <a:rPr lang="en-US" dirty="0" smtClean="0">
                <a:latin typeface="Times New Roman" pitchFamily="18" charset="0"/>
                <a:cs typeface="Times New Roman" pitchFamily="18" charset="0"/>
              </a:rPr>
              <a:t> guests were present…the bride and groom were ready for the ceremony…all the girls were excited…I had to carry the biggest plate of </a:t>
            </a:r>
            <a:r>
              <a:rPr lang="en-US" dirty="0" err="1" smtClean="0">
                <a:latin typeface="Times New Roman" pitchFamily="18" charset="0"/>
                <a:cs typeface="Times New Roman" pitchFamily="18" charset="0"/>
              </a:rPr>
              <a:t>mehndi</a:t>
            </a:r>
            <a:r>
              <a:rPr lang="en-US" dirty="0" smtClean="0">
                <a:latin typeface="Times New Roman" pitchFamily="18" charset="0"/>
                <a:cs typeface="Times New Roman" pitchFamily="18" charset="0"/>
              </a:rPr>
              <a:t>… decorated with rose petals and candles…was wearing heels…went to the stage to say something to the bride…while coming down, the heel stuck in the carpet fold and I flew down with the plate of </a:t>
            </a:r>
            <a:r>
              <a:rPr lang="en-US" dirty="0" err="1" smtClean="0">
                <a:latin typeface="Times New Roman" pitchFamily="18" charset="0"/>
                <a:cs typeface="Times New Roman" pitchFamily="18" charset="0"/>
              </a:rPr>
              <a:t>mehndi</a:t>
            </a:r>
            <a:r>
              <a:rPr lang="en-US" dirty="0" smtClean="0">
                <a:latin typeface="Times New Roman" pitchFamily="18" charset="0"/>
                <a:cs typeface="Times New Roman" pitchFamily="18" charset="0"/>
              </a:rPr>
              <a:t>…fell with a thud and crash…all eyes on me…family rushed to my rescue, but people laughed too </a:t>
            </a:r>
            <a:r>
              <a:rPr lang="en-US" dirty="0" err="1" smtClean="0">
                <a:latin typeface="Times New Roman" pitchFamily="18" charset="0"/>
                <a:cs typeface="Times New Roman" pitchFamily="18" charset="0"/>
              </a:rPr>
              <a:t>especeally</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kids…didn’t feel any pain but felt the heat of extreme embarrassment and shame. Later on laughed my heart out with my </a:t>
            </a:r>
            <a:r>
              <a:rPr lang="en-US" dirty="0" err="1" smtClean="0">
                <a:latin typeface="Times New Roman" pitchFamily="18" charset="0"/>
                <a:cs typeface="Times New Roman" pitchFamily="18" charset="0"/>
              </a:rPr>
              <a:t>couzins</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and family…the incident makes me laugh even now…</a:t>
            </a: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2. Note keeping/ Keeping a Journal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685800" y="1219200"/>
            <a:ext cx="7848600" cy="4906963"/>
          </a:xfrm>
        </p:spPr>
        <p:txBody>
          <a:bodyPr>
            <a:noAutofit/>
          </a:bodyPr>
          <a:lstStyle/>
          <a:p>
            <a:pPr>
              <a:buNone/>
            </a:pPr>
            <a:r>
              <a:rPr lang="en-US" sz="4000" dirty="0" smtClean="0">
                <a:latin typeface="Times New Roman" pitchFamily="18" charset="0"/>
                <a:cs typeface="Times New Roman" pitchFamily="18" charset="0"/>
              </a:rPr>
              <a:t>	Keeping a journal is an excellent way to practice your writing skills. Your journal is mostly for you. It’s a private place that you record your experiences and your inner life; it is the place where, as one writer says, “I discover  what I really think by writing it down.”</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latin typeface="Times New Roman" pitchFamily="18" charset="0"/>
                <a:cs typeface="Times New Roman" pitchFamily="18" charset="0"/>
              </a:rPr>
              <a:t>How to keep a journal?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990600"/>
            <a:ext cx="8229600" cy="5486400"/>
          </a:xfrm>
        </p:spPr>
        <p:txBody>
          <a:bodyPr>
            <a:noAutofit/>
          </a:bodyPr>
          <a:lstStyle/>
          <a:p>
            <a:r>
              <a:rPr lang="en-US" sz="3600" dirty="0" smtClean="0">
                <a:latin typeface="Times New Roman" pitchFamily="18" charset="0"/>
                <a:cs typeface="Times New Roman" pitchFamily="18" charset="0"/>
              </a:rPr>
              <a:t>You can keep a journal in a notebook. </a:t>
            </a:r>
          </a:p>
          <a:p>
            <a:r>
              <a:rPr lang="en-US" sz="3600" dirty="0" smtClean="0">
                <a:latin typeface="Times New Roman" pitchFamily="18" charset="0"/>
                <a:cs typeface="Times New Roman" pitchFamily="18" charset="0"/>
              </a:rPr>
              <a:t>Every morning or night, or several times a week, write for at least fifteen minutes in this journal. </a:t>
            </a:r>
          </a:p>
          <a:p>
            <a:r>
              <a:rPr lang="en-US" sz="3600" dirty="0" smtClean="0">
                <a:latin typeface="Times New Roman" pitchFamily="18" charset="0"/>
                <a:cs typeface="Times New Roman" pitchFamily="18" charset="0"/>
              </a:rPr>
              <a:t>Don’t just record the day’s events. Instead write in detail about what most angered, moved or amused you that day. </a:t>
            </a:r>
          </a:p>
          <a:p>
            <a:r>
              <a:rPr lang="en-US" sz="3600" dirty="0" smtClean="0">
                <a:latin typeface="Times New Roman" pitchFamily="18" charset="0"/>
                <a:cs typeface="Times New Roman" pitchFamily="18" charset="0"/>
              </a:rPr>
              <a:t>Your journal is private, so don’t worry about grammar or correctness. </a:t>
            </a:r>
            <a:endParaRPr lang="en-US" sz="3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Examples of a Journal Entry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buNone/>
            </a:pP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September 7, 2011</a:t>
            </a:r>
          </a:p>
          <a:p>
            <a:r>
              <a:rPr lang="en-US" dirty="0" smtClean="0">
                <a:latin typeface="Times New Roman" pitchFamily="18" charset="0"/>
                <a:cs typeface="Times New Roman" pitchFamily="18" charset="0"/>
              </a:rPr>
              <a:t>The day started with waking up late for the convocation; quite unlike me </a:t>
            </a:r>
            <a:r>
              <a:rPr lang="en-US" dirty="0" smtClean="0">
                <a:latin typeface="Times New Roman" pitchFamily="18" charset="0"/>
                <a:cs typeface="Times New Roman" pitchFamily="18" charset="0"/>
                <a:sym typeface="Wingdings" pitchFamily="2" charset="2"/>
              </a:rPr>
              <a:t></a:t>
            </a:r>
          </a:p>
          <a:p>
            <a:r>
              <a:rPr lang="en-US" dirty="0" smtClean="0">
                <a:latin typeface="Times New Roman" pitchFamily="18" charset="0"/>
                <a:cs typeface="Times New Roman" pitchFamily="18" charset="0"/>
                <a:sym typeface="Wingdings" pitchFamily="2" charset="2"/>
              </a:rPr>
              <a:t>Finally arrived the Convention Center in time and got to meet all class mates after a log time. </a:t>
            </a:r>
          </a:p>
          <a:p>
            <a:r>
              <a:rPr lang="en-US" dirty="0" smtClean="0">
                <a:latin typeface="Times New Roman" pitchFamily="18" charset="0"/>
                <a:cs typeface="Times New Roman" pitchFamily="18" charset="0"/>
                <a:sym typeface="Wingdings" pitchFamily="2" charset="2"/>
              </a:rPr>
              <a:t>It was a </a:t>
            </a:r>
            <a:r>
              <a:rPr lang="en-US" dirty="0" smtClean="0">
                <a:latin typeface="Times New Roman" pitchFamily="18" charset="0"/>
                <a:cs typeface="Times New Roman" pitchFamily="18" charset="0"/>
                <a:sym typeface="Wingdings" pitchFamily="2" charset="2"/>
              </a:rPr>
              <a:t>g</a:t>
            </a:r>
            <a:r>
              <a:rPr lang="en-US" dirty="0" smtClean="0">
                <a:latin typeface="Times New Roman" pitchFamily="18" charset="0"/>
                <a:cs typeface="Times New Roman" pitchFamily="18" charset="0"/>
                <a:sym typeface="Wingdings" pitchFamily="2" charset="2"/>
              </a:rPr>
              <a:t>reat feeling to receive my Medal, amidst roaring applause, in front of an audience of almost 1200 people. </a:t>
            </a:r>
          </a:p>
          <a:p>
            <a:r>
              <a:rPr lang="en-US" dirty="0" smtClean="0">
                <a:latin typeface="Times New Roman" pitchFamily="18" charset="0"/>
                <a:cs typeface="Times New Roman" pitchFamily="18" charset="0"/>
                <a:sym typeface="Wingdings" pitchFamily="2" charset="2"/>
              </a:rPr>
              <a:t>But I missed my parents very much….</a:t>
            </a:r>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b="1" dirty="0" smtClean="0">
                <a:latin typeface="Times New Roman" pitchFamily="18" charset="0"/>
                <a:cs typeface="Times New Roman" pitchFamily="18" charset="0"/>
              </a:rPr>
              <a:t>3. Brain Storming</a:t>
            </a:r>
            <a:endParaRPr lang="en-US" dirty="0"/>
          </a:p>
        </p:txBody>
      </p:sp>
      <p:sp>
        <p:nvSpPr>
          <p:cNvPr id="3" name="Content Placeholder 2"/>
          <p:cNvSpPr>
            <a:spLocks noGrp="1"/>
          </p:cNvSpPr>
          <p:nvPr>
            <p:ph idx="1"/>
          </p:nvPr>
        </p:nvSpPr>
        <p:spPr>
          <a:xfrm>
            <a:off x="457200" y="1143000"/>
            <a:ext cx="8229600" cy="5135563"/>
          </a:xfrm>
        </p:spPr>
        <p:txBody>
          <a:bodyPr>
            <a:normAutofit lnSpcReduction="10000"/>
          </a:bodyPr>
          <a:lstStyle/>
          <a:p>
            <a:pPr algn="just">
              <a:buNone/>
            </a:pPr>
            <a:r>
              <a:rPr lang="en-US" dirty="0" smtClean="0">
                <a:latin typeface="Times New Roman" pitchFamily="18" charset="0"/>
                <a:cs typeface="Times New Roman" pitchFamily="18" charset="0"/>
              </a:rPr>
              <a:t>	Brainstorming </a:t>
            </a:r>
            <a:r>
              <a:rPr lang="en-US" dirty="0">
                <a:latin typeface="Times New Roman" pitchFamily="18" charset="0"/>
                <a:cs typeface="Times New Roman" pitchFamily="18" charset="0"/>
              </a:rPr>
              <a:t>is a strategy of listing all the terms related to the topic. No need to worry about whether those ideas are useful or not. You just jot down all the possibilities</a:t>
            </a:r>
            <a:r>
              <a:rPr lang="en-US" dirty="0" smtClean="0">
                <a:latin typeface="Times New Roman" pitchFamily="18" charset="0"/>
                <a:cs typeface="Times New Roman" pitchFamily="18" charset="0"/>
              </a:rPr>
              <a:t>. The </a:t>
            </a:r>
            <a:r>
              <a:rPr lang="en-US" dirty="0">
                <a:latin typeface="Times New Roman" pitchFamily="18" charset="0"/>
                <a:cs typeface="Times New Roman" pitchFamily="18" charset="0"/>
              </a:rPr>
              <a:t>more, the better. Then look back things you have listed and circle those that make a sense to the topic. </a:t>
            </a:r>
            <a:r>
              <a:rPr lang="en-US" b="1" u="sng" dirty="0" smtClean="0">
                <a:latin typeface="Times New Roman" pitchFamily="18" charset="0"/>
                <a:cs typeface="Times New Roman" pitchFamily="18" charset="0"/>
              </a:rPr>
              <a:t>Often</a:t>
            </a:r>
            <a:r>
              <a:rPr lang="en-US" b="1" u="sng" dirty="0">
                <a:latin typeface="Times New Roman" pitchFamily="18" charset="0"/>
                <a:cs typeface="Times New Roman" pitchFamily="18" charset="0"/>
              </a:rPr>
              <a:t>, brainstorming looks more like a list while </a:t>
            </a:r>
            <a:r>
              <a:rPr lang="en-US" b="1" u="sng" dirty="0" smtClean="0">
                <a:latin typeface="Times New Roman" pitchFamily="18" charset="0"/>
                <a:cs typeface="Times New Roman" pitchFamily="18" charset="0"/>
              </a:rPr>
              <a:t>free writing </a:t>
            </a:r>
            <a:r>
              <a:rPr lang="en-US" b="1" u="sng" dirty="0">
                <a:latin typeface="Times New Roman" pitchFamily="18" charset="0"/>
                <a:cs typeface="Times New Roman" pitchFamily="18" charset="0"/>
              </a:rPr>
              <a:t>may look more like a paragraph</a:t>
            </a:r>
            <a:r>
              <a:rPr lang="en-US" b="1" dirty="0">
                <a:latin typeface="Times New Roman" pitchFamily="18" charset="0"/>
                <a:cs typeface="Times New Roman" pitchFamily="18" charset="0"/>
              </a:rPr>
              <a:t>. </a:t>
            </a:r>
            <a:r>
              <a:rPr lang="en-US" dirty="0">
                <a:latin typeface="Times New Roman" pitchFamily="18" charset="0"/>
                <a:cs typeface="Times New Roman" pitchFamily="18" charset="0"/>
              </a:rPr>
              <a:t>With either strategy, your goal is to get as many ideas down on paper as you </a:t>
            </a:r>
            <a:r>
              <a:rPr lang="en-US" dirty="0" smtClean="0">
                <a:latin typeface="Times New Roman" pitchFamily="18" charset="0"/>
                <a:cs typeface="Times New Roman" pitchFamily="18" charset="0"/>
              </a:rPr>
              <a:t>can. </a:t>
            </a: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Example of Brainstorming</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600200"/>
            <a:ext cx="7848600" cy="4724400"/>
          </a:xfrm>
        </p:spPr>
        <p:txBody>
          <a:bodyPr>
            <a:normAutofit fontScale="92500" lnSpcReduction="20000"/>
          </a:bodyPr>
          <a:lstStyle/>
          <a:p>
            <a:pPr algn="ctr">
              <a:buFont typeface="Symbol" charset="2"/>
              <a:buNone/>
            </a:pPr>
            <a:r>
              <a:rPr lang="en-US" sz="3600" b="1" dirty="0" smtClean="0">
                <a:latin typeface="Times New Roman" pitchFamily="18" charset="0"/>
                <a:cs typeface="Times New Roman" pitchFamily="18" charset="0"/>
              </a:rPr>
              <a:t>Topic:  </a:t>
            </a:r>
            <a:r>
              <a:rPr lang="en-US" sz="3600" dirty="0" smtClean="0">
                <a:latin typeface="Times New Roman" pitchFamily="18" charset="0"/>
                <a:cs typeface="Times New Roman" pitchFamily="18" charset="0"/>
              </a:rPr>
              <a:t>What would I do with one million dollars?</a:t>
            </a:r>
          </a:p>
          <a:p>
            <a:r>
              <a:rPr lang="en-US" sz="3600" dirty="0" smtClean="0">
                <a:latin typeface="Times New Roman" pitchFamily="18" charset="0"/>
                <a:cs typeface="Times New Roman" pitchFamily="18" charset="0"/>
              </a:rPr>
              <a:t>Travel to Europe, Asia, S. America</a:t>
            </a:r>
          </a:p>
          <a:p>
            <a:r>
              <a:rPr lang="en-US" sz="3600" dirty="0" smtClean="0">
                <a:latin typeface="Times New Roman" pitchFamily="18" charset="0"/>
                <a:cs typeface="Times New Roman" pitchFamily="18" charset="0"/>
              </a:rPr>
              <a:t>Pay off our house</a:t>
            </a:r>
          </a:p>
          <a:p>
            <a:r>
              <a:rPr lang="en-US" sz="3600" dirty="0" smtClean="0">
                <a:latin typeface="Times New Roman" pitchFamily="18" charset="0"/>
                <a:cs typeface="Times New Roman" pitchFamily="18" charset="0"/>
              </a:rPr>
              <a:t>Help friends financially</a:t>
            </a:r>
          </a:p>
          <a:p>
            <a:r>
              <a:rPr lang="en-US" sz="3600" dirty="0" smtClean="0">
                <a:latin typeface="Times New Roman" pitchFamily="18" charset="0"/>
                <a:cs typeface="Times New Roman" pitchFamily="18" charset="0"/>
              </a:rPr>
              <a:t>Go abroad for studies</a:t>
            </a:r>
          </a:p>
          <a:p>
            <a:r>
              <a:rPr lang="en-US" sz="3600" dirty="0" smtClean="0">
                <a:latin typeface="Times New Roman" pitchFamily="18" charset="0"/>
                <a:cs typeface="Times New Roman" pitchFamily="18" charset="0"/>
              </a:rPr>
              <a:t>Share and donate to charities</a:t>
            </a:r>
          </a:p>
          <a:p>
            <a:r>
              <a:rPr lang="en-US" sz="3600" dirty="0" smtClean="0">
                <a:latin typeface="Times New Roman" pitchFamily="18" charset="0"/>
                <a:cs typeface="Times New Roman" pitchFamily="18" charset="0"/>
              </a:rPr>
              <a:t>Buy a lot of books!</a:t>
            </a:r>
          </a:p>
          <a:p>
            <a:r>
              <a:rPr lang="en-US" sz="3600" dirty="0" smtClean="0">
                <a:latin typeface="Times New Roman" pitchFamily="18" charset="0"/>
                <a:cs typeface="Times New Roman" pitchFamily="18" charset="0"/>
              </a:rPr>
              <a:t>Invest/save and let the interest grow</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868362"/>
          </a:xfrm>
        </p:spPr>
        <p:txBody>
          <a:bodyPr/>
          <a:lstStyle/>
          <a:p>
            <a:r>
              <a:rPr lang="en-US" b="1" dirty="0" smtClean="0">
                <a:latin typeface="Times New Roman" pitchFamily="18" charset="0"/>
                <a:cs typeface="Times New Roman" pitchFamily="18" charset="0"/>
              </a:rPr>
              <a:t>Practice of Brain storming</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2286000"/>
            <a:ext cx="8229600" cy="3687763"/>
          </a:xfrm>
        </p:spPr>
        <p:txBody>
          <a:bodyPr>
            <a:normAutofit/>
          </a:bodyPr>
          <a:lstStyle/>
          <a:p>
            <a:r>
              <a:rPr lang="en-US" sz="4000" dirty="0" smtClean="0">
                <a:latin typeface="Times New Roman" pitchFamily="18" charset="0"/>
                <a:cs typeface="Times New Roman" pitchFamily="18" charset="0"/>
              </a:rPr>
              <a:t>Take 5 minutes to brainstorm ideas about the following question</a:t>
            </a:r>
            <a:r>
              <a:rPr lang="en-US" sz="4000" dirty="0" smtClean="0">
                <a:latin typeface="Times New Roman" pitchFamily="18" charset="0"/>
                <a:cs typeface="Times New Roman" pitchFamily="18" charset="0"/>
              </a:rPr>
              <a:t>:</a:t>
            </a:r>
            <a:endParaRPr lang="en-US" sz="4000" dirty="0" smtClean="0">
              <a:latin typeface="Times New Roman" pitchFamily="18" charset="0"/>
              <a:cs typeface="Times New Roman" pitchFamily="18" charset="0"/>
            </a:endParaRPr>
          </a:p>
          <a:p>
            <a:pPr lvl="1">
              <a:buFont typeface="Wingdings" pitchFamily="2" charset="2"/>
              <a:buChar char="Ø"/>
            </a:pPr>
            <a:r>
              <a:rPr lang="en-US" sz="4000" dirty="0" smtClean="0">
                <a:latin typeface="Times New Roman" pitchFamily="18" charset="0"/>
                <a:cs typeface="Times New Roman" pitchFamily="18" charset="0"/>
              </a:rPr>
              <a:t> </a:t>
            </a:r>
            <a:r>
              <a:rPr lang="en-US" sz="4000" b="1" dirty="0" smtClean="0">
                <a:latin typeface="Times New Roman" pitchFamily="18" charset="0"/>
                <a:cs typeface="Times New Roman" pitchFamily="18" charset="0"/>
              </a:rPr>
              <a:t>What are some of the most memorable experiences of your life?  </a:t>
            </a:r>
          </a:p>
          <a:p>
            <a:pPr>
              <a:buNone/>
            </a:pP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915400" cy="1143000"/>
          </a:xfrm>
        </p:spPr>
        <p:txBody>
          <a:bodyPr>
            <a:normAutofit fontScale="90000"/>
          </a:bodyPr>
          <a:lstStyle/>
          <a:p>
            <a:r>
              <a:rPr lang="en-US" dirty="0" smtClean="0">
                <a:latin typeface="Times New Roman" pitchFamily="18" charset="0"/>
                <a:cs typeface="Times New Roman" pitchFamily="18" charset="0"/>
              </a:rPr>
              <a:t>Most Memorable Experiences of my </a:t>
            </a:r>
            <a:r>
              <a:rPr lang="en-US" dirty="0" smtClean="0">
                <a:latin typeface="Times New Roman" pitchFamily="18" charset="0"/>
                <a:cs typeface="Times New Roman" pitchFamily="18" charset="0"/>
              </a:rPr>
              <a:t>L</a:t>
            </a:r>
            <a:r>
              <a:rPr lang="en-US" dirty="0" smtClean="0">
                <a:latin typeface="Times New Roman" pitchFamily="18" charset="0"/>
                <a:cs typeface="Times New Roman" pitchFamily="18" charset="0"/>
              </a:rPr>
              <a:t>ife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602163"/>
          </a:xfrm>
        </p:spPr>
        <p:txBody>
          <a:bodyPr>
            <a:normAutofit fontScale="92500" lnSpcReduction="20000"/>
          </a:bodyPr>
          <a:lstStyle/>
          <a:p>
            <a:r>
              <a:rPr lang="en-US" dirty="0" smtClean="0">
                <a:latin typeface="Times New Roman" pitchFamily="18" charset="0"/>
                <a:cs typeface="Times New Roman" pitchFamily="18" charset="0"/>
              </a:rPr>
              <a:t>Receiving my first ever award for securing first position in class</a:t>
            </a:r>
          </a:p>
          <a:p>
            <a:r>
              <a:rPr lang="en-US" dirty="0" smtClean="0">
                <a:latin typeface="Times New Roman" pitchFamily="18" charset="0"/>
                <a:cs typeface="Times New Roman" pitchFamily="18" charset="0"/>
              </a:rPr>
              <a:t>Going to </a:t>
            </a:r>
            <a:r>
              <a:rPr lang="en-US" dirty="0" err="1" smtClean="0">
                <a:latin typeface="Times New Roman" pitchFamily="18" charset="0"/>
                <a:cs typeface="Times New Roman" pitchFamily="18" charset="0"/>
              </a:rPr>
              <a:t>Murree</a:t>
            </a:r>
            <a:r>
              <a:rPr lang="en-US" dirty="0" smtClean="0">
                <a:latin typeface="Times New Roman" pitchFamily="18" charset="0"/>
                <a:cs typeface="Times New Roman" pitchFamily="18" charset="0"/>
              </a:rPr>
              <a:t> with friends in school</a:t>
            </a:r>
          </a:p>
          <a:p>
            <a:r>
              <a:rPr lang="en-US" dirty="0" smtClean="0">
                <a:latin typeface="Times New Roman" pitchFamily="18" charset="0"/>
                <a:cs typeface="Times New Roman" pitchFamily="18" charset="0"/>
              </a:rPr>
              <a:t>Travelling in rain with class mates on my way back from a </a:t>
            </a:r>
            <a:r>
              <a:rPr lang="en-US" dirty="0" err="1" smtClean="0">
                <a:latin typeface="Times New Roman" pitchFamily="18" charset="0"/>
                <a:cs typeface="Times New Roman" pitchFamily="18" charset="0"/>
              </a:rPr>
              <a:t>confrence</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Receiving my medal on convocation </a:t>
            </a:r>
          </a:p>
          <a:p>
            <a:r>
              <a:rPr lang="en-US" dirty="0" smtClean="0">
                <a:latin typeface="Times New Roman" pitchFamily="18" charset="0"/>
                <a:cs typeface="Times New Roman" pitchFamily="18" charset="0"/>
              </a:rPr>
              <a:t>Loosing a scholarship </a:t>
            </a:r>
            <a:r>
              <a:rPr lang="en-US" dirty="0" err="1" smtClean="0">
                <a:latin typeface="Times New Roman" pitchFamily="18" charset="0"/>
                <a:cs typeface="Times New Roman" pitchFamily="18" charset="0"/>
              </a:rPr>
              <a:t>oppertunity</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Loosing both my parents in one year</a:t>
            </a:r>
          </a:p>
          <a:p>
            <a:r>
              <a:rPr lang="en-US" dirty="0" smtClean="0">
                <a:latin typeface="Times New Roman" pitchFamily="18" charset="0"/>
                <a:cs typeface="Times New Roman" pitchFamily="18" charset="0"/>
              </a:rPr>
              <a:t>Getting a new job exactly when I needed it the most</a:t>
            </a:r>
            <a:endParaRPr lang="en-US"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8229600" cy="868362"/>
          </a:xfrm>
        </p:spPr>
        <p:txBody>
          <a:bodyPr/>
          <a:lstStyle/>
          <a:p>
            <a:r>
              <a:rPr lang="en-US" b="1" dirty="0" smtClean="0">
                <a:latin typeface="Times New Roman" pitchFamily="18" charset="0"/>
                <a:cs typeface="Times New Roman" pitchFamily="18" charset="0"/>
              </a:rPr>
              <a:t>4. Mind Mapping</a:t>
            </a:r>
            <a:endParaRPr lang="en-US" b="1" dirty="0">
              <a:latin typeface="Times New Roman" pitchFamily="18" charset="0"/>
              <a:cs typeface="Times New Roman" pitchFamily="18" charset="0"/>
            </a:endParaRPr>
          </a:p>
        </p:txBody>
      </p:sp>
      <p:sp>
        <p:nvSpPr>
          <p:cNvPr id="3" name="Content Placeholder 2"/>
          <p:cNvSpPr>
            <a:spLocks noGrp="1"/>
          </p:cNvSpPr>
          <p:nvPr>
            <p:ph idx="4294967295"/>
          </p:nvPr>
        </p:nvSpPr>
        <p:spPr>
          <a:xfrm>
            <a:off x="609600" y="1219200"/>
            <a:ext cx="8077200" cy="5181600"/>
          </a:xfrm>
        </p:spPr>
        <p:txBody>
          <a:bodyPr>
            <a:noAutofit/>
          </a:bodyPr>
          <a:lstStyle/>
          <a:p>
            <a:pPr>
              <a:lnSpc>
                <a:spcPct val="90000"/>
              </a:lnSpc>
            </a:pPr>
            <a:r>
              <a:rPr lang="en-US" sz="4000" dirty="0" smtClean="0">
                <a:latin typeface="Times New Roman" pitchFamily="18" charset="0"/>
                <a:cs typeface="Times New Roman" pitchFamily="18" charset="0"/>
              </a:rPr>
              <a:t>Mind mapping, Clustering, Mapping, Idea mapping or Webbing </a:t>
            </a:r>
            <a:r>
              <a:rPr lang="en-US" sz="4000" dirty="0">
                <a:latin typeface="Times New Roman" pitchFamily="18" charset="0"/>
                <a:cs typeface="Times New Roman" pitchFamily="18" charset="0"/>
              </a:rPr>
              <a:t>is a "visual of </a:t>
            </a:r>
            <a:r>
              <a:rPr lang="en-US" sz="4000" dirty="0" smtClean="0">
                <a:latin typeface="Times New Roman" pitchFamily="18" charset="0"/>
                <a:cs typeface="Times New Roman" pitchFamily="18" charset="0"/>
              </a:rPr>
              <a:t>outlining”. It is another way to organize your ideas.</a:t>
            </a:r>
          </a:p>
          <a:p>
            <a:pPr>
              <a:lnSpc>
                <a:spcPct val="90000"/>
              </a:lnSpc>
            </a:pPr>
            <a:r>
              <a:rPr lang="en-US" sz="4000" dirty="0" smtClean="0">
                <a:latin typeface="Times New Roman" pitchFamily="18" charset="0"/>
                <a:cs typeface="Times New Roman" pitchFamily="18" charset="0"/>
              </a:rPr>
              <a:t>Start with your topic in the center, and branch out from there with related ideas.</a:t>
            </a:r>
          </a:p>
          <a:p>
            <a:pPr>
              <a:lnSpc>
                <a:spcPct val="90000"/>
              </a:lnSpc>
            </a:pPr>
            <a:r>
              <a:rPr lang="en-US" sz="4000" dirty="0" smtClean="0">
                <a:latin typeface="Times New Roman" pitchFamily="18" charset="0"/>
                <a:cs typeface="Times New Roman" pitchFamily="18" charset="0"/>
              </a:rPr>
              <a:t>Use words and phrases, not complete sentences.</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914400" y="457200"/>
            <a:ext cx="7772400" cy="762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Example Map</a:t>
            </a:r>
          </a:p>
        </p:txBody>
      </p:sp>
      <p:sp>
        <p:nvSpPr>
          <p:cNvPr id="3" name="Text Box 5"/>
          <p:cNvSpPr txBox="1">
            <a:spLocks noChangeArrowheads="1"/>
          </p:cNvSpPr>
          <p:nvPr/>
        </p:nvSpPr>
        <p:spPr bwMode="auto">
          <a:xfrm>
            <a:off x="4191000" y="3352800"/>
            <a:ext cx="1676400" cy="457200"/>
          </a:xfrm>
          <a:prstGeom prst="rect">
            <a:avLst/>
          </a:prstGeom>
          <a:noFill/>
          <a:ln w="9525">
            <a:noFill/>
            <a:miter lim="800000"/>
            <a:headEnd/>
            <a:tailEnd/>
          </a:ln>
          <a:effectLst/>
        </p:spPr>
        <p:txBody>
          <a:bodyPr>
            <a:spAutoFit/>
          </a:bodyPr>
          <a:lstStyle/>
          <a:p>
            <a:pPr>
              <a:spcBef>
                <a:spcPct val="50000"/>
              </a:spcBef>
            </a:pPr>
            <a:endParaRPr lang="en-US">
              <a:latin typeface="Times" charset="0"/>
            </a:endParaRPr>
          </a:p>
        </p:txBody>
      </p:sp>
      <p:grpSp>
        <p:nvGrpSpPr>
          <p:cNvPr id="4" name="Group 86"/>
          <p:cNvGrpSpPr>
            <a:grpSpLocks/>
          </p:cNvGrpSpPr>
          <p:nvPr/>
        </p:nvGrpSpPr>
        <p:grpSpPr bwMode="auto">
          <a:xfrm>
            <a:off x="3886200" y="3200400"/>
            <a:ext cx="1981200" cy="914400"/>
            <a:chOff x="2448" y="2016"/>
            <a:chExt cx="1248" cy="576"/>
          </a:xfrm>
        </p:grpSpPr>
        <p:sp>
          <p:nvSpPr>
            <p:cNvPr id="5" name="Oval 4"/>
            <p:cNvSpPr>
              <a:spLocks noChangeArrowheads="1"/>
            </p:cNvSpPr>
            <p:nvPr/>
          </p:nvSpPr>
          <p:spPr bwMode="auto">
            <a:xfrm>
              <a:off x="2448" y="2016"/>
              <a:ext cx="1248" cy="576"/>
            </a:xfrm>
            <a:prstGeom prst="ellipse">
              <a:avLst/>
            </a:prstGeom>
            <a:noFill/>
            <a:ln w="9525">
              <a:solidFill>
                <a:schemeClr val="tx1"/>
              </a:solidFill>
              <a:round/>
              <a:headEnd/>
              <a:tailEnd/>
            </a:ln>
            <a:effectLst/>
          </p:spPr>
          <p:txBody>
            <a:bodyPr wrap="none" anchor="ctr"/>
            <a:lstStyle/>
            <a:p>
              <a:endParaRPr lang="en-US"/>
            </a:p>
          </p:txBody>
        </p:sp>
        <p:sp>
          <p:nvSpPr>
            <p:cNvPr id="6" name="Text Box 7"/>
            <p:cNvSpPr txBox="1">
              <a:spLocks noChangeArrowheads="1"/>
            </p:cNvSpPr>
            <p:nvPr/>
          </p:nvSpPr>
          <p:spPr bwMode="auto">
            <a:xfrm>
              <a:off x="2496" y="2016"/>
              <a:ext cx="1152" cy="523"/>
            </a:xfrm>
            <a:prstGeom prst="rect">
              <a:avLst/>
            </a:prstGeom>
            <a:noFill/>
            <a:ln w="9525">
              <a:noFill/>
              <a:miter lim="800000"/>
              <a:headEnd/>
              <a:tailEnd/>
            </a:ln>
            <a:effectLst/>
          </p:spPr>
          <p:txBody>
            <a:bodyPr wrap="square">
              <a:spAutoFit/>
            </a:bodyPr>
            <a:lstStyle/>
            <a:p>
              <a:pPr algn="ctr">
                <a:spcBef>
                  <a:spcPct val="50000"/>
                </a:spcBef>
              </a:pPr>
              <a:r>
                <a:rPr lang="en-US" sz="2400" b="1" dirty="0">
                  <a:latin typeface="Times" charset="0"/>
                </a:rPr>
                <a:t>My </a:t>
              </a:r>
              <a:r>
                <a:rPr lang="en-US" sz="2400" b="1" dirty="0" smtClean="0">
                  <a:latin typeface="Times" charset="0"/>
                </a:rPr>
                <a:t>future plans</a:t>
              </a:r>
            </a:p>
          </p:txBody>
        </p:sp>
      </p:grpSp>
      <p:grpSp>
        <p:nvGrpSpPr>
          <p:cNvPr id="7" name="Group 77"/>
          <p:cNvGrpSpPr>
            <a:grpSpLocks/>
          </p:cNvGrpSpPr>
          <p:nvPr/>
        </p:nvGrpSpPr>
        <p:grpSpPr bwMode="auto">
          <a:xfrm>
            <a:off x="5638800" y="3962400"/>
            <a:ext cx="1752600" cy="914400"/>
            <a:chOff x="3552" y="2496"/>
            <a:chExt cx="1104" cy="576"/>
          </a:xfrm>
        </p:grpSpPr>
        <p:sp>
          <p:nvSpPr>
            <p:cNvPr id="8" name="Line 10"/>
            <p:cNvSpPr>
              <a:spLocks noChangeShapeType="1"/>
            </p:cNvSpPr>
            <p:nvPr/>
          </p:nvSpPr>
          <p:spPr bwMode="auto">
            <a:xfrm>
              <a:off x="3552" y="2496"/>
              <a:ext cx="336" cy="240"/>
            </a:xfrm>
            <a:prstGeom prst="line">
              <a:avLst/>
            </a:prstGeom>
            <a:noFill/>
            <a:ln w="9525">
              <a:solidFill>
                <a:schemeClr val="tx1"/>
              </a:solidFill>
              <a:round/>
              <a:headEnd/>
              <a:tailEnd/>
            </a:ln>
            <a:effectLst/>
          </p:spPr>
          <p:txBody>
            <a:bodyPr wrap="none" anchor="ctr"/>
            <a:lstStyle/>
            <a:p>
              <a:endParaRPr lang="en-US"/>
            </a:p>
          </p:txBody>
        </p:sp>
        <p:grpSp>
          <p:nvGrpSpPr>
            <p:cNvPr id="9" name="Group 22"/>
            <p:cNvGrpSpPr>
              <a:grpSpLocks/>
            </p:cNvGrpSpPr>
            <p:nvPr/>
          </p:nvGrpSpPr>
          <p:grpSpPr bwMode="auto">
            <a:xfrm>
              <a:off x="3696" y="2736"/>
              <a:ext cx="960" cy="336"/>
              <a:chOff x="3696" y="2736"/>
              <a:chExt cx="960" cy="336"/>
            </a:xfrm>
          </p:grpSpPr>
          <p:sp>
            <p:nvSpPr>
              <p:cNvPr id="10" name="Oval 14"/>
              <p:cNvSpPr>
                <a:spLocks noChangeArrowheads="1"/>
              </p:cNvSpPr>
              <p:nvPr/>
            </p:nvSpPr>
            <p:spPr bwMode="auto">
              <a:xfrm>
                <a:off x="3696" y="2736"/>
                <a:ext cx="912" cy="336"/>
              </a:xfrm>
              <a:prstGeom prst="ellipse">
                <a:avLst/>
              </a:prstGeom>
              <a:noFill/>
              <a:ln w="9525">
                <a:solidFill>
                  <a:schemeClr val="tx1"/>
                </a:solidFill>
                <a:round/>
                <a:headEnd/>
                <a:tailEnd/>
              </a:ln>
              <a:effectLst/>
            </p:spPr>
            <p:txBody>
              <a:bodyPr wrap="none" anchor="ctr"/>
              <a:lstStyle/>
              <a:p>
                <a:endParaRPr lang="en-US"/>
              </a:p>
            </p:txBody>
          </p:sp>
          <p:sp>
            <p:nvSpPr>
              <p:cNvPr id="11" name="Text Box 15"/>
              <p:cNvSpPr txBox="1">
                <a:spLocks noChangeArrowheads="1"/>
              </p:cNvSpPr>
              <p:nvPr/>
            </p:nvSpPr>
            <p:spPr bwMode="auto">
              <a:xfrm>
                <a:off x="3888" y="2736"/>
                <a:ext cx="768" cy="233"/>
              </a:xfrm>
              <a:prstGeom prst="rect">
                <a:avLst/>
              </a:prstGeom>
              <a:noFill/>
              <a:ln w="9525">
                <a:noFill/>
                <a:miter lim="800000"/>
                <a:headEnd/>
                <a:tailEnd/>
              </a:ln>
              <a:effectLst/>
            </p:spPr>
            <p:txBody>
              <a:bodyPr>
                <a:spAutoFit/>
              </a:bodyPr>
              <a:lstStyle/>
              <a:p>
                <a:pPr>
                  <a:spcBef>
                    <a:spcPct val="50000"/>
                  </a:spcBef>
                </a:pPr>
                <a:r>
                  <a:rPr lang="en-US" b="1" dirty="0">
                    <a:effectLst>
                      <a:outerShdw blurRad="38100" dist="38100" dir="2700000" algn="tl">
                        <a:srgbClr val="000000">
                          <a:alpha val="43137"/>
                        </a:srgbClr>
                      </a:outerShdw>
                    </a:effectLst>
                    <a:latin typeface="Times" charset="0"/>
                  </a:rPr>
                  <a:t>family</a:t>
                </a:r>
              </a:p>
            </p:txBody>
          </p:sp>
        </p:grpSp>
      </p:grpSp>
      <p:grpSp>
        <p:nvGrpSpPr>
          <p:cNvPr id="12" name="Group 81"/>
          <p:cNvGrpSpPr>
            <a:grpSpLocks/>
          </p:cNvGrpSpPr>
          <p:nvPr/>
        </p:nvGrpSpPr>
        <p:grpSpPr bwMode="auto">
          <a:xfrm>
            <a:off x="4191000" y="4876800"/>
            <a:ext cx="1981200" cy="1524000"/>
            <a:chOff x="2640" y="3072"/>
            <a:chExt cx="1248" cy="960"/>
          </a:xfrm>
        </p:grpSpPr>
        <p:sp>
          <p:nvSpPr>
            <p:cNvPr id="13" name="Line 25"/>
            <p:cNvSpPr>
              <a:spLocks noChangeShapeType="1"/>
            </p:cNvSpPr>
            <p:nvPr/>
          </p:nvSpPr>
          <p:spPr bwMode="auto">
            <a:xfrm flipH="1">
              <a:off x="3408" y="3072"/>
              <a:ext cx="480" cy="336"/>
            </a:xfrm>
            <a:prstGeom prst="line">
              <a:avLst/>
            </a:prstGeom>
            <a:noFill/>
            <a:ln w="9525">
              <a:solidFill>
                <a:schemeClr val="tx1"/>
              </a:solidFill>
              <a:round/>
              <a:headEnd/>
              <a:tailEnd/>
            </a:ln>
            <a:effectLst/>
          </p:spPr>
          <p:txBody>
            <a:bodyPr wrap="none" anchor="ctr"/>
            <a:lstStyle/>
            <a:p>
              <a:endParaRPr lang="en-US"/>
            </a:p>
          </p:txBody>
        </p:sp>
        <p:grpSp>
          <p:nvGrpSpPr>
            <p:cNvPr id="14" name="Group 30"/>
            <p:cNvGrpSpPr>
              <a:grpSpLocks/>
            </p:cNvGrpSpPr>
            <p:nvPr/>
          </p:nvGrpSpPr>
          <p:grpSpPr bwMode="auto">
            <a:xfrm>
              <a:off x="2640" y="3408"/>
              <a:ext cx="1248" cy="624"/>
              <a:chOff x="2640" y="3408"/>
              <a:chExt cx="1248" cy="624"/>
            </a:xfrm>
          </p:grpSpPr>
          <p:sp>
            <p:nvSpPr>
              <p:cNvPr id="15" name="Text Box 28"/>
              <p:cNvSpPr txBox="1">
                <a:spLocks noChangeArrowheads="1"/>
              </p:cNvSpPr>
              <p:nvPr/>
            </p:nvSpPr>
            <p:spPr bwMode="auto">
              <a:xfrm>
                <a:off x="2736" y="3504"/>
                <a:ext cx="1152" cy="442"/>
              </a:xfrm>
              <a:prstGeom prst="rect">
                <a:avLst/>
              </a:prstGeom>
              <a:noFill/>
              <a:ln w="9525">
                <a:noFill/>
                <a:miter lim="800000"/>
                <a:headEnd/>
                <a:tailEnd/>
              </a:ln>
              <a:effectLst/>
            </p:spPr>
            <p:txBody>
              <a:bodyPr>
                <a:spAutoFit/>
              </a:bodyPr>
              <a:lstStyle/>
              <a:p>
                <a:pPr>
                  <a:spcBef>
                    <a:spcPct val="50000"/>
                  </a:spcBef>
                </a:pPr>
                <a:r>
                  <a:rPr lang="en-US" sz="2000">
                    <a:latin typeface="Times" charset="0"/>
                  </a:rPr>
                  <a:t>Be nicer to my little brother</a:t>
                </a:r>
                <a:endParaRPr lang="en-US">
                  <a:latin typeface="Times" charset="0"/>
                </a:endParaRPr>
              </a:p>
            </p:txBody>
          </p:sp>
          <p:sp>
            <p:nvSpPr>
              <p:cNvPr id="16" name="Oval 29"/>
              <p:cNvSpPr>
                <a:spLocks noChangeArrowheads="1"/>
              </p:cNvSpPr>
              <p:nvPr/>
            </p:nvSpPr>
            <p:spPr bwMode="auto">
              <a:xfrm>
                <a:off x="2640" y="3408"/>
                <a:ext cx="1248" cy="624"/>
              </a:xfrm>
              <a:prstGeom prst="ellipse">
                <a:avLst/>
              </a:prstGeom>
              <a:noFill/>
              <a:ln w="9525">
                <a:solidFill>
                  <a:schemeClr val="tx1"/>
                </a:solidFill>
                <a:round/>
                <a:headEnd/>
                <a:tailEnd/>
              </a:ln>
              <a:effectLst/>
            </p:spPr>
            <p:txBody>
              <a:bodyPr wrap="none" anchor="ctr"/>
              <a:lstStyle/>
              <a:p>
                <a:endParaRPr lang="en-US"/>
              </a:p>
            </p:txBody>
          </p:sp>
        </p:grpSp>
      </p:grpSp>
      <p:grpSp>
        <p:nvGrpSpPr>
          <p:cNvPr id="17" name="Group 82"/>
          <p:cNvGrpSpPr>
            <a:grpSpLocks/>
          </p:cNvGrpSpPr>
          <p:nvPr/>
        </p:nvGrpSpPr>
        <p:grpSpPr bwMode="auto">
          <a:xfrm>
            <a:off x="6248400" y="4953000"/>
            <a:ext cx="1752600" cy="1752600"/>
            <a:chOff x="3936" y="3072"/>
            <a:chExt cx="1104" cy="1104"/>
          </a:xfrm>
        </p:grpSpPr>
        <p:sp>
          <p:nvSpPr>
            <p:cNvPr id="18" name="Line 26"/>
            <p:cNvSpPr>
              <a:spLocks noChangeShapeType="1"/>
            </p:cNvSpPr>
            <p:nvPr/>
          </p:nvSpPr>
          <p:spPr bwMode="auto">
            <a:xfrm>
              <a:off x="4176" y="3072"/>
              <a:ext cx="144" cy="288"/>
            </a:xfrm>
            <a:prstGeom prst="line">
              <a:avLst/>
            </a:prstGeom>
            <a:noFill/>
            <a:ln w="9525">
              <a:solidFill>
                <a:schemeClr val="tx1"/>
              </a:solidFill>
              <a:round/>
              <a:headEnd/>
              <a:tailEnd/>
            </a:ln>
            <a:effectLst/>
          </p:spPr>
          <p:txBody>
            <a:bodyPr wrap="none" anchor="ctr"/>
            <a:lstStyle/>
            <a:p>
              <a:endParaRPr lang="en-US"/>
            </a:p>
          </p:txBody>
        </p:sp>
        <p:grpSp>
          <p:nvGrpSpPr>
            <p:cNvPr id="19" name="Group 33"/>
            <p:cNvGrpSpPr>
              <a:grpSpLocks/>
            </p:cNvGrpSpPr>
            <p:nvPr/>
          </p:nvGrpSpPr>
          <p:grpSpPr bwMode="auto">
            <a:xfrm>
              <a:off x="3936" y="3360"/>
              <a:ext cx="1104" cy="816"/>
              <a:chOff x="3936" y="3360"/>
              <a:chExt cx="1104" cy="816"/>
            </a:xfrm>
          </p:grpSpPr>
          <p:sp>
            <p:nvSpPr>
              <p:cNvPr id="20" name="Text Box 31"/>
              <p:cNvSpPr txBox="1">
                <a:spLocks noChangeArrowheads="1"/>
              </p:cNvSpPr>
              <p:nvPr/>
            </p:nvSpPr>
            <p:spPr bwMode="auto">
              <a:xfrm>
                <a:off x="4032" y="3408"/>
                <a:ext cx="960" cy="634"/>
              </a:xfrm>
              <a:prstGeom prst="rect">
                <a:avLst/>
              </a:prstGeom>
              <a:noFill/>
              <a:ln w="9525">
                <a:noFill/>
                <a:miter lim="800000"/>
                <a:headEnd/>
                <a:tailEnd/>
              </a:ln>
              <a:effectLst/>
            </p:spPr>
            <p:txBody>
              <a:bodyPr>
                <a:spAutoFit/>
              </a:bodyPr>
              <a:lstStyle/>
              <a:p>
                <a:pPr>
                  <a:spcBef>
                    <a:spcPct val="50000"/>
                  </a:spcBef>
                </a:pPr>
                <a:r>
                  <a:rPr lang="en-US" sz="2000" dirty="0">
                    <a:latin typeface="Times" charset="0"/>
                  </a:rPr>
                  <a:t>Do what my parents tell me--first! </a:t>
                </a:r>
                <a:endParaRPr lang="en-US" dirty="0">
                  <a:latin typeface="Times" charset="0"/>
                </a:endParaRPr>
              </a:p>
            </p:txBody>
          </p:sp>
          <p:sp>
            <p:nvSpPr>
              <p:cNvPr id="21" name="Oval 32"/>
              <p:cNvSpPr>
                <a:spLocks noChangeArrowheads="1"/>
              </p:cNvSpPr>
              <p:nvPr/>
            </p:nvSpPr>
            <p:spPr bwMode="auto">
              <a:xfrm>
                <a:off x="3936" y="3360"/>
                <a:ext cx="1104" cy="816"/>
              </a:xfrm>
              <a:prstGeom prst="ellipse">
                <a:avLst/>
              </a:prstGeom>
              <a:noFill/>
              <a:ln w="9525">
                <a:solidFill>
                  <a:schemeClr val="tx1"/>
                </a:solidFill>
                <a:round/>
                <a:headEnd/>
                <a:tailEnd/>
              </a:ln>
              <a:effectLst/>
            </p:spPr>
            <p:txBody>
              <a:bodyPr wrap="none" anchor="ctr"/>
              <a:lstStyle/>
              <a:p>
                <a:endParaRPr lang="en-US"/>
              </a:p>
            </p:txBody>
          </p:sp>
        </p:grpSp>
      </p:grpSp>
      <p:grpSp>
        <p:nvGrpSpPr>
          <p:cNvPr id="22" name="Group 79"/>
          <p:cNvGrpSpPr>
            <a:grpSpLocks/>
          </p:cNvGrpSpPr>
          <p:nvPr/>
        </p:nvGrpSpPr>
        <p:grpSpPr bwMode="auto">
          <a:xfrm>
            <a:off x="7315200" y="3733800"/>
            <a:ext cx="1600200" cy="914400"/>
            <a:chOff x="4608" y="2352"/>
            <a:chExt cx="1008" cy="576"/>
          </a:xfrm>
        </p:grpSpPr>
        <p:sp>
          <p:nvSpPr>
            <p:cNvPr id="23" name="Line 35"/>
            <p:cNvSpPr>
              <a:spLocks noChangeShapeType="1"/>
            </p:cNvSpPr>
            <p:nvPr/>
          </p:nvSpPr>
          <p:spPr bwMode="auto">
            <a:xfrm flipV="1">
              <a:off x="4608" y="2736"/>
              <a:ext cx="192" cy="192"/>
            </a:xfrm>
            <a:prstGeom prst="line">
              <a:avLst/>
            </a:prstGeom>
            <a:noFill/>
            <a:ln w="9525">
              <a:solidFill>
                <a:schemeClr val="tx1"/>
              </a:solidFill>
              <a:round/>
              <a:headEnd/>
              <a:tailEnd/>
            </a:ln>
            <a:effectLst/>
          </p:spPr>
          <p:txBody>
            <a:bodyPr wrap="none" anchor="ctr"/>
            <a:lstStyle/>
            <a:p>
              <a:endParaRPr lang="en-US"/>
            </a:p>
          </p:txBody>
        </p:sp>
        <p:grpSp>
          <p:nvGrpSpPr>
            <p:cNvPr id="24" name="Group 38"/>
            <p:cNvGrpSpPr>
              <a:grpSpLocks/>
            </p:cNvGrpSpPr>
            <p:nvPr/>
          </p:nvGrpSpPr>
          <p:grpSpPr bwMode="auto">
            <a:xfrm>
              <a:off x="4704" y="2352"/>
              <a:ext cx="912" cy="516"/>
              <a:chOff x="4704" y="2448"/>
              <a:chExt cx="912" cy="432"/>
            </a:xfrm>
          </p:grpSpPr>
          <p:sp>
            <p:nvSpPr>
              <p:cNvPr id="25" name="Text Box 36"/>
              <p:cNvSpPr txBox="1">
                <a:spLocks noChangeArrowheads="1"/>
              </p:cNvSpPr>
              <p:nvPr/>
            </p:nvSpPr>
            <p:spPr bwMode="auto">
              <a:xfrm>
                <a:off x="4752" y="2448"/>
                <a:ext cx="864" cy="370"/>
              </a:xfrm>
              <a:prstGeom prst="rect">
                <a:avLst/>
              </a:prstGeom>
              <a:noFill/>
              <a:ln w="9525">
                <a:noFill/>
                <a:miter lim="800000"/>
                <a:headEnd/>
                <a:tailEnd/>
              </a:ln>
              <a:effectLst/>
            </p:spPr>
            <p:txBody>
              <a:bodyPr>
                <a:spAutoFit/>
              </a:bodyPr>
              <a:lstStyle/>
              <a:p>
                <a:pPr>
                  <a:spcBef>
                    <a:spcPct val="50000"/>
                  </a:spcBef>
                </a:pPr>
                <a:r>
                  <a:rPr lang="en-US" sz="2000">
                    <a:latin typeface="Times" charset="0"/>
                  </a:rPr>
                  <a:t>Spend more time</a:t>
                </a:r>
                <a:endParaRPr lang="en-US">
                  <a:latin typeface="Times" charset="0"/>
                </a:endParaRPr>
              </a:p>
            </p:txBody>
          </p:sp>
          <p:sp>
            <p:nvSpPr>
              <p:cNvPr id="26" name="Oval 37"/>
              <p:cNvSpPr>
                <a:spLocks noChangeArrowheads="1"/>
              </p:cNvSpPr>
              <p:nvPr/>
            </p:nvSpPr>
            <p:spPr bwMode="auto">
              <a:xfrm>
                <a:off x="4704" y="2448"/>
                <a:ext cx="816" cy="432"/>
              </a:xfrm>
              <a:prstGeom prst="ellipse">
                <a:avLst/>
              </a:prstGeom>
              <a:noFill/>
              <a:ln w="9525">
                <a:solidFill>
                  <a:schemeClr val="tx1"/>
                </a:solidFill>
                <a:round/>
                <a:headEnd/>
                <a:tailEnd/>
              </a:ln>
              <a:effectLst/>
            </p:spPr>
            <p:txBody>
              <a:bodyPr wrap="none" anchor="ctr"/>
              <a:lstStyle/>
              <a:p>
                <a:endParaRPr lang="en-US"/>
              </a:p>
            </p:txBody>
          </p:sp>
        </p:grpSp>
      </p:grpSp>
      <p:grpSp>
        <p:nvGrpSpPr>
          <p:cNvPr id="27" name="Group 76"/>
          <p:cNvGrpSpPr>
            <a:grpSpLocks/>
          </p:cNvGrpSpPr>
          <p:nvPr/>
        </p:nvGrpSpPr>
        <p:grpSpPr bwMode="auto">
          <a:xfrm>
            <a:off x="4191000" y="2057400"/>
            <a:ext cx="1219200" cy="1143000"/>
            <a:chOff x="2640" y="1296"/>
            <a:chExt cx="768" cy="720"/>
          </a:xfrm>
        </p:grpSpPr>
        <p:grpSp>
          <p:nvGrpSpPr>
            <p:cNvPr id="28" name="Group 23"/>
            <p:cNvGrpSpPr>
              <a:grpSpLocks/>
            </p:cNvGrpSpPr>
            <p:nvPr/>
          </p:nvGrpSpPr>
          <p:grpSpPr bwMode="auto">
            <a:xfrm>
              <a:off x="2640" y="1296"/>
              <a:ext cx="768" cy="480"/>
              <a:chOff x="3600" y="1392"/>
              <a:chExt cx="768" cy="480"/>
            </a:xfrm>
          </p:grpSpPr>
          <p:sp>
            <p:nvSpPr>
              <p:cNvPr id="30" name="Oval 12"/>
              <p:cNvSpPr>
                <a:spLocks noChangeArrowheads="1"/>
              </p:cNvSpPr>
              <p:nvPr/>
            </p:nvSpPr>
            <p:spPr bwMode="auto">
              <a:xfrm>
                <a:off x="3600" y="1392"/>
                <a:ext cx="768" cy="480"/>
              </a:xfrm>
              <a:prstGeom prst="ellipse">
                <a:avLst/>
              </a:prstGeom>
              <a:noFill/>
              <a:ln w="9525">
                <a:solidFill>
                  <a:schemeClr val="tx1"/>
                </a:solidFill>
                <a:round/>
                <a:headEnd/>
                <a:tailEnd/>
              </a:ln>
              <a:effectLst/>
            </p:spPr>
            <p:txBody>
              <a:bodyPr wrap="none" anchor="ctr"/>
              <a:lstStyle/>
              <a:p>
                <a:endParaRPr lang="en-US"/>
              </a:p>
            </p:txBody>
          </p:sp>
          <p:sp>
            <p:nvSpPr>
              <p:cNvPr id="31" name="Text Box 13"/>
              <p:cNvSpPr txBox="1">
                <a:spLocks noChangeArrowheads="1"/>
              </p:cNvSpPr>
              <p:nvPr/>
            </p:nvSpPr>
            <p:spPr bwMode="auto">
              <a:xfrm>
                <a:off x="3696" y="1488"/>
                <a:ext cx="672" cy="233"/>
              </a:xfrm>
              <a:prstGeom prst="rect">
                <a:avLst/>
              </a:prstGeom>
              <a:noFill/>
              <a:ln w="9525">
                <a:noFill/>
                <a:miter lim="800000"/>
                <a:headEnd/>
                <a:tailEnd/>
              </a:ln>
              <a:effectLst/>
            </p:spPr>
            <p:txBody>
              <a:bodyPr wrap="square">
                <a:spAutoFit/>
              </a:bodyPr>
              <a:lstStyle/>
              <a:p>
                <a:pPr>
                  <a:spcBef>
                    <a:spcPct val="50000"/>
                  </a:spcBef>
                </a:pPr>
                <a:r>
                  <a:rPr lang="en-US" b="1" dirty="0">
                    <a:effectLst>
                      <a:outerShdw blurRad="38100" dist="38100" dir="2700000" algn="tl">
                        <a:srgbClr val="000000">
                          <a:alpha val="43137"/>
                        </a:srgbClr>
                      </a:outerShdw>
                    </a:effectLst>
                    <a:latin typeface="Times" charset="0"/>
                  </a:rPr>
                  <a:t>school</a:t>
                </a:r>
              </a:p>
            </p:txBody>
          </p:sp>
        </p:grpSp>
        <p:sp>
          <p:nvSpPr>
            <p:cNvPr id="29" name="Line 56"/>
            <p:cNvSpPr>
              <a:spLocks noChangeShapeType="1"/>
            </p:cNvSpPr>
            <p:nvPr/>
          </p:nvSpPr>
          <p:spPr bwMode="auto">
            <a:xfrm flipV="1">
              <a:off x="2976" y="1776"/>
              <a:ext cx="0" cy="240"/>
            </a:xfrm>
            <a:prstGeom prst="line">
              <a:avLst/>
            </a:prstGeom>
            <a:noFill/>
            <a:ln w="9525">
              <a:solidFill>
                <a:schemeClr val="tx1"/>
              </a:solidFill>
              <a:round/>
              <a:headEnd/>
              <a:tailEnd/>
            </a:ln>
            <a:effectLst/>
          </p:spPr>
          <p:txBody>
            <a:bodyPr wrap="none" anchor="ctr"/>
            <a:lstStyle/>
            <a:p>
              <a:endParaRPr lang="en-US"/>
            </a:p>
          </p:txBody>
        </p:sp>
      </p:grpSp>
      <p:grpSp>
        <p:nvGrpSpPr>
          <p:cNvPr id="32" name="Group 78"/>
          <p:cNvGrpSpPr>
            <a:grpSpLocks/>
          </p:cNvGrpSpPr>
          <p:nvPr/>
        </p:nvGrpSpPr>
        <p:grpSpPr bwMode="auto">
          <a:xfrm>
            <a:off x="1905000" y="3962400"/>
            <a:ext cx="2133600" cy="990600"/>
            <a:chOff x="1200" y="2496"/>
            <a:chExt cx="1344" cy="624"/>
          </a:xfrm>
        </p:grpSpPr>
        <p:grpSp>
          <p:nvGrpSpPr>
            <p:cNvPr id="33" name="Group 24"/>
            <p:cNvGrpSpPr>
              <a:grpSpLocks/>
            </p:cNvGrpSpPr>
            <p:nvPr/>
          </p:nvGrpSpPr>
          <p:grpSpPr bwMode="auto">
            <a:xfrm>
              <a:off x="1200" y="2832"/>
              <a:ext cx="864" cy="288"/>
              <a:chOff x="1584" y="1632"/>
              <a:chExt cx="960" cy="288"/>
            </a:xfrm>
          </p:grpSpPr>
          <p:sp>
            <p:nvSpPr>
              <p:cNvPr id="35" name="Oval 16"/>
              <p:cNvSpPr>
                <a:spLocks noChangeArrowheads="1"/>
              </p:cNvSpPr>
              <p:nvPr/>
            </p:nvSpPr>
            <p:spPr bwMode="auto">
              <a:xfrm>
                <a:off x="1584" y="1680"/>
                <a:ext cx="960" cy="240"/>
              </a:xfrm>
              <a:prstGeom prst="ellipse">
                <a:avLst/>
              </a:prstGeom>
              <a:noFill/>
              <a:ln w="9525">
                <a:solidFill>
                  <a:schemeClr val="tx1"/>
                </a:solidFill>
                <a:round/>
                <a:headEnd/>
                <a:tailEnd/>
              </a:ln>
              <a:effectLst/>
            </p:spPr>
            <p:txBody>
              <a:bodyPr wrap="none" anchor="ctr"/>
              <a:lstStyle/>
              <a:p>
                <a:endParaRPr lang="en-US"/>
              </a:p>
            </p:txBody>
          </p:sp>
          <p:sp>
            <p:nvSpPr>
              <p:cNvPr id="36" name="Text Box 17"/>
              <p:cNvSpPr txBox="1">
                <a:spLocks noChangeArrowheads="1"/>
              </p:cNvSpPr>
              <p:nvPr/>
            </p:nvSpPr>
            <p:spPr bwMode="auto">
              <a:xfrm>
                <a:off x="1777" y="1632"/>
                <a:ext cx="623" cy="233"/>
              </a:xfrm>
              <a:prstGeom prst="rect">
                <a:avLst/>
              </a:prstGeom>
              <a:noFill/>
              <a:ln w="9525">
                <a:noFill/>
                <a:miter lim="800000"/>
                <a:headEnd/>
                <a:tailEnd/>
              </a:ln>
              <a:effectLst/>
            </p:spPr>
            <p:txBody>
              <a:bodyPr>
                <a:spAutoFit/>
              </a:bodyPr>
              <a:lstStyle/>
              <a:p>
                <a:pPr>
                  <a:spcBef>
                    <a:spcPct val="50000"/>
                  </a:spcBef>
                </a:pPr>
                <a:r>
                  <a:rPr lang="en-US" b="1" dirty="0">
                    <a:effectLst>
                      <a:outerShdw blurRad="38100" dist="38100" dir="2700000" algn="tl">
                        <a:srgbClr val="000000">
                          <a:alpha val="43137"/>
                        </a:srgbClr>
                      </a:outerShdw>
                    </a:effectLst>
                    <a:latin typeface="Times" charset="0"/>
                  </a:rPr>
                  <a:t>work</a:t>
                </a:r>
              </a:p>
            </p:txBody>
          </p:sp>
        </p:grpSp>
        <p:sp>
          <p:nvSpPr>
            <p:cNvPr id="34" name="Line 57"/>
            <p:cNvSpPr>
              <a:spLocks noChangeShapeType="1"/>
            </p:cNvSpPr>
            <p:nvPr/>
          </p:nvSpPr>
          <p:spPr bwMode="auto">
            <a:xfrm flipH="1">
              <a:off x="1920" y="2496"/>
              <a:ext cx="624" cy="384"/>
            </a:xfrm>
            <a:prstGeom prst="line">
              <a:avLst/>
            </a:prstGeom>
            <a:noFill/>
            <a:ln w="9525">
              <a:solidFill>
                <a:schemeClr val="tx1"/>
              </a:solidFill>
              <a:round/>
              <a:headEnd/>
              <a:tailEnd/>
            </a:ln>
            <a:effectLst/>
          </p:spPr>
          <p:txBody>
            <a:bodyPr wrap="none" anchor="ctr"/>
            <a:lstStyle/>
            <a:p>
              <a:endParaRPr lang="en-US"/>
            </a:p>
          </p:txBody>
        </p:sp>
      </p:grpSp>
      <p:grpSp>
        <p:nvGrpSpPr>
          <p:cNvPr id="37" name="Group 74"/>
          <p:cNvGrpSpPr>
            <a:grpSpLocks/>
          </p:cNvGrpSpPr>
          <p:nvPr/>
        </p:nvGrpSpPr>
        <p:grpSpPr bwMode="auto">
          <a:xfrm>
            <a:off x="1981200" y="2590800"/>
            <a:ext cx="2209800" cy="838200"/>
            <a:chOff x="1248" y="1632"/>
            <a:chExt cx="1392" cy="528"/>
          </a:xfrm>
        </p:grpSpPr>
        <p:grpSp>
          <p:nvGrpSpPr>
            <p:cNvPr id="38" name="Group 43"/>
            <p:cNvGrpSpPr>
              <a:grpSpLocks/>
            </p:cNvGrpSpPr>
            <p:nvPr/>
          </p:nvGrpSpPr>
          <p:grpSpPr bwMode="auto">
            <a:xfrm>
              <a:off x="1248" y="1680"/>
              <a:ext cx="1056" cy="480"/>
              <a:chOff x="2688" y="1056"/>
              <a:chExt cx="1056" cy="480"/>
            </a:xfrm>
          </p:grpSpPr>
          <p:sp>
            <p:nvSpPr>
              <p:cNvPr id="40" name="Text Box 39"/>
              <p:cNvSpPr txBox="1">
                <a:spLocks noChangeArrowheads="1"/>
              </p:cNvSpPr>
              <p:nvPr/>
            </p:nvSpPr>
            <p:spPr bwMode="auto">
              <a:xfrm>
                <a:off x="2784" y="1056"/>
                <a:ext cx="960" cy="442"/>
              </a:xfrm>
              <a:prstGeom prst="rect">
                <a:avLst/>
              </a:prstGeom>
              <a:noFill/>
              <a:ln w="9525">
                <a:noFill/>
                <a:miter lim="800000"/>
                <a:headEnd/>
                <a:tailEnd/>
              </a:ln>
              <a:effectLst/>
            </p:spPr>
            <p:txBody>
              <a:bodyPr>
                <a:spAutoFit/>
              </a:bodyPr>
              <a:lstStyle/>
              <a:p>
                <a:pPr>
                  <a:spcBef>
                    <a:spcPct val="50000"/>
                  </a:spcBef>
                </a:pPr>
                <a:r>
                  <a:rPr lang="en-US" sz="2000" dirty="0">
                    <a:latin typeface="Times" charset="0"/>
                  </a:rPr>
                  <a:t>Eventually go to college</a:t>
                </a:r>
                <a:endParaRPr lang="en-US" dirty="0">
                  <a:latin typeface="Times" charset="0"/>
                </a:endParaRPr>
              </a:p>
            </p:txBody>
          </p:sp>
          <p:sp>
            <p:nvSpPr>
              <p:cNvPr id="41" name="Oval 41"/>
              <p:cNvSpPr>
                <a:spLocks noChangeArrowheads="1"/>
              </p:cNvSpPr>
              <p:nvPr/>
            </p:nvSpPr>
            <p:spPr bwMode="auto">
              <a:xfrm>
                <a:off x="2688" y="1056"/>
                <a:ext cx="912" cy="480"/>
              </a:xfrm>
              <a:prstGeom prst="ellipse">
                <a:avLst/>
              </a:prstGeom>
              <a:noFill/>
              <a:ln w="9525">
                <a:solidFill>
                  <a:schemeClr val="tx1"/>
                </a:solidFill>
                <a:round/>
                <a:headEnd/>
                <a:tailEnd/>
              </a:ln>
              <a:effectLst/>
            </p:spPr>
            <p:txBody>
              <a:bodyPr wrap="none" anchor="ctr"/>
              <a:lstStyle/>
              <a:p>
                <a:endParaRPr lang="en-US"/>
              </a:p>
            </p:txBody>
          </p:sp>
        </p:grpSp>
        <p:sp>
          <p:nvSpPr>
            <p:cNvPr id="39" name="Line 58"/>
            <p:cNvSpPr>
              <a:spLocks noChangeShapeType="1"/>
            </p:cNvSpPr>
            <p:nvPr/>
          </p:nvSpPr>
          <p:spPr bwMode="auto">
            <a:xfrm flipH="1">
              <a:off x="2160" y="1632"/>
              <a:ext cx="480" cy="192"/>
            </a:xfrm>
            <a:prstGeom prst="line">
              <a:avLst/>
            </a:prstGeom>
            <a:noFill/>
            <a:ln w="9525">
              <a:solidFill>
                <a:schemeClr val="tx1"/>
              </a:solidFill>
              <a:round/>
              <a:headEnd/>
              <a:tailEnd/>
            </a:ln>
            <a:effectLst/>
          </p:spPr>
          <p:txBody>
            <a:bodyPr wrap="none" anchor="ctr"/>
            <a:lstStyle/>
            <a:p>
              <a:endParaRPr lang="en-US"/>
            </a:p>
          </p:txBody>
        </p:sp>
      </p:grpSp>
      <p:grpSp>
        <p:nvGrpSpPr>
          <p:cNvPr id="42" name="Group 73"/>
          <p:cNvGrpSpPr>
            <a:grpSpLocks/>
          </p:cNvGrpSpPr>
          <p:nvPr/>
        </p:nvGrpSpPr>
        <p:grpSpPr bwMode="auto">
          <a:xfrm>
            <a:off x="2438400" y="1676400"/>
            <a:ext cx="1905000" cy="762000"/>
            <a:chOff x="1536" y="1056"/>
            <a:chExt cx="1200" cy="480"/>
          </a:xfrm>
        </p:grpSpPr>
        <p:grpSp>
          <p:nvGrpSpPr>
            <p:cNvPr id="43" name="Group 46"/>
            <p:cNvGrpSpPr>
              <a:grpSpLocks/>
            </p:cNvGrpSpPr>
            <p:nvPr/>
          </p:nvGrpSpPr>
          <p:grpSpPr bwMode="auto">
            <a:xfrm>
              <a:off x="1536" y="1056"/>
              <a:ext cx="1008" cy="480"/>
              <a:chOff x="4368" y="1632"/>
              <a:chExt cx="1008" cy="480"/>
            </a:xfrm>
          </p:grpSpPr>
          <p:sp>
            <p:nvSpPr>
              <p:cNvPr id="45" name="Text Box 44"/>
              <p:cNvSpPr txBox="1">
                <a:spLocks noChangeArrowheads="1"/>
              </p:cNvSpPr>
              <p:nvPr/>
            </p:nvSpPr>
            <p:spPr bwMode="auto">
              <a:xfrm>
                <a:off x="4464" y="1632"/>
                <a:ext cx="912" cy="442"/>
              </a:xfrm>
              <a:prstGeom prst="rect">
                <a:avLst/>
              </a:prstGeom>
              <a:noFill/>
              <a:ln w="9525">
                <a:noFill/>
                <a:miter lim="800000"/>
                <a:headEnd/>
                <a:tailEnd/>
              </a:ln>
              <a:effectLst/>
            </p:spPr>
            <p:txBody>
              <a:bodyPr wrap="square">
                <a:spAutoFit/>
              </a:bodyPr>
              <a:lstStyle/>
              <a:p>
                <a:pPr>
                  <a:spcBef>
                    <a:spcPct val="50000"/>
                  </a:spcBef>
                </a:pPr>
                <a:r>
                  <a:rPr lang="en-US" sz="2000" dirty="0" smtClean="0">
                    <a:latin typeface="Times" charset="0"/>
                  </a:rPr>
                  <a:t>Make </a:t>
                </a:r>
                <a:r>
                  <a:rPr lang="en-US" sz="2000" dirty="0">
                    <a:latin typeface="Times" charset="0"/>
                  </a:rPr>
                  <a:t>good grades</a:t>
                </a:r>
                <a:endParaRPr lang="en-US" dirty="0">
                  <a:latin typeface="Times" charset="0"/>
                </a:endParaRPr>
              </a:p>
            </p:txBody>
          </p:sp>
          <p:sp>
            <p:nvSpPr>
              <p:cNvPr id="46" name="Oval 45"/>
              <p:cNvSpPr>
                <a:spLocks noChangeArrowheads="1"/>
              </p:cNvSpPr>
              <p:nvPr/>
            </p:nvSpPr>
            <p:spPr bwMode="auto">
              <a:xfrm>
                <a:off x="4368" y="1632"/>
                <a:ext cx="960" cy="480"/>
              </a:xfrm>
              <a:prstGeom prst="ellipse">
                <a:avLst/>
              </a:prstGeom>
              <a:noFill/>
              <a:ln w="9525">
                <a:solidFill>
                  <a:schemeClr val="tx1"/>
                </a:solidFill>
                <a:round/>
                <a:headEnd/>
                <a:tailEnd/>
              </a:ln>
              <a:effectLst/>
            </p:spPr>
            <p:txBody>
              <a:bodyPr wrap="none" anchor="ctr"/>
              <a:lstStyle/>
              <a:p>
                <a:endParaRPr lang="en-US"/>
              </a:p>
            </p:txBody>
          </p:sp>
        </p:grpSp>
        <p:sp>
          <p:nvSpPr>
            <p:cNvPr id="44" name="Line 59"/>
            <p:cNvSpPr>
              <a:spLocks noChangeShapeType="1"/>
            </p:cNvSpPr>
            <p:nvPr/>
          </p:nvSpPr>
          <p:spPr bwMode="auto">
            <a:xfrm flipH="1">
              <a:off x="2496" y="1344"/>
              <a:ext cx="240" cy="0"/>
            </a:xfrm>
            <a:prstGeom prst="line">
              <a:avLst/>
            </a:prstGeom>
            <a:noFill/>
            <a:ln w="9525">
              <a:solidFill>
                <a:schemeClr val="tx1"/>
              </a:solidFill>
              <a:round/>
              <a:headEnd/>
              <a:tailEnd/>
            </a:ln>
            <a:effectLst/>
          </p:spPr>
          <p:txBody>
            <a:bodyPr wrap="none" anchor="ctr"/>
            <a:lstStyle/>
            <a:p>
              <a:endParaRPr lang="en-US"/>
            </a:p>
          </p:txBody>
        </p:sp>
      </p:grpSp>
      <p:grpSp>
        <p:nvGrpSpPr>
          <p:cNvPr id="47" name="Group 75"/>
          <p:cNvGrpSpPr>
            <a:grpSpLocks/>
          </p:cNvGrpSpPr>
          <p:nvPr/>
        </p:nvGrpSpPr>
        <p:grpSpPr bwMode="auto">
          <a:xfrm>
            <a:off x="5257800" y="1524000"/>
            <a:ext cx="2590800" cy="1143000"/>
            <a:chOff x="3360" y="1008"/>
            <a:chExt cx="1440" cy="720"/>
          </a:xfrm>
        </p:grpSpPr>
        <p:grpSp>
          <p:nvGrpSpPr>
            <p:cNvPr id="48" name="Group 54"/>
            <p:cNvGrpSpPr>
              <a:grpSpLocks/>
            </p:cNvGrpSpPr>
            <p:nvPr/>
          </p:nvGrpSpPr>
          <p:grpSpPr bwMode="auto">
            <a:xfrm>
              <a:off x="3600" y="1008"/>
              <a:ext cx="1200" cy="720"/>
              <a:chOff x="4272" y="960"/>
              <a:chExt cx="1200" cy="720"/>
            </a:xfrm>
          </p:grpSpPr>
          <p:sp>
            <p:nvSpPr>
              <p:cNvPr id="50" name="Text Box 48"/>
              <p:cNvSpPr txBox="1">
                <a:spLocks noChangeArrowheads="1"/>
              </p:cNvSpPr>
              <p:nvPr/>
            </p:nvSpPr>
            <p:spPr bwMode="auto">
              <a:xfrm>
                <a:off x="4368" y="1008"/>
                <a:ext cx="1056" cy="634"/>
              </a:xfrm>
              <a:prstGeom prst="rect">
                <a:avLst/>
              </a:prstGeom>
              <a:noFill/>
              <a:ln w="9525">
                <a:noFill/>
                <a:miter lim="800000"/>
                <a:headEnd/>
                <a:tailEnd/>
              </a:ln>
              <a:effectLst/>
            </p:spPr>
            <p:txBody>
              <a:bodyPr>
                <a:spAutoFit/>
              </a:bodyPr>
              <a:lstStyle/>
              <a:p>
                <a:pPr>
                  <a:spcBef>
                    <a:spcPct val="50000"/>
                  </a:spcBef>
                </a:pPr>
                <a:r>
                  <a:rPr lang="en-US" sz="2000" dirty="0">
                    <a:latin typeface="Times" charset="0"/>
                  </a:rPr>
                  <a:t>Play better in sports at school</a:t>
                </a:r>
                <a:endParaRPr lang="en-US" dirty="0">
                  <a:latin typeface="Times" charset="0"/>
                </a:endParaRPr>
              </a:p>
            </p:txBody>
          </p:sp>
          <p:sp>
            <p:nvSpPr>
              <p:cNvPr id="51" name="Oval 50"/>
              <p:cNvSpPr>
                <a:spLocks noChangeArrowheads="1"/>
              </p:cNvSpPr>
              <p:nvPr/>
            </p:nvSpPr>
            <p:spPr bwMode="auto">
              <a:xfrm>
                <a:off x="4272" y="960"/>
                <a:ext cx="1200" cy="720"/>
              </a:xfrm>
              <a:prstGeom prst="ellipse">
                <a:avLst/>
              </a:prstGeom>
              <a:noFill/>
              <a:ln w="9525">
                <a:solidFill>
                  <a:schemeClr val="tx1"/>
                </a:solidFill>
                <a:round/>
                <a:headEnd/>
                <a:tailEnd/>
              </a:ln>
              <a:effectLst/>
            </p:spPr>
            <p:txBody>
              <a:bodyPr wrap="none" anchor="ctr"/>
              <a:lstStyle/>
              <a:p>
                <a:endParaRPr lang="en-US"/>
              </a:p>
            </p:txBody>
          </p:sp>
        </p:grpSp>
        <p:sp>
          <p:nvSpPr>
            <p:cNvPr id="49" name="Line 60"/>
            <p:cNvSpPr>
              <a:spLocks noChangeShapeType="1"/>
            </p:cNvSpPr>
            <p:nvPr/>
          </p:nvSpPr>
          <p:spPr bwMode="auto">
            <a:xfrm flipV="1">
              <a:off x="3360" y="1392"/>
              <a:ext cx="240" cy="48"/>
            </a:xfrm>
            <a:prstGeom prst="line">
              <a:avLst/>
            </a:prstGeom>
            <a:noFill/>
            <a:ln w="9525">
              <a:solidFill>
                <a:schemeClr val="tx1"/>
              </a:solidFill>
              <a:round/>
              <a:headEnd/>
              <a:tailEnd/>
            </a:ln>
            <a:effectLst/>
          </p:spPr>
          <p:txBody>
            <a:bodyPr wrap="none" anchor="ctr"/>
            <a:lstStyle/>
            <a:p>
              <a:endParaRPr lang="en-US"/>
            </a:p>
          </p:txBody>
        </p:sp>
      </p:grpSp>
      <p:grpSp>
        <p:nvGrpSpPr>
          <p:cNvPr id="52" name="Group 85"/>
          <p:cNvGrpSpPr>
            <a:grpSpLocks/>
          </p:cNvGrpSpPr>
          <p:nvPr/>
        </p:nvGrpSpPr>
        <p:grpSpPr bwMode="auto">
          <a:xfrm>
            <a:off x="685800" y="3276600"/>
            <a:ext cx="1905000" cy="1295400"/>
            <a:chOff x="432" y="2064"/>
            <a:chExt cx="1200" cy="816"/>
          </a:xfrm>
        </p:grpSpPr>
        <p:grpSp>
          <p:nvGrpSpPr>
            <p:cNvPr id="53" name="Group 63"/>
            <p:cNvGrpSpPr>
              <a:grpSpLocks/>
            </p:cNvGrpSpPr>
            <p:nvPr/>
          </p:nvGrpSpPr>
          <p:grpSpPr bwMode="auto">
            <a:xfrm>
              <a:off x="432" y="2064"/>
              <a:ext cx="1200" cy="768"/>
              <a:chOff x="432" y="2064"/>
              <a:chExt cx="1200" cy="768"/>
            </a:xfrm>
          </p:grpSpPr>
          <p:sp>
            <p:nvSpPr>
              <p:cNvPr id="55" name="Text Box 61"/>
              <p:cNvSpPr txBox="1">
                <a:spLocks noChangeArrowheads="1"/>
              </p:cNvSpPr>
              <p:nvPr/>
            </p:nvSpPr>
            <p:spPr bwMode="auto">
              <a:xfrm>
                <a:off x="528" y="2160"/>
                <a:ext cx="1104" cy="634"/>
              </a:xfrm>
              <a:prstGeom prst="rect">
                <a:avLst/>
              </a:prstGeom>
              <a:noFill/>
              <a:ln w="9525">
                <a:noFill/>
                <a:miter lim="800000"/>
                <a:headEnd/>
                <a:tailEnd/>
              </a:ln>
              <a:effectLst/>
            </p:spPr>
            <p:txBody>
              <a:bodyPr>
                <a:spAutoFit/>
              </a:bodyPr>
              <a:lstStyle/>
              <a:p>
                <a:pPr>
                  <a:spcBef>
                    <a:spcPct val="50000"/>
                  </a:spcBef>
                </a:pPr>
                <a:r>
                  <a:rPr lang="en-US" sz="2000">
                    <a:latin typeface="Times" charset="0"/>
                  </a:rPr>
                  <a:t>Stop putting off assignments</a:t>
                </a:r>
                <a:endParaRPr lang="en-US">
                  <a:latin typeface="Times" charset="0"/>
                </a:endParaRPr>
              </a:p>
            </p:txBody>
          </p:sp>
          <p:sp>
            <p:nvSpPr>
              <p:cNvPr id="56" name="Oval 62"/>
              <p:cNvSpPr>
                <a:spLocks noChangeArrowheads="1"/>
              </p:cNvSpPr>
              <p:nvPr/>
            </p:nvSpPr>
            <p:spPr bwMode="auto">
              <a:xfrm>
                <a:off x="432" y="2064"/>
                <a:ext cx="1200" cy="768"/>
              </a:xfrm>
              <a:prstGeom prst="ellipse">
                <a:avLst/>
              </a:prstGeom>
              <a:noFill/>
              <a:ln w="9525">
                <a:solidFill>
                  <a:schemeClr val="tx1"/>
                </a:solidFill>
                <a:round/>
                <a:headEnd/>
                <a:tailEnd/>
              </a:ln>
              <a:effectLst/>
            </p:spPr>
            <p:txBody>
              <a:bodyPr wrap="none" anchor="ctr"/>
              <a:lstStyle/>
              <a:p>
                <a:endParaRPr lang="en-US"/>
              </a:p>
            </p:txBody>
          </p:sp>
        </p:grpSp>
        <p:sp>
          <p:nvSpPr>
            <p:cNvPr id="54" name="Line 64"/>
            <p:cNvSpPr>
              <a:spLocks noChangeShapeType="1"/>
            </p:cNvSpPr>
            <p:nvPr/>
          </p:nvSpPr>
          <p:spPr bwMode="auto">
            <a:xfrm flipH="1" flipV="1">
              <a:off x="1440" y="2736"/>
              <a:ext cx="144" cy="144"/>
            </a:xfrm>
            <a:prstGeom prst="line">
              <a:avLst/>
            </a:prstGeom>
            <a:noFill/>
            <a:ln w="9525">
              <a:solidFill>
                <a:schemeClr val="tx1"/>
              </a:solidFill>
              <a:round/>
              <a:headEnd/>
              <a:tailEnd/>
            </a:ln>
            <a:effectLst/>
          </p:spPr>
          <p:txBody>
            <a:bodyPr wrap="none" anchor="ctr"/>
            <a:lstStyle/>
            <a:p>
              <a:endParaRPr lang="en-US"/>
            </a:p>
          </p:txBody>
        </p:sp>
      </p:grpSp>
      <p:grpSp>
        <p:nvGrpSpPr>
          <p:cNvPr id="57" name="Group 84"/>
          <p:cNvGrpSpPr>
            <a:grpSpLocks/>
          </p:cNvGrpSpPr>
          <p:nvPr/>
        </p:nvGrpSpPr>
        <p:grpSpPr bwMode="auto">
          <a:xfrm>
            <a:off x="762000" y="4800600"/>
            <a:ext cx="2286000" cy="1600200"/>
            <a:chOff x="480" y="3024"/>
            <a:chExt cx="1440" cy="1008"/>
          </a:xfrm>
        </p:grpSpPr>
        <p:grpSp>
          <p:nvGrpSpPr>
            <p:cNvPr id="58" name="Group 71"/>
            <p:cNvGrpSpPr>
              <a:grpSpLocks/>
            </p:cNvGrpSpPr>
            <p:nvPr/>
          </p:nvGrpSpPr>
          <p:grpSpPr bwMode="auto">
            <a:xfrm>
              <a:off x="480" y="3120"/>
              <a:ext cx="1440" cy="912"/>
              <a:chOff x="480" y="3120"/>
              <a:chExt cx="1440" cy="912"/>
            </a:xfrm>
          </p:grpSpPr>
          <p:sp>
            <p:nvSpPr>
              <p:cNvPr id="60" name="Text Box 65"/>
              <p:cNvSpPr txBox="1">
                <a:spLocks noChangeArrowheads="1"/>
              </p:cNvSpPr>
              <p:nvPr/>
            </p:nvSpPr>
            <p:spPr bwMode="auto">
              <a:xfrm>
                <a:off x="672" y="3168"/>
                <a:ext cx="1248" cy="442"/>
              </a:xfrm>
              <a:prstGeom prst="rect">
                <a:avLst/>
              </a:prstGeom>
              <a:noFill/>
              <a:ln w="9525">
                <a:noFill/>
                <a:miter lim="800000"/>
                <a:headEnd/>
                <a:tailEnd/>
              </a:ln>
              <a:effectLst/>
            </p:spPr>
            <p:txBody>
              <a:bodyPr>
                <a:spAutoFit/>
              </a:bodyPr>
              <a:lstStyle/>
              <a:p>
                <a:pPr>
                  <a:spcBef>
                    <a:spcPct val="50000"/>
                  </a:spcBef>
                </a:pPr>
                <a:r>
                  <a:rPr lang="en-US" sz="2000">
                    <a:latin typeface="Times" charset="0"/>
                  </a:rPr>
                  <a:t>Pay attention in class better</a:t>
                </a:r>
                <a:endParaRPr lang="en-US">
                  <a:latin typeface="Times" charset="0"/>
                </a:endParaRPr>
              </a:p>
            </p:txBody>
          </p:sp>
          <p:sp>
            <p:nvSpPr>
              <p:cNvPr id="61" name="Oval 66"/>
              <p:cNvSpPr>
                <a:spLocks noChangeArrowheads="1"/>
              </p:cNvSpPr>
              <p:nvPr/>
            </p:nvSpPr>
            <p:spPr bwMode="auto">
              <a:xfrm>
                <a:off x="480" y="3120"/>
                <a:ext cx="1440" cy="912"/>
              </a:xfrm>
              <a:prstGeom prst="ellipse">
                <a:avLst/>
              </a:prstGeom>
              <a:noFill/>
              <a:ln w="9525">
                <a:solidFill>
                  <a:schemeClr val="tx1"/>
                </a:solidFill>
                <a:round/>
                <a:headEnd/>
                <a:tailEnd/>
              </a:ln>
              <a:effectLst/>
            </p:spPr>
            <p:txBody>
              <a:bodyPr wrap="none" anchor="ctr"/>
              <a:lstStyle/>
              <a:p>
                <a:endParaRPr lang="en-US"/>
              </a:p>
            </p:txBody>
          </p:sp>
        </p:grpSp>
        <p:sp>
          <p:nvSpPr>
            <p:cNvPr id="59" name="Line 67"/>
            <p:cNvSpPr>
              <a:spLocks noChangeShapeType="1"/>
            </p:cNvSpPr>
            <p:nvPr/>
          </p:nvSpPr>
          <p:spPr bwMode="auto">
            <a:xfrm flipV="1">
              <a:off x="1008" y="3024"/>
              <a:ext cx="192" cy="96"/>
            </a:xfrm>
            <a:prstGeom prst="line">
              <a:avLst/>
            </a:prstGeom>
            <a:noFill/>
            <a:ln w="9525">
              <a:solidFill>
                <a:schemeClr val="tx1"/>
              </a:solidFill>
              <a:round/>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par>
                          <p:cTn id="18" fill="hold">
                            <p:stCondLst>
                              <p:cond delay="500"/>
                            </p:stCondLst>
                            <p:childTnLst>
                              <p:par>
                                <p:cTn id="19" presetID="9" presetClass="entr" presetSubtype="0" fill="hold" nodeType="afterEffect">
                                  <p:stCondLst>
                                    <p:cond delay="1000"/>
                                  </p:stCondLst>
                                  <p:childTnLst>
                                    <p:set>
                                      <p:cBhvr>
                                        <p:cTn id="20" dur="1" fill="hold">
                                          <p:stCondLst>
                                            <p:cond delay="0"/>
                                          </p:stCondLst>
                                        </p:cTn>
                                        <p:tgtEl>
                                          <p:spTgt spid="27"/>
                                        </p:tgtEl>
                                        <p:attrNameLst>
                                          <p:attrName>style.visibility</p:attrName>
                                        </p:attrNameLst>
                                      </p:cBhvr>
                                      <p:to>
                                        <p:strVal val="visible"/>
                                      </p:to>
                                    </p:set>
                                    <p:animEffect transition="in" filter="dissolve">
                                      <p:cBhvr>
                                        <p:cTn id="21" dur="500"/>
                                        <p:tgtEl>
                                          <p:spTgt spid="27"/>
                                        </p:tgtEl>
                                      </p:cBhvr>
                                    </p:animEffect>
                                  </p:childTnLst>
                                </p:cTn>
                              </p:par>
                            </p:childTnLst>
                          </p:cTn>
                        </p:par>
                        <p:par>
                          <p:cTn id="22" fill="hold">
                            <p:stCondLst>
                              <p:cond delay="2000"/>
                            </p:stCondLst>
                            <p:childTnLst>
                              <p:par>
                                <p:cTn id="23" presetID="9" presetClass="entr" presetSubtype="0" fill="hold" nodeType="afterEffect">
                                  <p:stCondLst>
                                    <p:cond delay="1000"/>
                                  </p:stCondLst>
                                  <p:childTnLst>
                                    <p:set>
                                      <p:cBhvr>
                                        <p:cTn id="24" dur="1" fill="hold">
                                          <p:stCondLst>
                                            <p:cond delay="0"/>
                                          </p:stCondLst>
                                        </p:cTn>
                                        <p:tgtEl>
                                          <p:spTgt spid="32"/>
                                        </p:tgtEl>
                                        <p:attrNameLst>
                                          <p:attrName>style.visibility</p:attrName>
                                        </p:attrNameLst>
                                      </p:cBhvr>
                                      <p:to>
                                        <p:strVal val="visible"/>
                                      </p:to>
                                    </p:set>
                                    <p:animEffect transition="in" filter="dissolve">
                                      <p:cBhvr>
                                        <p:cTn id="25" dur="500"/>
                                        <p:tgtEl>
                                          <p:spTgt spid="3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dissolve">
                                      <p:cBhvr>
                                        <p:cTn id="30" dur="500"/>
                                        <p:tgtEl>
                                          <p:spTgt spid="12"/>
                                        </p:tgtEl>
                                      </p:cBhvr>
                                    </p:animEffect>
                                  </p:childTnLst>
                                </p:cTn>
                              </p:par>
                            </p:childTnLst>
                          </p:cTn>
                        </p:par>
                        <p:par>
                          <p:cTn id="31" fill="hold">
                            <p:stCondLst>
                              <p:cond delay="500"/>
                            </p:stCondLst>
                            <p:childTnLst>
                              <p:par>
                                <p:cTn id="32" presetID="9" presetClass="entr" presetSubtype="0" fill="hold" nodeType="afterEffect">
                                  <p:stCondLst>
                                    <p:cond delay="1000"/>
                                  </p:stCondLst>
                                  <p:childTnLst>
                                    <p:set>
                                      <p:cBhvr>
                                        <p:cTn id="33" dur="1" fill="hold">
                                          <p:stCondLst>
                                            <p:cond delay="0"/>
                                          </p:stCondLst>
                                        </p:cTn>
                                        <p:tgtEl>
                                          <p:spTgt spid="17"/>
                                        </p:tgtEl>
                                        <p:attrNameLst>
                                          <p:attrName>style.visibility</p:attrName>
                                        </p:attrNameLst>
                                      </p:cBhvr>
                                      <p:to>
                                        <p:strVal val="visible"/>
                                      </p:to>
                                    </p:set>
                                    <p:animEffect transition="in" filter="dissolve">
                                      <p:cBhvr>
                                        <p:cTn id="34" dur="500"/>
                                        <p:tgtEl>
                                          <p:spTgt spid="17"/>
                                        </p:tgtEl>
                                      </p:cBhvr>
                                    </p:animEffect>
                                  </p:childTnLst>
                                </p:cTn>
                              </p:par>
                            </p:childTnLst>
                          </p:cTn>
                        </p:par>
                        <p:par>
                          <p:cTn id="35" fill="hold">
                            <p:stCondLst>
                              <p:cond delay="2000"/>
                            </p:stCondLst>
                            <p:childTnLst>
                              <p:par>
                                <p:cTn id="36" presetID="9" presetClass="entr" presetSubtype="0" fill="hold" nodeType="afterEffect">
                                  <p:stCondLst>
                                    <p:cond delay="1000"/>
                                  </p:stCondLst>
                                  <p:childTnLst>
                                    <p:set>
                                      <p:cBhvr>
                                        <p:cTn id="37" dur="1" fill="hold">
                                          <p:stCondLst>
                                            <p:cond delay="0"/>
                                          </p:stCondLst>
                                        </p:cTn>
                                        <p:tgtEl>
                                          <p:spTgt spid="22"/>
                                        </p:tgtEl>
                                        <p:attrNameLst>
                                          <p:attrName>style.visibility</p:attrName>
                                        </p:attrNameLst>
                                      </p:cBhvr>
                                      <p:to>
                                        <p:strVal val="visible"/>
                                      </p:to>
                                    </p:set>
                                    <p:animEffect transition="in" filter="dissolv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dissolve">
                                      <p:cBhvr>
                                        <p:cTn id="43" dur="500"/>
                                        <p:tgtEl>
                                          <p:spTgt spid="37"/>
                                        </p:tgtEl>
                                      </p:cBhvr>
                                    </p:animEffect>
                                  </p:childTnLst>
                                </p:cTn>
                              </p:par>
                            </p:childTnLst>
                          </p:cTn>
                        </p:par>
                        <p:par>
                          <p:cTn id="44" fill="hold">
                            <p:stCondLst>
                              <p:cond delay="500"/>
                            </p:stCondLst>
                            <p:childTnLst>
                              <p:par>
                                <p:cTn id="45" presetID="9" presetClass="entr" presetSubtype="0" fill="hold" nodeType="afterEffect">
                                  <p:stCondLst>
                                    <p:cond delay="1000"/>
                                  </p:stCondLst>
                                  <p:childTnLst>
                                    <p:set>
                                      <p:cBhvr>
                                        <p:cTn id="46" dur="1" fill="hold">
                                          <p:stCondLst>
                                            <p:cond delay="0"/>
                                          </p:stCondLst>
                                        </p:cTn>
                                        <p:tgtEl>
                                          <p:spTgt spid="42"/>
                                        </p:tgtEl>
                                        <p:attrNameLst>
                                          <p:attrName>style.visibility</p:attrName>
                                        </p:attrNameLst>
                                      </p:cBhvr>
                                      <p:to>
                                        <p:strVal val="visible"/>
                                      </p:to>
                                    </p:set>
                                    <p:animEffect transition="in" filter="dissolve">
                                      <p:cBhvr>
                                        <p:cTn id="47" dur="500"/>
                                        <p:tgtEl>
                                          <p:spTgt spid="42"/>
                                        </p:tgtEl>
                                      </p:cBhvr>
                                    </p:animEffect>
                                  </p:childTnLst>
                                </p:cTn>
                              </p:par>
                            </p:childTnLst>
                          </p:cTn>
                        </p:par>
                        <p:par>
                          <p:cTn id="48" fill="hold">
                            <p:stCondLst>
                              <p:cond delay="2000"/>
                            </p:stCondLst>
                            <p:childTnLst>
                              <p:par>
                                <p:cTn id="49" presetID="9" presetClass="entr" presetSubtype="0" fill="hold" nodeType="afterEffect">
                                  <p:stCondLst>
                                    <p:cond delay="1000"/>
                                  </p:stCondLst>
                                  <p:childTnLst>
                                    <p:set>
                                      <p:cBhvr>
                                        <p:cTn id="50" dur="1" fill="hold">
                                          <p:stCondLst>
                                            <p:cond delay="0"/>
                                          </p:stCondLst>
                                        </p:cTn>
                                        <p:tgtEl>
                                          <p:spTgt spid="47"/>
                                        </p:tgtEl>
                                        <p:attrNameLst>
                                          <p:attrName>style.visibility</p:attrName>
                                        </p:attrNameLst>
                                      </p:cBhvr>
                                      <p:to>
                                        <p:strVal val="visible"/>
                                      </p:to>
                                    </p:set>
                                    <p:animEffect transition="in" filter="dissolve">
                                      <p:cBhvr>
                                        <p:cTn id="51" dur="500"/>
                                        <p:tgtEl>
                                          <p:spTgt spid="47"/>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dissolve">
                                      <p:cBhvr>
                                        <p:cTn id="56" dur="500"/>
                                        <p:tgtEl>
                                          <p:spTgt spid="52"/>
                                        </p:tgtEl>
                                      </p:cBhvr>
                                    </p:animEffect>
                                  </p:childTnLst>
                                </p:cTn>
                              </p:par>
                            </p:childTnLst>
                          </p:cTn>
                        </p:par>
                        <p:par>
                          <p:cTn id="57" fill="hold">
                            <p:stCondLst>
                              <p:cond delay="500"/>
                            </p:stCondLst>
                            <p:childTnLst>
                              <p:par>
                                <p:cTn id="58" presetID="9" presetClass="entr" presetSubtype="0" fill="hold" nodeType="afterEffect">
                                  <p:stCondLst>
                                    <p:cond delay="1000"/>
                                  </p:stCondLst>
                                  <p:childTnLst>
                                    <p:set>
                                      <p:cBhvr>
                                        <p:cTn id="59" dur="1" fill="hold">
                                          <p:stCondLst>
                                            <p:cond delay="0"/>
                                          </p:stCondLst>
                                        </p:cTn>
                                        <p:tgtEl>
                                          <p:spTgt spid="57"/>
                                        </p:tgtEl>
                                        <p:attrNameLst>
                                          <p:attrName>style.visibility</p:attrName>
                                        </p:attrNameLst>
                                      </p:cBhvr>
                                      <p:to>
                                        <p:strVal val="visible"/>
                                      </p:to>
                                    </p:set>
                                    <p:animEffect transition="in" filter="dissolve">
                                      <p:cBhvr>
                                        <p:cTn id="6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lstStyle/>
          <a:p>
            <a:r>
              <a:rPr lang="en-US" b="1" dirty="0" smtClean="0">
                <a:latin typeface="Times New Roman" pitchFamily="18" charset="0"/>
                <a:cs typeface="Times New Roman" pitchFamily="18" charset="0"/>
              </a:rPr>
              <a:t>Practice of Mind Mapping</a:t>
            </a:r>
            <a:endParaRPr lang="en-US" dirty="0"/>
          </a:p>
        </p:txBody>
      </p:sp>
      <p:sp>
        <p:nvSpPr>
          <p:cNvPr id="3" name="Content Placeholder 2"/>
          <p:cNvSpPr>
            <a:spLocks noGrp="1"/>
          </p:cNvSpPr>
          <p:nvPr>
            <p:ph idx="1"/>
          </p:nvPr>
        </p:nvSpPr>
        <p:spPr>
          <a:xfrm>
            <a:off x="838200" y="2743200"/>
            <a:ext cx="7924800" cy="3001963"/>
          </a:xfrm>
        </p:spPr>
        <p:txBody>
          <a:bodyPr/>
          <a:lstStyle/>
          <a:p>
            <a:pPr algn="just"/>
            <a:r>
              <a:rPr lang="en-US" sz="4000" dirty="0" smtClean="0">
                <a:latin typeface="Times New Roman" pitchFamily="18" charset="0"/>
                <a:cs typeface="Times New Roman" pitchFamily="18" charset="0"/>
              </a:rPr>
              <a:t>Draw a map to organize your ideas about the following topic</a:t>
            </a:r>
            <a:r>
              <a:rPr lang="en-US" sz="4000" dirty="0" smtClean="0">
                <a:latin typeface="Times New Roman" pitchFamily="18" charset="0"/>
                <a:cs typeface="Times New Roman" pitchFamily="18" charset="0"/>
              </a:rPr>
              <a:t>:</a:t>
            </a:r>
            <a:endParaRPr lang="en-US" sz="4000" dirty="0">
              <a:latin typeface="Times New Roman" pitchFamily="18" charset="0"/>
              <a:cs typeface="Times New Roman" pitchFamily="18" charset="0"/>
            </a:endParaRPr>
          </a:p>
          <a:p>
            <a:pPr algn="just">
              <a:buFont typeface="Wingdings" pitchFamily="2" charset="2"/>
              <a:buChar char="Ø"/>
            </a:pPr>
            <a:r>
              <a:rPr lang="en-US" sz="4000" b="1" dirty="0" smtClean="0">
                <a:latin typeface="Times New Roman" pitchFamily="18" charset="0"/>
                <a:cs typeface="Times New Roman" pitchFamily="18" charset="0"/>
              </a:rPr>
              <a:t>How to learn English!</a:t>
            </a:r>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0110529212846125.jpg"/>
          <p:cNvPicPr>
            <a:picLocks noGrp="1"/>
          </p:cNvPicPr>
          <p:nvPr>
            <p:ph idx="1"/>
          </p:nvPr>
        </p:nvPicPr>
        <p:blipFill>
          <a:blip r:embed="rId2" cstate="print"/>
          <a:srcRect/>
          <a:stretch>
            <a:fillRect/>
          </a:stretch>
        </p:blipFill>
        <p:spPr bwMode="auto">
          <a:xfrm>
            <a:off x="0" y="0"/>
            <a:ext cx="9144000" cy="701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4000" b="1" dirty="0" smtClean="0">
                <a:latin typeface="Times New Roman" pitchFamily="18" charset="0"/>
                <a:cs typeface="Times New Roman" pitchFamily="18" charset="0"/>
              </a:rPr>
              <a:t>5. Journalistic Questions (How + 5 w’s)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304800" y="1143000"/>
            <a:ext cx="8839200" cy="5486400"/>
          </a:xfrm>
        </p:spPr>
        <p:txBody>
          <a:bodyPr>
            <a:normAutofit lnSpcReduction="10000"/>
          </a:bodyPr>
          <a:lstStyle/>
          <a:p>
            <a:pPr>
              <a:buNone/>
            </a:pPr>
            <a:r>
              <a:rPr lang="en-US" dirty="0" smtClean="0">
                <a:latin typeface="Times New Roman" pitchFamily="18" charset="0"/>
                <a:cs typeface="Times New Roman" pitchFamily="18" charset="0"/>
              </a:rPr>
              <a:t>	Journalistic </a:t>
            </a:r>
            <a:r>
              <a:rPr lang="en-US" dirty="0">
                <a:latin typeface="Times New Roman" pitchFamily="18" charset="0"/>
                <a:cs typeface="Times New Roman" pitchFamily="18" charset="0"/>
              </a:rPr>
              <a:t>techniques refer to asking yourself six </a:t>
            </a:r>
            <a:r>
              <a:rPr lang="en-US" dirty="0" smtClean="0">
                <a:latin typeface="Times New Roman" pitchFamily="18" charset="0"/>
                <a:cs typeface="Times New Roman" pitchFamily="18" charset="0"/>
              </a:rPr>
              <a:t>questions,</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t>
            </a:r>
            <a:r>
              <a:rPr lang="en-US" b="1" i="1" dirty="0" smtClean="0">
                <a:latin typeface="Times New Roman" pitchFamily="18" charset="0"/>
                <a:cs typeface="Times New Roman" pitchFamily="18" charset="0"/>
              </a:rPr>
              <a:t>How</a:t>
            </a:r>
            <a:r>
              <a:rPr lang="en-US" b="1" i="1" dirty="0">
                <a:latin typeface="Times New Roman" pitchFamily="18" charset="0"/>
                <a:cs typeface="Times New Roman" pitchFamily="18" charset="0"/>
              </a:rPr>
              <a:t>? What? Where? When? Which? Who?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With these </a:t>
            </a:r>
            <a:r>
              <a:rPr lang="en-US" dirty="0">
                <a:latin typeface="Times New Roman" pitchFamily="18" charset="0"/>
                <a:cs typeface="Times New Roman" pitchFamily="18" charset="0"/>
              </a:rPr>
              <a:t>questions, you can fully explore ideas about the topic you are about to write and put everything down in detail. In this process, you should not spare hard efforts on every question but make it as flexible as possible. In other words, some Ws (such as what or who) should be attached with importance, while others (such as where or who) can be ignored. This largely depends on your topic.</a:t>
            </a:r>
            <a:endParaRPr lang="en-US" dirty="0" smtClean="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715962"/>
          </a:xfrm>
        </p:spPr>
        <p:txBody>
          <a:bodyPr>
            <a:normAutofit fontScale="90000"/>
          </a:bodyPr>
          <a:lstStyle/>
          <a:p>
            <a:r>
              <a:rPr lang="en-US" b="1" dirty="0" smtClean="0">
                <a:latin typeface="Times New Roman" pitchFamily="18" charset="0"/>
                <a:cs typeface="Times New Roman" pitchFamily="18" charset="0"/>
              </a:rPr>
              <a:t>Example of Journalistic Questions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381000" y="1371600"/>
            <a:ext cx="8763000" cy="5334000"/>
          </a:xfrm>
        </p:spPr>
        <p:txBody>
          <a:bodyPr>
            <a:normAutofit fontScale="40000" lnSpcReduction="20000"/>
          </a:bodyPr>
          <a:lstStyle/>
          <a:p>
            <a:r>
              <a:rPr lang="en-US" sz="6700" dirty="0">
                <a:latin typeface="Times New Roman" pitchFamily="18" charset="0"/>
                <a:cs typeface="Times New Roman" pitchFamily="18" charset="0"/>
              </a:rPr>
              <a:t>What has happened to Bin Laden?</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Where and When was he killed?</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Who killed him?</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How did the US Army track that man down?</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On hearing the death of Bin Laden, how did Americans respond?</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How did they celebrate?</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What was the response of civilians in Afghanistan？</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What's the significance of the death?</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How can we prevent the potential terror activities?</a:t>
            </a:r>
            <a:endParaRPr lang="en-US" sz="6700" dirty="0" smtClean="0">
              <a:latin typeface="Times New Roman" pitchFamily="18" charset="0"/>
              <a:cs typeface="Times New Roman" pitchFamily="18" charset="0"/>
            </a:endParaRPr>
          </a:p>
          <a:p>
            <a:r>
              <a:rPr lang="en-US" sz="6700" dirty="0">
                <a:latin typeface="Times New Roman" pitchFamily="18" charset="0"/>
                <a:cs typeface="Times New Roman" pitchFamily="18" charset="0"/>
              </a:rPr>
              <a:t>What should we do to eliminate the terrorism in the long run?</a:t>
            </a:r>
            <a:endParaRPr lang="en-US" sz="6700" dirty="0" smtClean="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44562"/>
          </a:xfrm>
        </p:spPr>
        <p:txBody>
          <a:bodyPr/>
          <a:lstStyle/>
          <a:p>
            <a:r>
              <a:rPr lang="en-US" b="1" dirty="0" smtClean="0">
                <a:latin typeface="Times New Roman" pitchFamily="18" charset="0"/>
                <a:cs typeface="Times New Roman" pitchFamily="18" charset="0"/>
              </a:rPr>
              <a:t>Practice of Journalistic Questions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685800" y="1676400"/>
            <a:ext cx="7924800" cy="4602163"/>
          </a:xfrm>
        </p:spPr>
        <p:txBody>
          <a:bodyPr>
            <a:normAutofit/>
          </a:bodyPr>
          <a:lstStyle/>
          <a:p>
            <a:pPr>
              <a:buNone/>
            </a:pPr>
            <a:r>
              <a:rPr lang="en-US" sz="4000" dirty="0" smtClean="0">
                <a:latin typeface="Times New Roman" pitchFamily="18" charset="0"/>
                <a:cs typeface="Times New Roman" pitchFamily="18" charset="0"/>
              </a:rPr>
              <a:t>	Imagine you have heard about a robbery. A bag of diamonds is stolen and the owner is murdered. </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What journalistic questions would you ask to investigate? </a:t>
            </a:r>
            <a:endParaRPr lang="en-US" sz="4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A</a:t>
            </a:r>
            <a:r>
              <a:rPr lang="en-US" b="1" dirty="0" smtClean="0">
                <a:latin typeface="Times New Roman" pitchFamily="18" charset="0"/>
                <a:cs typeface="Times New Roman" pitchFamily="18" charset="0"/>
              </a:rPr>
              <a:t> Robbery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914400" y="1600200"/>
            <a:ext cx="7772400" cy="4525963"/>
          </a:xfrm>
        </p:spPr>
        <p:txBody>
          <a:bodyPr>
            <a:normAutofit lnSpcReduction="10000"/>
          </a:bodyPr>
          <a:lstStyle/>
          <a:p>
            <a:r>
              <a:rPr lang="en-US" dirty="0" smtClean="0">
                <a:latin typeface="Times New Roman" pitchFamily="18" charset="0"/>
                <a:cs typeface="Times New Roman" pitchFamily="18" charset="0"/>
              </a:rPr>
              <a:t>At what time the robbery took place?</a:t>
            </a:r>
          </a:p>
          <a:p>
            <a:r>
              <a:rPr lang="en-US" dirty="0" smtClean="0">
                <a:latin typeface="Times New Roman" pitchFamily="18" charset="0"/>
                <a:cs typeface="Times New Roman" pitchFamily="18" charset="0"/>
              </a:rPr>
              <a:t>Where did it happen?</a:t>
            </a:r>
          </a:p>
          <a:p>
            <a:r>
              <a:rPr lang="en-US" dirty="0" smtClean="0">
                <a:latin typeface="Times New Roman" pitchFamily="18" charset="0"/>
                <a:cs typeface="Times New Roman" pitchFamily="18" charset="0"/>
              </a:rPr>
              <a:t>How many robbers?</a:t>
            </a:r>
          </a:p>
          <a:p>
            <a:r>
              <a:rPr lang="en-US" dirty="0" smtClean="0">
                <a:latin typeface="Times New Roman" pitchFamily="18" charset="0"/>
                <a:cs typeface="Times New Roman" pitchFamily="18" charset="0"/>
              </a:rPr>
              <a:t>Any eye witnesses?</a:t>
            </a:r>
          </a:p>
          <a:p>
            <a:r>
              <a:rPr lang="en-US" dirty="0" smtClean="0">
                <a:latin typeface="Times New Roman" pitchFamily="18" charset="0"/>
                <a:cs typeface="Times New Roman" pitchFamily="18" charset="0"/>
              </a:rPr>
              <a:t>What weapon was used?</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What could be the reason?</a:t>
            </a:r>
          </a:p>
          <a:p>
            <a:r>
              <a:rPr lang="en-US" dirty="0" smtClean="0">
                <a:latin typeface="Times New Roman" pitchFamily="18" charset="0"/>
                <a:cs typeface="Times New Roman" pitchFamily="18" charset="0"/>
              </a:rPr>
              <a:t>Any suspects?</a:t>
            </a:r>
          </a:p>
          <a:p>
            <a:r>
              <a:rPr lang="en-US" dirty="0" smtClean="0">
                <a:latin typeface="Times New Roman" pitchFamily="18" charset="0"/>
                <a:cs typeface="Times New Roman" pitchFamily="18" charset="0"/>
              </a:rPr>
              <a:t> What were the diamonds worth?</a:t>
            </a:r>
          </a:p>
          <a:p>
            <a:endParaRPr lang="en-US" dirty="0" smtClean="0">
              <a:latin typeface="Times New Roman" pitchFamily="18" charset="0"/>
              <a:cs typeface="Times New Roman" pitchFamily="18" charset="0"/>
            </a:endParaRP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lstStyle/>
          <a:p>
            <a:r>
              <a:rPr lang="en-US" b="1" dirty="0" smtClean="0">
                <a:latin typeface="Times New Roman" pitchFamily="18" charset="0"/>
                <a:cs typeface="Times New Roman" pitchFamily="18" charset="0"/>
              </a:rPr>
              <a:t>Recap</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838200" y="1981200"/>
            <a:ext cx="7848600" cy="4144963"/>
          </a:xfrm>
        </p:spPr>
        <p:txBody>
          <a:bodyPr/>
          <a:lstStyle/>
          <a:p>
            <a:pPr>
              <a:buNone/>
            </a:pPr>
            <a:r>
              <a:rPr lang="en-US" dirty="0" smtClean="0"/>
              <a:t>	</a:t>
            </a:r>
            <a:r>
              <a:rPr lang="en-US" b="1" dirty="0" smtClean="0">
                <a:latin typeface="Times New Roman" pitchFamily="18" charset="0"/>
                <a:cs typeface="Times New Roman" pitchFamily="18" charset="0"/>
              </a:rPr>
              <a:t>Pre </a:t>
            </a:r>
            <a:r>
              <a:rPr lang="en-US" b="1" dirty="0" smtClean="0">
                <a:latin typeface="Times New Roman" pitchFamily="18" charset="0"/>
                <a:cs typeface="Times New Roman" pitchFamily="18" charset="0"/>
              </a:rPr>
              <a:t>writing </a:t>
            </a:r>
            <a:r>
              <a:rPr lang="en-US" b="1" dirty="0">
                <a:latin typeface="Times New Roman" pitchFamily="18" charset="0"/>
                <a:cs typeface="Times New Roman" pitchFamily="18" charset="0"/>
              </a:rPr>
              <a:t>T</a:t>
            </a:r>
            <a:r>
              <a:rPr lang="en-US" b="1" dirty="0" smtClean="0">
                <a:latin typeface="Times New Roman" pitchFamily="18" charset="0"/>
                <a:cs typeface="Times New Roman" pitchFamily="18" charset="0"/>
              </a:rPr>
              <a:t>echniques with </a:t>
            </a:r>
            <a:r>
              <a:rPr lang="en-US" b="1" dirty="0" smtClean="0">
                <a:latin typeface="Times New Roman" pitchFamily="18" charset="0"/>
                <a:cs typeface="Times New Roman" pitchFamily="18" charset="0"/>
              </a:rPr>
              <a:t>Examples</a:t>
            </a:r>
          </a:p>
          <a:p>
            <a:r>
              <a:rPr lang="en-US" dirty="0" smtClean="0">
                <a:latin typeface="Times New Roman" pitchFamily="18" charset="0"/>
                <a:cs typeface="Times New Roman" pitchFamily="18" charset="0"/>
              </a:rPr>
              <a:t>Free-writing</a:t>
            </a:r>
          </a:p>
          <a:p>
            <a:r>
              <a:rPr lang="en-US" dirty="0" smtClean="0">
                <a:latin typeface="Times New Roman" pitchFamily="18" charset="0"/>
                <a:cs typeface="Times New Roman" pitchFamily="18" charset="0"/>
              </a:rPr>
              <a:t>Note keeping </a:t>
            </a:r>
          </a:p>
          <a:p>
            <a:r>
              <a:rPr lang="en-US" dirty="0" smtClean="0">
                <a:latin typeface="Times New Roman" pitchFamily="18" charset="0"/>
                <a:cs typeface="Times New Roman" pitchFamily="18" charset="0"/>
              </a:rPr>
              <a:t>Brain storming</a:t>
            </a:r>
          </a:p>
          <a:p>
            <a:r>
              <a:rPr lang="en-US" dirty="0" smtClean="0">
                <a:latin typeface="Times New Roman" pitchFamily="18" charset="0"/>
                <a:cs typeface="Times New Roman" pitchFamily="18" charset="0"/>
              </a:rPr>
              <a:t>Mind mapping</a:t>
            </a:r>
          </a:p>
          <a:p>
            <a:r>
              <a:rPr lang="en-US" dirty="0" smtClean="0">
                <a:latin typeface="Times New Roman" pitchFamily="18" charset="0"/>
                <a:cs typeface="Times New Roman" pitchFamily="18" charset="0"/>
              </a:rPr>
              <a:t>Journalistic questions (how +5 </a:t>
            </a:r>
            <a:r>
              <a:rPr lang="en-US" dirty="0" err="1" smtClean="0">
                <a:latin typeface="Times New Roman" pitchFamily="18" charset="0"/>
                <a:cs typeface="Times New Roman" pitchFamily="18" charset="0"/>
              </a:rPr>
              <a:t>w’s</a:t>
            </a:r>
            <a:r>
              <a:rPr lang="en-US" dirty="0" smtClean="0">
                <a:latin typeface="Times New Roman" pitchFamily="18" charset="0"/>
                <a:cs typeface="Times New Roman" pitchFamily="18" charset="0"/>
              </a:rPr>
              <a:t>)</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47800"/>
            <a:ext cx="8229600" cy="4678363"/>
          </a:xfrm>
        </p:spPr>
        <p:txBody>
          <a:bodyPr/>
          <a:lstStyle/>
          <a:p>
            <a:pPr>
              <a:buNone/>
            </a:pPr>
            <a:r>
              <a:rPr lang="en-US" dirty="0" smtClean="0">
                <a:latin typeface="Times New Roman" pitchFamily="18" charset="0"/>
                <a:cs typeface="Times New Roman" pitchFamily="18" charset="0"/>
              </a:rPr>
              <a:t>The material has been adapted from the following links:</a:t>
            </a:r>
          </a:p>
          <a:p>
            <a:pPr>
              <a:buNone/>
            </a:pPr>
            <a:r>
              <a:rPr lang="en-US" dirty="0" smtClean="0">
                <a:latin typeface="Times New Roman" pitchFamily="18" charset="0"/>
                <a:cs typeface="Times New Roman" pitchFamily="18" charset="0"/>
                <a:hlinkClick r:id="rId2"/>
              </a:rPr>
              <a:t>http://www.beaconlearningcenter.com/documents/1044_01.pdf</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hlinkClick r:id="rId3"/>
              </a:rPr>
              <a:t>http://www.douglas.bc.ca/__shared/assets/WR253847.pdf</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hlinkClick r:id="rId4"/>
              </a:rPr>
              <a:t>http://</a:t>
            </a:r>
            <a:r>
              <a:rPr lang="en-US" dirty="0" smtClean="0">
                <a:latin typeface="Times New Roman" pitchFamily="18" charset="0"/>
                <a:cs typeface="Times New Roman" pitchFamily="18" charset="0"/>
                <a:hlinkClick r:id="rId4"/>
              </a:rPr>
              <a:t>xiamenwriting.wikispaces.com/Pre-writing+Techniques</a:t>
            </a:r>
            <a:endParaRPr lang="en-US" dirty="0" smtClean="0">
              <a:latin typeface="Times New Roman" pitchFamily="18" charset="0"/>
              <a:cs typeface="Times New Roman" pitchFamily="18" charset="0"/>
            </a:endParaRPr>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271</TotalTime>
  <Words>671</Words>
  <Application>Microsoft Office PowerPoint</Application>
  <PresentationFormat>On-screen Show (4:3)</PresentationFormat>
  <Paragraphs>135</Paragraphs>
  <Slides>24</Slides>
  <Notes>16</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English Comprehension and Composition – Lecture 16</vt:lpstr>
      <vt:lpstr> Pre-writing Techniques </vt:lpstr>
      <vt:lpstr>What is Pre-writing?</vt:lpstr>
      <vt:lpstr>1. Free-writing</vt:lpstr>
      <vt:lpstr>Example of Free-Writing</vt:lpstr>
      <vt:lpstr>Practice of Free Writing</vt:lpstr>
      <vt:lpstr>The most embarrassing experience I have ever had</vt:lpstr>
      <vt:lpstr>2. Note keeping/ Keeping a Journal </vt:lpstr>
      <vt:lpstr>How to keep a journal? </vt:lpstr>
      <vt:lpstr>Examples of a Journal Entry</vt:lpstr>
      <vt:lpstr>3. Brain Storming</vt:lpstr>
      <vt:lpstr>Example of Brainstorming</vt:lpstr>
      <vt:lpstr>Practice of Brain storming</vt:lpstr>
      <vt:lpstr>Most Memorable Experiences of my Life</vt:lpstr>
      <vt:lpstr>4. Mind Mapping</vt:lpstr>
      <vt:lpstr>Slide 16</vt:lpstr>
      <vt:lpstr>Practice of Mind Mapping</vt:lpstr>
      <vt:lpstr>Slide 18</vt:lpstr>
      <vt:lpstr> 5. Journalistic Questions (How + 5 w’s) </vt:lpstr>
      <vt:lpstr>Example of Journalistic Questions </vt:lpstr>
      <vt:lpstr>Practice of Journalistic Questions</vt:lpstr>
      <vt:lpstr>A Robbery</vt:lpstr>
      <vt:lpstr>Recap</vt:lpstr>
      <vt:lpstr>References</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7</dc:title>
  <dc:creator>Shama</dc:creator>
  <cp:lastModifiedBy>Dell 5110</cp:lastModifiedBy>
  <cp:revision>69</cp:revision>
  <dcterms:created xsi:type="dcterms:W3CDTF">2011-10-15T16:29:33Z</dcterms:created>
  <dcterms:modified xsi:type="dcterms:W3CDTF">2012-07-25T18:05:13Z</dcterms:modified>
</cp:coreProperties>
</file>