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63" r:id="rId6"/>
    <p:sldId id="264" r:id="rId7"/>
    <p:sldId id="268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21780-D06E-4025-A37C-6E31B0510F87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5B84F-114F-4DB1-A52D-466E02F05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B84F-114F-4DB1-A52D-466E02F0541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73FDA7-8991-4F05-8AF3-4C0FECC64B8A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0728C5-2DA6-45B4-BCE5-35DA1B39D859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6F8CC15-0ACB-4D7C-A88D-82596046081D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AEEC9B4-B1E7-404B-B500-E1954B7B1A86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D10FF9C-4809-4D2D-A937-E6070B1FE04F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C4789B3-2672-44F5-B3DA-E5057D032BFA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89429-30A1-4918-893E-060FA49C8E4E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30A870-67E6-4D77-962C-FF21A561E02B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 typeface="Calibri" pitchFamily="34" charset="0"/>
              <a:buNone/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F5B179-C5C9-42C9-BAEB-7837C54C2275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786E6-BDA9-4CFE-940B-79B50C60F45E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DC26D-315D-4F83-A79C-A2A819F7F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3000" y="838200"/>
            <a:ext cx="6934200" cy="533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cs typeface="Times New Roman" pitchFamily="18" charset="0"/>
              </a:rPr>
              <a:t>English Comprehension and Composition – Lecture 11</a:t>
            </a:r>
          </a:p>
          <a:p>
            <a:pPr>
              <a:buNone/>
            </a:pPr>
            <a:endParaRPr lang="en-US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cs typeface="Times New Roman" pitchFamily="18" charset="0"/>
              </a:rPr>
              <a:t>Objectives:</a:t>
            </a:r>
            <a:r>
              <a:rPr lang="en-US" dirty="0" smtClean="0">
                <a:cs typeface="Times New Roman" pitchFamily="18" charset="0"/>
              </a:rPr>
              <a:t/>
            </a:r>
            <a:br>
              <a:rPr lang="en-US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Advanced </a:t>
            </a:r>
            <a:r>
              <a:rPr lang="en-US" dirty="0">
                <a:cs typeface="Times New Roman" pitchFamily="18" charset="0"/>
              </a:rPr>
              <a:t>Sentence </a:t>
            </a:r>
            <a:r>
              <a:rPr lang="en-US" dirty="0" smtClean="0">
                <a:cs typeface="Times New Roman" pitchFamily="18" charset="0"/>
              </a:rPr>
              <a:t>Structures</a:t>
            </a:r>
            <a:endParaRPr lang="en-US" dirty="0">
              <a:cs typeface="Times New Roman" pitchFamily="18" charset="0"/>
            </a:endParaRPr>
          </a:p>
          <a:p>
            <a:pPr lvl="0"/>
            <a:r>
              <a:rPr lang="en-US" dirty="0" smtClean="0">
                <a:cs typeface="Times New Roman" pitchFamily="18" charset="0"/>
              </a:rPr>
              <a:t>Parallelism (In detail with Exercises)</a:t>
            </a:r>
            <a:endParaRPr lang="en-US" dirty="0">
              <a:cs typeface="Times New Roman" pitchFamily="18" charset="0"/>
            </a:endParaRPr>
          </a:p>
          <a:p>
            <a:pPr lvl="0"/>
            <a:r>
              <a:rPr lang="en-US" dirty="0">
                <a:cs typeface="Times New Roman" pitchFamily="18" charset="0"/>
              </a:rPr>
              <a:t>Sentence </a:t>
            </a:r>
            <a:r>
              <a:rPr lang="en-US" dirty="0" smtClean="0">
                <a:cs typeface="Times New Roman" pitchFamily="18" charset="0"/>
              </a:rPr>
              <a:t>Fragments</a:t>
            </a:r>
            <a:endParaRPr lang="en-US" dirty="0">
              <a:cs typeface="Times New Roman" pitchFamily="18" charset="0"/>
            </a:endParaRPr>
          </a:p>
          <a:p>
            <a:pPr lvl="0"/>
            <a:r>
              <a:rPr lang="en-US" dirty="0">
                <a:cs typeface="Times New Roman" pitchFamily="18" charset="0"/>
              </a:rPr>
              <a:t>Run-on </a:t>
            </a:r>
            <a:r>
              <a:rPr lang="en-US" dirty="0" smtClean="0">
                <a:cs typeface="Times New Roman" pitchFamily="18" charset="0"/>
              </a:rPr>
              <a:t>Sentences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762000"/>
          </a:xfrm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  <a:cs typeface="Times New Roman" pitchFamily="18" charset="0"/>
              </a:rPr>
              <a:t>Parallelism</a:t>
            </a:r>
            <a:endParaRPr lang="en-US" b="1" dirty="0"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924800" cy="5105400"/>
          </a:xfrm>
        </p:spPr>
        <p:txBody>
          <a:bodyPr>
            <a:normAutofit/>
          </a:bodyPr>
          <a:lstStyle/>
          <a:p>
            <a:pPr algn="just"/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We wanted </a:t>
            </a:r>
            <a:r>
              <a:rPr lang="en-US" sz="3000" i="1" dirty="0" smtClean="0">
                <a:latin typeface="Arial Rounded MT Bold" pitchFamily="34" charset="0"/>
                <a:cs typeface="Times New Roman" pitchFamily="18" charset="0"/>
              </a:rPr>
              <a:t>to cook </a:t>
            </a:r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and </a:t>
            </a:r>
            <a:r>
              <a:rPr lang="en-US" sz="3000" i="1" dirty="0" smtClean="0">
                <a:latin typeface="Arial Rounded MT Bold" pitchFamily="34" charset="0"/>
                <a:cs typeface="Times New Roman" pitchFamily="18" charset="0"/>
              </a:rPr>
              <a:t>to go swimming. </a:t>
            </a:r>
          </a:p>
          <a:p>
            <a:pPr algn="just">
              <a:buNone/>
            </a:pPr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	We wanted </a:t>
            </a:r>
            <a:r>
              <a:rPr lang="en-US" sz="3000" i="1" dirty="0" smtClean="0">
                <a:latin typeface="Arial Rounded MT Bold" pitchFamily="34" charset="0"/>
                <a:cs typeface="Times New Roman" pitchFamily="18" charset="0"/>
              </a:rPr>
              <a:t>to cook </a:t>
            </a:r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and </a:t>
            </a:r>
            <a:r>
              <a:rPr lang="en-US" sz="3000" i="1" dirty="0" smtClean="0">
                <a:latin typeface="Arial Rounded MT Bold" pitchFamily="34" charset="0"/>
                <a:cs typeface="Times New Roman" pitchFamily="18" charset="0"/>
              </a:rPr>
              <a:t>to swim</a:t>
            </a:r>
            <a:r>
              <a:rPr lang="en-US" sz="3000" b="1" dirty="0" smtClean="0">
                <a:latin typeface="Arial Rounded MT Bold" pitchFamily="34" charset="0"/>
                <a:cs typeface="Times New Roman" pitchFamily="18" charset="0"/>
              </a:rPr>
              <a:t>. </a:t>
            </a:r>
          </a:p>
          <a:p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He is talented, intelligent and has charm. </a:t>
            </a:r>
          </a:p>
          <a:p>
            <a:pPr>
              <a:buNone/>
            </a:pPr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	He is talented, intelligent and charming.</a:t>
            </a:r>
          </a:p>
          <a:p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Mary likes hiking, swimming, and to ride a bicycle.</a:t>
            </a:r>
          </a:p>
          <a:p>
            <a:pPr>
              <a:buNone/>
            </a:pPr>
            <a:r>
              <a:rPr lang="en-US" sz="3000" dirty="0" smtClean="0">
                <a:latin typeface="Arial Rounded MT Bold" pitchFamily="34" charset="0"/>
                <a:cs typeface="Times New Roman" pitchFamily="18" charset="0"/>
              </a:rPr>
              <a:t>	Mary likes hiking, swimming, and riding a bicycle.</a:t>
            </a:r>
          </a:p>
          <a:p>
            <a:pPr algn="just"/>
            <a:endParaRPr lang="en-US" sz="3600" b="1" dirty="0">
              <a:solidFill>
                <a:srgbClr val="00B050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86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b="1" dirty="0" smtClean="0">
                <a:latin typeface="Arial Rounded MT Bold" pitchFamily="34" charset="0"/>
                <a:cs typeface="Times New Roman" pitchFamily="18" charset="0"/>
              </a:rPr>
              <a:t>Parallel structure means 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that two or more ideas in a sentence are expressed in similar form.  </a:t>
            </a:r>
            <a:r>
              <a:rPr lang="en-US" sz="3600" i="1" dirty="0" smtClean="0">
                <a:latin typeface="Arial Rounded MT Bold" pitchFamily="34" charset="0"/>
                <a:cs typeface="Times New Roman" pitchFamily="18" charset="0"/>
              </a:rPr>
              <a:t>And, but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 and </a:t>
            </a:r>
            <a:r>
              <a:rPr lang="en-US" sz="3600" i="1" dirty="0" smtClean="0">
                <a:latin typeface="Arial Rounded MT Bold" pitchFamily="34" charset="0"/>
                <a:cs typeface="Times New Roman" pitchFamily="18" charset="0"/>
              </a:rPr>
              <a:t>or  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usually join similar terms—two or more nouns, adjectives, verbs, adverbs, phases or clauses. </a:t>
            </a:r>
          </a:p>
          <a:p>
            <a:pPr algn="just"/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My ambition is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to be a doctor 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and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to specialize in surgery. </a:t>
            </a:r>
            <a:r>
              <a:rPr lang="en-US" sz="3600" b="1" dirty="0" smtClean="0">
                <a:latin typeface="Arial Rounded MT Bold" pitchFamily="34" charset="0"/>
                <a:cs typeface="Times New Roman" pitchFamily="18" charset="0"/>
              </a:rPr>
              <a:t>(Parallel)</a:t>
            </a:r>
          </a:p>
          <a:p>
            <a:pPr algn="just"/>
            <a:endParaRPr lang="en-US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ACTIVITY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85000" lnSpcReduction="20000"/>
          </a:bodyPr>
          <a:lstStyle/>
          <a:p>
            <a:pPr lvl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Mr</a:t>
            </a:r>
            <a:r>
              <a:rPr lang="en-US" sz="2800" dirty="0">
                <a:latin typeface="Arial Rounded MT Bold" pitchFamily="34" charset="0"/>
                <a:cs typeface="Times New Roman" pitchFamily="18" charset="0"/>
              </a:rPr>
              <a:t>. Garcia has promised me a good job and to pay me a fair salary</a:t>
            </a: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.</a:t>
            </a:r>
            <a:endParaRPr lang="en-US" sz="2800" dirty="0" smtClean="0">
              <a:latin typeface="Arial Rounded MT Bold" pitchFamily="34" charset="0"/>
            </a:endParaRPr>
          </a:p>
          <a:p>
            <a:pPr lvl="0"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2. </a:t>
            </a:r>
            <a:r>
              <a:rPr lang="en-US" sz="2800" dirty="0">
                <a:latin typeface="Arial Rounded MT Bold" pitchFamily="34" charset="0"/>
                <a:cs typeface="Times New Roman" pitchFamily="18" charset="0"/>
              </a:rPr>
              <a:t>The manager asked both groups to meet and share their differences and finally arriving at an agreement. </a:t>
            </a:r>
            <a:endParaRPr lang="en-US" sz="2800" dirty="0" smtClean="0">
              <a:latin typeface="Arial Rounded MT Bold" pitchFamily="34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3. The magazine contains news, pictures, ads, tell you where to shop, and feature columns. </a:t>
            </a:r>
          </a:p>
          <a:p>
            <a:pPr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4. Tennis, modeling and to read suspense novels took up most of her time.</a:t>
            </a:r>
          </a:p>
          <a:p>
            <a:pPr lvl="0"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 5. This is the life –to live, working and cooking outdoors. </a:t>
            </a:r>
          </a:p>
          <a:p>
            <a:pPr lvl="0"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6. Running towards the end zone,  he slipped, got  up, and was keeping on going as fast as he could.</a:t>
            </a:r>
          </a:p>
          <a:p>
            <a:pPr lvl="0" algn="just">
              <a:buNone/>
            </a:pPr>
            <a:r>
              <a:rPr lang="en-US" sz="2800" dirty="0" smtClean="0">
                <a:latin typeface="Arial Rounded MT Bold" pitchFamily="34" charset="0"/>
                <a:cs typeface="Times New Roman" pitchFamily="18" charset="0"/>
              </a:rPr>
              <a:t>7. Let’s go down to the store for a hamburger, donuts and drinking some coffee or tea. </a:t>
            </a:r>
          </a:p>
          <a:p>
            <a:pPr algn="just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latin typeface="Arial Rounded MT Bold" pitchFamily="34" charset="0"/>
                <a:cs typeface="Times New Roman" pitchFamily="18" charset="0"/>
              </a:rPr>
              <a:t>Sentence Fragments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Arial Rounded MT Bold" pitchFamily="34" charset="0"/>
                <a:cs typeface="Times New Roman" pitchFamily="18" charset="0"/>
              </a:rPr>
              <a:t>Every sentence has to have a subject and a verb in order to be complete. If it doesn't, it's a </a:t>
            </a:r>
            <a:r>
              <a:rPr lang="en-US" b="1" dirty="0" smtClean="0">
                <a:latin typeface="Arial Rounded MT Bold" pitchFamily="34" charset="0"/>
                <a:cs typeface="Times New Roman" pitchFamily="18" charset="0"/>
              </a:rPr>
              <a:t>fragment</a:t>
            </a:r>
            <a:r>
              <a:rPr lang="en-US" dirty="0" smtClean="0">
                <a:latin typeface="Arial Rounded MT Bold" pitchFamily="34" charset="0"/>
                <a:cs typeface="Times New Roman" pitchFamily="18" charset="0"/>
              </a:rPr>
              <a:t>. That's easy enough if you have something like</a:t>
            </a:r>
            <a:br>
              <a:rPr lang="en-US" dirty="0" smtClean="0">
                <a:latin typeface="Arial Rounded MT Bold" pitchFamily="34" charset="0"/>
                <a:cs typeface="Times New Roman" pitchFamily="18" charset="0"/>
              </a:rPr>
            </a:br>
            <a:endParaRPr lang="en-US" dirty="0" smtClean="0">
              <a:latin typeface="Arial Rounded MT Bold" pitchFamily="34" charset="0"/>
              <a:cs typeface="Times New Roman" pitchFamily="18" charset="0"/>
            </a:endParaRPr>
          </a:p>
          <a:p>
            <a:pPr lvl="1" algn="just"/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Ran into town. (</a:t>
            </a:r>
            <a:r>
              <a:rPr lang="en-US" sz="3600" i="1" dirty="0" smtClean="0">
                <a:latin typeface="Arial Rounded MT Bold" pitchFamily="34" charset="0"/>
                <a:cs typeface="Times New Roman" pitchFamily="18" charset="0"/>
              </a:rPr>
              <a:t>no subject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) </a:t>
            </a:r>
          </a:p>
          <a:p>
            <a:pPr lvl="1" algn="just"/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The growling dog. (</a:t>
            </a:r>
            <a:r>
              <a:rPr lang="en-US" sz="3600" i="1" dirty="0" smtClean="0">
                <a:latin typeface="Arial Rounded MT Bold" pitchFamily="34" charset="0"/>
                <a:cs typeface="Times New Roman" pitchFamily="18" charset="0"/>
              </a:rPr>
              <a:t>no verb</a:t>
            </a:r>
            <a:r>
              <a:rPr lang="en-US" sz="3600" dirty="0" smtClean="0">
                <a:latin typeface="Arial Rounded MT Bold" pitchFamily="34" charset="0"/>
                <a:cs typeface="Times New Roman" pitchFamily="18" charset="0"/>
              </a:rPr>
              <a:t>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382000" cy="5867400"/>
          </a:xfrm>
        </p:spPr>
        <p:txBody>
          <a:bodyPr>
            <a:normAutofit fontScale="92500"/>
          </a:bodyPr>
          <a:lstStyle/>
          <a:p>
            <a:r>
              <a:rPr lang="en-US" sz="3500" b="1" dirty="0" smtClean="0">
                <a:latin typeface="Arial Rounded MT Bold" pitchFamily="34" charset="0"/>
                <a:cs typeface="Times New Roman" pitchFamily="18" charset="0"/>
              </a:rPr>
              <a:t>A fragment may be missing a SUBJECT</a:t>
            </a:r>
          </a:p>
          <a:p>
            <a:pPr>
              <a:buNone/>
            </a:pPr>
            <a:r>
              <a:rPr lang="en-US" sz="3500" dirty="0" smtClean="0">
                <a:latin typeface="Arial Rounded MT Bold" pitchFamily="34" charset="0"/>
                <a:cs typeface="Times New Roman" pitchFamily="18" charset="0"/>
              </a:rPr>
              <a:t>Threw the baseball. </a:t>
            </a:r>
            <a:r>
              <a:rPr lang="en-US" sz="3500" i="1" dirty="0" smtClean="0">
                <a:latin typeface="Arial Rounded MT Bold" pitchFamily="34" charset="0"/>
                <a:cs typeface="Times New Roman" pitchFamily="18" charset="0"/>
              </a:rPr>
              <a:t>(Who threw the baseball?)</a:t>
            </a:r>
            <a:br>
              <a:rPr lang="en-US" sz="3500" i="1" dirty="0" smtClean="0">
                <a:latin typeface="Arial Rounded MT Bold" pitchFamily="34" charset="0"/>
                <a:cs typeface="Times New Roman" pitchFamily="18" charset="0"/>
              </a:rPr>
            </a:br>
            <a:endParaRPr lang="en-US" sz="3500" i="1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3500" b="1" dirty="0" smtClean="0">
                <a:effectLst/>
                <a:latin typeface="Arial Rounded MT Bold" pitchFamily="34" charset="0"/>
                <a:cs typeface="Times New Roman" pitchFamily="18" charset="0"/>
              </a:rPr>
              <a:t>A fragment may be missing a VERB</a:t>
            </a:r>
          </a:p>
          <a:p>
            <a:pPr>
              <a:buNone/>
            </a:pPr>
            <a:r>
              <a:rPr lang="en-US" sz="3500" dirty="0" smtClean="0">
                <a:effectLst/>
                <a:latin typeface="Arial Rounded MT Bold" pitchFamily="34" charset="0"/>
                <a:cs typeface="Times New Roman" pitchFamily="18" charset="0"/>
              </a:rPr>
              <a:t>Mark and his friends. </a:t>
            </a:r>
            <a:r>
              <a:rPr lang="en-US" sz="3500" i="1" dirty="0" smtClean="0">
                <a:effectLst/>
                <a:latin typeface="Arial Rounded MT Bold" pitchFamily="34" charset="0"/>
                <a:cs typeface="Times New Roman" pitchFamily="18" charset="0"/>
              </a:rPr>
              <a:t>(What about them?)</a:t>
            </a:r>
            <a:br>
              <a:rPr lang="en-US" sz="3500" i="1" dirty="0" smtClean="0">
                <a:effectLst/>
                <a:latin typeface="Arial Rounded MT Bold" pitchFamily="34" charset="0"/>
                <a:cs typeface="Times New Roman" pitchFamily="18" charset="0"/>
              </a:rPr>
            </a:br>
            <a:endParaRPr lang="en-US" sz="3500" i="1" dirty="0" smtClean="0">
              <a:effectLst/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3500" b="1" dirty="0" smtClean="0">
                <a:effectLst/>
                <a:latin typeface="Arial Rounded MT Bold" pitchFamily="34" charset="0"/>
                <a:cs typeface="Times New Roman" pitchFamily="18" charset="0"/>
              </a:rPr>
              <a:t>A fragment may be missing BOTH</a:t>
            </a:r>
          </a:p>
          <a:p>
            <a:pPr>
              <a:buNone/>
            </a:pPr>
            <a:r>
              <a:rPr lang="en-US" sz="3500" dirty="0" smtClean="0">
                <a:effectLst/>
                <a:latin typeface="Arial Rounded MT Bold" pitchFamily="34" charset="0"/>
                <a:cs typeface="Times New Roman" pitchFamily="18" charset="0"/>
              </a:rPr>
              <a:t>Around the corner. </a:t>
            </a:r>
            <a:r>
              <a:rPr lang="en-US" sz="3500" i="1" dirty="0" smtClean="0">
                <a:effectLst/>
                <a:latin typeface="Arial Rounded MT Bold" pitchFamily="34" charset="0"/>
                <a:cs typeface="Times New Roman" pitchFamily="18" charset="0"/>
              </a:rPr>
              <a:t>(Who was? What happened?)</a:t>
            </a:r>
            <a:endParaRPr lang="en-US" sz="35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  <a:p>
            <a:endParaRPr lang="en-US" sz="3600" i="1" dirty="0" smtClean="0">
              <a:solidFill>
                <a:srgbClr val="A50021"/>
              </a:solidFill>
              <a:effectLst/>
              <a:latin typeface="Arial Rounded MT Bold" pitchFamily="34" charset="0"/>
            </a:endParaRPr>
          </a:p>
          <a:p>
            <a:pPr>
              <a:buFontTx/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7924800" cy="5364163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You can correct a fragment by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adding the missing part of speech.</a:t>
            </a:r>
          </a:p>
          <a:p>
            <a:pPr>
              <a:buFontTx/>
              <a:buNone/>
            </a:pPr>
            <a:endParaRPr lang="en-US" sz="4000" dirty="0" smtClean="0">
              <a:latin typeface="Arial Rounded MT Bold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4000" b="1" dirty="0" smtClean="0">
                <a:latin typeface="Arial Rounded MT Bold" pitchFamily="34" charset="0"/>
                <a:cs typeface="Times New Roman" pitchFamily="18" charset="0"/>
              </a:rPr>
              <a:t>Add a subject</a:t>
            </a: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: </a:t>
            </a:r>
            <a:r>
              <a:rPr lang="en-US" sz="4000" b="1" u="sng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Rob</a:t>
            </a: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 threw the baseball.</a:t>
            </a:r>
          </a:p>
          <a:p>
            <a:pPr>
              <a:buFontTx/>
              <a:buNone/>
            </a:pPr>
            <a:endParaRPr lang="en-US" sz="4000" dirty="0" smtClean="0">
              <a:latin typeface="Arial Rounded MT Bold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4000" b="1" dirty="0" smtClean="0">
                <a:latin typeface="Arial Rounded MT Bold" pitchFamily="34" charset="0"/>
                <a:cs typeface="Times New Roman" pitchFamily="18" charset="0"/>
              </a:rPr>
              <a:t>Add a verb: </a:t>
            </a: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Mark and his friends </a:t>
            </a:r>
            <a:r>
              <a:rPr lang="en-US" sz="4000" b="1" u="sng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laughed.</a:t>
            </a:r>
          </a:p>
          <a:p>
            <a:pPr>
              <a:buFontTx/>
              <a:buNone/>
            </a:pPr>
            <a:endParaRPr lang="en-US" sz="4000" dirty="0" smtClean="0">
              <a:latin typeface="Arial Rounded MT Bold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4000" b="1" dirty="0" smtClean="0">
                <a:latin typeface="Arial Rounded MT Bold" pitchFamily="34" charset="0"/>
                <a:cs typeface="Times New Roman" pitchFamily="18" charset="0"/>
              </a:rPr>
              <a:t>Add both: </a:t>
            </a: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A </a:t>
            </a:r>
            <a:r>
              <a:rPr lang="en-US" sz="4000" b="1" u="sng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dog ran </a:t>
            </a:r>
            <a:r>
              <a:rPr lang="en-US" sz="4000" dirty="0" smtClean="0">
                <a:latin typeface="Arial Rounded MT Bold" pitchFamily="34" charset="0"/>
                <a:cs typeface="Times New Roman" pitchFamily="18" charset="0"/>
              </a:rPr>
              <a:t>around the corner.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latin typeface="Arial Rounded MT Bold" pitchFamily="34" charset="0"/>
                <a:cs typeface="Times New Roman" pitchFamily="18" charset="0"/>
              </a:rPr>
              <a:t>Run-on Sentences</a:t>
            </a:r>
            <a:br>
              <a:rPr lang="en-US" b="1" dirty="0" smtClean="0">
                <a:latin typeface="Arial Rounded MT Bold" pitchFamily="34" charset="0"/>
                <a:cs typeface="Times New Roman" pitchFamily="18" charset="0"/>
              </a:rPr>
            </a:b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48640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en-US" sz="3600" dirty="0" smtClean="0"/>
              <a:t>	T</a:t>
            </a:r>
            <a:r>
              <a:rPr lang="en-US" sz="3600" dirty="0" smtClean="0">
                <a:latin typeface="Arial Rounded MT Bold" pitchFamily="34" charset="0"/>
              </a:rPr>
              <a:t>wo sentences that the writer has not separated with an end punctuation mark, or has not joined with a conjunction. </a:t>
            </a:r>
          </a:p>
          <a:p>
            <a:pPr lvl="0">
              <a:buNone/>
            </a:pPr>
            <a:r>
              <a:rPr lang="en-US" sz="3000" dirty="0" smtClean="0">
                <a:effectLst/>
                <a:latin typeface="Arial Rounded MT Bold" pitchFamily="34" charset="0"/>
                <a:cs typeface="Times New Roman" pitchFamily="18" charset="0"/>
              </a:rPr>
              <a:t>Here are three examples of run-ons:</a:t>
            </a:r>
          </a:p>
          <a:p>
            <a:pPr marL="742950" indent="-742950" algn="just">
              <a:buNone/>
            </a:pPr>
            <a:r>
              <a:rPr lang="en-US" sz="3000" i="1" dirty="0" smtClean="0">
                <a:effectLst/>
                <a:latin typeface="Arial Rounded MT Bold" pitchFamily="34" charset="0"/>
                <a:cs typeface="Times New Roman" pitchFamily="18" charset="0"/>
              </a:rPr>
              <a:t>1. Tyler delivered newspapers in the rain he got very wet.</a:t>
            </a:r>
          </a:p>
          <a:p>
            <a:pPr marL="742950" indent="-742950" algn="just">
              <a:buNone/>
            </a:pPr>
            <a:r>
              <a:rPr lang="en-US" sz="3000" i="1" dirty="0" smtClean="0">
                <a:effectLst/>
                <a:latin typeface="Arial Rounded MT Bold" pitchFamily="34" charset="0"/>
                <a:cs typeface="Times New Roman" pitchFamily="18" charset="0"/>
              </a:rPr>
              <a:t>2. Kevin and his dog went for a walk it was a beautiful day.</a:t>
            </a:r>
          </a:p>
          <a:p>
            <a:pPr marL="742950" indent="-742950" algn="just">
              <a:buNone/>
            </a:pPr>
            <a:r>
              <a:rPr lang="en-US" sz="3000" i="1" dirty="0" smtClean="0">
                <a:effectLst/>
                <a:latin typeface="Arial Rounded MT Bold" pitchFamily="34" charset="0"/>
                <a:cs typeface="Times New Roman" pitchFamily="18" charset="0"/>
              </a:rPr>
              <a:t>3. On Monday we went outside for recess it was fun.</a:t>
            </a:r>
            <a:endParaRPr lang="en-US" sz="30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  <a:p>
            <a:pPr algn="just">
              <a:buNone/>
            </a:pPr>
            <a:endParaRPr lang="en-US" sz="3600" i="1" dirty="0" smtClean="0">
              <a:solidFill>
                <a:srgbClr val="A50021"/>
              </a:solidFill>
              <a:effectLst/>
              <a:latin typeface="Arial Rounded MT Bold" pitchFamily="34" charset="0"/>
            </a:endParaRPr>
          </a:p>
          <a:p>
            <a:pPr algn="just">
              <a:buNone/>
            </a:pPr>
            <a:endParaRPr lang="en-US" sz="3600" i="1" dirty="0" smtClean="0">
              <a:solidFill>
                <a:srgbClr val="A50021"/>
              </a:solidFill>
              <a:effectLst/>
              <a:latin typeface="Arial Rounded MT Bold" pitchFamily="34" charset="0"/>
            </a:endParaRPr>
          </a:p>
          <a:p>
            <a:pPr algn="just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001000" cy="5059363"/>
          </a:xfrm>
        </p:spPr>
        <p:txBody>
          <a:bodyPr>
            <a:normAutofit/>
          </a:bodyPr>
          <a:lstStyle/>
          <a:p>
            <a:pPr>
              <a:spcAft>
                <a:spcPct val="50000"/>
              </a:spcAft>
              <a:buNone/>
            </a:pPr>
            <a:r>
              <a:rPr lang="en-US" sz="4000" b="1" dirty="0" smtClean="0">
                <a:effectLst/>
                <a:latin typeface="Arial Rounded MT Bold" pitchFamily="34" charset="0"/>
                <a:cs typeface="Times New Roman" pitchFamily="18" charset="0"/>
              </a:rPr>
              <a:t>	There are three ways to correct a run-on:</a:t>
            </a:r>
            <a:br>
              <a:rPr lang="en-US" sz="4000" b="1" dirty="0" smtClean="0">
                <a:effectLst/>
                <a:latin typeface="Arial Rounded MT Bold" pitchFamily="34" charset="0"/>
                <a:cs typeface="Times New Roman" pitchFamily="18" charset="0"/>
              </a:rPr>
            </a:br>
            <a:endParaRPr lang="en-US" sz="4000" b="1" dirty="0" smtClean="0">
              <a:effectLst/>
              <a:latin typeface="Arial Rounded MT Bold" pitchFamily="34" charset="0"/>
              <a:cs typeface="Times New Roman" pitchFamily="18" charset="0"/>
            </a:endParaRPr>
          </a:p>
          <a:p>
            <a:pPr marL="800100" lvl="1" indent="-342900">
              <a:spcAft>
                <a:spcPct val="50000"/>
              </a:spcAft>
              <a:buFontTx/>
              <a:buAutoNum type="arabicPeriod"/>
            </a:pPr>
            <a:r>
              <a:rPr lang="en-US" sz="3200" dirty="0" smtClean="0">
                <a:latin typeface="Arial Rounded MT Bold" pitchFamily="34" charset="0"/>
                <a:cs typeface="Times New Roman" pitchFamily="18" charset="0"/>
              </a:rPr>
              <a:t>Add a period and a capital letter.</a:t>
            </a:r>
          </a:p>
          <a:p>
            <a:pPr marL="800100" lvl="1" indent="-342900">
              <a:spcAft>
                <a:spcPct val="50000"/>
              </a:spcAft>
              <a:buFontTx/>
              <a:buAutoNum type="arabicPeriod"/>
            </a:pPr>
            <a:r>
              <a:rPr lang="en-US" sz="3200" dirty="0" smtClean="0">
                <a:latin typeface="Arial Rounded MT Bold" pitchFamily="34" charset="0"/>
                <a:cs typeface="Times New Roman" pitchFamily="18" charset="0"/>
              </a:rPr>
              <a:t>Add </a:t>
            </a:r>
            <a:r>
              <a:rPr lang="en-US" sz="3200" dirty="0">
                <a:latin typeface="Arial Rounded MT Bold" pitchFamily="34" charset="0"/>
                <a:cs typeface="Times New Roman" pitchFamily="18" charset="0"/>
              </a:rPr>
              <a:t>a semicolon.</a:t>
            </a:r>
          </a:p>
          <a:p>
            <a:pPr marL="800100" lvl="1" indent="-342900">
              <a:spcAft>
                <a:spcPct val="50000"/>
              </a:spcAft>
              <a:buFontTx/>
              <a:buAutoNum type="arabicPeriod"/>
            </a:pPr>
            <a:r>
              <a:rPr lang="en-US" sz="3200" dirty="0" smtClean="0">
                <a:latin typeface="Arial Rounded MT Bold" pitchFamily="34" charset="0"/>
                <a:cs typeface="Times New Roman" pitchFamily="18" charset="0"/>
              </a:rPr>
              <a:t>Add a comma and a conjunction.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8077200" cy="114300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Let’s correct a sentence using a period and a capital letter.</a:t>
            </a:r>
            <a:endParaRPr lang="en-US" b="1" dirty="0">
              <a:solidFill>
                <a:schemeClr val="accent2">
                  <a:lumMod val="75000"/>
                </a:schemeClr>
              </a:solidFill>
              <a:effectLst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305800" cy="33528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Tyler delivered newspapers in the rain he got very wet. 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WRONG! RUN-ON!</a:t>
            </a:r>
            <a:b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</a:br>
            <a:endParaRPr lang="en-US" dirty="0">
              <a:solidFill>
                <a:srgbClr val="336600"/>
              </a:solidFill>
              <a:latin typeface="Arial Rounded MT Bold" pitchFamily="34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Tyler delivered newspapers in the rain</a:t>
            </a:r>
            <a:r>
              <a:rPr lang="en-US" dirty="0" smtClean="0">
                <a:solidFill>
                  <a:srgbClr val="FF0000"/>
                </a:solidFill>
                <a:effectLst/>
                <a:latin typeface="Arial Rounded MT Bold" pitchFamily="34" charset="0"/>
                <a:cs typeface="Times New Roman" pitchFamily="18" charset="0"/>
              </a:rPr>
              <a:t>.</a:t>
            </a: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H</a:t>
            </a: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e got very wet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.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RIGHT SENTENCE!</a:t>
            </a:r>
          </a:p>
          <a:p>
            <a:pPr>
              <a:spcBef>
                <a:spcPct val="50000"/>
              </a:spcBef>
            </a:pPr>
            <a:endParaRPr lang="en-US" i="1" dirty="0">
              <a:solidFill>
                <a:srgbClr val="336600"/>
              </a:solidFill>
              <a:effectLst/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  <a:t/>
            </a:r>
            <a:b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Let’s correct a sentence using a semicolon.</a:t>
            </a:r>
            <a: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  <a:t/>
            </a:r>
            <a:b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382000" cy="3352800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Kevin and his dog went for a walk it was a beautiful day.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WRONG! RUN-ON!</a:t>
            </a:r>
          </a:p>
          <a:p>
            <a:endParaRPr lang="en-US" dirty="0">
              <a:solidFill>
                <a:srgbClr val="336600"/>
              </a:solidFill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Kevin and his dog went for a walk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;</a:t>
            </a: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 it was a beautiful day.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RIGHT SENTENCE!</a:t>
            </a:r>
          </a:p>
          <a:p>
            <a:endParaRPr lang="en-US" i="1" dirty="0">
              <a:solidFill>
                <a:srgbClr val="A50021"/>
              </a:solidFill>
              <a:effectLst/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  <a:t/>
            </a:r>
            <a:b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Let’s correct a sentence using a comma and a conjunction.</a:t>
            </a:r>
            <a: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  <a:t/>
            </a:r>
            <a:br>
              <a:rPr lang="en-US" dirty="0" smtClean="0">
                <a:solidFill>
                  <a:srgbClr val="A50021"/>
                </a:solidFill>
                <a:effectLst/>
                <a:latin typeface="Arial Rounded MT Bold" pitchFamily="34" charset="0"/>
              </a:rPr>
            </a:b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On Monday we went outside for recess it was fun.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WRONG! RUN-ON!</a:t>
            </a:r>
          </a:p>
          <a:p>
            <a:endParaRPr lang="en-US" dirty="0">
              <a:solidFill>
                <a:srgbClr val="336600"/>
              </a:solidFill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On Monday we went outside for recess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,</a:t>
            </a: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and </a:t>
            </a:r>
            <a:r>
              <a:rPr lang="en-US" dirty="0" smtClean="0">
                <a:effectLst/>
                <a:latin typeface="Arial Rounded MT Bold" pitchFamily="34" charset="0"/>
                <a:cs typeface="Times New Roman" pitchFamily="18" charset="0"/>
              </a:rPr>
              <a:t>it was fun. </a:t>
            </a:r>
            <a:r>
              <a:rPr lang="en-US" dirty="0" smtClean="0">
                <a:solidFill>
                  <a:srgbClr val="336600"/>
                </a:solidFill>
                <a:effectLst/>
                <a:latin typeface="Arial Rounded MT Bold" pitchFamily="34" charset="0"/>
                <a:cs typeface="Times New Roman" pitchFamily="18" charset="0"/>
              </a:rPr>
              <a:t>RIGHT! SENTENCE!</a:t>
            </a:r>
            <a:endParaRPr lang="en-US" dirty="0" smtClean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  <a:p>
            <a:endParaRPr lang="en-US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>
            <a:spLocks noChangeArrowheads="1"/>
          </p:cNvSpPr>
          <p:nvPr/>
        </p:nvSpPr>
        <p:spPr bwMode="auto">
          <a:xfrm>
            <a:off x="2286000" y="1524000"/>
            <a:ext cx="3429000" cy="4114800"/>
          </a:xfrm>
          <a:prstGeom prst="wedgeRoundRectCallout">
            <a:avLst>
              <a:gd name="adj1" fmla="val 129448"/>
              <a:gd name="adj2" fmla="val -29453"/>
              <a:gd name="adj3" fmla="val 16667"/>
            </a:avLst>
          </a:prstGeom>
          <a:solidFill>
            <a:schemeClr val="bg1">
              <a:lumMod val="65000"/>
            </a:schemeClr>
          </a:solidFill>
          <a:ln w="25400" algn="ctr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This presentation covers distinguishing between</a:t>
            </a:r>
            <a:r>
              <a:rPr lang="en-US" sz="2800" i="1" dirty="0">
                <a:latin typeface="Arial Black" pitchFamily="34" charset="0"/>
                <a:cs typeface="Arial" pitchFamily="34" charset="0"/>
              </a:rPr>
              <a:t> parallel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and</a:t>
            </a:r>
            <a:r>
              <a:rPr lang="en-US" sz="2800" i="1" dirty="0">
                <a:latin typeface="Arial Black" pitchFamily="34" charset="0"/>
                <a:cs typeface="Arial" pitchFamily="34" charset="0"/>
              </a:rPr>
              <a:t> non-parallel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elements.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sz="3600" smtClean="0"/>
              <a:t>Sample Item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76400"/>
            <a:ext cx="8153400" cy="5105400"/>
          </a:xfrm>
          <a:prstGeom prst="rect">
            <a:avLst/>
          </a:prstGeom>
          <a:noFill/>
        </p:spPr>
        <p:txBody>
          <a:bodyPr anchor="ctr"/>
          <a:lstStyle/>
          <a:p>
            <a:pPr marL="465138" lvl="1" indent="-465138" fontAlgn="auto">
              <a:spcBef>
                <a:spcPts val="0"/>
              </a:spcBef>
              <a:spcAft>
                <a:spcPts val="400"/>
              </a:spcAft>
              <a:buFont typeface="+mj-lt"/>
              <a:buAutoNum type="alphaUcPeriod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Eileen bought new shoes for the party, a gold charm for her mother, and to treat her best friend Maria to lunch.</a:t>
            </a:r>
          </a:p>
          <a:p>
            <a:pPr marL="465138" lvl="1" indent="-465138" fontAlgn="auto">
              <a:spcBef>
                <a:spcPts val="0"/>
              </a:spcBef>
              <a:spcAft>
                <a:spcPts val="400"/>
              </a:spcAft>
              <a:buFont typeface="+mj-lt"/>
              <a:buAutoNum type="alphaUcPeriod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Eileen decided to buy new shoes for the party, purchasing a gold charm for her mother, and treating her best friend Maria to lunch.</a:t>
            </a:r>
          </a:p>
          <a:p>
            <a:pPr marL="465138" lvl="1" indent="-465138" fontAlgn="auto">
              <a:spcBef>
                <a:spcPts val="0"/>
              </a:spcBef>
              <a:spcAft>
                <a:spcPts val="400"/>
              </a:spcAft>
              <a:buFont typeface="+mj-lt"/>
              <a:buAutoNum type="alphaUcPeriod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Eileen purchased new shoes for the party, a gold charm for her mother, and lunch for Maria, her best friend.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22960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Directions: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Choose the sentence that has no errors in structure.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27"/>
          <p:cNvSpPr>
            <a:spLocks noChangeArrowheads="1"/>
          </p:cNvSpPr>
          <p:nvPr/>
        </p:nvSpPr>
        <p:spPr bwMode="auto">
          <a:xfrm>
            <a:off x="685800" y="22860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" lvl="1">
              <a:lnSpc>
                <a:spcPct val="90000"/>
              </a:lnSpc>
              <a:spcBef>
                <a:spcPct val="50000"/>
              </a:spcBef>
              <a:buSzPct val="120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Parallelism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 looks like this:</a:t>
            </a:r>
          </a:p>
        </p:txBody>
      </p:sp>
      <p:sp>
        <p:nvSpPr>
          <p:cNvPr id="4099" name="Title 5"/>
          <p:cNvSpPr>
            <a:spLocks noGrp="1"/>
          </p:cNvSpPr>
          <p:nvPr>
            <p:ph type="title"/>
          </p:nvPr>
        </p:nvSpPr>
        <p:spPr>
          <a:xfrm>
            <a:off x="609600" y="228600"/>
            <a:ext cx="7924800" cy="1752600"/>
          </a:xfrm>
        </p:spPr>
        <p:txBody>
          <a:bodyPr/>
          <a:lstStyle/>
          <a:p>
            <a:pPr algn="l" eaLnBrk="1" hangingPunct="1"/>
            <a:r>
              <a:rPr lang="en-US" smtClean="0"/>
              <a:t>Items in a series must have parallel structure.</a:t>
            </a:r>
          </a:p>
        </p:txBody>
      </p:sp>
      <p:pic>
        <p:nvPicPr>
          <p:cNvPr id="4100" name="Picture 7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965450"/>
            <a:ext cx="88423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8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965450"/>
            <a:ext cx="88423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2363" y="2965450"/>
            <a:ext cx="884237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1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452938"/>
            <a:ext cx="909638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2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452938"/>
            <a:ext cx="909638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3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3163" y="4419600"/>
            <a:ext cx="909637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990600" y="3124200"/>
            <a:ext cx="13716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1242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3000" y="3124200"/>
            <a:ext cx="11430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4953000"/>
            <a:ext cx="13716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49530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4953000"/>
            <a:ext cx="11430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31242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49530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Here is an example:</a:t>
            </a:r>
          </a:p>
        </p:txBody>
      </p:sp>
      <p:sp>
        <p:nvSpPr>
          <p:cNvPr id="3" name="Rectangle 1027"/>
          <p:cNvSpPr>
            <a:spLocks noChangeArrowheads="1"/>
          </p:cNvSpPr>
          <p:nvPr/>
        </p:nvSpPr>
        <p:spPr bwMode="auto">
          <a:xfrm>
            <a:off x="685800" y="19812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" lvl="1">
              <a:lnSpc>
                <a:spcPct val="90000"/>
              </a:lnSpc>
              <a:spcBef>
                <a:spcPct val="50000"/>
              </a:spcBef>
              <a:buSzPct val="120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Shane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ate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the pizza,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wiped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his lips, and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burped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with contentment.</a:t>
            </a:r>
          </a:p>
          <a:p>
            <a:pPr marL="114300" lvl="1">
              <a:lnSpc>
                <a:spcPct val="90000"/>
              </a:lnSpc>
              <a:spcBef>
                <a:spcPct val="50000"/>
              </a:spcBef>
              <a:buSzPct val="120000"/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905000" y="3352800"/>
            <a:ext cx="3429000" cy="2743200"/>
          </a:xfrm>
          <a:prstGeom prst="wedgeRoundRectCallout">
            <a:avLst>
              <a:gd name="adj1" fmla="val 126519"/>
              <a:gd name="adj2" fmla="val -30346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Ate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past tense verb;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 wiped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past tense verb; and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 burped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past tense verb.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27"/>
          <p:cNvSpPr>
            <a:spLocks noChangeArrowheads="1"/>
          </p:cNvSpPr>
          <p:nvPr/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4300" lvl="1">
              <a:lnSpc>
                <a:spcPct val="90000"/>
              </a:lnSpc>
              <a:spcBef>
                <a:spcPct val="50000"/>
              </a:spcBef>
              <a:buSzPct val="120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Non-parallel structure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looks like this:</a:t>
            </a:r>
          </a:p>
        </p:txBody>
      </p:sp>
      <p:sp>
        <p:nvSpPr>
          <p:cNvPr id="6147" name="Title 5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1524000"/>
          </a:xfrm>
        </p:spPr>
        <p:txBody>
          <a:bodyPr/>
          <a:lstStyle/>
          <a:p>
            <a:pPr algn="l" eaLnBrk="1" hangingPunct="1"/>
            <a:r>
              <a:rPr lang="en-US" sz="3000" smtClean="0"/>
              <a:t>Don’t create problems by mixing grammatical elements.</a:t>
            </a:r>
          </a:p>
        </p:txBody>
      </p:sp>
      <p:pic>
        <p:nvPicPr>
          <p:cNvPr id="6148" name="Picture 7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346450"/>
            <a:ext cx="88423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8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346450"/>
            <a:ext cx="88423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9" descr="apple_edi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181600"/>
            <a:ext cx="88423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1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833938"/>
            <a:ext cx="909638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2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3163" y="3124200"/>
            <a:ext cx="909637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3" descr="bomb_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3163" y="4757738"/>
            <a:ext cx="909637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990600" y="3657600"/>
            <a:ext cx="13716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6576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3000" y="3657600"/>
            <a:ext cx="11430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5334000"/>
            <a:ext cx="13716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53340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5334000"/>
            <a:ext cx="11430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36576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5334000"/>
            <a:ext cx="457200" cy="5334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defRPr/>
            </a:pPr>
            <a:r>
              <a:rPr lang="en-US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5"/>
          <p:cNvSpPr>
            <a:spLocks noGrp="1"/>
          </p:cNvSpPr>
          <p:nvPr>
            <p:ph type="title"/>
          </p:nvPr>
        </p:nvSpPr>
        <p:spPr>
          <a:xfrm>
            <a:off x="609600" y="228600"/>
            <a:ext cx="7924800" cy="1752600"/>
          </a:xfrm>
        </p:spPr>
        <p:txBody>
          <a:bodyPr/>
          <a:lstStyle/>
          <a:p>
            <a:pPr algn="l" eaLnBrk="1" hangingPunct="1"/>
            <a:r>
              <a:rPr lang="en-US" smtClean="0"/>
              <a:t>The problem looks like this:</a:t>
            </a:r>
          </a:p>
        </p:txBody>
      </p:sp>
      <p:sp>
        <p:nvSpPr>
          <p:cNvPr id="7" name="Rectangle 1027"/>
          <p:cNvSpPr>
            <a:spLocks noChangeArrowheads="1"/>
          </p:cNvSpPr>
          <p:nvPr/>
        </p:nvSpPr>
        <p:spPr bwMode="auto">
          <a:xfrm>
            <a:off x="685800" y="22098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71500" lvl="2">
              <a:lnSpc>
                <a:spcPct val="90000"/>
              </a:lnSpc>
              <a:spcBef>
                <a:spcPct val="50000"/>
              </a:spcBef>
              <a:buSzPct val="120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Shane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ate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the pizza,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wiped 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his lips, and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burping 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with contentment.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286000" y="3733800"/>
            <a:ext cx="3733800" cy="2743200"/>
          </a:xfrm>
          <a:prstGeom prst="wedgeRoundRectCallout">
            <a:avLst>
              <a:gd name="adj1" fmla="val 107706"/>
              <a:gd name="adj2" fmla="val -26030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Ate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 wiped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past tense verbs, but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 burping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present participle!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pPr eaLnBrk="1" hangingPunct="1"/>
            <a:r>
              <a:rPr lang="en-US" sz="4000" smtClean="0"/>
              <a:t>Quick Test, Part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7620000" cy="1600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Directions: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items that follow, choose the sentence that has no errors in structure.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267200" y="3962400"/>
            <a:ext cx="2057400" cy="1828800"/>
          </a:xfrm>
          <a:prstGeom prst="wedgeRoundRectCallout">
            <a:avLst>
              <a:gd name="adj1" fmla="val -175712"/>
              <a:gd name="adj2" fmla="val -31511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Let’s see how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 you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perform!</a:t>
            </a:r>
            <a:endParaRPr lang="en-US" sz="2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8229600" cy="4343400"/>
          </a:xfrm>
          <a:prstGeom prst="rect">
            <a:avLst/>
          </a:prstGeom>
          <a:noFill/>
        </p:spPr>
        <p:txBody>
          <a:bodyPr/>
          <a:lstStyle/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Barking dogs, kittens that were meowing, and squawking parakeets greet the pet shop visitors.</a:t>
            </a:r>
          </a:p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Barking dogs, meowing kittens, and squawking parakeets greet the pet shop visitors.</a:t>
            </a:r>
          </a:p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Dogs that bark, kittens that meow, and parakeets squawking greet the pet shop visitors.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4419600"/>
          </a:xfrm>
          <a:prstGeom prst="rect">
            <a:avLst/>
          </a:prstGeom>
          <a:noFill/>
        </p:spPr>
        <p:txBody>
          <a:bodyPr/>
          <a:lstStyle/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During class, Samuel spent his time flirting with Brittney, eating candy, and doodling on the assignment sheet.</a:t>
            </a:r>
          </a:p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During class, Samuel spent his time flirting with Brittney, he ate candy, and doodling on the assignment sheet.</a:t>
            </a:r>
          </a:p>
          <a:p>
            <a:pPr marL="465138" lvl="1" indent="-465138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During class, Samuel spent his time to flirt with Brittney, to eat candy, and doodling on the assignment sheet.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05000"/>
            <a:ext cx="8229600" cy="4419600"/>
          </a:xfrm>
          <a:prstGeom prst="rect">
            <a:avLst/>
          </a:prstGeom>
          <a:noFill/>
        </p:spPr>
        <p:txBody>
          <a:bodyPr/>
          <a:lstStyle/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Alex looked everywhere for his math book—under the bed, on his desk, and he searched inside the refrigerator.</a:t>
            </a:r>
          </a:p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Alex looked everywhere for his math book—viewing under the bed, searching on his desk, and inside the refrigerator.</a:t>
            </a:r>
          </a:p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Alex looked everywhere for his math book—under the bed, on his desk, and inside the refrigerator.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4495800"/>
          </a:xfrm>
          <a:prstGeom prst="rect">
            <a:avLst/>
          </a:prstGeom>
          <a:noFill/>
        </p:spPr>
        <p:txBody>
          <a:bodyPr/>
          <a:lstStyle/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manager wanted staff who arrived on time, smiled at the customers, and didn’t snack on the chicken nuggets.</a:t>
            </a:r>
          </a:p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manager wanted staff who arrived on time, would be smiling at the customers, and would not be snacking on the chicken nuggets.</a:t>
            </a:r>
          </a:p>
          <a:p>
            <a:pPr lvl="1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manager wanted staff who arrived on time, smiled at the customers, and no snacking on the chicken nuggets.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5</a:t>
            </a: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457200" y="17526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 indent="-457200">
              <a:buFont typeface="Calibri" pitchFamily="34" charset="0"/>
              <a:buAutoNum type="alphaUcPeriod"/>
            </a:pPr>
            <a:r>
              <a:rPr lang="en-US" sz="2600"/>
              <a:t>After giving Jeremy her phone number, Felicia had to tolerate his late night calls, stupid conversations, and requests for her math homework.</a:t>
            </a:r>
          </a:p>
          <a:p>
            <a:pPr lvl="1" indent="-457200">
              <a:buFont typeface="Calibri" pitchFamily="34" charset="0"/>
              <a:buAutoNum type="alphaUcPeriod"/>
            </a:pPr>
            <a:r>
              <a:rPr lang="en-US" sz="2600"/>
              <a:t>After giving Jeremy her phone number, Felicia had to tolerate his late night calls, the fact that he carried on stupid conversations, and requests for her math homework.</a:t>
            </a:r>
          </a:p>
          <a:p>
            <a:pPr lvl="1" indent="-457200">
              <a:buFont typeface="Calibri" pitchFamily="34" charset="0"/>
              <a:buAutoNum type="alphaUcPeriod"/>
            </a:pPr>
            <a:r>
              <a:rPr lang="en-US" sz="2600"/>
              <a:t>After giving Jeremy her phone number, Felicia had to tolerate being woken up late at night, having stupid conversations, and he constantly requested her math homework.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pPr eaLnBrk="1" hangingPunct="1"/>
            <a:r>
              <a:rPr lang="en-US" sz="4000" smtClean="0"/>
              <a:t>Quick Test, Part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7620000" cy="1600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Directions: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items that follow, choose the correct word or phrase within the context suggested by the sentence.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2895600" y="4191000"/>
            <a:ext cx="2057400" cy="1524000"/>
          </a:xfrm>
          <a:prstGeom prst="wedgeRoundRectCallout">
            <a:avLst>
              <a:gd name="adj1" fmla="val 165549"/>
              <a:gd name="adj2" fmla="val -52438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Now try a </a:t>
            </a:r>
            <a:r>
              <a:rPr lang="en-US" sz="2400" i="1" dirty="0">
                <a:solidFill>
                  <a:schemeClr val="tx1"/>
                </a:solidFill>
                <a:latin typeface="Arial Black" pitchFamily="34" charset="0"/>
                <a:cs typeface="Arial" pitchFamily="34" charset="0"/>
              </a:rPr>
              <a:t>different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type!</a:t>
            </a:r>
            <a:endParaRPr lang="en-US" sz="2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4038600"/>
          </a:xfrm>
          <a:prstGeom prst="rect">
            <a:avLst/>
          </a:prstGeom>
          <a:noFill/>
        </p:spPr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Pasta boiling in water, __________, and garlic bread baking in the oven welcomed Francisco as he opened the door.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simmered tomato sauce in the pan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tomato sauce simmering in the pan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tomato sauce that simmered in the pan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saucy tomatoes that were simmering in the pan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76400"/>
            <a:ext cx="8229600" cy="4191000"/>
          </a:xfrm>
          <a:prstGeom prst="rect">
            <a:avLst/>
          </a:prstGeom>
          <a:noFill/>
        </p:spPr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During our vacation in the Bahamas, we hope __________, to enjoy beautiful sunsets, and to dance ourselves dizzy at reggae clubs.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we eat delicious seafood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that eating delicious seafood occurs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eat delicious seafood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eating delicious seafood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905000"/>
            <a:ext cx="8305800" cy="3886200"/>
          </a:xfrm>
          <a:prstGeom prst="rect">
            <a:avLst/>
          </a:prstGeom>
          <a:noFill/>
        </p:spPr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Karen wished Ray chewed with his mouth closed, for otherwise he was everything she wanted in a date; he was tall, intelligent, and __________.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 looked good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being good looking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one handsome man to look at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handsome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8229600" cy="4800600"/>
          </a:xfrm>
          <a:prstGeom prst="rect">
            <a:avLst/>
          </a:prstGeom>
          <a:noFill/>
        </p:spPr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win Laurie’s love, Albert visited the florist for roses, the drugstore for a box of chocolates, and __________.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bought an expensive gold necklace at the jewelry store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jeweler for an expensive gold necklace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jeweler where he bought an expensive gold necklace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buy an expensive gold necklace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Item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3581400"/>
          </a:xfrm>
          <a:prstGeom prst="rect">
            <a:avLst/>
          </a:prstGeom>
          <a:noFill/>
        </p:spPr>
        <p:txBody>
          <a:bodyPr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Kimberly won’t date Terry because he is too short, too noisy, and _________.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because he picks his teeth with his fingers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too impolite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 the most impolite man she has ever met</a:t>
            </a:r>
          </a:p>
          <a:p>
            <a:pPr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Picking his teeth with his fingers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219200"/>
            <a:ext cx="4572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Reference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1066800" y="2514600"/>
            <a:ext cx="7086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The material has been adapted from Grammar Bytes! It provides additional handouts and exercises on parallel structure. Go to chompchomp.com!</a:t>
            </a:r>
          </a:p>
          <a:p>
            <a:endParaRPr lang="en-US" sz="2400"/>
          </a:p>
          <a:p>
            <a:endParaRPr lang="en-US" sz="2400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762000" y="4419600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http://chompchomp.com/structure01/structure01.20.b.htm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1219</Words>
  <Application>Microsoft Office PowerPoint</Application>
  <PresentationFormat>On-screen Show (4:3)</PresentationFormat>
  <Paragraphs>181</Paragraphs>
  <Slides>31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Parallelism</vt:lpstr>
      <vt:lpstr>Slide 3</vt:lpstr>
      <vt:lpstr>ACTIVITY</vt:lpstr>
      <vt:lpstr> Sentence Fragments  </vt:lpstr>
      <vt:lpstr>Slide 6</vt:lpstr>
      <vt:lpstr>Slide 7</vt:lpstr>
      <vt:lpstr> Run-on Sentences </vt:lpstr>
      <vt:lpstr>Slide 9</vt:lpstr>
      <vt:lpstr>Let’s correct a sentence using a period and a capital letter.</vt:lpstr>
      <vt:lpstr> Let’s correct a sentence using a semicolon. </vt:lpstr>
      <vt:lpstr> Let’s correct a sentence using a comma and a conjunction. </vt:lpstr>
      <vt:lpstr>Slide 13</vt:lpstr>
      <vt:lpstr>Sample Item</vt:lpstr>
      <vt:lpstr>Items in a series must have parallel structure.</vt:lpstr>
      <vt:lpstr>Here is an example:</vt:lpstr>
      <vt:lpstr>Don’t create problems by mixing grammatical elements.</vt:lpstr>
      <vt:lpstr>The problem looks like this:</vt:lpstr>
      <vt:lpstr>Quick Test, Part 1</vt:lpstr>
      <vt:lpstr>Item 1</vt:lpstr>
      <vt:lpstr>Item 2</vt:lpstr>
      <vt:lpstr>Item 3</vt:lpstr>
      <vt:lpstr>Item 4</vt:lpstr>
      <vt:lpstr>Item 5</vt:lpstr>
      <vt:lpstr>Quick Test, Part 2</vt:lpstr>
      <vt:lpstr>Item 6</vt:lpstr>
      <vt:lpstr>Item 7</vt:lpstr>
      <vt:lpstr>Item 8</vt:lpstr>
      <vt:lpstr>Item 9</vt:lpstr>
      <vt:lpstr>Item 10</vt:lpstr>
      <vt:lpstr>Slide 31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WEEK: 6</dc:title>
  <dc:creator>Shama</dc:creator>
  <cp:lastModifiedBy>Dell 5110</cp:lastModifiedBy>
  <cp:revision>54</cp:revision>
  <dcterms:created xsi:type="dcterms:W3CDTF">2011-10-07T10:36:35Z</dcterms:created>
  <dcterms:modified xsi:type="dcterms:W3CDTF">2012-07-22T18:16:12Z</dcterms:modified>
</cp:coreProperties>
</file>