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1" r:id="rId2"/>
    <p:sldId id="264" r:id="rId3"/>
    <p:sldId id="265" r:id="rId4"/>
    <p:sldId id="266" r:id="rId5"/>
    <p:sldId id="259" r:id="rId6"/>
    <p:sldId id="260" r:id="rId7"/>
    <p:sldId id="261" r:id="rId8"/>
    <p:sldId id="262" r:id="rId9"/>
    <p:sldId id="263" r:id="rId10"/>
    <p:sldId id="270" r:id="rId11"/>
    <p:sldId id="267" r:id="rId12"/>
    <p:sldId id="268" r:id="rId13"/>
    <p:sldId id="269" r:id="rId14"/>
    <p:sldId id="272" r:id="rId15"/>
    <p:sldId id="273" r:id="rId16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9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AAA0F-69C9-4CC9-9B63-7EA52C8AF567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8B935-8196-43A5-9C0B-B041D6447B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FBE38-4CEE-4C6D-BEB1-72EC3F5A660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FBE38-4CEE-4C6D-BEB1-72EC3F5A660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FBE38-4CEE-4C6D-BEB1-72EC3F5A660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A2244-06C6-41F1-8966-62BAF42FBC6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9810E-9FA0-43FB-98D5-F0041AEEB12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9810E-9FA0-43FB-98D5-F0041AEEB12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9810E-9FA0-43FB-98D5-F0041AEEB12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9810E-9FA0-43FB-98D5-F0041AEEB12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8B935-8196-43A5-9C0B-B041D6447BC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8B935-8196-43A5-9C0B-B041D6447BC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8B935-8196-43A5-9C0B-B041D6447BC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108-239F-4431-AB4D-819A208F6B86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F88D-54C7-4A74-95C4-A43A2C125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108-239F-4431-AB4D-819A208F6B86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F88D-54C7-4A74-95C4-A43A2C125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108-239F-4431-AB4D-819A208F6B86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F88D-54C7-4A74-95C4-A43A2C125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108-239F-4431-AB4D-819A208F6B86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F88D-54C7-4A74-95C4-A43A2C125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108-239F-4431-AB4D-819A208F6B86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F88D-54C7-4A74-95C4-A43A2C125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108-239F-4431-AB4D-819A208F6B86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F88D-54C7-4A74-95C4-A43A2C125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108-239F-4431-AB4D-819A208F6B86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F88D-54C7-4A74-95C4-A43A2C125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108-239F-4431-AB4D-819A208F6B86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F88D-54C7-4A74-95C4-A43A2C125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108-239F-4431-AB4D-819A208F6B86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F88D-54C7-4A74-95C4-A43A2C125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108-239F-4431-AB4D-819A208F6B86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F88D-54C7-4A74-95C4-A43A2C125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B108-239F-4431-AB4D-819A208F6B86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F88D-54C7-4A74-95C4-A43A2C125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8B108-239F-4431-AB4D-819A208F6B86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8F88D-54C7-4A74-95C4-A43A2C125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nglish4today.com/englishgrammar/grammar/DETERMINERS11.cfm" TargetMode="External"/><Relationship Id="rId3" Type="http://schemas.openxmlformats.org/officeDocument/2006/relationships/hyperlink" Target="http://www.english4today.com/englishgrammar/grammar/DETERMINERS2.cfm" TargetMode="External"/><Relationship Id="rId7" Type="http://schemas.openxmlformats.org/officeDocument/2006/relationships/hyperlink" Target="http://www.english4today.com/englishgrammar/grammar/DETERMINERS10.cf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nglish4today.com/englishgrammar/grammar/DETERMINERS7.cfm" TargetMode="External"/><Relationship Id="rId11" Type="http://schemas.openxmlformats.org/officeDocument/2006/relationships/hyperlink" Target="http://www.english4today.com/englishgrammar/grammar/DETERMINERS15.cfm" TargetMode="External"/><Relationship Id="rId5" Type="http://schemas.openxmlformats.org/officeDocument/2006/relationships/hyperlink" Target="http://www.english4today.com/englishgrammar/grammar/DETERMINERS6.cfm" TargetMode="External"/><Relationship Id="rId10" Type="http://schemas.openxmlformats.org/officeDocument/2006/relationships/hyperlink" Target="http://www.english4today.com/englishgrammar/grammar/DETERMINERS14.cfm" TargetMode="External"/><Relationship Id="rId4" Type="http://schemas.openxmlformats.org/officeDocument/2006/relationships/hyperlink" Target="http://www.english4today.com/englishgrammar/grammar/DETERMINERS5.cfm" TargetMode="External"/><Relationship Id="rId9" Type="http://schemas.openxmlformats.org/officeDocument/2006/relationships/hyperlink" Target="http://www.english4today.com/englishgrammar/grammar/DETERMINERS13.cf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glisch-hilfen.de/en/exercises_list/prepositions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0"/>
            <a:ext cx="6172200" cy="1524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English Comprehension and Composition – Lecture </a:t>
            </a:r>
            <a:r>
              <a:rPr lang="en-US" b="1" dirty="0" smtClean="0"/>
              <a:t>11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429000"/>
            <a:ext cx="6172200" cy="31241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Objectives</a:t>
            </a:r>
          </a:p>
          <a:p>
            <a:r>
              <a:rPr lang="en-US" dirty="0" smtClean="0"/>
              <a:t>Determiners and </a:t>
            </a:r>
            <a:r>
              <a:rPr lang="en-US" dirty="0" smtClean="0"/>
              <a:t>P</a:t>
            </a:r>
            <a:r>
              <a:rPr lang="en-US" dirty="0" smtClean="0"/>
              <a:t>ractice Exercises</a:t>
            </a:r>
          </a:p>
          <a:p>
            <a:r>
              <a:rPr lang="en-US" dirty="0" smtClean="0"/>
              <a:t>Articles and Practice Exercises</a:t>
            </a:r>
          </a:p>
          <a:p>
            <a:r>
              <a:rPr lang="en-US" dirty="0" smtClean="0"/>
              <a:t>Prepositions and Practice Exercises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3601"/>
            <a:ext cx="5829300" cy="1320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DETERMINERS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4368800"/>
            <a:ext cx="4800600" cy="1320800"/>
          </a:xfrm>
        </p:spPr>
        <p:txBody>
          <a:bodyPr/>
          <a:lstStyle/>
          <a:p>
            <a:r>
              <a:rPr lang="en-US" b="1" dirty="0"/>
              <a:t>FUNCTION AND </a:t>
            </a:r>
            <a:r>
              <a:rPr lang="en-US" b="1" dirty="0" smtClean="0"/>
              <a:t>CLASSES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914400"/>
            <a:ext cx="6172200" cy="1016000"/>
          </a:xfrm>
        </p:spPr>
        <p:txBody>
          <a:bodyPr/>
          <a:lstStyle/>
          <a:p>
            <a:r>
              <a:rPr lang="en-US" b="1" dirty="0"/>
              <a:t>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2133600"/>
            <a:ext cx="6172200" cy="5791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u="sng" dirty="0" smtClean="0"/>
              <a:t>Determiners </a:t>
            </a:r>
            <a:r>
              <a:rPr lang="en-US" u="sng" dirty="0"/>
              <a:t>are words placed in front of a noun to make it clear </a:t>
            </a:r>
            <a:r>
              <a:rPr lang="en-US" u="sng" dirty="0" smtClean="0"/>
              <a:t>as to what </a:t>
            </a:r>
            <a:r>
              <a:rPr lang="en-US" u="sng" dirty="0"/>
              <a:t>the noun refers to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word '</a:t>
            </a:r>
            <a:r>
              <a:rPr lang="en-US" i="1" dirty="0"/>
              <a:t>people</a:t>
            </a:r>
            <a:r>
              <a:rPr lang="en-US" dirty="0"/>
              <a:t>' by itself is a general reference to some group of human beings. If someone says '</a:t>
            </a:r>
            <a:r>
              <a:rPr lang="en-US" b="1" i="1" dirty="0"/>
              <a:t>these</a:t>
            </a:r>
            <a:r>
              <a:rPr lang="en-US" i="1" dirty="0"/>
              <a:t> people', </a:t>
            </a:r>
            <a:r>
              <a:rPr lang="en-US" dirty="0"/>
              <a:t>we know which group they are talking about, and if they say '</a:t>
            </a:r>
            <a:r>
              <a:rPr lang="en-US" b="1" i="1" dirty="0"/>
              <a:t>a lot of</a:t>
            </a:r>
            <a:r>
              <a:rPr lang="en-US" i="1" dirty="0"/>
              <a:t> people' </a:t>
            </a:r>
            <a:r>
              <a:rPr lang="en-US" dirty="0"/>
              <a:t>we know how big the group is.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6743700" cy="1219200"/>
          </a:xfrm>
        </p:spPr>
        <p:txBody>
          <a:bodyPr>
            <a:normAutofit/>
          </a:bodyPr>
          <a:lstStyle/>
          <a:p>
            <a:r>
              <a:rPr lang="en-US" b="1" dirty="0"/>
              <a:t>Classes of Determiners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6096000" cy="754380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hlinkClick r:id="rId3"/>
              </a:rPr>
              <a:t>Definite and Indefinite articles</a:t>
            </a:r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the, a, an</a:t>
            </a:r>
            <a:endParaRPr lang="en-US" dirty="0"/>
          </a:p>
          <a:p>
            <a:r>
              <a:rPr lang="en-US" dirty="0">
                <a:hlinkClick r:id="rId4"/>
              </a:rPr>
              <a:t>Demonstratives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i="1" dirty="0"/>
              <a:t>this, that, these, those</a:t>
            </a:r>
            <a:endParaRPr lang="en-US" dirty="0"/>
          </a:p>
          <a:p>
            <a:r>
              <a:rPr lang="en-US" dirty="0">
                <a:hlinkClick r:id="rId5"/>
              </a:rPr>
              <a:t>Possessives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i="1" dirty="0"/>
              <a:t>my, your, his, her, its, our, their</a:t>
            </a:r>
            <a:endParaRPr lang="en-US" dirty="0"/>
          </a:p>
          <a:p>
            <a:r>
              <a:rPr lang="en-US" dirty="0">
                <a:hlinkClick r:id="rId6"/>
              </a:rPr>
              <a:t>Quantifiers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i="1" dirty="0"/>
              <a:t>a few, a little, much, many, a lot of, most, some, any, enough, etc.</a:t>
            </a:r>
            <a:endParaRPr lang="en-US" dirty="0"/>
          </a:p>
          <a:p>
            <a:r>
              <a:rPr lang="en-US" dirty="0">
                <a:hlinkClick r:id="rId7"/>
              </a:rPr>
              <a:t>Numbers</a:t>
            </a:r>
            <a:r>
              <a:rPr lang="en-US" u="sng" dirty="0"/>
              <a:t/>
            </a:r>
            <a:br>
              <a:rPr lang="en-US" u="sng" dirty="0"/>
            </a:br>
            <a:r>
              <a:rPr lang="en-US" i="1" dirty="0"/>
              <a:t>one, ten, thirty, etc.</a:t>
            </a:r>
            <a:endParaRPr lang="en-US" dirty="0"/>
          </a:p>
          <a:p>
            <a:r>
              <a:rPr lang="en-US" dirty="0">
                <a:hlinkClick r:id="rId8"/>
              </a:rPr>
              <a:t>Distributives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i="1" dirty="0"/>
              <a:t>all, both, half, either, neither, each, every</a:t>
            </a:r>
            <a:endParaRPr lang="en-US" dirty="0"/>
          </a:p>
          <a:p>
            <a:r>
              <a:rPr lang="en-US" dirty="0">
                <a:hlinkClick r:id="rId9"/>
              </a:rPr>
              <a:t>Difference words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i="1" dirty="0"/>
              <a:t>other, another</a:t>
            </a:r>
            <a:endParaRPr lang="en-US" dirty="0"/>
          </a:p>
          <a:p>
            <a:r>
              <a:rPr lang="en-US" dirty="0">
                <a:hlinkClick r:id="rId10"/>
              </a:rPr>
              <a:t>Question words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i="1" dirty="0"/>
              <a:t>Which, what, whose</a:t>
            </a:r>
            <a:endParaRPr lang="en-US" dirty="0"/>
          </a:p>
          <a:p>
            <a:r>
              <a:rPr lang="en-US" dirty="0">
                <a:hlinkClick r:id="rId11"/>
              </a:rPr>
              <a:t>Defining words</a:t>
            </a:r>
            <a:r>
              <a:rPr lang="en-US" b="1" dirty="0"/>
              <a:t/>
            </a:r>
            <a:br>
              <a:rPr lang="en-US" b="1" dirty="0"/>
            </a:br>
            <a:r>
              <a:rPr lang="en-US" i="1" dirty="0"/>
              <a:t>which, whose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75141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Fill </a:t>
            </a:r>
            <a:r>
              <a:rPr lang="en-US" b="1" dirty="0"/>
              <a:t>in the correct determiner.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625600"/>
            <a:ext cx="6286500" cy="7213600"/>
          </a:xfrm>
        </p:spPr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Could you bring me </a:t>
            </a:r>
            <a:r>
              <a:rPr lang="en-US" dirty="0" smtClean="0"/>
              <a:t>___ (this, these, that, those) books </a:t>
            </a:r>
            <a:r>
              <a:rPr lang="en-US" dirty="0"/>
              <a:t>I left in the garden?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____ (The, A, An) sun </a:t>
            </a:r>
            <a:r>
              <a:rPr lang="en-US" dirty="0"/>
              <a:t>rises from the east.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The doctor advised me to eat </a:t>
            </a:r>
            <a:r>
              <a:rPr lang="en-US" dirty="0" smtClean="0"/>
              <a:t>____ (the, a, an) apple </a:t>
            </a:r>
            <a:r>
              <a:rPr lang="en-US" dirty="0"/>
              <a:t>every morning.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There aren't </a:t>
            </a:r>
            <a:r>
              <a:rPr lang="en-US" dirty="0" smtClean="0"/>
              <a:t>_____ (much, many, a lot) students </a:t>
            </a:r>
            <a:r>
              <a:rPr lang="en-US" dirty="0"/>
              <a:t>in the library.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 haven't got </a:t>
            </a:r>
            <a:r>
              <a:rPr lang="en-US" dirty="0" smtClean="0"/>
              <a:t>____ (some, any, many) pictures </a:t>
            </a:r>
            <a:r>
              <a:rPr lang="en-US" dirty="0"/>
              <a:t>in my bedroom.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She </a:t>
            </a:r>
            <a:r>
              <a:rPr lang="en-US" dirty="0"/>
              <a:t>gave a cookie to </a:t>
            </a:r>
            <a:r>
              <a:rPr lang="en-US" dirty="0" smtClean="0"/>
              <a:t>____ (a, an , the) child</a:t>
            </a:r>
            <a:r>
              <a:rPr lang="en-US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I've got to solve </a:t>
            </a:r>
            <a:r>
              <a:rPr lang="en-US" dirty="0" smtClean="0"/>
              <a:t>____ (any, some, all) math </a:t>
            </a:r>
            <a:r>
              <a:rPr lang="en-US" dirty="0"/>
              <a:t>problems before I go to sleep.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(</a:t>
            </a:r>
            <a:r>
              <a:rPr lang="en-US" i="1" dirty="0"/>
              <a:t>With a bowl of cherries on your lap</a:t>
            </a:r>
            <a:r>
              <a:rPr lang="en-US" dirty="0"/>
              <a:t>) </a:t>
            </a:r>
            <a:r>
              <a:rPr lang="en-US" dirty="0" smtClean="0"/>
              <a:t>_____ (this, these, that , those) cherries are delicious</a:t>
            </a:r>
            <a:r>
              <a:rPr lang="en-US" dirty="0"/>
              <a:t>!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My mother doesn't drink </a:t>
            </a:r>
            <a:r>
              <a:rPr lang="en-US" dirty="0" smtClean="0"/>
              <a:t>____ (much, many, a lot) coffee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always </a:t>
            </a:r>
            <a:r>
              <a:rPr lang="en-US" dirty="0" smtClean="0"/>
              <a:t>keep ____ (any, every, some) money </a:t>
            </a:r>
            <a:r>
              <a:rPr lang="en-US" dirty="0"/>
              <a:t>in my wallet for emergencies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5715000" cy="548216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dirty="0" smtClean="0"/>
              <a:t>Fill </a:t>
            </a:r>
            <a:r>
              <a:rPr lang="en-US" sz="3100" dirty="0"/>
              <a:t>in the blank with the correct </a:t>
            </a:r>
            <a:r>
              <a:rPr lang="en-US" sz="3100" dirty="0" smtClean="0"/>
              <a:t>word: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6858000" cy="86106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sz="5100" dirty="0"/>
              <a:t>	</a:t>
            </a:r>
            <a:r>
              <a:rPr lang="en-US" sz="5100" dirty="0" smtClean="0"/>
              <a:t>1</a:t>
            </a:r>
            <a:r>
              <a:rPr lang="en-US" sz="5100" dirty="0"/>
              <a:t>. I have three winter coats, but ________ of them are new. (neither, none</a:t>
            </a:r>
            <a:r>
              <a:rPr lang="en-US" sz="5100" dirty="0" smtClean="0"/>
              <a:t>)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/>
              <a:t>2. There are two umbrellas here, but _________ of them is mine. (neither, none</a:t>
            </a:r>
            <a:r>
              <a:rPr lang="en-US" sz="5100" dirty="0" smtClean="0"/>
              <a:t>)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/>
              <a:t>3. He owns twelve cows. _______ of them are Jerseys. (All, Both</a:t>
            </a:r>
            <a:r>
              <a:rPr lang="en-US" sz="5100" dirty="0" smtClean="0"/>
              <a:t>)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/>
              <a:t>4. She has painted dozens of pictures. Have you seen ________ of them? (any, either</a:t>
            </a:r>
            <a:r>
              <a:rPr lang="en-US" sz="5100" dirty="0" smtClean="0"/>
              <a:t>)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/>
              <a:t>5. Amy and Beth are twins. They _______ play the guitar. (all, both</a:t>
            </a:r>
            <a:r>
              <a:rPr lang="en-US" sz="5100" dirty="0" smtClean="0"/>
              <a:t>)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/>
              <a:t>6. Two people said "Hello" to me, but I did not recognize ________ of them. (any, either</a:t>
            </a:r>
            <a:r>
              <a:rPr lang="en-US" sz="5100" dirty="0" smtClean="0"/>
              <a:t>)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/>
              <a:t>7. My wife and I _______ enjoy classical music. (all, both</a:t>
            </a:r>
            <a:r>
              <a:rPr lang="en-US" sz="5100" dirty="0" smtClean="0"/>
              <a:t>)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/>
              <a:t>8. I found all of the questions difficult. Did you answer ________ of them correctly? (any, either</a:t>
            </a:r>
            <a:r>
              <a:rPr lang="en-US" sz="5100" dirty="0" smtClean="0"/>
              <a:t>)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/>
              <a:t>9. I asked six different people, but ________ of them knew where Walnut Street was. (neither, none)</a:t>
            </a:r>
            <a:br>
              <a:rPr lang="en-US" sz="5100" dirty="0"/>
            </a:br>
            <a:r>
              <a:rPr lang="en-US" sz="5100" dirty="0"/>
              <a:t/>
            </a:r>
            <a:br>
              <a:rPr lang="en-US" sz="5100" dirty="0"/>
            </a:br>
            <a:endParaRPr lang="en-US" sz="5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6515100" cy="8686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	 10. My friends and I would like to thank you for your hospitality. We _______ enjoyed ourselves very much. (all, both) </a:t>
            </a:r>
            <a:br>
              <a:rPr lang="en-US" dirty="0" smtClean="0"/>
            </a:br>
            <a:r>
              <a:rPr lang="en-US" dirty="0" smtClean="0"/>
              <a:t>11. There are two public libraries in the city, but ________ of them is located close to where I live. (neither, none)</a:t>
            </a:r>
            <a:br>
              <a:rPr lang="en-US" dirty="0" smtClean="0"/>
            </a:br>
            <a:r>
              <a:rPr lang="en-US" dirty="0" smtClean="0"/>
              <a:t>12. Two wrist watches were left here. Is _________ of them yours? (any, either)</a:t>
            </a:r>
            <a:br>
              <a:rPr lang="en-US" dirty="0" smtClean="0"/>
            </a:br>
            <a:r>
              <a:rPr lang="en-US" dirty="0" smtClean="0"/>
              <a:t>13. He has three nephews. ________ of them have graduated from university. (All, Both)</a:t>
            </a:r>
            <a:br>
              <a:rPr lang="en-US" dirty="0" smtClean="0"/>
            </a:br>
            <a:r>
              <a:rPr lang="en-US" dirty="0" smtClean="0"/>
              <a:t>14. I have two violins. You are welcome to use ________ of them. (any, either)</a:t>
            </a:r>
            <a:br>
              <a:rPr lang="en-US" dirty="0" smtClean="0"/>
            </a:br>
            <a:r>
              <a:rPr lang="en-US" dirty="0" smtClean="0"/>
              <a:t>15. My aunt and uncle are _______ coming for a visit. (all, both)</a:t>
            </a:r>
            <a:br>
              <a:rPr lang="en-US" dirty="0" smtClean="0"/>
            </a:br>
            <a:r>
              <a:rPr lang="en-US" dirty="0" smtClean="0"/>
              <a:t>16. George and Tom like playing chess together, but _________ of them likes to lose a game. (neither, none)</a:t>
            </a:r>
            <a:br>
              <a:rPr lang="en-US" dirty="0" smtClean="0"/>
            </a:br>
            <a:r>
              <a:rPr lang="en-US" dirty="0" smtClean="0"/>
              <a:t>17. The bush is covered with blueberries. Are ________ of them ripe yet? (any, either)</a:t>
            </a:r>
            <a:br>
              <a:rPr lang="en-US" dirty="0" smtClean="0"/>
            </a:br>
            <a:r>
              <a:rPr lang="en-US" dirty="0" smtClean="0"/>
              <a:t>18. I have read five books on the subject, but ________ of them were very helpful. (neither, none)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858000" cy="1386416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Fill </a:t>
            </a:r>
            <a:r>
              <a:rPr lang="en-US" sz="2400" dirty="0"/>
              <a:t>in the </a:t>
            </a:r>
            <a:r>
              <a:rPr lang="en-US" sz="2400" dirty="0" smtClean="0"/>
              <a:t>blank with </a:t>
            </a:r>
            <a:r>
              <a:rPr lang="en-US" sz="2400" b="1" dirty="0" smtClean="0"/>
              <a:t>another</a:t>
            </a:r>
            <a:r>
              <a:rPr lang="en-US" sz="2400" dirty="0" smtClean="0"/>
              <a:t>, </a:t>
            </a:r>
            <a:r>
              <a:rPr lang="en-US" sz="2400" b="1" dirty="0" smtClean="0"/>
              <a:t>other</a:t>
            </a:r>
            <a:r>
              <a:rPr lang="en-US" sz="2400" dirty="0" smtClean="0"/>
              <a:t>, </a:t>
            </a:r>
            <a:r>
              <a:rPr lang="en-US" sz="2400" b="1" dirty="0" smtClean="0"/>
              <a:t>others</a:t>
            </a:r>
            <a:r>
              <a:rPr lang="en-US" sz="2400" dirty="0" smtClean="0"/>
              <a:t> or </a:t>
            </a:r>
            <a:r>
              <a:rPr lang="en-US" sz="2400" b="1" dirty="0" smtClean="0"/>
              <a:t>else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6477000" cy="7543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1</a:t>
            </a:r>
            <a:r>
              <a:rPr lang="en-US" dirty="0"/>
              <a:t>. I want to borrow ___________ book from the library.</a:t>
            </a:r>
            <a:br>
              <a:rPr lang="en-US" dirty="0"/>
            </a:br>
            <a:r>
              <a:rPr lang="en-US" dirty="0"/>
              <a:t>2. Three people moved out, and two ____________ moved in.</a:t>
            </a:r>
            <a:br>
              <a:rPr lang="en-US" dirty="0"/>
            </a:br>
            <a:r>
              <a:rPr lang="en-US" dirty="0"/>
              <a:t>3. Who ___________ knows the secret?</a:t>
            </a:r>
            <a:br>
              <a:rPr lang="en-US" dirty="0"/>
            </a:br>
            <a:r>
              <a:rPr lang="en-US" dirty="0"/>
              <a:t>4. There are several ____________ possibilities.</a:t>
            </a:r>
            <a:br>
              <a:rPr lang="en-US" dirty="0"/>
            </a:br>
            <a:r>
              <a:rPr lang="en-US" dirty="0"/>
              <a:t>5. Where ____________ should I look?</a:t>
            </a:r>
            <a:br>
              <a:rPr lang="en-US" dirty="0"/>
            </a:br>
            <a:r>
              <a:rPr lang="en-US" dirty="0"/>
              <a:t>6. Some students enjoyed the film, but ____________ did not.</a:t>
            </a:r>
            <a:br>
              <a:rPr lang="en-US" dirty="0"/>
            </a:br>
            <a:r>
              <a:rPr lang="en-US" dirty="0"/>
              <a:t>7. He lives on the ____________ side of the lake.</a:t>
            </a:r>
            <a:br>
              <a:rPr lang="en-US" dirty="0"/>
            </a:br>
            <a:r>
              <a:rPr lang="en-US" dirty="0"/>
              <a:t>8. I have _____________ idea.</a:t>
            </a:r>
            <a:br>
              <a:rPr lang="en-US" dirty="0"/>
            </a:br>
            <a:r>
              <a:rPr lang="en-US" dirty="0"/>
              <a:t>9. ____________ people soon followed her example.</a:t>
            </a:r>
            <a:br>
              <a:rPr lang="en-US" dirty="0"/>
            </a:br>
            <a:r>
              <a:rPr lang="en-US" dirty="0"/>
              <a:t>10. Do you know anyone ____________ here?</a:t>
            </a:r>
            <a:br>
              <a:rPr lang="en-US" dirty="0"/>
            </a:br>
            <a:r>
              <a:rPr lang="en-US" dirty="0"/>
              <a:t>11. We are going to move to ___________ city.</a:t>
            </a:r>
            <a:br>
              <a:rPr lang="en-US" dirty="0"/>
            </a:br>
            <a:r>
              <a:rPr lang="en-US" dirty="0"/>
              <a:t>12. Some birds feed on insects, while ____________ eat berries.</a:t>
            </a:r>
            <a:br>
              <a:rPr lang="en-US" dirty="0"/>
            </a:br>
            <a:r>
              <a:rPr lang="en-US" dirty="0"/>
              <a:t>13. Somebody ____________ should have a turn now.</a:t>
            </a:r>
            <a:br>
              <a:rPr lang="en-US" dirty="0"/>
            </a:br>
            <a:r>
              <a:rPr lang="en-US" dirty="0"/>
              <a:t>14. Few ____________ people attended the ceremony.</a:t>
            </a:r>
            <a:br>
              <a:rPr lang="en-US" dirty="0"/>
            </a:br>
            <a:r>
              <a:rPr lang="en-US" dirty="0"/>
              <a:t>15. You may borrow this eraser. I have several ____________</a:t>
            </a:r>
            <a:br>
              <a:rPr lang="en-US" dirty="0"/>
            </a:br>
            <a:r>
              <a:rPr lang="en-US" dirty="0"/>
              <a:t>16. What ____________ have you decided?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6172200" cy="1051984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Fill </a:t>
            </a:r>
            <a:r>
              <a:rPr lang="en-US" sz="2800" dirty="0"/>
              <a:t>in the blank </a:t>
            </a:r>
            <a:r>
              <a:rPr lang="en-US" sz="2800" dirty="0" smtClean="0"/>
              <a:t>with </a:t>
            </a:r>
            <a:r>
              <a:rPr lang="en-US" sz="2800" b="1" dirty="0" smtClean="0"/>
              <a:t>such</a:t>
            </a:r>
            <a:r>
              <a:rPr lang="en-US" sz="2800" dirty="0"/>
              <a:t>, </a:t>
            </a:r>
            <a:r>
              <a:rPr lang="en-US" sz="2800" b="1" dirty="0"/>
              <a:t>so</a:t>
            </a:r>
            <a:r>
              <a:rPr lang="en-US" sz="2800" dirty="0"/>
              <a:t> or </a:t>
            </a:r>
            <a:r>
              <a:rPr lang="en-US" sz="2800" b="1" dirty="0"/>
              <a:t>too</a:t>
            </a:r>
            <a:r>
              <a:rPr lang="en-US" sz="2800" dirty="0"/>
              <a:t>, as appropriate.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6858000" cy="7543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	1</a:t>
            </a:r>
            <a:r>
              <a:rPr lang="en-US" dirty="0"/>
              <a:t>. She sang ________ soothing lullabies that the baby was soon asleep.</a:t>
            </a:r>
            <a:br>
              <a:rPr lang="en-US" dirty="0"/>
            </a:br>
            <a:r>
              <a:rPr lang="en-US" dirty="0"/>
              <a:t>2. He owned ________ many books that his walls were lined with bookcases.</a:t>
            </a:r>
            <a:br>
              <a:rPr lang="en-US" dirty="0"/>
            </a:br>
            <a:r>
              <a:rPr lang="en-US" dirty="0"/>
              <a:t>3. The boys were _______ excited to sit still.</a:t>
            </a:r>
            <a:br>
              <a:rPr lang="en-US" dirty="0"/>
            </a:br>
            <a:r>
              <a:rPr lang="en-US" dirty="0"/>
              <a:t>4. He has ________ varied interests, one never knows what he will do next.</a:t>
            </a:r>
            <a:br>
              <a:rPr lang="en-US" dirty="0"/>
            </a:br>
            <a:r>
              <a:rPr lang="en-US" dirty="0"/>
              <a:t>5. They have ________ few enemies, they are accepted wherever they go.</a:t>
            </a:r>
            <a:br>
              <a:rPr lang="en-US" dirty="0"/>
            </a:br>
            <a:r>
              <a:rPr lang="en-US" dirty="0"/>
              <a:t>6. The snow was ________ deep for us to walk across the field.</a:t>
            </a:r>
            <a:br>
              <a:rPr lang="en-US" dirty="0"/>
            </a:br>
            <a:r>
              <a:rPr lang="en-US" dirty="0"/>
              <a:t>7. Yesterday I walked ________ far that I fell asleep immediately after supper.</a:t>
            </a:r>
            <a:br>
              <a:rPr lang="en-US" dirty="0"/>
            </a:br>
            <a:r>
              <a:rPr lang="en-US" dirty="0"/>
              <a:t>8. I had ________ a good time at the party, I did not want to leave.</a:t>
            </a:r>
            <a:br>
              <a:rPr lang="en-US" dirty="0"/>
            </a:br>
            <a:r>
              <a:rPr lang="en-US" dirty="0"/>
              <a:t>9. I see her ________ often that I feel I know her quite well.</a:t>
            </a:r>
            <a:br>
              <a:rPr lang="en-US" dirty="0"/>
            </a:br>
            <a:r>
              <a:rPr lang="en-US" dirty="0"/>
              <a:t>10. The visibility was ________ poor for the mountains to be seen.</a:t>
            </a:r>
            <a:br>
              <a:rPr lang="en-US" dirty="0"/>
            </a:br>
            <a:r>
              <a:rPr lang="en-US" dirty="0"/>
              <a:t>11. This is ________ an interesting book, I stayed up all night to read it.</a:t>
            </a:r>
            <a:br>
              <a:rPr lang="en-US" dirty="0"/>
            </a:br>
            <a:r>
              <a:rPr lang="en-US" dirty="0"/>
              <a:t>12. This puzzle is ________ easy that a child could do it.</a:t>
            </a:r>
            <a:br>
              <a:rPr lang="en-US" dirty="0"/>
            </a:br>
            <a:r>
              <a:rPr lang="en-US" dirty="0"/>
              <a:t>13. There was ________ much traffic, I could not cross the street.</a:t>
            </a:r>
            <a:br>
              <a:rPr lang="en-US" dirty="0"/>
            </a:br>
            <a:r>
              <a:rPr lang="en-US" dirty="0"/>
              <a:t>14. She was ________ tired to watch the video.</a:t>
            </a:r>
            <a:br>
              <a:rPr lang="en-US" dirty="0"/>
            </a:br>
            <a:r>
              <a:rPr lang="en-US" dirty="0"/>
              <a:t>15. They have _______ little furniture, it will be easy for them to move.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00400"/>
            <a:ext cx="6172200" cy="1524000"/>
          </a:xfrm>
        </p:spPr>
        <p:txBody>
          <a:bodyPr/>
          <a:lstStyle/>
          <a:p>
            <a:r>
              <a:rPr lang="en-US" b="1" dirty="0" smtClean="0"/>
              <a:t>Articles</a:t>
            </a:r>
            <a:endParaRPr lang="en-US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1000"/>
            <a:ext cx="6324600" cy="83820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u="sng" dirty="0">
                <a:solidFill>
                  <a:schemeClr val="tx1"/>
                </a:solidFill>
              </a:rPr>
              <a:t>Fill in the article </a:t>
            </a:r>
            <a:r>
              <a:rPr lang="en-US" b="1" u="sng" dirty="0" smtClean="0">
                <a:solidFill>
                  <a:schemeClr val="tx1"/>
                </a:solidFill>
              </a:rPr>
              <a:t> a, an or  the  </a:t>
            </a:r>
            <a:r>
              <a:rPr lang="en-US" b="1" u="sng" dirty="0">
                <a:solidFill>
                  <a:schemeClr val="tx1"/>
                </a:solidFill>
              </a:rPr>
              <a:t>where necessary. Choose </a:t>
            </a:r>
            <a:r>
              <a:rPr lang="en-US" b="1" u="sng" dirty="0" smtClean="0">
                <a:solidFill>
                  <a:schemeClr val="tx1"/>
                </a:solidFill>
              </a:rPr>
              <a:t> x  where </a:t>
            </a:r>
            <a:r>
              <a:rPr lang="en-US" b="1" u="sng" dirty="0">
                <a:solidFill>
                  <a:schemeClr val="tx1"/>
                </a:solidFill>
              </a:rPr>
              <a:t>no article is used.</a:t>
            </a:r>
          </a:p>
          <a:p>
            <a:pPr algn="l"/>
            <a:r>
              <a:rPr lang="en-US" sz="3000" dirty="0">
                <a:solidFill>
                  <a:schemeClr val="tx1"/>
                </a:solidFill>
              </a:rPr>
              <a:t>1) I like </a:t>
            </a:r>
            <a:r>
              <a:rPr lang="en-US" sz="3000" dirty="0" smtClean="0">
                <a:solidFill>
                  <a:schemeClr val="tx1"/>
                </a:solidFill>
              </a:rPr>
              <a:t>_____</a:t>
            </a:r>
            <a:r>
              <a:rPr lang="en-US" sz="3000" dirty="0">
                <a:solidFill>
                  <a:schemeClr val="tx1"/>
                </a:solidFill>
              </a:rPr>
              <a:t> blue T-shirt over there better than </a:t>
            </a:r>
            <a:r>
              <a:rPr lang="en-US" sz="3000" dirty="0" smtClean="0">
                <a:solidFill>
                  <a:schemeClr val="tx1"/>
                </a:solidFill>
              </a:rPr>
              <a:t> _____red </a:t>
            </a:r>
            <a:r>
              <a:rPr lang="en-US" sz="3000" dirty="0">
                <a:solidFill>
                  <a:schemeClr val="tx1"/>
                </a:solidFill>
              </a:rPr>
              <a:t>one.</a:t>
            </a:r>
          </a:p>
          <a:p>
            <a:pPr algn="l"/>
            <a:r>
              <a:rPr lang="en-US" sz="3000" dirty="0">
                <a:solidFill>
                  <a:schemeClr val="tx1"/>
                </a:solidFill>
              </a:rPr>
              <a:t>2) Their car does 150 miles </a:t>
            </a:r>
            <a:r>
              <a:rPr lang="en-US" sz="3000" dirty="0" smtClean="0">
                <a:solidFill>
                  <a:schemeClr val="tx1"/>
                </a:solidFill>
              </a:rPr>
              <a:t>____hour</a:t>
            </a:r>
            <a:r>
              <a:rPr lang="en-US" sz="3000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3000" dirty="0">
                <a:solidFill>
                  <a:schemeClr val="tx1"/>
                </a:solidFill>
              </a:rPr>
              <a:t>3) Where's </a:t>
            </a:r>
            <a:r>
              <a:rPr lang="en-US" sz="3000" dirty="0" smtClean="0">
                <a:solidFill>
                  <a:schemeClr val="tx1"/>
                </a:solidFill>
              </a:rPr>
              <a:t>____USB </a:t>
            </a:r>
            <a:r>
              <a:rPr lang="en-US" sz="3000" dirty="0">
                <a:solidFill>
                  <a:schemeClr val="tx1"/>
                </a:solidFill>
              </a:rPr>
              <a:t>drive I lent you last week?</a:t>
            </a:r>
          </a:p>
          <a:p>
            <a:pPr algn="l"/>
            <a:r>
              <a:rPr lang="en-US" sz="3000" dirty="0">
                <a:solidFill>
                  <a:schemeClr val="tx1"/>
                </a:solidFill>
              </a:rPr>
              <a:t>4) Do you still live in </a:t>
            </a:r>
            <a:r>
              <a:rPr lang="en-US" sz="3000" dirty="0" smtClean="0">
                <a:solidFill>
                  <a:schemeClr val="tx1"/>
                </a:solidFill>
              </a:rPr>
              <a:t>_____Bristol</a:t>
            </a:r>
            <a:r>
              <a:rPr lang="en-US" sz="3000" dirty="0">
                <a:solidFill>
                  <a:schemeClr val="tx1"/>
                </a:solidFill>
              </a:rPr>
              <a:t>?</a:t>
            </a:r>
          </a:p>
          <a:p>
            <a:pPr algn="l"/>
            <a:r>
              <a:rPr lang="en-US" sz="3000" dirty="0">
                <a:solidFill>
                  <a:schemeClr val="tx1"/>
                </a:solidFill>
              </a:rPr>
              <a:t>5) Is your mother working in </a:t>
            </a:r>
            <a:r>
              <a:rPr lang="en-US" sz="3000" dirty="0" smtClean="0">
                <a:solidFill>
                  <a:schemeClr val="tx1"/>
                </a:solidFill>
              </a:rPr>
              <a:t>____old </a:t>
            </a:r>
            <a:r>
              <a:rPr lang="en-US" sz="3000" dirty="0">
                <a:solidFill>
                  <a:schemeClr val="tx1"/>
                </a:solidFill>
              </a:rPr>
              <a:t>office building?</a:t>
            </a:r>
          </a:p>
          <a:p>
            <a:pPr algn="l"/>
            <a:r>
              <a:rPr lang="en-US" sz="3000" dirty="0">
                <a:solidFill>
                  <a:schemeClr val="tx1"/>
                </a:solidFill>
              </a:rPr>
              <a:t>6) Carol's father </a:t>
            </a:r>
            <a:r>
              <a:rPr lang="en-US" sz="3000" dirty="0" smtClean="0">
                <a:solidFill>
                  <a:schemeClr val="tx1"/>
                </a:solidFill>
              </a:rPr>
              <a:t>works as ___electrician. </a:t>
            </a:r>
            <a:endParaRPr lang="en-US" sz="3000" dirty="0">
              <a:solidFill>
                <a:schemeClr val="tx1"/>
              </a:solidFill>
            </a:endParaRPr>
          </a:p>
          <a:p>
            <a:pPr algn="l"/>
            <a:r>
              <a:rPr lang="en-US" sz="3000" dirty="0">
                <a:solidFill>
                  <a:schemeClr val="tx1"/>
                </a:solidFill>
              </a:rPr>
              <a:t>7) The tomatoes are 99 pence </a:t>
            </a:r>
            <a:r>
              <a:rPr lang="en-US" sz="3000" dirty="0" smtClean="0">
                <a:solidFill>
                  <a:schemeClr val="tx1"/>
                </a:solidFill>
              </a:rPr>
              <a:t>____kilo</a:t>
            </a:r>
            <a:r>
              <a:rPr lang="en-US" sz="3000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3000" dirty="0">
                <a:solidFill>
                  <a:schemeClr val="tx1"/>
                </a:solidFill>
              </a:rPr>
              <a:t>8) What do you usually </a:t>
            </a:r>
            <a:r>
              <a:rPr lang="en-US" sz="3000" dirty="0" smtClean="0">
                <a:solidFill>
                  <a:schemeClr val="tx1"/>
                </a:solidFill>
              </a:rPr>
              <a:t>have for </a:t>
            </a:r>
            <a:r>
              <a:rPr lang="en-US" sz="3000" dirty="0">
                <a:solidFill>
                  <a:schemeClr val="tx1"/>
                </a:solidFill>
              </a:rPr>
              <a:t> </a:t>
            </a:r>
            <a:r>
              <a:rPr lang="en-US" sz="3000" dirty="0" smtClean="0">
                <a:solidFill>
                  <a:schemeClr val="tx1"/>
                </a:solidFill>
              </a:rPr>
              <a:t>___breakfast</a:t>
            </a:r>
            <a:r>
              <a:rPr lang="en-US" sz="3000" dirty="0">
                <a:solidFill>
                  <a:schemeClr val="tx1"/>
                </a:solidFill>
              </a:rPr>
              <a:t>?</a:t>
            </a:r>
          </a:p>
          <a:p>
            <a:pPr algn="l"/>
            <a:r>
              <a:rPr lang="en-US" sz="3000" dirty="0">
                <a:solidFill>
                  <a:schemeClr val="tx1"/>
                </a:solidFill>
              </a:rPr>
              <a:t>9) Ben </a:t>
            </a:r>
            <a:r>
              <a:rPr lang="en-US" sz="3000" dirty="0" smtClean="0">
                <a:solidFill>
                  <a:schemeClr val="tx1"/>
                </a:solidFill>
              </a:rPr>
              <a:t>has _____terrible </a:t>
            </a:r>
            <a:r>
              <a:rPr lang="en-US" sz="3000" dirty="0">
                <a:solidFill>
                  <a:schemeClr val="tx1"/>
                </a:solidFill>
              </a:rPr>
              <a:t>headache.</a:t>
            </a:r>
          </a:p>
          <a:p>
            <a:pPr algn="l"/>
            <a:r>
              <a:rPr lang="en-US" sz="3000" dirty="0">
                <a:solidFill>
                  <a:schemeClr val="tx1"/>
                </a:solidFill>
              </a:rPr>
              <a:t>10) After this tour you have </a:t>
            </a:r>
            <a:r>
              <a:rPr lang="en-US" sz="3000" dirty="0" smtClean="0">
                <a:solidFill>
                  <a:schemeClr val="tx1"/>
                </a:solidFill>
              </a:rPr>
              <a:t>____</a:t>
            </a:r>
            <a:r>
              <a:rPr lang="en-US" sz="3000" dirty="0">
                <a:solidFill>
                  <a:schemeClr val="tx1"/>
                </a:solidFill>
              </a:rPr>
              <a:t> whole afternoon free to explore the city.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28600"/>
            <a:ext cx="6172200" cy="1219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b="1" u="sng" dirty="0"/>
              <a:t>Decide whether to use the </a:t>
            </a:r>
            <a:r>
              <a:rPr lang="en-US" sz="3100" b="1" u="sng" dirty="0" smtClean="0"/>
              <a:t>definite </a:t>
            </a:r>
            <a:r>
              <a:rPr lang="en-US" sz="3100" b="1" u="sng" dirty="0"/>
              <a:t>article </a:t>
            </a:r>
            <a:r>
              <a:rPr lang="en-US" sz="3100" b="1" u="sng" dirty="0" smtClean="0"/>
              <a:t>‘the’ or </a:t>
            </a:r>
            <a:r>
              <a:rPr lang="en-US" sz="3100" b="1" u="sng" dirty="0"/>
              <a:t>not. If you do not need </a:t>
            </a:r>
            <a:r>
              <a:rPr lang="en-US" sz="3100" b="1" u="sng" dirty="0" smtClean="0"/>
              <a:t>it use X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6172200" cy="7543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000" dirty="0"/>
              <a:t>1) My grandmother likes </a:t>
            </a:r>
            <a:r>
              <a:rPr lang="en-US" sz="3000" dirty="0" smtClean="0"/>
              <a:t>____flowers </a:t>
            </a:r>
            <a:r>
              <a:rPr lang="en-US" sz="3000" dirty="0"/>
              <a:t>very much.</a:t>
            </a:r>
          </a:p>
          <a:p>
            <a:pPr>
              <a:buNone/>
            </a:pPr>
            <a:r>
              <a:rPr lang="en-US" sz="3000" dirty="0"/>
              <a:t>2) I love </a:t>
            </a:r>
            <a:r>
              <a:rPr lang="en-US" sz="3000" dirty="0" smtClean="0"/>
              <a:t>___flowers </a:t>
            </a:r>
            <a:r>
              <a:rPr lang="en-US" sz="3000" dirty="0"/>
              <a:t>in your garden.</a:t>
            </a:r>
          </a:p>
          <a:p>
            <a:pPr>
              <a:buNone/>
            </a:pPr>
            <a:r>
              <a:rPr lang="en-US" sz="3000" dirty="0"/>
              <a:t>3) See you on </a:t>
            </a:r>
            <a:r>
              <a:rPr lang="en-US" sz="3000" dirty="0" smtClean="0"/>
              <a:t>____Wednesday</a:t>
            </a:r>
            <a:r>
              <a:rPr lang="en-US" sz="3000" dirty="0"/>
              <a:t>.</a:t>
            </a:r>
          </a:p>
          <a:p>
            <a:pPr>
              <a:buNone/>
            </a:pPr>
            <a:r>
              <a:rPr lang="en-US" sz="3000" dirty="0"/>
              <a:t>4) I always listen to </a:t>
            </a:r>
            <a:r>
              <a:rPr lang="en-US" sz="3000" dirty="0" smtClean="0"/>
              <a:t>____radio </a:t>
            </a:r>
            <a:r>
              <a:rPr lang="en-US" sz="3000" dirty="0"/>
              <a:t>in the morning.</a:t>
            </a:r>
          </a:p>
          <a:p>
            <a:pPr>
              <a:buNone/>
            </a:pPr>
            <a:r>
              <a:rPr lang="en-US" sz="3000" dirty="0"/>
              <a:t>5) Alex goes to work </a:t>
            </a:r>
            <a:r>
              <a:rPr lang="en-US" sz="3000" dirty="0" smtClean="0"/>
              <a:t>by ____</a:t>
            </a:r>
            <a:r>
              <a:rPr lang="en-US" sz="3000" dirty="0"/>
              <a:t> bus.</a:t>
            </a:r>
          </a:p>
          <a:p>
            <a:pPr>
              <a:buNone/>
            </a:pPr>
            <a:r>
              <a:rPr lang="en-US" sz="3000" dirty="0"/>
              <a:t>6) Don't be late for </a:t>
            </a:r>
            <a:r>
              <a:rPr lang="en-US" sz="3000" dirty="0" smtClean="0"/>
              <a:t>____school</a:t>
            </a:r>
            <a:r>
              <a:rPr lang="en-US" sz="3000" dirty="0"/>
              <a:t>.</a:t>
            </a:r>
          </a:p>
          <a:p>
            <a:pPr>
              <a:buNone/>
            </a:pPr>
            <a:r>
              <a:rPr lang="en-US" sz="3000" dirty="0"/>
              <a:t>7) Listen! Dennis </a:t>
            </a:r>
            <a:r>
              <a:rPr lang="en-US" sz="3000" dirty="0" smtClean="0"/>
              <a:t>is playing _____ trumpet. </a:t>
            </a:r>
            <a:endParaRPr lang="en-US" sz="3000" dirty="0"/>
          </a:p>
          <a:p>
            <a:pPr>
              <a:buNone/>
            </a:pPr>
            <a:r>
              <a:rPr lang="en-US" sz="3000" dirty="0"/>
              <a:t>8) We often see our </a:t>
            </a:r>
            <a:r>
              <a:rPr lang="en-US" sz="3000" dirty="0" smtClean="0"/>
              <a:t>cousins over ____ Easter.</a:t>
            </a:r>
            <a:endParaRPr lang="en-US" sz="3000" dirty="0"/>
          </a:p>
          <a:p>
            <a:pPr>
              <a:buNone/>
            </a:pPr>
            <a:r>
              <a:rPr lang="en-US" sz="3000" dirty="0"/>
              <a:t>9) She has never been to </a:t>
            </a:r>
            <a:r>
              <a:rPr lang="en-US" sz="3000" dirty="0" smtClean="0"/>
              <a:t>____Alps </a:t>
            </a:r>
            <a:r>
              <a:rPr lang="en-US" sz="3000" dirty="0"/>
              <a:t>before.</a:t>
            </a:r>
          </a:p>
          <a:p>
            <a:pPr>
              <a:buNone/>
            </a:pPr>
            <a:r>
              <a:rPr lang="en-US" sz="3000" dirty="0"/>
              <a:t>10) What about going to </a:t>
            </a:r>
            <a:r>
              <a:rPr lang="en-US" sz="3000" dirty="0" smtClean="0"/>
              <a:t>Australia in ____ February?</a:t>
            </a:r>
            <a:endParaRPr lang="en-US" sz="3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6172200" cy="899584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Insert indefinite articles ‘a’ </a:t>
            </a:r>
            <a:r>
              <a:rPr lang="en-US" sz="3600" b="1" dirty="0"/>
              <a:t>or </a:t>
            </a:r>
            <a:r>
              <a:rPr lang="en-US" sz="3600" b="1" dirty="0" smtClean="0"/>
              <a:t>‘an’ to fill the blanks.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5905500" cy="70103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1) Lucy has </a:t>
            </a:r>
            <a:r>
              <a:rPr lang="en-US" dirty="0" smtClean="0"/>
              <a:t>____dog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2) Let's sing  </a:t>
            </a:r>
            <a:r>
              <a:rPr lang="en-US" dirty="0" smtClean="0"/>
              <a:t>____song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3) Emily needs </a:t>
            </a:r>
            <a:r>
              <a:rPr lang="en-US" dirty="0" smtClean="0"/>
              <a:t>____new </a:t>
            </a:r>
            <a:r>
              <a:rPr lang="en-US" dirty="0"/>
              <a:t>desk in her room.</a:t>
            </a:r>
          </a:p>
          <a:p>
            <a:pPr>
              <a:buNone/>
            </a:pPr>
            <a:r>
              <a:rPr lang="en-US" dirty="0"/>
              <a:t>4) I need </a:t>
            </a:r>
            <a:r>
              <a:rPr lang="en-US" dirty="0" smtClean="0"/>
              <a:t>____blue </a:t>
            </a:r>
            <a:r>
              <a:rPr lang="en-US" dirty="0"/>
              <a:t>pen.</a:t>
            </a:r>
          </a:p>
          <a:p>
            <a:pPr>
              <a:buNone/>
            </a:pPr>
            <a:r>
              <a:rPr lang="en-US" dirty="0"/>
              <a:t>5) Ben has </a:t>
            </a:r>
            <a:r>
              <a:rPr lang="en-US" dirty="0" smtClean="0"/>
              <a:t>____old </a:t>
            </a:r>
            <a:r>
              <a:rPr lang="en-US" dirty="0"/>
              <a:t>bike.</a:t>
            </a:r>
          </a:p>
          <a:p>
            <a:pPr>
              <a:buNone/>
            </a:pPr>
            <a:r>
              <a:rPr lang="en-US" dirty="0"/>
              <a:t>6) Peter has </a:t>
            </a:r>
            <a:r>
              <a:rPr lang="en-US" dirty="0" smtClean="0"/>
              <a:t>_____aunt </a:t>
            </a:r>
            <a:r>
              <a:rPr lang="en-US" dirty="0"/>
              <a:t>in Berlin.</a:t>
            </a:r>
          </a:p>
          <a:p>
            <a:pPr>
              <a:buNone/>
            </a:pPr>
            <a:r>
              <a:rPr lang="en-US" dirty="0"/>
              <a:t>7) We listen to </a:t>
            </a:r>
            <a:r>
              <a:rPr lang="en-US" dirty="0" smtClean="0"/>
              <a:t>_____English </a:t>
            </a:r>
            <a:r>
              <a:rPr lang="en-US" dirty="0"/>
              <a:t>CD.</a:t>
            </a:r>
          </a:p>
          <a:p>
            <a:pPr>
              <a:buNone/>
            </a:pPr>
            <a:r>
              <a:rPr lang="en-US" dirty="0"/>
              <a:t>8) She has </a:t>
            </a:r>
            <a:r>
              <a:rPr lang="en-US" dirty="0" smtClean="0"/>
              <a:t>____exercise </a:t>
            </a:r>
            <a:r>
              <a:rPr lang="en-US" dirty="0"/>
              <a:t>book in her school bag.</a:t>
            </a:r>
          </a:p>
          <a:p>
            <a:pPr>
              <a:buNone/>
            </a:pPr>
            <a:r>
              <a:rPr lang="en-US" dirty="0"/>
              <a:t>9) The speed of this car was 160 miles </a:t>
            </a:r>
            <a:r>
              <a:rPr lang="en-US" dirty="0" smtClean="0"/>
              <a:t>_____hour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 smtClean="0"/>
              <a:t>10</a:t>
            </a:r>
            <a:r>
              <a:rPr lang="en-US" dirty="0"/>
              <a:t>) They finished </a:t>
            </a:r>
            <a:r>
              <a:rPr lang="en-US" dirty="0" smtClean="0"/>
              <a:t>_____unit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95400"/>
            <a:ext cx="6172200" cy="1524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3200400"/>
            <a:ext cx="6172200" cy="4967819"/>
          </a:xfrm>
        </p:spPr>
        <p:txBody>
          <a:bodyPr/>
          <a:lstStyle/>
          <a:p>
            <a:r>
              <a:rPr lang="en-US" dirty="0" smtClean="0"/>
              <a:t>Determiners and Practice Exercises</a:t>
            </a:r>
          </a:p>
          <a:p>
            <a:r>
              <a:rPr lang="en-US" dirty="0" smtClean="0"/>
              <a:t>Articles and Practice Exercises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www.ingilizceci.net/GrammarMaryAns/Yeni%20Klas%F6r/gramex20.html#9</a:t>
            </a: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www.learnenglish.de/grammar/determinertext.htm</a:t>
            </a: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www.englisch-hilfen.de/en/exercises_list/prepositions.htm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157</Words>
  <Application>Microsoft Office PowerPoint</Application>
  <PresentationFormat>On-screen Show (4:3)</PresentationFormat>
  <Paragraphs>91</Paragraphs>
  <Slides>15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English Comprehension and Composition – Lecture 11</vt:lpstr>
      <vt:lpstr> DETERMINERS </vt:lpstr>
      <vt:lpstr>Function</vt:lpstr>
      <vt:lpstr>Classes of Determiners</vt:lpstr>
      <vt:lpstr> Fill in the correct determiner. </vt:lpstr>
      <vt:lpstr>Fill in the blank with the correct word:</vt:lpstr>
      <vt:lpstr>Slide 7</vt:lpstr>
      <vt:lpstr>Fill in the blank with another, other, others or else</vt:lpstr>
      <vt:lpstr>Fill in the blank with such, so or too, as appropriate.</vt:lpstr>
      <vt:lpstr>Articles</vt:lpstr>
      <vt:lpstr>Slide 11</vt:lpstr>
      <vt:lpstr>Decide whether to use the definite article ‘the’ or not. If you do not need it use X.</vt:lpstr>
      <vt:lpstr>Insert indefinite articles ‘a’ or ‘an’ to fill the blanks.</vt:lpstr>
      <vt:lpstr>Recap</vt:lpstr>
      <vt:lpstr>References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</dc:creator>
  <cp:lastModifiedBy>Dell 5110</cp:lastModifiedBy>
  <cp:revision>17</cp:revision>
  <dcterms:created xsi:type="dcterms:W3CDTF">2011-09-25T14:16:48Z</dcterms:created>
  <dcterms:modified xsi:type="dcterms:W3CDTF">2012-07-22T16:34:23Z</dcterms:modified>
</cp:coreProperties>
</file>