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7" r:id="rId2"/>
    <p:sldId id="256" r:id="rId3"/>
    <p:sldId id="259" r:id="rId4"/>
    <p:sldId id="258"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37"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DB2B31-8E0E-4ACD-A712-597C1032AD89}" type="datetimeFigureOut">
              <a:rPr lang="en-US" smtClean="0"/>
              <a:pPr/>
              <a:t>7/10/2012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227BAE-CD83-43E2-89A6-381B2FECD3E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E227BAE-CD83-43E2-89A6-381B2FECD3E0}"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4A5CC2-7F09-410E-894B-E7DE2F89ED0E}"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4A5CC2-7F09-410E-894B-E7DE2F89ED0E}"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4A5CC2-7F09-410E-894B-E7DE2F89ED0E}"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4A5CC2-7F09-410E-894B-E7DE2F89ED0E}"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4A5CC2-7F09-410E-894B-E7DE2F89ED0E}" type="datetimeFigureOut">
              <a:rPr lang="en-US" smtClean="0"/>
              <a:pPr/>
              <a:t>7/10/2012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4A5CC2-7F09-410E-894B-E7DE2F89ED0E}" type="datetimeFigureOut">
              <a:rPr lang="en-US" smtClean="0"/>
              <a:pPr/>
              <a:t>7/10/2012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A5CC2-7F09-410E-894B-E7DE2F89ED0E}" type="datetimeFigureOut">
              <a:rPr lang="en-US" smtClean="0"/>
              <a:pPr/>
              <a:t>7/10/2012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4A5CC2-7F09-410E-894B-E7DE2F89ED0E}"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4A5CC2-7F09-410E-894B-E7DE2F89ED0E}"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4A5CC2-7F09-410E-894B-E7DE2F89ED0E}"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4A5CC2-7F09-410E-894B-E7DE2F89ED0E}"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DF25B-7992-4219-A8DD-7422740627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A5CC2-7F09-410E-894B-E7DE2F89ED0E}" type="datetimeFigureOut">
              <a:rPr lang="en-US" smtClean="0"/>
              <a:pPr/>
              <a:t>7/10/2012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4DF25B-7992-4219-A8DD-7422740627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838200"/>
            <a:ext cx="5715000" cy="1189038"/>
          </a:xfrm>
        </p:spPr>
        <p:txBody>
          <a:bodyPr>
            <a:normAutofit fontScale="90000"/>
          </a:bodyPr>
          <a:lstStyle/>
          <a:p>
            <a:pPr algn="ctr"/>
            <a:r>
              <a:rPr lang="en-US" sz="3200" b="1" u="sng" dirty="0" smtClean="0">
                <a:solidFill>
                  <a:schemeClr val="tx1"/>
                </a:solidFill>
              </a:rPr>
              <a:t>Vocabulary in Context</a:t>
            </a:r>
            <a:r>
              <a:rPr lang="en-US" dirty="0" smtClean="0"/>
              <a:t/>
            </a:r>
            <a:br>
              <a:rPr lang="en-US" dirty="0" smtClean="0"/>
            </a:br>
            <a:endParaRPr lang="en-US" dirty="0"/>
          </a:p>
        </p:txBody>
      </p:sp>
      <p:sp>
        <p:nvSpPr>
          <p:cNvPr id="3" name="Content Placeholder 2"/>
          <p:cNvSpPr>
            <a:spLocks noGrp="1"/>
          </p:cNvSpPr>
          <p:nvPr>
            <p:ph idx="1"/>
          </p:nvPr>
        </p:nvSpPr>
        <p:spPr>
          <a:xfrm>
            <a:off x="838200" y="1981200"/>
            <a:ext cx="7086600" cy="3810000"/>
          </a:xfrm>
        </p:spPr>
        <p:txBody>
          <a:bodyPr>
            <a:normAutofit fontScale="92500"/>
          </a:bodyPr>
          <a:lstStyle/>
          <a:p>
            <a:pPr algn="ctr">
              <a:buNone/>
            </a:pPr>
            <a:r>
              <a:rPr lang="en-US" dirty="0" smtClean="0"/>
              <a:t>	Context clues are words and phrases in a sentence which help you reason out the meaning of an unfamiliar word.  Oftentimes you can figure out the meanings of new or unfamiliar vocabulary by paying attention to the surrounding language.  Below are the types of clues, signals and examples of each clue.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762000"/>
            <a:ext cx="8153400" cy="5562600"/>
          </a:xfrm>
        </p:spPr>
        <p:txBody>
          <a:bodyPr>
            <a:normAutofit fontScale="92500" lnSpcReduction="20000"/>
          </a:bodyPr>
          <a:lstStyle/>
          <a:p>
            <a:pPr>
              <a:buNone/>
            </a:pPr>
            <a:r>
              <a:rPr lang="en-US" b="1" dirty="0" smtClean="0"/>
              <a:t>	Type of Context Clue</a:t>
            </a:r>
          </a:p>
          <a:p>
            <a:pPr>
              <a:buNone/>
            </a:pPr>
            <a:r>
              <a:rPr lang="en-US" b="1" dirty="0" smtClean="0"/>
              <a:t>	</a:t>
            </a:r>
            <a:r>
              <a:rPr lang="en-US" dirty="0" smtClean="0"/>
              <a:t>Antonym or Contrast Clue</a:t>
            </a:r>
          </a:p>
          <a:p>
            <a:endParaRPr lang="en-US" dirty="0" smtClean="0"/>
          </a:p>
          <a:p>
            <a:pPr>
              <a:buNone/>
            </a:pPr>
            <a:r>
              <a:rPr lang="en-US" b="1" dirty="0" smtClean="0"/>
              <a:t>	Definition</a:t>
            </a:r>
          </a:p>
          <a:p>
            <a:pPr>
              <a:buNone/>
            </a:pPr>
            <a:r>
              <a:rPr lang="en-US" dirty="0" smtClean="0"/>
              <a:t>	Phrases or words that indicate opposite</a:t>
            </a:r>
          </a:p>
          <a:p>
            <a:endParaRPr lang="en-US" dirty="0" smtClean="0"/>
          </a:p>
          <a:p>
            <a:pPr>
              <a:buNone/>
            </a:pPr>
            <a:r>
              <a:rPr lang="en-US" b="1" dirty="0" smtClean="0"/>
              <a:t>	Signals</a:t>
            </a:r>
          </a:p>
          <a:p>
            <a:pPr>
              <a:buNone/>
            </a:pPr>
            <a:r>
              <a:rPr lang="en-US" b="1" dirty="0" smtClean="0"/>
              <a:t>	</a:t>
            </a:r>
            <a:r>
              <a:rPr lang="en-US" dirty="0" smtClean="0"/>
              <a:t>but, in contrast, however, instead of, unlike, yet</a:t>
            </a:r>
          </a:p>
          <a:p>
            <a:endParaRPr lang="en-US" dirty="0" smtClean="0"/>
          </a:p>
          <a:p>
            <a:pPr>
              <a:buNone/>
            </a:pPr>
            <a:r>
              <a:rPr lang="en-US" b="1" dirty="0" smtClean="0"/>
              <a:t>	Examples</a:t>
            </a:r>
            <a:endParaRPr lang="en-US" dirty="0" smtClean="0"/>
          </a:p>
          <a:p>
            <a:pPr>
              <a:buNone/>
            </a:pPr>
            <a:r>
              <a:rPr lang="en-US" dirty="0" smtClean="0"/>
              <a:t>	Unlike his </a:t>
            </a:r>
            <a:r>
              <a:rPr lang="en-US" i="1" dirty="0" smtClean="0"/>
              <a:t>quiet and low key</a:t>
            </a:r>
            <a:r>
              <a:rPr lang="en-US" dirty="0" smtClean="0"/>
              <a:t> family, Brad is </a:t>
            </a:r>
            <a:r>
              <a:rPr lang="en-US" i="1" dirty="0" smtClean="0"/>
              <a:t>garrulous</a:t>
            </a:r>
            <a:r>
              <a:rPr lang="en-US" dirty="0" smtClean="0"/>
              <a:t>.</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00" y="685800"/>
            <a:ext cx="7848600" cy="5715000"/>
          </a:xfrm>
        </p:spPr>
        <p:txBody>
          <a:bodyPr>
            <a:normAutofit fontScale="85000" lnSpcReduction="20000"/>
          </a:bodyPr>
          <a:lstStyle/>
          <a:p>
            <a:pPr>
              <a:buSzPct val="75000"/>
              <a:buNone/>
            </a:pPr>
            <a:r>
              <a:rPr lang="en-US" b="1" dirty="0" smtClean="0"/>
              <a:t>Type of Context Clue</a:t>
            </a:r>
          </a:p>
          <a:p>
            <a:pPr>
              <a:buSzPct val="75000"/>
              <a:buNone/>
            </a:pPr>
            <a:r>
              <a:rPr lang="en-US" dirty="0" smtClean="0"/>
              <a:t>Definition or Example Clue</a:t>
            </a:r>
          </a:p>
          <a:p>
            <a:pPr>
              <a:buSzPct val="75000"/>
              <a:buNone/>
            </a:pPr>
            <a:endParaRPr lang="en-US" dirty="0" smtClean="0"/>
          </a:p>
          <a:p>
            <a:pPr>
              <a:buSzPct val="75000"/>
              <a:buNone/>
            </a:pPr>
            <a:r>
              <a:rPr lang="en-US" b="1" dirty="0" smtClean="0"/>
              <a:t>Definition</a:t>
            </a:r>
          </a:p>
          <a:p>
            <a:pPr>
              <a:buSzPct val="75000"/>
              <a:buNone/>
            </a:pPr>
            <a:r>
              <a:rPr lang="en-US" dirty="0" smtClean="0"/>
              <a:t>Phrases or words that define or explain</a:t>
            </a:r>
          </a:p>
          <a:p>
            <a:pPr>
              <a:buSzPct val="75000"/>
              <a:buNone/>
            </a:pPr>
            <a:endParaRPr lang="en-US" dirty="0" smtClean="0"/>
          </a:p>
          <a:p>
            <a:pPr>
              <a:buSzPct val="75000"/>
              <a:buNone/>
            </a:pPr>
            <a:r>
              <a:rPr lang="en-US" b="1" dirty="0" smtClean="0"/>
              <a:t>Signals </a:t>
            </a:r>
          </a:p>
          <a:p>
            <a:pPr>
              <a:buSzPct val="75000"/>
              <a:buNone/>
            </a:pPr>
            <a:r>
              <a:rPr lang="en-US" dirty="0" smtClean="0"/>
              <a:t>is defined as, means, the term, [a term in boldface or italics] set off with commas</a:t>
            </a:r>
          </a:p>
          <a:p>
            <a:pPr>
              <a:buSzPct val="75000"/>
              <a:buNone/>
            </a:pPr>
            <a:endParaRPr lang="en-US" dirty="0" smtClean="0"/>
          </a:p>
          <a:p>
            <a:pPr>
              <a:buSzPct val="75000"/>
              <a:buNone/>
            </a:pPr>
            <a:r>
              <a:rPr lang="en-US" b="1" dirty="0" smtClean="0"/>
              <a:t>Examples</a:t>
            </a:r>
            <a:endParaRPr lang="en-US" dirty="0" smtClean="0"/>
          </a:p>
          <a:p>
            <a:pPr>
              <a:buSzPct val="75000"/>
              <a:buNone/>
            </a:pPr>
            <a:r>
              <a:rPr lang="en-US" i="1" dirty="0" smtClean="0"/>
              <a:t>Sedentary</a:t>
            </a:r>
            <a:r>
              <a:rPr lang="en-US" dirty="0" smtClean="0"/>
              <a:t> individuals, people who are not very active, often have diminished health.</a:t>
            </a:r>
          </a:p>
          <a:p>
            <a:pPr>
              <a:buSzPct val="75000"/>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001000" cy="5867400"/>
          </a:xfrm>
        </p:spPr>
        <p:txBody>
          <a:bodyPr>
            <a:normAutofit fontScale="77500" lnSpcReduction="20000"/>
          </a:bodyPr>
          <a:lstStyle/>
          <a:p>
            <a:pPr>
              <a:buNone/>
            </a:pPr>
            <a:r>
              <a:rPr lang="en-US" b="1" dirty="0" smtClean="0"/>
              <a:t>	Type of Context Clue</a:t>
            </a:r>
          </a:p>
          <a:p>
            <a:pPr>
              <a:buNone/>
            </a:pPr>
            <a:r>
              <a:rPr lang="en-US" b="1" dirty="0" smtClean="0"/>
              <a:t>	</a:t>
            </a:r>
            <a:r>
              <a:rPr lang="en-US" dirty="0" smtClean="0"/>
              <a:t>General Knowledge</a:t>
            </a:r>
          </a:p>
          <a:p>
            <a:pPr>
              <a:buNone/>
            </a:pPr>
            <a:endParaRPr lang="en-US" dirty="0" smtClean="0"/>
          </a:p>
          <a:p>
            <a:pPr>
              <a:buNone/>
            </a:pPr>
            <a:r>
              <a:rPr lang="en-US" b="1" dirty="0" smtClean="0"/>
              <a:t>	Definition </a:t>
            </a:r>
          </a:p>
          <a:p>
            <a:pPr>
              <a:buNone/>
            </a:pPr>
            <a:r>
              <a:rPr lang="en-US" dirty="0" smtClean="0"/>
              <a:t>	The meaning is derived from the experience and background knowledge of the reader; "common sense" and logic.</a:t>
            </a:r>
          </a:p>
          <a:p>
            <a:pPr>
              <a:buNone/>
            </a:pPr>
            <a:endParaRPr lang="en-US" dirty="0" smtClean="0"/>
          </a:p>
          <a:p>
            <a:pPr>
              <a:buNone/>
            </a:pPr>
            <a:r>
              <a:rPr lang="en-US" b="1" dirty="0" smtClean="0"/>
              <a:t>	Signals </a:t>
            </a:r>
          </a:p>
          <a:p>
            <a:pPr>
              <a:buNone/>
            </a:pPr>
            <a:r>
              <a:rPr lang="en-US" b="1" dirty="0" smtClean="0"/>
              <a:t>	</a:t>
            </a:r>
            <a:r>
              <a:rPr lang="en-US" dirty="0" smtClean="0"/>
              <a:t>the information may be something basically familiar to you</a:t>
            </a:r>
          </a:p>
          <a:p>
            <a:pPr>
              <a:buNone/>
            </a:pPr>
            <a:endParaRPr lang="en-US" dirty="0" smtClean="0"/>
          </a:p>
          <a:p>
            <a:pPr>
              <a:buNone/>
            </a:pPr>
            <a:r>
              <a:rPr lang="en-US" b="1" dirty="0" smtClean="0"/>
              <a:t>	Examples</a:t>
            </a:r>
            <a:endParaRPr lang="en-US" dirty="0" smtClean="0"/>
          </a:p>
          <a:p>
            <a:pPr>
              <a:buNone/>
            </a:pPr>
            <a:r>
              <a:rPr lang="en-US" dirty="0" smtClean="0"/>
              <a:t>	Lourdes is always sucking up to the boss, even in front of others. That </a:t>
            </a:r>
            <a:r>
              <a:rPr lang="en-US" i="1" dirty="0" smtClean="0"/>
              <a:t>sycophant</a:t>
            </a:r>
            <a:r>
              <a:rPr lang="en-US" dirty="0" smtClean="0"/>
              <a:t>  just doesn't care what others think of her behavior.</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382000" cy="5562600"/>
          </a:xfrm>
        </p:spPr>
        <p:txBody>
          <a:bodyPr>
            <a:normAutofit fontScale="85000" lnSpcReduction="20000"/>
          </a:bodyPr>
          <a:lstStyle/>
          <a:p>
            <a:pPr>
              <a:buNone/>
            </a:pPr>
            <a:r>
              <a:rPr lang="en-US" b="1" dirty="0" smtClean="0"/>
              <a:t>	Type of Context Clue </a:t>
            </a:r>
          </a:p>
          <a:p>
            <a:pPr>
              <a:buNone/>
            </a:pPr>
            <a:r>
              <a:rPr lang="en-US" b="1" dirty="0" smtClean="0"/>
              <a:t>	</a:t>
            </a:r>
            <a:r>
              <a:rPr lang="en-US" dirty="0" smtClean="0"/>
              <a:t>Restatement or Synonym Clue</a:t>
            </a:r>
          </a:p>
          <a:p>
            <a:pPr>
              <a:buNone/>
            </a:pPr>
            <a:endParaRPr lang="en-US" dirty="0" smtClean="0"/>
          </a:p>
          <a:p>
            <a:pPr>
              <a:buNone/>
            </a:pPr>
            <a:r>
              <a:rPr lang="en-US" b="1" dirty="0" smtClean="0"/>
              <a:t>	Definition </a:t>
            </a:r>
          </a:p>
          <a:p>
            <a:pPr>
              <a:buNone/>
            </a:pPr>
            <a:r>
              <a:rPr lang="en-US" dirty="0" smtClean="0"/>
              <a:t>	Another word or phrase with the same or a similar meaning is used.</a:t>
            </a:r>
          </a:p>
          <a:p>
            <a:pPr>
              <a:buNone/>
            </a:pPr>
            <a:endParaRPr lang="en-US" dirty="0" smtClean="0"/>
          </a:p>
          <a:p>
            <a:pPr>
              <a:buNone/>
            </a:pPr>
            <a:r>
              <a:rPr lang="en-US" b="1" dirty="0" smtClean="0"/>
              <a:t>	Signals </a:t>
            </a:r>
          </a:p>
          <a:p>
            <a:pPr>
              <a:buNone/>
            </a:pPr>
            <a:r>
              <a:rPr lang="en-US" dirty="0" smtClean="0"/>
              <a:t>	in other word, that is, also known as, sometimes called, or</a:t>
            </a:r>
          </a:p>
          <a:p>
            <a:pPr>
              <a:buNone/>
            </a:pPr>
            <a:endParaRPr lang="en-US" dirty="0" smtClean="0"/>
          </a:p>
          <a:p>
            <a:pPr>
              <a:buNone/>
            </a:pPr>
            <a:r>
              <a:rPr lang="en-US" b="1" dirty="0" smtClean="0"/>
              <a:t>	Examples</a:t>
            </a:r>
            <a:endParaRPr lang="en-US" dirty="0" smtClean="0"/>
          </a:p>
          <a:p>
            <a:pPr>
              <a:buNone/>
            </a:pPr>
            <a:r>
              <a:rPr lang="en-US" dirty="0" smtClean="0"/>
              <a:t>	The </a:t>
            </a:r>
            <a:r>
              <a:rPr lang="en-US" i="1" dirty="0" smtClean="0"/>
              <a:t>dromedary</a:t>
            </a:r>
            <a:r>
              <a:rPr lang="en-US" dirty="0" smtClean="0"/>
              <a:t>, commonly called a camel, stores fat in its hump.</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TotalTime>
  <Words>48</Words>
  <Application>Microsoft Office PowerPoint</Application>
  <PresentationFormat>On-screen Show (4:3)</PresentationFormat>
  <Paragraphs>51</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Vocabulary in Context </vt:lpstr>
      <vt:lpstr>Slide 2</vt:lpstr>
      <vt:lpstr>Slide 3</vt:lpstr>
      <vt:lpstr>Slide 4</vt:lpstr>
      <vt:lpstr>Slide 5</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dc:creator>
  <cp:lastModifiedBy>Dell 5110</cp:lastModifiedBy>
  <cp:revision>10</cp:revision>
  <dcterms:created xsi:type="dcterms:W3CDTF">2011-09-11T14:18:05Z</dcterms:created>
  <dcterms:modified xsi:type="dcterms:W3CDTF">2012-07-10T15:28:57Z</dcterms:modified>
</cp:coreProperties>
</file>