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7" r:id="rId2"/>
    <p:sldId id="258" r:id="rId3"/>
    <p:sldId id="259" r:id="rId4"/>
    <p:sldId id="260" r:id="rId5"/>
    <p:sldId id="261" r:id="rId6"/>
    <p:sldId id="262" r:id="rId7"/>
    <p:sldId id="263" r:id="rId8"/>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2292" y="-90"/>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42E282-0270-4369-B522-E296BB1C454C}" type="datetimeFigureOut">
              <a:rPr lang="en-US" smtClean="0"/>
              <a:pPr/>
              <a:t>7/11/2012</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2D255B-EE06-4645-8A2C-EB2EB6BF5FD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685800"/>
            <a:ext cx="257175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2D255B-EE06-4645-8A2C-EB2EB6BF5FD4}"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D3DE4D-5F3A-4D7D-90EC-4FACE0DD17E1}" type="datetimeFigureOut">
              <a:rPr lang="en-US" smtClean="0"/>
              <a:pPr/>
              <a:t>7/11/2012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D3DE4D-5F3A-4D7D-90EC-4FACE0DD17E1}" type="datetimeFigureOut">
              <a:rPr lang="en-US" smtClean="0"/>
              <a:pPr/>
              <a:t>7/11/2012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D3DE4D-5F3A-4D7D-90EC-4FACE0DD17E1}" type="datetimeFigureOut">
              <a:rPr lang="en-US" smtClean="0"/>
              <a:pPr/>
              <a:t>7/11/2012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D3DE4D-5F3A-4D7D-90EC-4FACE0DD17E1}" type="datetimeFigureOut">
              <a:rPr lang="en-US" smtClean="0"/>
              <a:pPr/>
              <a:t>7/11/2012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D3DE4D-5F3A-4D7D-90EC-4FACE0DD17E1}" type="datetimeFigureOut">
              <a:rPr lang="en-US" smtClean="0"/>
              <a:pPr/>
              <a:t>7/11/2012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D3DE4D-5F3A-4D7D-90EC-4FACE0DD17E1}" type="datetimeFigureOut">
              <a:rPr lang="en-US" smtClean="0"/>
              <a:pPr/>
              <a:t>7/11/2012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D3DE4D-5F3A-4D7D-90EC-4FACE0DD17E1}" type="datetimeFigureOut">
              <a:rPr lang="en-US" smtClean="0"/>
              <a:pPr/>
              <a:t>7/11/2012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D3DE4D-5F3A-4D7D-90EC-4FACE0DD17E1}" type="datetimeFigureOut">
              <a:rPr lang="en-US" smtClean="0"/>
              <a:pPr/>
              <a:t>7/11/2012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D3DE4D-5F3A-4D7D-90EC-4FACE0DD17E1}" type="datetimeFigureOut">
              <a:rPr lang="en-US" smtClean="0"/>
              <a:pPr/>
              <a:t>7/11/2012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D3DE4D-5F3A-4D7D-90EC-4FACE0DD17E1}" type="datetimeFigureOut">
              <a:rPr lang="en-US" smtClean="0"/>
              <a:pPr/>
              <a:t>7/11/2012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6"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D3DE4D-5F3A-4D7D-90EC-4FACE0DD17E1}" type="datetimeFigureOut">
              <a:rPr lang="en-US" smtClean="0"/>
              <a:pPr/>
              <a:t>7/11/2012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8AB71-CC7E-4548-8F2D-E899D0492E0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5D3DE4D-5F3A-4D7D-90EC-4FACE0DD17E1}" type="datetimeFigureOut">
              <a:rPr lang="en-US" smtClean="0"/>
              <a:pPr/>
              <a:t>7/11/2012</a:t>
            </a:fld>
            <a:endParaRPr lang="en-US"/>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868AB71-CC7E-4548-8F2D-E899D0492E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172200" cy="838200"/>
          </a:xfrm>
        </p:spPr>
        <p:txBody>
          <a:bodyPr>
            <a:normAutofit fontScale="90000"/>
          </a:bodyPr>
          <a:lstStyle/>
          <a:p>
            <a:pPr algn="ctr"/>
            <a:r>
              <a:rPr lang="en-US" dirty="0"/>
              <a:t/>
            </a:r>
            <a:br>
              <a:rPr lang="en-US" dirty="0"/>
            </a:br>
            <a:r>
              <a:rPr lang="en-US" dirty="0"/>
              <a:t> </a:t>
            </a:r>
            <a:r>
              <a:rPr lang="en-US" dirty="0" smtClean="0"/>
              <a:t/>
            </a:r>
            <a:br>
              <a:rPr lang="en-US" dirty="0" smtClean="0"/>
            </a:br>
            <a:r>
              <a:rPr lang="en-US" dirty="0"/>
              <a:t/>
            </a:r>
            <a:br>
              <a:rPr lang="en-US" dirty="0"/>
            </a:br>
            <a:r>
              <a:rPr lang="en-US" sz="4000" b="1" dirty="0" smtClean="0"/>
              <a:t>“Blizzard in Birmingham”</a:t>
            </a:r>
            <a:r>
              <a:rPr lang="en-US" dirty="0"/>
              <a:t/>
            </a:r>
            <a:br>
              <a:rPr lang="en-US" dirty="0"/>
            </a:br>
            <a:r>
              <a:rPr lang="en-US" dirty="0"/>
              <a:t>	</a:t>
            </a:r>
            <a:br>
              <a:rPr lang="en-US" dirty="0"/>
            </a:br>
            <a:r>
              <a:rPr lang="en-US" dirty="0" smtClean="0"/>
              <a:t> </a:t>
            </a:r>
            <a:r>
              <a:rPr lang="en-US" dirty="0"/>
              <a:t>	</a:t>
            </a:r>
            <a:br>
              <a:rPr lang="en-US" dirty="0"/>
            </a:br>
            <a:endParaRPr lang="en-US" dirty="0"/>
          </a:p>
        </p:txBody>
      </p:sp>
      <p:sp>
        <p:nvSpPr>
          <p:cNvPr id="3" name="Content Placeholder 2"/>
          <p:cNvSpPr>
            <a:spLocks noGrp="1"/>
          </p:cNvSpPr>
          <p:nvPr>
            <p:ph idx="1"/>
          </p:nvPr>
        </p:nvSpPr>
        <p:spPr>
          <a:xfrm>
            <a:off x="0" y="762000"/>
            <a:ext cx="6858000" cy="8382000"/>
          </a:xfrm>
        </p:spPr>
        <p:txBody>
          <a:bodyPr>
            <a:noAutofit/>
          </a:bodyPr>
          <a:lstStyle/>
          <a:p>
            <a:pPr>
              <a:buNone/>
            </a:pPr>
            <a:r>
              <a:rPr lang="en-US" sz="2000" dirty="0" smtClean="0"/>
              <a:t> 	</a:t>
            </a:r>
            <a:r>
              <a:rPr lang="en-US" sz="2400" dirty="0" smtClean="0"/>
              <a:t>The </a:t>
            </a:r>
            <a:r>
              <a:rPr lang="en-US" sz="2400" dirty="0"/>
              <a:t>Turner kids were not </a:t>
            </a:r>
            <a:r>
              <a:rPr lang="en-US" sz="2400" b="1" u="sng" dirty="0"/>
              <a:t>accustomed </a:t>
            </a:r>
            <a:r>
              <a:rPr lang="en-US" sz="2400" dirty="0"/>
              <a:t>to snow. The </a:t>
            </a:r>
            <a:r>
              <a:rPr lang="en-US" sz="2400" dirty="0" smtClean="0"/>
              <a:t>most they  ever </a:t>
            </a:r>
            <a:r>
              <a:rPr lang="en-US" sz="2400" dirty="0"/>
              <a:t>got in their southern city of Birmingham was an inch or so </a:t>
            </a:r>
            <a:r>
              <a:rPr lang="en-US" sz="2400" dirty="0" smtClean="0"/>
              <a:t>each </a:t>
            </a:r>
            <a:r>
              <a:rPr lang="en-US" sz="2400" dirty="0"/>
              <a:t>winter, and even that was quite</a:t>
            </a:r>
            <a:r>
              <a:rPr lang="en-US" sz="2400" b="1" u="sng" dirty="0"/>
              <a:t> infrequent</a:t>
            </a:r>
            <a:r>
              <a:rPr lang="en-US" sz="2400" dirty="0"/>
              <a:t>. </a:t>
            </a:r>
            <a:endParaRPr lang="en-US" sz="2400" dirty="0" smtClean="0"/>
          </a:p>
          <a:p>
            <a:pPr>
              <a:buNone/>
            </a:pPr>
            <a:r>
              <a:rPr lang="en-US" sz="2400" dirty="0" smtClean="0"/>
              <a:t>	What </a:t>
            </a:r>
            <a:r>
              <a:rPr lang="en-US" sz="2400" dirty="0"/>
              <a:t>was funny was that even the slightest bit of snow was enough to cancel school and close businesses. No one knew how to drive in the stuff. It was never enough for young Lily Mae Turner, though, because the snow that came was always too sparse to build a snowman or to go sledding. </a:t>
            </a:r>
            <a:endParaRPr lang="en-US" sz="2400" dirty="0" smtClean="0"/>
          </a:p>
          <a:p>
            <a:pPr>
              <a:buNone/>
            </a:pPr>
            <a:r>
              <a:rPr lang="en-US" sz="2400" dirty="0" smtClean="0"/>
              <a:t>	But </a:t>
            </a:r>
            <a:r>
              <a:rPr lang="en-US" sz="2400" dirty="0"/>
              <a:t>one night, in March of 1993, something magical happened. </a:t>
            </a:r>
            <a:endParaRPr lang="en-US" sz="2400" dirty="0" smtClean="0"/>
          </a:p>
          <a:p>
            <a:pPr>
              <a:buNone/>
            </a:pPr>
            <a:r>
              <a:rPr lang="en-US" sz="2400" dirty="0" smtClean="0"/>
              <a:t>	An </a:t>
            </a:r>
            <a:r>
              <a:rPr lang="en-US" sz="2400" dirty="0"/>
              <a:t>unexpected blast of cold air from Canada and moist air from the Caribbean converged on the eastern part of the United States to create the “Storm of the Century.” </a:t>
            </a:r>
            <a:endParaRPr lang="en-US" sz="2400" dirty="0" smtClean="0"/>
          </a:p>
          <a:p>
            <a:pPr>
              <a:buNone/>
            </a:pPr>
            <a:r>
              <a:rPr lang="en-US" sz="2400" dirty="0" smtClean="0"/>
              <a:t>	All </a:t>
            </a:r>
            <a:r>
              <a:rPr lang="en-US" sz="2400" dirty="0"/>
              <a:t>the Turner kids knew was that when they woke up Saturday morning, there was 17 inches of unbelievable snow on their front lawn and as far as the eye could see.</a:t>
            </a:r>
            <a:r>
              <a:rPr lang="en-US" sz="2400" b="1" dirty="0"/>
              <a:t> </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6515100" cy="8610600"/>
          </a:xfrm>
        </p:spPr>
        <p:txBody>
          <a:bodyPr>
            <a:normAutofit/>
          </a:bodyPr>
          <a:lstStyle/>
          <a:p>
            <a:pPr>
              <a:buNone/>
            </a:pPr>
            <a:r>
              <a:rPr lang="en-US" b="1" dirty="0" smtClean="0"/>
              <a:t>	</a:t>
            </a:r>
            <a:r>
              <a:rPr lang="en-US" sz="2400" dirty="0" smtClean="0"/>
              <a:t>The Turner parents were in shock. Most folks in town were ill-prepared for such a storm. They had no shovels to dig their way out and no salt to keep from slipping. They had no idea what to do. </a:t>
            </a:r>
          </a:p>
          <a:p>
            <a:pPr>
              <a:buNone/>
            </a:pPr>
            <a:r>
              <a:rPr lang="en-US" sz="2400" dirty="0" smtClean="0"/>
              <a:t>	While the adults seemed paralyzed with disbelief, the Turner kids set about having the time of their lives. Lily Mae discovered that a rope tied to a metal trashcan lid made a perfect sled. John Henry figured out that if he put his feet in plastic grocery bags before putting on his rain boots, his feet stayed warm for a longer time. Rachel made snow angels in every part of the yard. Together, all the kids made a huge snowman and dressed it in dad’s hat and jacket. (Mr. Turner didn’t own a scarf!) </a:t>
            </a:r>
          </a:p>
          <a:p>
            <a:pPr>
              <a:buNone/>
            </a:pPr>
            <a:r>
              <a:rPr lang="en-US" sz="2400" dirty="0" smtClean="0"/>
              <a:t>	For three straight days, the Turner kids had a splendid time. On Tuesday, the temperature hit 70 degrees, and life for these southerners went back to normal.</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304800"/>
            <a:ext cx="6134100" cy="1295400"/>
          </a:xfrm>
        </p:spPr>
        <p:txBody>
          <a:bodyPr>
            <a:normAutofit/>
          </a:bodyPr>
          <a:lstStyle/>
          <a:p>
            <a:pPr algn="ctr"/>
            <a:r>
              <a:rPr lang="en-US" sz="3600" dirty="0" smtClean="0"/>
              <a:t>Answer the following questions</a:t>
            </a:r>
            <a:endParaRPr lang="en-US" sz="3600" dirty="0"/>
          </a:p>
        </p:txBody>
      </p:sp>
      <p:sp>
        <p:nvSpPr>
          <p:cNvPr id="7" name="Content Placeholder 6"/>
          <p:cNvSpPr>
            <a:spLocks noGrp="1"/>
          </p:cNvSpPr>
          <p:nvPr>
            <p:ph idx="1"/>
          </p:nvPr>
        </p:nvSpPr>
        <p:spPr>
          <a:xfrm>
            <a:off x="762000" y="1600201"/>
            <a:ext cx="5219700" cy="6400800"/>
          </a:xfrm>
        </p:spPr>
        <p:txBody>
          <a:bodyPr>
            <a:normAutofit lnSpcReduction="10000"/>
          </a:bodyPr>
          <a:lstStyle/>
          <a:p>
            <a:pPr>
              <a:buNone/>
            </a:pPr>
            <a:r>
              <a:rPr lang="en-US" b="1" dirty="0" smtClean="0"/>
              <a:t>1) What does accustomed mean? </a:t>
            </a:r>
          </a:p>
          <a:p>
            <a:pPr lvl="1">
              <a:buNone/>
            </a:pPr>
            <a:r>
              <a:rPr lang="en-US" b="1" dirty="0" smtClean="0"/>
              <a:t>A. used to </a:t>
            </a:r>
          </a:p>
          <a:p>
            <a:pPr lvl="1">
              <a:buNone/>
            </a:pPr>
            <a:r>
              <a:rPr lang="en-US" b="1" dirty="0" smtClean="0"/>
              <a:t>B. aware of </a:t>
            </a:r>
          </a:p>
          <a:p>
            <a:pPr lvl="1">
              <a:buNone/>
            </a:pPr>
            <a:r>
              <a:rPr lang="en-US" b="1" dirty="0" smtClean="0"/>
              <a:t>C. scared of </a:t>
            </a:r>
          </a:p>
          <a:p>
            <a:pPr lvl="1">
              <a:buNone/>
            </a:pPr>
            <a:r>
              <a:rPr lang="en-US" b="1" dirty="0" smtClean="0"/>
              <a:t>D. interested in </a:t>
            </a:r>
          </a:p>
          <a:p>
            <a:pPr>
              <a:buNone/>
            </a:pPr>
            <a:r>
              <a:rPr lang="en-US" b="1" dirty="0" smtClean="0"/>
              <a:t>2) Which is the best antonym for infrequent ? </a:t>
            </a:r>
          </a:p>
          <a:p>
            <a:pPr lvl="1">
              <a:buNone/>
            </a:pPr>
            <a:r>
              <a:rPr lang="en-US" b="1" dirty="0" smtClean="0"/>
              <a:t>A. common </a:t>
            </a:r>
          </a:p>
          <a:p>
            <a:pPr lvl="1">
              <a:buNone/>
            </a:pPr>
            <a:r>
              <a:rPr lang="en-US" b="1" dirty="0" smtClean="0"/>
              <a:t>B. long </a:t>
            </a:r>
          </a:p>
          <a:p>
            <a:pPr lvl="1">
              <a:buNone/>
            </a:pPr>
            <a:r>
              <a:rPr lang="en-US" b="1" dirty="0" smtClean="0"/>
              <a:t>C. rare </a:t>
            </a:r>
          </a:p>
          <a:p>
            <a:pPr lvl="1">
              <a:buNone/>
            </a:pPr>
            <a:r>
              <a:rPr lang="en-US" b="1" dirty="0" smtClean="0"/>
              <a:t>D. surprising </a:t>
            </a:r>
          </a:p>
          <a:p>
            <a:pPr lvl="1">
              <a:buNone/>
            </a:pPr>
            <a:r>
              <a:rPr lang="en-US"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6134100" cy="7772400"/>
          </a:xfrm>
        </p:spPr>
        <p:txBody>
          <a:bodyPr>
            <a:normAutofit fontScale="92500" lnSpcReduction="20000"/>
          </a:bodyPr>
          <a:lstStyle/>
          <a:p>
            <a:pPr>
              <a:buNone/>
            </a:pPr>
            <a:r>
              <a:rPr lang="en-US" b="1" dirty="0" smtClean="0"/>
              <a:t>3) Which other title would fit this passage best? </a:t>
            </a:r>
          </a:p>
          <a:p>
            <a:pPr lvl="1">
              <a:buNone/>
            </a:pPr>
            <a:r>
              <a:rPr lang="en-US" b="1" dirty="0" smtClean="0"/>
              <a:t>A. “1993” </a:t>
            </a:r>
          </a:p>
          <a:p>
            <a:pPr lvl="1">
              <a:buNone/>
            </a:pPr>
            <a:r>
              <a:rPr lang="en-US" b="1" dirty="0" smtClean="0"/>
              <a:t>B. “A Cold March” </a:t>
            </a:r>
          </a:p>
          <a:p>
            <a:pPr lvl="1">
              <a:buNone/>
            </a:pPr>
            <a:r>
              <a:rPr lang="en-US" b="1" dirty="0" smtClean="0"/>
              <a:t>C. “Magical Snow” </a:t>
            </a:r>
          </a:p>
          <a:p>
            <a:pPr lvl="1">
              <a:buNone/>
            </a:pPr>
            <a:r>
              <a:rPr lang="en-US" b="1" dirty="0" smtClean="0"/>
              <a:t>D. “No Scarf for a Snowman” </a:t>
            </a:r>
          </a:p>
          <a:p>
            <a:pPr>
              <a:buNone/>
            </a:pPr>
            <a:r>
              <a:rPr lang="en-US" b="1" dirty="0" smtClean="0"/>
              <a:t>4) Why might the author have described the storm as magical? </a:t>
            </a:r>
          </a:p>
          <a:p>
            <a:pPr lvl="1">
              <a:buNone/>
            </a:pPr>
            <a:r>
              <a:rPr lang="en-US" b="1" dirty="0" smtClean="0"/>
              <a:t>A. because Lily Mae believed the snow was magic </a:t>
            </a:r>
          </a:p>
          <a:p>
            <a:pPr lvl="1">
              <a:buNone/>
            </a:pPr>
            <a:r>
              <a:rPr lang="en-US" b="1" dirty="0" smtClean="0"/>
              <a:t>B. because it was such an unusual thing to happen, it felt like magic </a:t>
            </a:r>
          </a:p>
          <a:p>
            <a:pPr lvl="1">
              <a:buNone/>
            </a:pPr>
            <a:r>
              <a:rPr lang="en-US" b="1" dirty="0" smtClean="0"/>
              <a:t>C. because there was no other explanation for why the storm occurred </a:t>
            </a:r>
          </a:p>
          <a:p>
            <a:pPr lvl="1">
              <a:buNone/>
            </a:pPr>
            <a:r>
              <a:rPr lang="en-US" b="1" dirty="0" smtClean="0"/>
              <a:t>D. because the author wanted to cast doubt on whether the storm actually took place </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6210300" cy="8153400"/>
          </a:xfrm>
        </p:spPr>
        <p:txBody>
          <a:bodyPr>
            <a:normAutofit fontScale="92500" lnSpcReduction="10000"/>
          </a:bodyPr>
          <a:lstStyle/>
          <a:p>
            <a:pPr>
              <a:buNone/>
            </a:pPr>
            <a:r>
              <a:rPr lang="en-US" b="1" dirty="0" smtClean="0"/>
              <a:t>5) How are the children different than the adults in this passage? </a:t>
            </a:r>
          </a:p>
          <a:p>
            <a:pPr lvl="1">
              <a:buNone/>
            </a:pPr>
            <a:r>
              <a:rPr lang="en-US" b="1" dirty="0" smtClean="0"/>
              <a:t>A. The kids stayed warm, while the adults were very cold. </a:t>
            </a:r>
          </a:p>
          <a:p>
            <a:pPr lvl="1">
              <a:buNone/>
            </a:pPr>
            <a:r>
              <a:rPr lang="en-US" b="1" dirty="0" smtClean="0"/>
              <a:t>B. The kids knew the storm was coming, while the adults did not. </a:t>
            </a:r>
          </a:p>
          <a:p>
            <a:pPr lvl="1">
              <a:buNone/>
            </a:pPr>
            <a:r>
              <a:rPr lang="en-US" b="1" dirty="0" smtClean="0"/>
              <a:t>C. The adults still had to go to work, while the kids stayed home. </a:t>
            </a:r>
          </a:p>
          <a:p>
            <a:pPr lvl="1">
              <a:buNone/>
            </a:pPr>
            <a:r>
              <a:rPr lang="en-US" b="1" dirty="0" smtClean="0"/>
              <a:t>D. The kids went out and had fun, while the adults did not know what to do. </a:t>
            </a:r>
          </a:p>
          <a:p>
            <a:pPr>
              <a:buNone/>
            </a:pPr>
            <a:r>
              <a:rPr lang="en-US" b="1" dirty="0" smtClean="0"/>
              <a:t>6) What conclusions can be drawn about what the weather is usually like in Birmingham during March? </a:t>
            </a:r>
          </a:p>
          <a:p>
            <a:pPr>
              <a:buNone/>
            </a:pPr>
            <a:r>
              <a:rPr lang="en-US" b="1" dirty="0" smtClean="0"/>
              <a:t>▼Check all that make sense. </a:t>
            </a:r>
          </a:p>
          <a:p>
            <a:pPr lvl="1">
              <a:buNone/>
            </a:pPr>
            <a:r>
              <a:rPr lang="en-US" b="1" dirty="0" smtClean="0"/>
              <a:t>A. □ It is warm. </a:t>
            </a:r>
          </a:p>
          <a:p>
            <a:pPr lvl="1">
              <a:buNone/>
            </a:pPr>
            <a:r>
              <a:rPr lang="en-US" b="1" dirty="0" smtClean="0"/>
              <a:t>B. □ It is sunny. </a:t>
            </a:r>
          </a:p>
          <a:p>
            <a:pPr lvl="1">
              <a:buNone/>
            </a:pPr>
            <a:r>
              <a:rPr lang="en-US" b="1" dirty="0" smtClean="0"/>
              <a:t>C. □ It is windy. </a:t>
            </a:r>
          </a:p>
          <a:p>
            <a:pPr lvl="1">
              <a:buNone/>
            </a:pPr>
            <a:r>
              <a:rPr lang="en-US" b="1" dirty="0" smtClean="0"/>
              <a:t>D. □ It does not snow </a:t>
            </a:r>
            <a:r>
              <a:rPr lang="en-US" dirty="0" smtClean="0"/>
              <a:t>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6286500" cy="8686800"/>
          </a:xfrm>
        </p:spPr>
        <p:txBody>
          <a:bodyPr>
            <a:normAutofit fontScale="70000" lnSpcReduction="20000"/>
          </a:bodyPr>
          <a:lstStyle/>
          <a:p>
            <a:pPr>
              <a:buNone/>
            </a:pPr>
            <a:endParaRPr lang="en-US" b="1" dirty="0" smtClean="0"/>
          </a:p>
          <a:p>
            <a:pPr>
              <a:buNone/>
            </a:pPr>
            <a:r>
              <a:rPr lang="en-US" b="1" dirty="0" smtClean="0"/>
              <a:t>7) What can be said about the Turner kids' ideas for playing in the snow without the usual snow gear? </a:t>
            </a:r>
          </a:p>
          <a:p>
            <a:pPr>
              <a:buNone/>
            </a:pPr>
            <a:r>
              <a:rPr lang="en-US" b="1" dirty="0" smtClean="0"/>
              <a:t>▼Check all that make sense. </a:t>
            </a:r>
          </a:p>
          <a:p>
            <a:pPr lvl="1">
              <a:buNone/>
            </a:pPr>
            <a:r>
              <a:rPr lang="en-US" b="1" dirty="0" smtClean="0"/>
              <a:t>A. □ They were creative. </a:t>
            </a:r>
          </a:p>
          <a:p>
            <a:pPr lvl="1">
              <a:buNone/>
            </a:pPr>
            <a:r>
              <a:rPr lang="en-US" b="1" dirty="0" smtClean="0"/>
              <a:t>B. □ They were complicated. </a:t>
            </a:r>
          </a:p>
          <a:p>
            <a:pPr lvl="1">
              <a:buNone/>
            </a:pPr>
            <a:r>
              <a:rPr lang="en-US" b="1" dirty="0" smtClean="0"/>
              <a:t>C. □ They were effective. </a:t>
            </a:r>
          </a:p>
          <a:p>
            <a:pPr lvl="1">
              <a:buNone/>
            </a:pPr>
            <a:r>
              <a:rPr lang="en-US" b="1" dirty="0" smtClean="0"/>
              <a:t>D. □ They were misguided. </a:t>
            </a:r>
          </a:p>
          <a:p>
            <a:pPr>
              <a:buNone/>
            </a:pPr>
            <a:endParaRPr lang="en-US" b="1" dirty="0" smtClean="0"/>
          </a:p>
          <a:p>
            <a:pPr>
              <a:buNone/>
            </a:pPr>
            <a:r>
              <a:rPr lang="en-US" b="1" dirty="0" smtClean="0"/>
              <a:t>8</a:t>
            </a:r>
            <a:r>
              <a:rPr lang="en-US" b="1" dirty="0" smtClean="0"/>
              <a:t>) </a:t>
            </a:r>
            <a:r>
              <a:rPr lang="en-US" b="1" i="1" dirty="0" smtClean="0"/>
              <a:t>"What was funny was that even the slightest bit of snow was enough to cancel school and close businesses." </a:t>
            </a:r>
          </a:p>
          <a:p>
            <a:pPr>
              <a:buNone/>
            </a:pPr>
            <a:r>
              <a:rPr lang="en-US" i="1" dirty="0" smtClean="0"/>
              <a:t>"No one knew how to drive in the stuff." </a:t>
            </a:r>
          </a:p>
          <a:p>
            <a:pPr>
              <a:buNone/>
            </a:pPr>
            <a:r>
              <a:rPr lang="en-US" b="1" dirty="0" smtClean="0"/>
              <a:t>▼ Which is the best way to combine the above sentences? </a:t>
            </a:r>
          </a:p>
          <a:p>
            <a:pPr lvl="1">
              <a:buNone/>
            </a:pPr>
            <a:r>
              <a:rPr lang="en-US" b="1" dirty="0" smtClean="0"/>
              <a:t>A. What was funny was that even the slightest bit of snow was enough to cancel school and close businesses, no one knew how to drive in the stuff. </a:t>
            </a:r>
          </a:p>
          <a:p>
            <a:pPr lvl="1">
              <a:buNone/>
            </a:pPr>
            <a:r>
              <a:rPr lang="en-US" b="1" dirty="0" smtClean="0"/>
              <a:t>B. What was funny was that even the slightest bit of snow was enough to cancel school and close businesses; no one knew how to drive in the stuff. </a:t>
            </a:r>
          </a:p>
          <a:p>
            <a:pPr lvl="1">
              <a:buNone/>
            </a:pPr>
            <a:r>
              <a:rPr lang="en-US" b="1" dirty="0" smtClean="0"/>
              <a:t>C. What was funny was that even the slightest bit of snow was enough to cancel school and close businesses: no one knew how to drive in the stuff. </a:t>
            </a:r>
          </a:p>
          <a:p>
            <a:pPr lvl="1">
              <a:buNone/>
            </a:pPr>
            <a:r>
              <a:rPr lang="en-US" b="1" dirty="0" smtClean="0"/>
              <a:t>D. What was funny was that even the slightest bit of snow was enough to cancel school and close businesses - no one knew how to drive in the stuff. </a:t>
            </a:r>
          </a:p>
          <a:p>
            <a:pPr lvl="1">
              <a:buNone/>
            </a:pPr>
            <a:r>
              <a:rPr lang="en-US" dirty="0" smtClean="0"/>
              <a:t>	</a:t>
            </a:r>
          </a:p>
          <a:p>
            <a:pPr>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5753100" cy="8153400"/>
          </a:xfrm>
        </p:spPr>
        <p:txBody>
          <a:bodyPr>
            <a:normAutofit lnSpcReduction="10000"/>
          </a:bodyPr>
          <a:lstStyle/>
          <a:p>
            <a:pPr>
              <a:buNone/>
            </a:pPr>
            <a:r>
              <a:rPr lang="en-US" b="1" dirty="0" smtClean="0"/>
              <a:t>9) What was going on outside of Birmingham during this passage? </a:t>
            </a:r>
          </a:p>
          <a:p>
            <a:pPr lvl="1">
              <a:buNone/>
            </a:pPr>
            <a:r>
              <a:rPr lang="en-US" b="1" dirty="0" smtClean="0"/>
              <a:t>A. The reader does not find out. </a:t>
            </a:r>
          </a:p>
          <a:p>
            <a:pPr lvl="1">
              <a:buNone/>
            </a:pPr>
            <a:r>
              <a:rPr lang="en-US" b="1" dirty="0" smtClean="0"/>
              <a:t>B. There was no snow anywhere else. </a:t>
            </a:r>
          </a:p>
          <a:p>
            <a:pPr lvl="1">
              <a:buNone/>
            </a:pPr>
            <a:r>
              <a:rPr lang="en-US" b="1" dirty="0" smtClean="0"/>
              <a:t>C. A storm of historic proportions took place. </a:t>
            </a:r>
          </a:p>
          <a:p>
            <a:pPr lvl="1">
              <a:buNone/>
            </a:pPr>
            <a:r>
              <a:rPr lang="en-US" b="1" dirty="0" smtClean="0"/>
              <a:t>D. The entire country was dealing with snow. </a:t>
            </a:r>
          </a:p>
          <a:p>
            <a:pPr>
              <a:buNone/>
            </a:pPr>
            <a:r>
              <a:rPr lang="en-US" b="1" dirty="0" smtClean="0"/>
              <a:t>10) What is the best antonym for splendid ? </a:t>
            </a:r>
          </a:p>
          <a:p>
            <a:pPr lvl="1">
              <a:buNone/>
            </a:pPr>
            <a:r>
              <a:rPr lang="en-US" b="1" dirty="0" smtClean="0"/>
              <a:t>A. great </a:t>
            </a:r>
          </a:p>
          <a:p>
            <a:pPr lvl="1">
              <a:buNone/>
            </a:pPr>
            <a:r>
              <a:rPr lang="en-US" b="1" dirty="0" smtClean="0"/>
              <a:t>B. perfect </a:t>
            </a:r>
          </a:p>
          <a:p>
            <a:pPr lvl="1">
              <a:buNone/>
            </a:pPr>
            <a:r>
              <a:rPr lang="en-US" b="1" dirty="0" smtClean="0"/>
              <a:t>C. happy </a:t>
            </a:r>
          </a:p>
          <a:p>
            <a:pPr lvl="1">
              <a:buNone/>
            </a:pPr>
            <a:r>
              <a:rPr lang="en-US" b="1" dirty="0" smtClean="0"/>
              <a:t>D. terrible </a:t>
            </a:r>
          </a:p>
          <a:p>
            <a:pPr>
              <a:buNone/>
            </a:pPr>
            <a:r>
              <a:rPr lang="en-US" sz="2600" dirty="0" smtClean="0"/>
              <a:t>Source: englishforeveryone.org</a:t>
            </a:r>
            <a:endParaRPr lang="en-US" sz="2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TotalTime>
  <Words>606</Words>
  <Application>Microsoft Office PowerPoint</Application>
  <PresentationFormat>On-screen Show (4:3)</PresentationFormat>
  <Paragraphs>78</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“Blizzard in Birmingham”      </vt:lpstr>
      <vt:lpstr>Slide 2</vt:lpstr>
      <vt:lpstr>Answer the following questions</vt:lpstr>
      <vt:lpstr>Slide 4</vt:lpstr>
      <vt:lpstr>Slide 5</vt:lpstr>
      <vt:lpstr>Slide 6</vt:lpstr>
      <vt:lpstr>Slide 7</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“Blizzard inBirmingham”</dc:title>
  <dc:creator>ME</dc:creator>
  <cp:lastModifiedBy>Dell 5110</cp:lastModifiedBy>
  <cp:revision>10</cp:revision>
  <dcterms:created xsi:type="dcterms:W3CDTF">2011-09-06T16:11:31Z</dcterms:created>
  <dcterms:modified xsi:type="dcterms:W3CDTF">2012-07-11T18:04:06Z</dcterms:modified>
</cp:coreProperties>
</file>