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92" r:id="rId2"/>
    <p:sldId id="293" r:id="rId3"/>
    <p:sldId id="294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5" r:id="rId37"/>
    <p:sldId id="296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170F99-4BB1-4BF7-89C3-BFC0B5E1DD16}" type="datetimeFigureOut">
              <a:rPr lang="en-US" smtClean="0"/>
              <a:pPr/>
              <a:t>6/29/2014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56F5D7-3CB0-48E9-A31A-02D9E117CA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28733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132D8-E523-4899-BE82-CAE654946E71}" type="datetime1">
              <a:rPr lang="en-US" smtClean="0"/>
              <a:pPr/>
              <a:t>6/29/2014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84224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BCFD8-39E8-498F-BB1D-3FDA06BD1089}" type="datetime1">
              <a:rPr lang="en-US" smtClean="0"/>
              <a:pPr/>
              <a:t>6/29/2014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05827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C663A-1D42-4DA3-813F-8FB9CA0A4603}" type="datetime1">
              <a:rPr lang="en-US" smtClean="0"/>
              <a:pPr/>
              <a:t>6/29/2014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22139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776FD-9350-4385-93F2-CE232D1AC207}" type="datetime1">
              <a:rPr lang="en-US" smtClean="0"/>
              <a:pPr/>
              <a:t>6/29/2014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0929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626BA-4C5E-4D72-8BD2-6993C6560BCD}" type="datetime1">
              <a:rPr lang="en-US" smtClean="0"/>
              <a:pPr/>
              <a:t>6/29/2014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9358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4DFC1-3E90-4463-9539-C8EE09B0DA43}" type="datetime1">
              <a:rPr lang="en-US" smtClean="0"/>
              <a:pPr/>
              <a:t>6/29/2014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29531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368E2-313C-40F1-A683-B5D5C430CC2B}" type="datetime1">
              <a:rPr lang="en-US" smtClean="0"/>
              <a:pPr/>
              <a:t>6/29/2014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94148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17493-A1E7-4CE1-B70C-70D58232FE91}" type="datetime1">
              <a:rPr lang="en-US" smtClean="0"/>
              <a:pPr/>
              <a:t>6/29/2014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48022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8B4F6-4688-41E5-8454-95BF60F6822E}" type="datetime1">
              <a:rPr lang="en-US" smtClean="0"/>
              <a:pPr/>
              <a:t>6/29/2014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2359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F239B-9AC7-4B71-8E85-1FC5C3971EA9}" type="datetime1">
              <a:rPr lang="en-US" smtClean="0"/>
              <a:pPr/>
              <a:t>6/29/2014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69101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0E248-5D04-46BA-A37A-E3B79FF440B2}" type="datetime1">
              <a:rPr lang="en-US" smtClean="0"/>
              <a:pPr/>
              <a:t>6/29/2014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43361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F4C504-E75F-40A9-B905-20A5D30EB19E}" type="datetime1">
              <a:rPr lang="en-US" smtClean="0"/>
              <a:pPr/>
              <a:t>6/29/2014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5A49D-0805-498E-8602-F27DEDAC76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0893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90750"/>
            <a:ext cx="7772400" cy="2381250"/>
          </a:xfrm>
        </p:spPr>
        <p:txBody>
          <a:bodyPr>
            <a:normAutofit/>
          </a:bodyPr>
          <a:lstStyle/>
          <a:p>
            <a:r>
              <a:rPr lang="en-US" smtClean="0"/>
              <a:t>HRM-755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PERFORMANCE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2600" y="4648200"/>
            <a:ext cx="6400800" cy="762000"/>
          </a:xfrm>
        </p:spPr>
        <p:txBody>
          <a:bodyPr/>
          <a:lstStyle/>
          <a:p>
            <a:pPr algn="r"/>
            <a:r>
              <a:rPr lang="en-US" dirty="0" smtClean="0"/>
              <a:t>OSMAN BIN SAIF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400800" y="468868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Session: EIGHT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9E3B9-E0E1-4554-81A1-1E7F5F7F9D5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92742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Previous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Characteristics of Good Vision statements</a:t>
            </a:r>
          </a:p>
          <a:p>
            <a:r>
              <a:rPr lang="en-US" dirty="0" smtClean="0"/>
              <a:t>Goals</a:t>
            </a:r>
          </a:p>
          <a:p>
            <a:r>
              <a:rPr lang="en-US" dirty="0" smtClean="0"/>
              <a:t>Strategies</a:t>
            </a:r>
          </a:p>
          <a:p>
            <a:r>
              <a:rPr lang="en-US" dirty="0" smtClean="0"/>
              <a:t>Strategies – HR Function</a:t>
            </a:r>
          </a:p>
          <a:p>
            <a:r>
              <a:rPr lang="en-US" dirty="0" smtClean="0"/>
              <a:t>Developing strategic plans at unit level</a:t>
            </a:r>
          </a:p>
          <a:p>
            <a:r>
              <a:rPr lang="en-US" dirty="0" smtClean="0"/>
              <a:t>Job descriptions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9E3B9-E0E1-4554-81A1-1E7F5F7F9D5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9409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 of 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Individuals and Team performance</a:t>
            </a:r>
          </a:p>
          <a:p>
            <a:r>
              <a:rPr lang="en-US" dirty="0" smtClean="0"/>
              <a:t>Choices in Performance management system design</a:t>
            </a:r>
          </a:p>
          <a:p>
            <a:r>
              <a:rPr lang="en-US" dirty="0" smtClean="0"/>
              <a:t>Building Support</a:t>
            </a:r>
          </a:p>
          <a:p>
            <a:pPr marL="0" indent="0">
              <a:buNone/>
            </a:pPr>
            <a:r>
              <a:rPr lang="en-US" dirty="0" smtClean="0"/>
              <a:t>CHAPTER 4; DEFINING PERFORMANCE AND CHOOSING A MEASUREMENT APPROACH</a:t>
            </a:r>
          </a:p>
          <a:p>
            <a:r>
              <a:rPr lang="en-US" dirty="0" smtClean="0"/>
              <a:t>Defining Performance</a:t>
            </a:r>
          </a:p>
          <a:p>
            <a:r>
              <a:rPr lang="en-US" dirty="0" smtClean="0"/>
              <a:t>Determinants of Performance</a:t>
            </a:r>
          </a:p>
          <a:p>
            <a:r>
              <a:rPr lang="en-US" dirty="0" smtClean="0"/>
              <a:t>Steps in Deliberate Practice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9E3B9-E0E1-4554-81A1-1E7F5F7F9D5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39338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Individual and team </a:t>
            </a:r>
            <a:r>
              <a:rPr lang="en-US" dirty="0"/>
              <a:t>p</a:t>
            </a:r>
            <a:r>
              <a:rPr lang="en-US" dirty="0" smtClean="0"/>
              <a:t>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performance management system needs to display the behavior and produce the results required to support the organizations and the units mission, vision, and goals.</a:t>
            </a:r>
          </a:p>
          <a:p>
            <a:endParaRPr lang="en-US" dirty="0" smtClean="0"/>
          </a:p>
          <a:p>
            <a:r>
              <a:rPr lang="en-US" dirty="0" smtClean="0"/>
              <a:t>Developmental plans need to be aligned with unit and organizational priorities as well.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21732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Individual and team </a:t>
            </a:r>
            <a:r>
              <a:rPr lang="en-US" dirty="0" smtClean="0"/>
              <a:t>performance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Well designed management system defines a clear path from organizational mission, vision, and goals to individual and team performance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/>
              <a:t>This is critical because organizational success is a direct function of the alignment between collectives and individual objectives.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1485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Usman\Desktop\DESK TOP 11 JAN 2014\vIRTUAL UNI COMSATS\Performance Management\scans\5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077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Usman\Desktop\DESK TOP 11 JAN 2014\vIRTUAL UNI COMSATS\Performance Management\scans\5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5825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Usman\Desktop\DESK TOP 11 JAN 2014\vIRTUAL UNI COMSATS\Performance Management\scans\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19200"/>
            <a:ext cx="8686799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17475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support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Given the many competitive projects and usual scarcity of resources, some organizations may be reluctant to implement a performance management system.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2132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</a:t>
            </a:r>
            <a:r>
              <a:rPr lang="en-US" dirty="0" smtClean="0"/>
              <a:t>support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Primarily, the reason is a lack of any perceived value added to a system that requires many resources and that seems to produce little tangible payoffs.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17679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support (Contd.)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need to align organization and unit priorities with the performance management system is one of the key factors contributing to obtain much needed top management support for </a:t>
            </a:r>
            <a:r>
              <a:rPr lang="en-US" smtClean="0"/>
              <a:t>the system.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96533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Usman\Desktop\DESK TOP 11 JAN 2014\vIRTUAL UNI COMSATS\Performance Management\scans\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304800"/>
            <a:ext cx="9144001" cy="6095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08883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Usman\Desktop\DESK TOP 11 JAN 2014\vIRTUAL UNI COMSATS\Performance Management\scans\6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914400"/>
            <a:ext cx="9143999" cy="4952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54706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Usman\Desktop\DESK TOP 11 JAN 2014\vIRTUAL UNI COMSATS\Performance Management\scans\6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304801"/>
            <a:ext cx="9144001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9512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Usman\Desktop\DESK TOP 11 JAN 2014\vIRTUAL UNI COMSATS\Performance Management\scans\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457200"/>
            <a:ext cx="9144001" cy="5791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7387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Usman\Desktop\DESK TOP 11 JAN 2014\vIRTUAL UNI COMSATS\Performance Management\scans\6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47800"/>
            <a:ext cx="8763000" cy="4419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28510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Usman\Desktop\DESK TOP 11 JAN 2014\vIRTUAL UNI COMSATS\Performance Management\scans\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914400"/>
            <a:ext cx="9144000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31942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36537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CHAPTER 4;</a:t>
            </a:r>
            <a:br>
              <a:rPr lang="en-US" dirty="0" smtClean="0"/>
            </a:br>
            <a:r>
              <a:rPr lang="en-US" dirty="0" smtClean="0"/>
              <a:t>DEFINING PERFORMANCE AND CHOOSING A MEASUREMENT APPROACH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dirty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5108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performance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Performance management system usually includes measure of both </a:t>
            </a:r>
            <a:r>
              <a:rPr lang="en-US" dirty="0" smtClean="0"/>
              <a:t>behavior (what an employee does) </a:t>
            </a:r>
            <a:r>
              <a:rPr lang="en-US" dirty="0"/>
              <a:t>and </a:t>
            </a:r>
            <a:r>
              <a:rPr lang="en-US" dirty="0" smtClean="0"/>
              <a:t>results (the outcomes of an employee’s behavior). </a:t>
            </a:r>
          </a:p>
          <a:p>
            <a:endParaRPr lang="en-US" dirty="0"/>
          </a:p>
          <a:p>
            <a:r>
              <a:rPr lang="en-US" dirty="0" smtClean="0"/>
              <a:t>The </a:t>
            </a:r>
            <a:r>
              <a:rPr lang="en-US" dirty="0"/>
              <a:t>definition of performance does not include the results of an employees behavior but only the behavior themselves.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30127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performance </a:t>
            </a:r>
            <a:r>
              <a:rPr lang="en-US" dirty="0" smtClean="0"/>
              <a:t>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Performance is about behavior or what the employee do, not about what employee produce or the outcomes of their work.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69757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performance (Contd.)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There are two  additional characteristics of behaviors that  label performance.</a:t>
            </a:r>
          </a:p>
          <a:p>
            <a:endParaRPr lang="en-US" dirty="0" smtClean="0"/>
          </a:p>
          <a:p>
            <a:r>
              <a:rPr lang="en-US" dirty="0" smtClean="0"/>
              <a:t>First they are evaluative. </a:t>
            </a:r>
          </a:p>
          <a:p>
            <a:pPr lvl="1"/>
            <a:r>
              <a:rPr lang="en-US" dirty="0" smtClean="0"/>
              <a:t>This means that such behavior can be judged as negative, neutral, or positive for individual and organizational effectiveness.</a:t>
            </a:r>
          </a:p>
          <a:p>
            <a:pPr lvl="1"/>
            <a:r>
              <a:rPr lang="en-US" dirty="0" smtClean="0"/>
              <a:t>In other words the value of these behaviors can vary, based on whether , they make a  contribution towards the achievement of individual, unit or organizational goals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9912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performance (Contd.)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Second performance is multidimensional. </a:t>
            </a:r>
            <a:endParaRPr lang="en-US" dirty="0" smtClean="0"/>
          </a:p>
          <a:p>
            <a:pPr lvl="1"/>
            <a:r>
              <a:rPr lang="en-US" dirty="0" smtClean="0"/>
              <a:t>This </a:t>
            </a:r>
            <a:r>
              <a:rPr lang="en-US" dirty="0"/>
              <a:t>means that there are many different kind of behaviors that have the capacity to advance organizational goals</a:t>
            </a:r>
            <a:r>
              <a:rPr lang="en-US" dirty="0" smtClean="0"/>
              <a:t>.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61362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Usman\Desktop\DESK TOP 11 JAN 2014\vIRTUAL UNI COMSATS\Performance Management\scans\6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47800"/>
            <a:ext cx="8610600" cy="3581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05214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Usman\Desktop\DESK TOP 11 JAN 2014\vIRTUAL UNI COMSATS\Performance Management\scans\7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990600"/>
            <a:ext cx="8762999" cy="5029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4543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Usman\Desktop\DESK TOP 11 JAN 2014\vIRTUAL UNI COMSATS\Performance Management\scans\7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00200"/>
            <a:ext cx="8839200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16068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Determinants of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 combination of three factors allow some people to perform at higher levels than others.</a:t>
            </a:r>
          </a:p>
          <a:p>
            <a:r>
              <a:rPr lang="en-US" dirty="0" smtClean="0"/>
              <a:t>Declarative knowledge</a:t>
            </a:r>
          </a:p>
          <a:p>
            <a:r>
              <a:rPr lang="en-US" dirty="0" smtClean="0"/>
              <a:t>Procedural knowledge</a:t>
            </a:r>
          </a:p>
          <a:p>
            <a:r>
              <a:rPr lang="en-US" dirty="0" smtClean="0"/>
              <a:t>Motivation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43896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Declarative knowledge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Declarative knowledge is information about facts and things, including information regarding a given tasks requirement, labels, principles, and goals.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1264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Procedural knowledge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Procedural knowledge is a combination of knowing what to do and how to do it and includes cognitive, physical, perceptual, motor, and interpersonal skills.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85149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Motivation involves three type of choice behaviors.</a:t>
            </a:r>
          </a:p>
          <a:p>
            <a:pPr lvl="1"/>
            <a:r>
              <a:rPr lang="en-US" dirty="0" smtClean="0"/>
              <a:t>Choice to expand effort (</a:t>
            </a:r>
            <a:r>
              <a:rPr lang="en-US" dirty="0" err="1" smtClean="0"/>
              <a:t>e.g</a:t>
            </a:r>
            <a:r>
              <a:rPr lang="en-US" dirty="0" smtClean="0"/>
              <a:t> I will go to work today)</a:t>
            </a:r>
          </a:p>
          <a:p>
            <a:pPr lvl="1"/>
            <a:r>
              <a:rPr lang="en-US" dirty="0" smtClean="0"/>
              <a:t>Choice of level of effort (</a:t>
            </a:r>
            <a:r>
              <a:rPr lang="en-US" dirty="0" err="1" smtClean="0"/>
              <a:t>e.g</a:t>
            </a:r>
            <a:r>
              <a:rPr lang="en-US" dirty="0" smtClean="0"/>
              <a:t> I will put in my best at work </a:t>
            </a:r>
            <a:r>
              <a:rPr lang="en-US" b="1" i="1" dirty="0" smtClean="0"/>
              <a:t>versus</a:t>
            </a:r>
            <a:r>
              <a:rPr lang="en-US" dirty="0" smtClean="0"/>
              <a:t> I will not try very hard)</a:t>
            </a:r>
          </a:p>
          <a:p>
            <a:pPr lvl="1"/>
            <a:r>
              <a:rPr lang="en-US" dirty="0" smtClean="0"/>
              <a:t>Choice to persist in the expenditure of that level of effort (</a:t>
            </a:r>
            <a:r>
              <a:rPr lang="en-US" dirty="0" err="1" smtClean="0"/>
              <a:t>e.g</a:t>
            </a:r>
            <a:r>
              <a:rPr lang="en-US" dirty="0" smtClean="0"/>
              <a:t> I will give up after a little while </a:t>
            </a:r>
            <a:r>
              <a:rPr lang="en-US" b="1" i="1" dirty="0" smtClean="0"/>
              <a:t>versus</a:t>
            </a:r>
            <a:r>
              <a:rPr lang="en-US" dirty="0" smtClean="0"/>
              <a:t> I will persist no matter what)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7950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Usman\Desktop\DESK TOP 11 JAN 2014\vIRTUAL UNI COMSATS\Performance Management\scans\7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00200"/>
            <a:ext cx="85344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6400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Determinants of </a:t>
            </a:r>
            <a:r>
              <a:rPr lang="en-US" dirty="0" smtClean="0"/>
              <a:t>performance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three determinants have a multiplicative relationship, such that</a:t>
            </a:r>
          </a:p>
          <a:p>
            <a:pPr lvl="1"/>
            <a:r>
              <a:rPr lang="en-US" dirty="0" smtClean="0"/>
              <a:t>Performance = Declarative </a:t>
            </a:r>
            <a:r>
              <a:rPr lang="en-US" dirty="0"/>
              <a:t>K</a:t>
            </a:r>
            <a:r>
              <a:rPr lang="en-US" dirty="0" smtClean="0"/>
              <a:t>nowledge x </a:t>
            </a:r>
            <a:r>
              <a:rPr lang="en-US" dirty="0"/>
              <a:t>P</a:t>
            </a:r>
            <a:r>
              <a:rPr lang="en-US" dirty="0" smtClean="0"/>
              <a:t>rocedural </a:t>
            </a:r>
            <a:r>
              <a:rPr lang="en-US" dirty="0"/>
              <a:t>K</a:t>
            </a:r>
            <a:r>
              <a:rPr lang="en-US" dirty="0" smtClean="0"/>
              <a:t>nowledge x Motivation</a:t>
            </a:r>
          </a:p>
          <a:p>
            <a:endParaRPr lang="en-US" dirty="0" smtClean="0"/>
          </a:p>
          <a:p>
            <a:r>
              <a:rPr lang="en-US" dirty="0" smtClean="0"/>
              <a:t>If any of the determinants has a value of 0, then performance also has a value of zero.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95519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Usman\Desktop\DESK TOP 11 JAN 2014\vIRTUAL UNI COMSATS\Performance Management\scans\7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81001"/>
            <a:ext cx="9143999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22935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Usman\Desktop\DESK TOP 11 JAN 2014\vIRTUAL UNI COMSATS\Performance Management\scans\7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9143999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627" name="Picture 3" descr="C:\Users\Usman\Desktop\DESK TOP 11 JAN 2014\vIRTUAL UNI COMSATS\Performance Management\scans\7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2667000"/>
            <a:ext cx="9143999" cy="379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97914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Steps in Deliberate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Deliberate practice involves the following five steps;</a:t>
            </a:r>
          </a:p>
          <a:p>
            <a:pPr>
              <a:buNone/>
            </a:pPr>
            <a:endParaRPr lang="en-US" dirty="0" smtClean="0"/>
          </a:p>
          <a:p>
            <a:pPr lvl="1"/>
            <a:r>
              <a:rPr lang="en-US" dirty="0" smtClean="0"/>
              <a:t>Approach performance with the goal of getting better and better.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As you are performing, focus on what is happening and why you are doing things the way u do.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25808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Steps in Deliberate Practice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Once your task is finished, seek performance feedback from expert sources and the more sources the better</a:t>
            </a:r>
            <a:r>
              <a:rPr lang="en-US" dirty="0" smtClean="0"/>
              <a:t>.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Build mental models of your job, your situation, and your organization</a:t>
            </a:r>
            <a:r>
              <a:rPr lang="en-US" dirty="0" smtClean="0"/>
              <a:t>.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Repeat steps 1-4 continually and on a ongoing basis.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03596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Individuals and Team performance</a:t>
            </a:r>
          </a:p>
          <a:p>
            <a:r>
              <a:rPr lang="en-US" dirty="0" smtClean="0"/>
              <a:t>Choices in Performance management system design</a:t>
            </a:r>
          </a:p>
          <a:p>
            <a:r>
              <a:rPr lang="en-US" dirty="0" smtClean="0"/>
              <a:t>Building Support</a:t>
            </a:r>
          </a:p>
          <a:p>
            <a:pPr marL="0" indent="0">
              <a:buNone/>
            </a:pPr>
            <a:r>
              <a:rPr lang="en-US" dirty="0" smtClean="0"/>
              <a:t>CHAPTER 4; DEFINING PERFORMANCE AND CHOOSING A MEASUREMENT APPROACH</a:t>
            </a:r>
          </a:p>
          <a:p>
            <a:r>
              <a:rPr lang="en-US" dirty="0" smtClean="0"/>
              <a:t>Defining Performance</a:t>
            </a:r>
          </a:p>
          <a:p>
            <a:r>
              <a:rPr lang="en-US" dirty="0" smtClean="0"/>
              <a:t>Determinants of Performance</a:t>
            </a:r>
          </a:p>
          <a:p>
            <a:r>
              <a:rPr lang="en-US" smtClean="0"/>
              <a:t>Steps in Deliberate Practice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2179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0"/>
            <a:ext cx="8229600" cy="1143000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9770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797</Words>
  <Application>Microsoft Office PowerPoint</Application>
  <PresentationFormat>On-screen Show (4:3)</PresentationFormat>
  <Paragraphs>151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HRM-755  PERFORMANCE MANAGEMENT</vt:lpstr>
      <vt:lpstr>Summary of Previous Lecture</vt:lpstr>
      <vt:lpstr>Agenda of Today’s Lecture</vt:lpstr>
      <vt:lpstr>Individual and team performance</vt:lpstr>
      <vt:lpstr>Individual and team performance (Contd.)</vt:lpstr>
      <vt:lpstr>Slide 6</vt:lpstr>
      <vt:lpstr>Slide 7</vt:lpstr>
      <vt:lpstr>Slide 8</vt:lpstr>
      <vt:lpstr>Building support</vt:lpstr>
      <vt:lpstr>Building support (Contd.)</vt:lpstr>
      <vt:lpstr>Building support (Contd.)</vt:lpstr>
      <vt:lpstr>Slide 12</vt:lpstr>
      <vt:lpstr>Slide 13</vt:lpstr>
      <vt:lpstr>Slide 14</vt:lpstr>
      <vt:lpstr>Slide 15</vt:lpstr>
      <vt:lpstr>Slide 16</vt:lpstr>
      <vt:lpstr>Slide 17</vt:lpstr>
      <vt:lpstr>CHAPTER 4; DEFINING PERFORMANCE AND CHOOSING A MEASUREMENT APPROACH</vt:lpstr>
      <vt:lpstr>Defining performance </vt:lpstr>
      <vt:lpstr>Defining performance (Contd.)</vt:lpstr>
      <vt:lpstr>Defining performance (Contd.)</vt:lpstr>
      <vt:lpstr>Defining performance (Contd.)</vt:lpstr>
      <vt:lpstr>Slide 23</vt:lpstr>
      <vt:lpstr>Slide 24</vt:lpstr>
      <vt:lpstr>Slide 25</vt:lpstr>
      <vt:lpstr>Determinants of performance</vt:lpstr>
      <vt:lpstr>Declarative knowledge</vt:lpstr>
      <vt:lpstr>Procedural knowledge</vt:lpstr>
      <vt:lpstr>Motivation</vt:lpstr>
      <vt:lpstr>Slide 30</vt:lpstr>
      <vt:lpstr>Determinants of performance (Contd.)</vt:lpstr>
      <vt:lpstr>Slide 32</vt:lpstr>
      <vt:lpstr>Slide 33</vt:lpstr>
      <vt:lpstr>Steps in Deliberate Practice</vt:lpstr>
      <vt:lpstr>Steps in Deliberate Practice (Contd.)</vt:lpstr>
      <vt:lpstr>Summary of Today’s Lecture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HRM-755  PERFORMANCE MANAGEMENT</dc:title>
  <dc:creator>Usman</dc:creator>
  <cp:lastModifiedBy>NTS</cp:lastModifiedBy>
  <cp:revision>9</cp:revision>
  <dcterms:created xsi:type="dcterms:W3CDTF">2014-06-29T15:09:52Z</dcterms:created>
  <dcterms:modified xsi:type="dcterms:W3CDTF">2014-06-29T19:12:29Z</dcterms:modified>
</cp:coreProperties>
</file>