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4" r:id="rId2"/>
    <p:sldId id="285" r:id="rId3"/>
    <p:sldId id="286"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7" r:id="rId26"/>
    <p:sldId id="289" r:id="rId27"/>
    <p:sldId id="288" r:id="rId28"/>
    <p:sldId id="290" r:id="rId29"/>
    <p:sldId id="291" r:id="rId30"/>
    <p:sldId id="292" r:id="rId31"/>
    <p:sldId id="293" r:id="rId32"/>
    <p:sldId id="294" r:id="rId33"/>
    <p:sldId id="295" r:id="rId34"/>
    <p:sldId id="282" r:id="rId35"/>
    <p:sldId id="28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59B5AD-E4C0-4A00-8C8E-6571C04A7025}" type="datetimeFigureOut">
              <a:rPr lang="en-US" smtClean="0"/>
              <a:pPr/>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F29FC2-0A67-4982-A913-912888E37A0D}" type="slidenum">
              <a:rPr lang="en-US" smtClean="0"/>
              <a:pPr/>
              <a:t>‹#›</a:t>
            </a:fld>
            <a:endParaRPr lang="en-US"/>
          </a:p>
        </p:txBody>
      </p:sp>
    </p:spTree>
    <p:extLst>
      <p:ext uri="{BB962C8B-B14F-4D97-AF65-F5344CB8AC3E}">
        <p14:creationId xmlns:p14="http://schemas.microsoft.com/office/powerpoint/2010/main" xmlns="" val="4148859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4D55F2-B339-4399-8CF5-FDC485B941C1}"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80715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9C752A-8135-4AB7-8AFC-C43463002895}"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509761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20A92A-DB42-476F-813F-117097EFB02C}"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778097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27F8DD-0E4A-4ABC-88AA-7C4046AEC019}"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76437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05855C-9CF9-461C-B1AD-ED6D3F893536}" type="datetime1">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894636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457AE3-E6BE-48A5-8C7C-D55883937998}" type="datetime1">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33324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EC3B5-D422-4635-84BA-F6C5DEB48A69}" type="datetime1">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4288077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6CFE9B-6D96-4C50-B426-2B6FC74FB4B4}"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462213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D4C46A-04E0-4890-AB22-99D0FC973711}" type="datetime1">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2551849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4066C9-432F-4325-AAD7-7434D73A05B0}"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185573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D1E4C8-6409-40D9-A82C-F22854DEB1DC}" type="datetime1">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51458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FC37B-DF31-4787-860A-796729B9B5F4}" type="datetime1">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6CBAA-7C95-48BC-AF66-6B32AB707CFD}" type="slidenum">
              <a:rPr lang="en-US" smtClean="0"/>
              <a:pPr/>
              <a:t>‹#›</a:t>
            </a:fld>
            <a:endParaRPr lang="en-US"/>
          </a:p>
        </p:txBody>
      </p:sp>
    </p:spTree>
    <p:extLst>
      <p:ext uri="{BB962C8B-B14F-4D97-AF65-F5344CB8AC3E}">
        <p14:creationId xmlns:p14="http://schemas.microsoft.com/office/powerpoint/2010/main" xmlns="" val="389852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SIX</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5148748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fontScale="92500"/>
          </a:bodyPr>
          <a:lstStyle/>
          <a:p>
            <a:pPr marL="0" indent="0">
              <a:buNone/>
            </a:pPr>
            <a:r>
              <a:rPr lang="en-US" dirty="0" smtClean="0"/>
              <a:t>CHAPTER 3</a:t>
            </a:r>
          </a:p>
          <a:p>
            <a:r>
              <a:rPr lang="en-US" dirty="0" smtClean="0"/>
              <a:t>Performance Management and Strategic planning</a:t>
            </a:r>
          </a:p>
          <a:p>
            <a:r>
              <a:rPr lang="en-US" dirty="0" smtClean="0"/>
              <a:t>Purpose of strategic planning</a:t>
            </a:r>
          </a:p>
          <a:p>
            <a:r>
              <a:rPr lang="en-US" dirty="0" smtClean="0"/>
              <a:t>Why strategic planning- need</a:t>
            </a:r>
          </a:p>
          <a:p>
            <a:r>
              <a:rPr lang="en-US" dirty="0" smtClean="0"/>
              <a:t>Process of linking performance management to the strategic planning</a:t>
            </a:r>
          </a:p>
          <a:p>
            <a:r>
              <a:rPr lang="en-US" dirty="0" smtClean="0"/>
              <a:t>Successful strategic plans</a:t>
            </a:r>
          </a:p>
          <a:p>
            <a:r>
              <a:rPr lang="en-US" dirty="0" smtClean="0"/>
              <a:t>Environmental Analysis</a:t>
            </a:r>
          </a:p>
          <a:p>
            <a:r>
              <a:rPr lang="en-US" dirty="0" smtClean="0"/>
              <a:t>External factors – Environmental Analysis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179013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59742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a:t>
            </a:r>
            <a:endParaRPr lang="en-US" dirty="0"/>
          </a:p>
        </p:txBody>
      </p:sp>
      <p:sp>
        <p:nvSpPr>
          <p:cNvPr id="3" name="Content Placeholder 2"/>
          <p:cNvSpPr>
            <a:spLocks noGrp="1"/>
          </p:cNvSpPr>
          <p:nvPr>
            <p:ph idx="1"/>
          </p:nvPr>
        </p:nvSpPr>
        <p:spPr/>
        <p:txBody>
          <a:bodyPr>
            <a:normAutofit/>
          </a:bodyPr>
          <a:lstStyle/>
          <a:p>
            <a:pPr>
              <a:buNone/>
            </a:pPr>
            <a:r>
              <a:rPr lang="en-US" dirty="0" smtClean="0"/>
              <a:t>The following is a non exhaustive list of internal issues that should be considered in any environmental analysis:</a:t>
            </a:r>
          </a:p>
          <a:p>
            <a:endParaRPr lang="en-US" dirty="0" smtClean="0"/>
          </a:p>
          <a:p>
            <a:r>
              <a:rPr lang="en-US" dirty="0" smtClean="0"/>
              <a:t>Organizational structure: </a:t>
            </a:r>
          </a:p>
          <a:p>
            <a:pPr lvl="1"/>
            <a:r>
              <a:rPr lang="en-US" dirty="0" smtClean="0"/>
              <a:t>For  example, is the current structure conducive to fast and effective communication?</a:t>
            </a:r>
          </a:p>
        </p:txBody>
      </p:sp>
      <p:sp>
        <p:nvSpPr>
          <p:cNvPr id="4" name="Slide Number Placeholder 3"/>
          <p:cNvSpPr>
            <a:spLocks noGrp="1"/>
          </p:cNvSpPr>
          <p:nvPr>
            <p:ph type="sldNum" sz="quarter" idx="12"/>
          </p:nvPr>
        </p:nvSpPr>
        <p:spPr/>
        <p:txBody>
          <a:bodyPr/>
          <a:lstStyle/>
          <a:p>
            <a:fld id="{DBA6CBAA-7C95-48BC-AF66-6B32AB707CFD}" type="slidenum">
              <a:rPr lang="en-US" smtClean="0"/>
              <a:pPr/>
              <a:t>4</a:t>
            </a:fld>
            <a:endParaRPr lang="en-US"/>
          </a:p>
        </p:txBody>
      </p:sp>
    </p:spTree>
    <p:extLst>
      <p:ext uri="{BB962C8B-B14F-4D97-AF65-F5344CB8AC3E}">
        <p14:creationId xmlns:p14="http://schemas.microsoft.com/office/powerpoint/2010/main" xmlns="" val="488216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lstStyle/>
          <a:p>
            <a:r>
              <a:rPr lang="en-US" dirty="0"/>
              <a:t>Organizational culture: </a:t>
            </a:r>
            <a:endParaRPr lang="en-US" dirty="0" smtClean="0"/>
          </a:p>
          <a:p>
            <a:pPr lvl="1"/>
            <a:r>
              <a:rPr lang="en-US" dirty="0" smtClean="0"/>
              <a:t>Organizational </a:t>
            </a:r>
            <a:r>
              <a:rPr lang="en-US" dirty="0"/>
              <a:t>culture includes the unwritten norms and values </a:t>
            </a:r>
            <a:r>
              <a:rPr lang="en-US" dirty="0" smtClean="0"/>
              <a:t>exposed </a:t>
            </a:r>
            <a:r>
              <a:rPr lang="en-US" dirty="0"/>
              <a:t>by the members of the organization. </a:t>
            </a:r>
            <a:endParaRPr lang="en-US" dirty="0" smtClean="0"/>
          </a:p>
          <a:p>
            <a:pPr lvl="1"/>
            <a:r>
              <a:rPr lang="en-US" dirty="0" smtClean="0"/>
              <a:t>For </a:t>
            </a:r>
            <a:r>
              <a:rPr lang="en-US" dirty="0"/>
              <a:t>example, is the current organizational culture likely to encourage or hinder innovation and </a:t>
            </a:r>
            <a:r>
              <a:rPr lang="en-US" dirty="0" smtClean="0"/>
              <a:t>entrepreneurial </a:t>
            </a:r>
            <a:r>
              <a:rPr lang="en-US" dirty="0"/>
              <a:t>behaviors on the part of middle level managers?</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5</a:t>
            </a:fld>
            <a:endParaRPr lang="en-US"/>
          </a:p>
        </p:txBody>
      </p:sp>
    </p:spTree>
    <p:extLst>
      <p:ext uri="{BB962C8B-B14F-4D97-AF65-F5344CB8AC3E}">
        <p14:creationId xmlns:p14="http://schemas.microsoft.com/office/powerpoint/2010/main" xmlns="" val="3586038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Politics: </a:t>
            </a:r>
          </a:p>
          <a:p>
            <a:pPr lvl="1"/>
            <a:r>
              <a:rPr lang="en-US" dirty="0" smtClean="0"/>
              <a:t>For example, are the various units </a:t>
            </a:r>
            <a:r>
              <a:rPr lang="en-US" dirty="0" err="1" smtClean="0"/>
              <a:t>competiting</a:t>
            </a:r>
            <a:r>
              <a:rPr lang="en-US" dirty="0" smtClean="0"/>
              <a:t> for resources in such a way that any type of cross unit collaboration is virtually impossible? Or ,are units likely to be open and collaborative in cross unit projects?</a:t>
            </a:r>
          </a:p>
          <a:p>
            <a:endParaRPr lang="en-US" dirty="0" smtClean="0"/>
          </a:p>
          <a:p>
            <a:r>
              <a:rPr lang="en-US" dirty="0" smtClean="0"/>
              <a:t>Processes: </a:t>
            </a:r>
          </a:p>
          <a:p>
            <a:pPr lvl="1"/>
            <a:r>
              <a:rPr lang="en-US" dirty="0" smtClean="0"/>
              <a:t>For example, are the supply chains working properly? Can customers reach us when they need to and receive a satisfying response when they do?</a:t>
            </a:r>
          </a:p>
        </p:txBody>
      </p:sp>
      <p:sp>
        <p:nvSpPr>
          <p:cNvPr id="4" name="Slide Number Placeholder 3"/>
          <p:cNvSpPr>
            <a:spLocks noGrp="1"/>
          </p:cNvSpPr>
          <p:nvPr>
            <p:ph type="sldNum" sz="quarter" idx="12"/>
          </p:nvPr>
        </p:nvSpPr>
        <p:spPr/>
        <p:txBody>
          <a:bodyPr/>
          <a:lstStyle/>
          <a:p>
            <a:fld id="{DBA6CBAA-7C95-48BC-AF66-6B32AB707CFD}" type="slidenum">
              <a:rPr lang="en-US" smtClean="0"/>
              <a:pPr/>
              <a:t>6</a:t>
            </a:fld>
            <a:endParaRPr lang="en-US"/>
          </a:p>
        </p:txBody>
      </p:sp>
    </p:spTree>
    <p:extLst>
      <p:ext uri="{BB962C8B-B14F-4D97-AF65-F5344CB8AC3E}">
        <p14:creationId xmlns:p14="http://schemas.microsoft.com/office/powerpoint/2010/main" xmlns="" val="209878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Internal Factors (Contd.)</a:t>
            </a:r>
            <a:endParaRPr lang="en-US" dirty="0"/>
          </a:p>
        </p:txBody>
      </p:sp>
      <p:sp>
        <p:nvSpPr>
          <p:cNvPr id="3" name="Content Placeholder 2"/>
          <p:cNvSpPr>
            <a:spLocks noGrp="1"/>
          </p:cNvSpPr>
          <p:nvPr>
            <p:ph idx="1"/>
          </p:nvPr>
        </p:nvSpPr>
        <p:spPr/>
        <p:txBody>
          <a:bodyPr/>
          <a:lstStyle/>
          <a:p>
            <a:r>
              <a:rPr lang="en-US" dirty="0" smtClean="0"/>
              <a:t>Size:</a:t>
            </a:r>
          </a:p>
          <a:p>
            <a:pPr lvl="1"/>
            <a:r>
              <a:rPr lang="en-US" dirty="0" smtClean="0"/>
              <a:t>For </a:t>
            </a:r>
            <a:r>
              <a:rPr lang="en-US" dirty="0"/>
              <a:t>example, is the organization too small or too large? Are we growing too fast? Will we be able to manage growth(or downsize) effectively? </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7</a:t>
            </a:fld>
            <a:endParaRPr lang="en-US"/>
          </a:p>
        </p:txBody>
      </p:sp>
    </p:spTree>
    <p:extLst>
      <p:ext uri="{BB962C8B-B14F-4D97-AF65-F5344CB8AC3E}">
        <p14:creationId xmlns:p14="http://schemas.microsoft.com/office/powerpoint/2010/main" xmlns="" val="1733304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3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2913" y="685800"/>
            <a:ext cx="8258175" cy="2905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442913" y="3799344"/>
            <a:ext cx="8258175" cy="2677656"/>
          </a:xfrm>
          <a:prstGeom prst="rect">
            <a:avLst/>
          </a:prstGeom>
          <a:noFill/>
        </p:spPr>
        <p:txBody>
          <a:bodyPr wrap="square" rtlCol="0">
            <a:spAutoFit/>
          </a:bodyPr>
          <a:lstStyle/>
          <a:p>
            <a:r>
              <a:rPr lang="en-US" sz="2400" dirty="0" smtClean="0"/>
              <a:t>Questions to consider:</a:t>
            </a:r>
          </a:p>
          <a:p>
            <a:pPr marL="285750" indent="-285750">
              <a:buFont typeface="Arial" panose="020B0604020202020204" pitchFamily="34" charset="0"/>
              <a:buChar char="•"/>
            </a:pPr>
            <a:r>
              <a:rPr lang="en-US" sz="2400" dirty="0" smtClean="0"/>
              <a:t>Where does your organization stand in regard to each of these important internal and external issues?</a:t>
            </a:r>
          </a:p>
          <a:p>
            <a:pPr marL="285750" indent="-285750">
              <a:buFont typeface="Arial" panose="020B0604020202020204" pitchFamily="34" charset="0"/>
              <a:buChar char="•"/>
            </a:pPr>
            <a:r>
              <a:rPr lang="en-US" sz="2400" dirty="0" smtClean="0"/>
              <a:t>Regarding the external issues, what are some of the opportunities and threats?</a:t>
            </a:r>
          </a:p>
          <a:p>
            <a:pPr marL="285750" indent="-285750">
              <a:buFont typeface="Arial" panose="020B0604020202020204" pitchFamily="34" charset="0"/>
              <a:buChar char="•"/>
            </a:pPr>
            <a:r>
              <a:rPr lang="en-US" sz="2400" dirty="0" smtClean="0"/>
              <a:t>Regarding the internal issues, what are some of the strengths and weaknesses?</a:t>
            </a:r>
            <a:endParaRPr lang="en-US" sz="2400" dirty="0"/>
          </a:p>
        </p:txBody>
      </p:sp>
      <p:sp>
        <p:nvSpPr>
          <p:cNvPr id="3" name="Slide Number Placeholder 2"/>
          <p:cNvSpPr>
            <a:spLocks noGrp="1"/>
          </p:cNvSpPr>
          <p:nvPr>
            <p:ph type="sldNum" sz="quarter" idx="12"/>
          </p:nvPr>
        </p:nvSpPr>
        <p:spPr/>
        <p:txBody>
          <a:bodyPr/>
          <a:lstStyle/>
          <a:p>
            <a:fld id="{DBA6CBAA-7C95-48BC-AF66-6B32AB707CFD}" type="slidenum">
              <a:rPr lang="en-US" smtClean="0"/>
              <a:pPr/>
              <a:t>8</a:t>
            </a:fld>
            <a:endParaRPr lang="en-US"/>
          </a:p>
        </p:txBody>
      </p:sp>
    </p:spTree>
    <p:extLst>
      <p:ext uri="{BB962C8B-B14F-4D97-AF65-F5344CB8AC3E}">
        <p14:creationId xmlns:p14="http://schemas.microsoft.com/office/powerpoint/2010/main" xmlns="" val="4076319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Gap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After external and internal issues have been considered, information is collected regarding opportunities, threats, strengths and weaknesses.</a:t>
            </a:r>
          </a:p>
          <a:p>
            <a:endParaRPr lang="en-US" dirty="0"/>
          </a:p>
          <a:p>
            <a:r>
              <a:rPr lang="en-US" dirty="0" smtClean="0"/>
              <a:t>This information is used to conduct gap analysis, which analyzes the external environment in relation to the internal environment.</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9</a:t>
            </a:fld>
            <a:endParaRPr lang="en-US"/>
          </a:p>
        </p:txBody>
      </p:sp>
    </p:spTree>
    <p:extLst>
      <p:ext uri="{BB962C8B-B14F-4D97-AF65-F5344CB8AC3E}">
        <p14:creationId xmlns:p14="http://schemas.microsoft.com/office/powerpoint/2010/main" xmlns="" val="269079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a:t>
            </a:r>
            <a:endParaRPr lang="en-US" dirty="0"/>
          </a:p>
        </p:txBody>
      </p:sp>
      <p:sp>
        <p:nvSpPr>
          <p:cNvPr id="3" name="Content Placeholder 2"/>
          <p:cNvSpPr>
            <a:spLocks noGrp="1"/>
          </p:cNvSpPr>
          <p:nvPr>
            <p:ph idx="1"/>
          </p:nvPr>
        </p:nvSpPr>
        <p:spPr/>
        <p:txBody>
          <a:bodyPr/>
          <a:lstStyle/>
          <a:p>
            <a:r>
              <a:rPr lang="en-US" dirty="0" smtClean="0"/>
              <a:t>The pairing of external opportunities and threats with internal strengths and weaknesses leads to the following situations; (ranked from most to least competitive).</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10</a:t>
            </a:fld>
            <a:endParaRPr lang="en-US"/>
          </a:p>
        </p:txBody>
      </p:sp>
    </p:spTree>
    <p:extLst>
      <p:ext uri="{BB962C8B-B14F-4D97-AF65-F5344CB8AC3E}">
        <p14:creationId xmlns:p14="http://schemas.microsoft.com/office/powerpoint/2010/main" xmlns="" val="1801282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52400"/>
            <a:ext cx="8677275" cy="63245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11</a:t>
            </a:fld>
            <a:endParaRPr lang="en-US"/>
          </a:p>
        </p:txBody>
      </p:sp>
    </p:spTree>
    <p:extLst>
      <p:ext uri="{BB962C8B-B14F-4D97-AF65-F5344CB8AC3E}">
        <p14:creationId xmlns:p14="http://schemas.microsoft.com/office/powerpoint/2010/main" xmlns="" val="2997330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3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85800"/>
            <a:ext cx="89154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12</a:t>
            </a:fld>
            <a:endParaRPr lang="en-US"/>
          </a:p>
        </p:txBody>
      </p:sp>
    </p:spTree>
    <p:extLst>
      <p:ext uri="{BB962C8B-B14F-4D97-AF65-F5344CB8AC3E}">
        <p14:creationId xmlns:p14="http://schemas.microsoft.com/office/powerpoint/2010/main" xmlns="" val="1140773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3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14400"/>
            <a:ext cx="90678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13</a:t>
            </a:fld>
            <a:endParaRPr lang="en-US"/>
          </a:p>
        </p:txBody>
      </p:sp>
    </p:spTree>
    <p:extLst>
      <p:ext uri="{BB962C8B-B14F-4D97-AF65-F5344CB8AC3E}">
        <p14:creationId xmlns:p14="http://schemas.microsoft.com/office/powerpoint/2010/main" xmlns="" val="2027083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Now consider the organization you are currently working for or think of an example, or the organization for which you have worked most recently.</a:t>
            </a:r>
          </a:p>
          <a:p>
            <a:endParaRPr lang="en-US" dirty="0"/>
          </a:p>
          <a:p>
            <a:r>
              <a:rPr lang="en-US" dirty="0" smtClean="0"/>
              <a:t>Try to identify one leverage and one problem based on an analysis of opportunities, threats, strengths and weaknesses. </a:t>
            </a:r>
          </a:p>
          <a:p>
            <a:endParaRPr lang="en-US" dirty="0" smtClean="0"/>
          </a:p>
          <a:p>
            <a:pPr lvl="1"/>
            <a:r>
              <a:rPr lang="en-US" dirty="0" smtClean="0"/>
              <a:t>What was the situation like?</a:t>
            </a:r>
          </a:p>
          <a:p>
            <a:pPr lvl="1"/>
            <a:r>
              <a:rPr lang="en-US" dirty="0" smtClean="0"/>
              <a:t>What were the results?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14</a:t>
            </a:fld>
            <a:endParaRPr lang="en-US"/>
          </a:p>
        </p:txBody>
      </p:sp>
    </p:spTree>
    <p:extLst>
      <p:ext uri="{BB962C8B-B14F-4D97-AF65-F5344CB8AC3E}">
        <p14:creationId xmlns:p14="http://schemas.microsoft.com/office/powerpoint/2010/main" xmlns="" val="23254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p:txBody>
          <a:bodyPr/>
          <a:lstStyle/>
          <a:p>
            <a:r>
              <a:rPr lang="en-US" dirty="0" smtClean="0"/>
              <a:t>In sum the process of creating a strategic plan begins with an environmental analysis, which considers internal as well as external trends.</a:t>
            </a:r>
          </a:p>
          <a:p>
            <a:pPr lvl="1"/>
            <a:r>
              <a:rPr lang="en-US" dirty="0" smtClean="0"/>
              <a:t>Internal trends can be classified as either strengths or weaknesses and</a:t>
            </a:r>
          </a:p>
          <a:p>
            <a:pPr lvl="1"/>
            <a:r>
              <a:rPr lang="en-US" dirty="0" smtClean="0"/>
              <a:t>External trends can be classified as either opportunities or threats.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15</a:t>
            </a:fld>
            <a:endParaRPr lang="en-US"/>
          </a:p>
        </p:txBody>
      </p:sp>
    </p:spTree>
    <p:extLst>
      <p:ext uri="{BB962C8B-B14F-4D97-AF65-F5344CB8AC3E}">
        <p14:creationId xmlns:p14="http://schemas.microsoft.com/office/powerpoint/2010/main" xmlns="" val="1597680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Gap Analysis- Competitive Situations (Contd.)</a:t>
            </a:r>
            <a:endParaRPr lang="en-US" dirty="0"/>
          </a:p>
        </p:txBody>
      </p:sp>
      <p:sp>
        <p:nvSpPr>
          <p:cNvPr id="3" name="Content Placeholder 2"/>
          <p:cNvSpPr>
            <a:spLocks noGrp="1"/>
          </p:cNvSpPr>
          <p:nvPr>
            <p:ph idx="1"/>
          </p:nvPr>
        </p:nvSpPr>
        <p:spPr/>
        <p:txBody>
          <a:bodyPr/>
          <a:lstStyle/>
          <a:p>
            <a:r>
              <a:rPr lang="en-US" dirty="0" smtClean="0"/>
              <a:t>A GAP Analysis consists of pairing strengths and weaknesses with opportunities and threats and</a:t>
            </a:r>
          </a:p>
          <a:p>
            <a:r>
              <a:rPr lang="en-US" dirty="0" smtClean="0"/>
              <a:t>Determining whether the situation is;</a:t>
            </a:r>
          </a:p>
          <a:p>
            <a:pPr lvl="1"/>
            <a:r>
              <a:rPr lang="en-US" dirty="0" smtClean="0"/>
              <a:t>advantageous (</a:t>
            </a:r>
            <a:r>
              <a:rPr lang="en-US" dirty="0" err="1" smtClean="0"/>
              <a:t>i.e</a:t>
            </a:r>
            <a:r>
              <a:rPr lang="en-US" dirty="0" smtClean="0"/>
              <a:t> leverage), </a:t>
            </a:r>
          </a:p>
          <a:p>
            <a:pPr lvl="1"/>
            <a:r>
              <a:rPr lang="en-US" dirty="0" smtClean="0"/>
              <a:t>disadvantageous (</a:t>
            </a:r>
            <a:r>
              <a:rPr lang="en-US" dirty="0" err="1" smtClean="0"/>
              <a:t>i.e</a:t>
            </a:r>
            <a:r>
              <a:rPr lang="en-US" dirty="0" smtClean="0"/>
              <a:t> problem) or </a:t>
            </a:r>
          </a:p>
          <a:p>
            <a:pPr lvl="1"/>
            <a:r>
              <a:rPr lang="en-US" dirty="0" smtClean="0"/>
              <a:t>somewhere in between (</a:t>
            </a:r>
            <a:r>
              <a:rPr lang="en-US" dirty="0" err="1" smtClean="0"/>
              <a:t>i.e</a:t>
            </a:r>
            <a:r>
              <a:rPr lang="en-US" dirty="0" smtClean="0"/>
              <a:t> constraint and vulnerability).</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16</a:t>
            </a:fld>
            <a:endParaRPr lang="en-US"/>
          </a:p>
        </p:txBody>
      </p:sp>
    </p:spTree>
    <p:extLst>
      <p:ext uri="{BB962C8B-B14F-4D97-AF65-F5344CB8AC3E}">
        <p14:creationId xmlns:p14="http://schemas.microsoft.com/office/powerpoint/2010/main" xmlns="" val="209567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a:t>
            </a:r>
            <a:endParaRPr lang="en-US" dirty="0"/>
          </a:p>
        </p:txBody>
      </p:sp>
      <p:sp>
        <p:nvSpPr>
          <p:cNvPr id="3" name="Content Placeholder 2"/>
          <p:cNvSpPr>
            <a:spLocks noGrp="1"/>
          </p:cNvSpPr>
          <p:nvPr>
            <p:ph idx="1"/>
          </p:nvPr>
        </p:nvSpPr>
        <p:spPr/>
        <p:txBody>
          <a:bodyPr>
            <a:normAutofit/>
          </a:bodyPr>
          <a:lstStyle/>
          <a:p>
            <a:r>
              <a:rPr lang="en-US" dirty="0" smtClean="0"/>
              <a:t>After the environmental analysis has been completed and the gap analysis reveals an organizations leverage, constraints, vulnerabilities, and problems, the members of organization must determine who they are and what they do.</a:t>
            </a:r>
          </a:p>
        </p:txBody>
      </p:sp>
      <p:sp>
        <p:nvSpPr>
          <p:cNvPr id="4" name="Slide Number Placeholder 3"/>
          <p:cNvSpPr>
            <a:spLocks noGrp="1"/>
          </p:cNvSpPr>
          <p:nvPr>
            <p:ph type="sldNum" sz="quarter" idx="12"/>
          </p:nvPr>
        </p:nvSpPr>
        <p:spPr/>
        <p:txBody>
          <a:bodyPr/>
          <a:lstStyle/>
          <a:p>
            <a:fld id="{DBA6CBAA-7C95-48BC-AF66-6B32AB707CFD}" type="slidenum">
              <a:rPr lang="en-US" smtClean="0"/>
              <a:pPr/>
              <a:t>17</a:t>
            </a:fld>
            <a:endParaRPr lang="en-US"/>
          </a:p>
        </p:txBody>
      </p:sp>
    </p:spTree>
    <p:extLst>
      <p:ext uri="{BB962C8B-B14F-4D97-AF65-F5344CB8AC3E}">
        <p14:creationId xmlns:p14="http://schemas.microsoft.com/office/powerpoint/2010/main" xmlns="" val="3368865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a:t>This information will then be incorporated into the organizations mission statement.</a:t>
            </a:r>
          </a:p>
          <a:p>
            <a:r>
              <a:rPr lang="en-US" dirty="0"/>
              <a:t>The mission statement summarizes the organizations most important reason for its scope.</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18</a:t>
            </a:fld>
            <a:endParaRPr lang="en-US"/>
          </a:p>
        </p:txBody>
      </p:sp>
    </p:spTree>
    <p:extLst>
      <p:ext uri="{BB962C8B-B14F-4D97-AF65-F5344CB8AC3E}">
        <p14:creationId xmlns:p14="http://schemas.microsoft.com/office/powerpoint/2010/main" xmlns="" val="3030365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pPr>
              <a:buNone/>
            </a:pPr>
            <a:r>
              <a:rPr lang="en-US" dirty="0" smtClean="0"/>
              <a:t> Good mission statements provide answers to the following questions:</a:t>
            </a:r>
          </a:p>
          <a:p>
            <a:pPr lvl="1"/>
            <a:r>
              <a:rPr lang="en-US" dirty="0" smtClean="0"/>
              <a:t>Why does the organization exist?</a:t>
            </a:r>
          </a:p>
          <a:p>
            <a:pPr lvl="1"/>
            <a:r>
              <a:rPr lang="en-US" dirty="0" smtClean="0"/>
              <a:t>What is the scope of organizations activities?</a:t>
            </a:r>
          </a:p>
          <a:p>
            <a:pPr lvl="1"/>
            <a:r>
              <a:rPr lang="en-US" dirty="0" smtClean="0"/>
              <a:t>Who are the customers served?</a:t>
            </a:r>
          </a:p>
          <a:p>
            <a:pPr lvl="1"/>
            <a:r>
              <a:rPr lang="en-US" dirty="0" smtClean="0"/>
              <a:t>What are the products and services offered?</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19</a:t>
            </a:fld>
            <a:endParaRPr lang="en-US"/>
          </a:p>
        </p:txBody>
      </p:sp>
    </p:spTree>
    <p:extLst>
      <p:ext uri="{BB962C8B-B14F-4D97-AF65-F5344CB8AC3E}">
        <p14:creationId xmlns:p14="http://schemas.microsoft.com/office/powerpoint/2010/main" xmlns="" val="1620804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3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04800"/>
            <a:ext cx="9143999" cy="6248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20</a:t>
            </a:fld>
            <a:endParaRPr lang="en-US"/>
          </a:p>
        </p:txBody>
      </p:sp>
    </p:spTree>
    <p:extLst>
      <p:ext uri="{BB962C8B-B14F-4D97-AF65-F5344CB8AC3E}">
        <p14:creationId xmlns:p14="http://schemas.microsoft.com/office/powerpoint/2010/main" xmlns="" val="1998801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Desktop\DESK TOP 11 JAN 2014\vIRTUAL UNI COMSATS\Performance Management\scans\3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85800"/>
            <a:ext cx="91440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21</a:t>
            </a:fld>
            <a:endParaRPr lang="en-US"/>
          </a:p>
        </p:txBody>
      </p:sp>
    </p:spTree>
    <p:extLst>
      <p:ext uri="{BB962C8B-B14F-4D97-AF65-F5344CB8AC3E}">
        <p14:creationId xmlns:p14="http://schemas.microsoft.com/office/powerpoint/2010/main" xmlns="" val="3777980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Mission statements also typically include information about the organization’s values and beliefs, including;</a:t>
            </a:r>
          </a:p>
          <a:p>
            <a:pPr lvl="1"/>
            <a:r>
              <a:rPr lang="en-US" dirty="0" smtClean="0"/>
              <a:t>Managerial philosophy of the organization</a:t>
            </a:r>
          </a:p>
          <a:p>
            <a:pPr lvl="1"/>
            <a:r>
              <a:rPr lang="en-US" dirty="0" smtClean="0"/>
              <a:t>Public image sought by the organization</a:t>
            </a:r>
          </a:p>
          <a:p>
            <a:pPr lvl="1"/>
            <a:r>
              <a:rPr lang="en-US" dirty="0" smtClean="0"/>
              <a:t>Self-concept of business adopted by employees and stockholders.</a:t>
            </a:r>
          </a:p>
          <a:p>
            <a:pPr lvl="1"/>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22</a:t>
            </a:fld>
            <a:endParaRPr lang="en-US"/>
          </a:p>
        </p:txBody>
      </p:sp>
    </p:spTree>
    <p:extLst>
      <p:ext uri="{BB962C8B-B14F-4D97-AF65-F5344CB8AC3E}">
        <p14:creationId xmlns:p14="http://schemas.microsoft.com/office/powerpoint/2010/main" xmlns="" val="123390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In sum, a mission statement defines;</a:t>
            </a:r>
          </a:p>
          <a:p>
            <a:pPr lvl="1"/>
            <a:r>
              <a:rPr lang="en-US" dirty="0" smtClean="0"/>
              <a:t>why the organization exists?</a:t>
            </a:r>
          </a:p>
          <a:p>
            <a:pPr lvl="1"/>
            <a:r>
              <a:rPr lang="en-US" dirty="0" smtClean="0"/>
              <a:t>The scope of its activities</a:t>
            </a:r>
          </a:p>
          <a:p>
            <a:pPr lvl="1"/>
            <a:r>
              <a:rPr lang="en-US" dirty="0" smtClean="0"/>
              <a:t>The customers served</a:t>
            </a:r>
          </a:p>
          <a:p>
            <a:pPr lvl="1"/>
            <a:r>
              <a:rPr lang="en-US" dirty="0" smtClean="0"/>
              <a:t>And the products and services offered</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23</a:t>
            </a:fld>
            <a:endParaRPr lang="en-US"/>
          </a:p>
        </p:txBody>
      </p:sp>
    </p:spTree>
    <p:extLst>
      <p:ext uri="{BB962C8B-B14F-4D97-AF65-F5344CB8AC3E}">
        <p14:creationId xmlns:p14="http://schemas.microsoft.com/office/powerpoint/2010/main" xmlns="" val="3152280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(Contd.)</a:t>
            </a:r>
            <a:endParaRPr lang="en-US" dirty="0"/>
          </a:p>
        </p:txBody>
      </p:sp>
      <p:sp>
        <p:nvSpPr>
          <p:cNvPr id="3" name="Content Placeholder 2"/>
          <p:cNvSpPr>
            <a:spLocks noGrp="1"/>
          </p:cNvSpPr>
          <p:nvPr>
            <p:ph idx="1"/>
          </p:nvPr>
        </p:nvSpPr>
        <p:spPr/>
        <p:txBody>
          <a:bodyPr/>
          <a:lstStyle/>
          <a:p>
            <a:r>
              <a:rPr lang="en-US" dirty="0" smtClean="0"/>
              <a:t>Mission statement can also include specific information;</a:t>
            </a:r>
          </a:p>
          <a:p>
            <a:pPr lvl="1"/>
            <a:r>
              <a:rPr lang="en-US" dirty="0" smtClean="0"/>
              <a:t>Technology used in production or delivery</a:t>
            </a:r>
          </a:p>
          <a:p>
            <a:pPr lvl="1"/>
            <a:r>
              <a:rPr lang="en-US" dirty="0" smtClean="0"/>
              <a:t>The unique benefits or advantages of the organization’s products and services.</a:t>
            </a:r>
          </a:p>
          <a:p>
            <a:pPr lvl="1"/>
            <a:endParaRPr lang="en-US" dirty="0"/>
          </a:p>
          <a:p>
            <a:r>
              <a:rPr lang="en-US" dirty="0" smtClean="0"/>
              <a:t>Finally a mission statement can include a statement of values and beliefs.</a:t>
            </a:r>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24</a:t>
            </a:fld>
            <a:endParaRPr lang="en-US"/>
          </a:p>
        </p:txBody>
      </p:sp>
    </p:spTree>
    <p:extLst>
      <p:ext uri="{BB962C8B-B14F-4D97-AF65-F5344CB8AC3E}">
        <p14:creationId xmlns:p14="http://schemas.microsoft.com/office/powerpoint/2010/main" xmlns="" val="545801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a:t>
            </a:r>
            <a:endParaRPr lang="en-US" dirty="0"/>
          </a:p>
        </p:txBody>
      </p:sp>
      <p:sp>
        <p:nvSpPr>
          <p:cNvPr id="3" name="Content Placeholder 2"/>
          <p:cNvSpPr>
            <a:spLocks noGrp="1"/>
          </p:cNvSpPr>
          <p:nvPr>
            <p:ph idx="1"/>
          </p:nvPr>
        </p:nvSpPr>
        <p:spPr/>
        <p:txBody>
          <a:bodyPr>
            <a:normAutofit/>
          </a:bodyPr>
          <a:lstStyle/>
          <a:p>
            <a:r>
              <a:rPr lang="en-US" dirty="0" smtClean="0"/>
              <a:t>An organizations vision is a statement of future aspiration. In other words, the vision statement includes a description of what the organization would like to become in the future(about 10 years in the future).</a:t>
            </a:r>
          </a:p>
        </p:txBody>
      </p:sp>
      <p:sp>
        <p:nvSpPr>
          <p:cNvPr id="4" name="Slide Number Placeholder 3"/>
          <p:cNvSpPr>
            <a:spLocks noGrp="1"/>
          </p:cNvSpPr>
          <p:nvPr>
            <p:ph type="sldNum" sz="quarter" idx="12"/>
          </p:nvPr>
        </p:nvSpPr>
        <p:spPr/>
        <p:txBody>
          <a:bodyPr/>
          <a:lstStyle/>
          <a:p>
            <a:fld id="{DBA6CBAA-7C95-48BC-AF66-6B32AB707CFD}" type="slidenum">
              <a:rPr lang="en-US" smtClean="0"/>
              <a:pPr/>
              <a:t>25</a:t>
            </a:fld>
            <a:endParaRPr lang="en-US"/>
          </a:p>
        </p:txBody>
      </p:sp>
    </p:spTree>
    <p:extLst>
      <p:ext uri="{BB962C8B-B14F-4D97-AF65-F5344CB8AC3E}">
        <p14:creationId xmlns:p14="http://schemas.microsoft.com/office/powerpoint/2010/main" xmlns="" val="2243182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lstStyle/>
          <a:p>
            <a:r>
              <a:rPr lang="en-US" dirty="0" smtClean="0"/>
              <a:t>Vision statements are typically written after the mission statement is completed because the organizations needs to know who they are and what their purpose is before they can figure out who they will be in the future.</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26</a:t>
            </a:fld>
            <a:endParaRPr lang="en-US"/>
          </a:p>
        </p:txBody>
      </p:sp>
    </p:spTree>
    <p:extLst>
      <p:ext uri="{BB962C8B-B14F-4D97-AF65-F5344CB8AC3E}">
        <p14:creationId xmlns:p14="http://schemas.microsoft.com/office/powerpoint/2010/main" xmlns="" val="3567906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normAutofit/>
          </a:bodyPr>
          <a:lstStyle/>
          <a:p>
            <a:r>
              <a:rPr lang="en-US" dirty="0" smtClean="0"/>
              <a:t>Note, however, that mission and vision statements are often combined and therefore, in many cases it is difficult to differentiate one from the other. In such cases, the vision statement usually includes two components: a core ideology, which is what is referred to as the vision per se.</a:t>
            </a:r>
          </a:p>
        </p:txBody>
      </p:sp>
      <p:sp>
        <p:nvSpPr>
          <p:cNvPr id="4" name="Slide Number Placeholder 3"/>
          <p:cNvSpPr>
            <a:spLocks noGrp="1"/>
          </p:cNvSpPr>
          <p:nvPr>
            <p:ph type="sldNum" sz="quarter" idx="12"/>
          </p:nvPr>
        </p:nvSpPr>
        <p:spPr/>
        <p:txBody>
          <a:bodyPr/>
          <a:lstStyle/>
          <a:p>
            <a:fld id="{DBA6CBAA-7C95-48BC-AF66-6B32AB707CFD}" type="slidenum">
              <a:rPr lang="en-US" smtClean="0"/>
              <a:pPr/>
              <a:t>27</a:t>
            </a:fld>
            <a:endParaRPr lang="en-US"/>
          </a:p>
        </p:txBody>
      </p:sp>
    </p:spTree>
    <p:extLst>
      <p:ext uri="{BB962C8B-B14F-4D97-AF65-F5344CB8AC3E}">
        <p14:creationId xmlns:p14="http://schemas.microsoft.com/office/powerpoint/2010/main" xmlns="" val="2164683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(Contd.)</a:t>
            </a:r>
            <a:endParaRPr lang="en-US" dirty="0"/>
          </a:p>
        </p:txBody>
      </p:sp>
      <p:sp>
        <p:nvSpPr>
          <p:cNvPr id="3" name="Content Placeholder 2"/>
          <p:cNvSpPr>
            <a:spLocks noGrp="1"/>
          </p:cNvSpPr>
          <p:nvPr>
            <p:ph idx="1"/>
          </p:nvPr>
        </p:nvSpPr>
        <p:spPr/>
        <p:txBody>
          <a:bodyPr/>
          <a:lstStyle/>
          <a:p>
            <a:r>
              <a:rPr lang="en-US" dirty="0" smtClean="0"/>
              <a:t>The core ideology contains the core purpose and core values of an organization, and the envisioned future specifies long term objectives and picture of what the organization aspires to.</a:t>
            </a:r>
          </a:p>
          <a:p>
            <a:endParaRPr lang="en-US" dirty="0"/>
          </a:p>
        </p:txBody>
      </p:sp>
      <p:sp>
        <p:nvSpPr>
          <p:cNvPr id="4" name="Slide Number Placeholder 3"/>
          <p:cNvSpPr>
            <a:spLocks noGrp="1"/>
          </p:cNvSpPr>
          <p:nvPr>
            <p:ph type="sldNum" sz="quarter" idx="12"/>
          </p:nvPr>
        </p:nvSpPr>
        <p:spPr/>
        <p:txBody>
          <a:bodyPr/>
          <a:lstStyle/>
          <a:p>
            <a:fld id="{DBA6CBAA-7C95-48BC-AF66-6B32AB707CFD}" type="slidenum">
              <a:rPr lang="en-US" smtClean="0"/>
              <a:pPr/>
              <a:t>28</a:t>
            </a:fld>
            <a:endParaRPr lang="en-US"/>
          </a:p>
        </p:txBody>
      </p:sp>
    </p:spTree>
    <p:extLst>
      <p:ext uri="{BB962C8B-B14F-4D97-AF65-F5344CB8AC3E}">
        <p14:creationId xmlns:p14="http://schemas.microsoft.com/office/powerpoint/2010/main" xmlns="" val="3585648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3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304800"/>
            <a:ext cx="8534399" cy="6172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29</a:t>
            </a:fld>
            <a:endParaRPr lang="en-US"/>
          </a:p>
        </p:txBody>
      </p:sp>
    </p:spTree>
    <p:extLst>
      <p:ext uri="{BB962C8B-B14F-4D97-AF65-F5344CB8AC3E}">
        <p14:creationId xmlns:p14="http://schemas.microsoft.com/office/powerpoint/2010/main" xmlns="" val="2085985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4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662112"/>
            <a:ext cx="8305800" cy="29860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30</a:t>
            </a:fld>
            <a:endParaRPr lang="en-US"/>
          </a:p>
        </p:txBody>
      </p:sp>
    </p:spTree>
    <p:extLst>
      <p:ext uri="{BB962C8B-B14F-4D97-AF65-F5344CB8AC3E}">
        <p14:creationId xmlns:p14="http://schemas.microsoft.com/office/powerpoint/2010/main" xmlns="" val="926975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4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381000"/>
            <a:ext cx="86868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31</a:t>
            </a:fld>
            <a:endParaRPr lang="en-US"/>
          </a:p>
        </p:txBody>
      </p:sp>
    </p:spTree>
    <p:extLst>
      <p:ext uri="{BB962C8B-B14F-4D97-AF65-F5344CB8AC3E}">
        <p14:creationId xmlns:p14="http://schemas.microsoft.com/office/powerpoint/2010/main" xmlns="" val="1725622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4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28600"/>
            <a:ext cx="8686800" cy="6248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32</a:t>
            </a:fld>
            <a:endParaRPr lang="en-US"/>
          </a:p>
        </p:txBody>
      </p:sp>
    </p:spTree>
    <p:extLst>
      <p:ext uri="{BB962C8B-B14F-4D97-AF65-F5344CB8AC3E}">
        <p14:creationId xmlns:p14="http://schemas.microsoft.com/office/powerpoint/2010/main" xmlns="" val="1655403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4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981201"/>
            <a:ext cx="8610599" cy="3200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DBA6CBAA-7C95-48BC-AF66-6B32AB707CFD}" type="slidenum">
              <a:rPr lang="en-US" smtClean="0"/>
              <a:pPr/>
              <a:t>33</a:t>
            </a:fld>
            <a:endParaRPr lang="en-US"/>
          </a:p>
        </p:txBody>
      </p:sp>
    </p:spTree>
    <p:extLst>
      <p:ext uri="{BB962C8B-B14F-4D97-AF65-F5344CB8AC3E}">
        <p14:creationId xmlns:p14="http://schemas.microsoft.com/office/powerpoint/2010/main" xmlns="" val="776915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Environmental Analysis – Internal Factors</a:t>
            </a:r>
          </a:p>
          <a:p>
            <a:r>
              <a:rPr lang="en-US" dirty="0" smtClean="0"/>
              <a:t>Gap Analysis</a:t>
            </a:r>
          </a:p>
          <a:p>
            <a:r>
              <a:rPr lang="en-US" dirty="0" smtClean="0"/>
              <a:t>Gap Analysis – Competitive Situations</a:t>
            </a:r>
          </a:p>
          <a:p>
            <a:r>
              <a:rPr lang="en-US" dirty="0" smtClean="0"/>
              <a:t>Mission</a:t>
            </a:r>
          </a:p>
          <a:p>
            <a:r>
              <a:rPr lang="en-US" dirty="0" smtClean="0"/>
              <a:t>Vision</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19379726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458187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1010</Words>
  <Application>Microsoft Office PowerPoint</Application>
  <PresentationFormat>On-screen Show (4:3)</PresentationFormat>
  <Paragraphs>142</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HRM-755  PERFORMANCE MANAGEMENT</vt:lpstr>
      <vt:lpstr>Summary of Previous Lecture</vt:lpstr>
      <vt:lpstr>Agenda of Today’s Lecture</vt:lpstr>
      <vt:lpstr>EA – Internal Factors</vt:lpstr>
      <vt:lpstr>EA – Internal Factors (Contd.)</vt:lpstr>
      <vt:lpstr>EA – Internal Factors (Contd.)</vt:lpstr>
      <vt:lpstr>EA – Internal Factors (Contd.)</vt:lpstr>
      <vt:lpstr>Slide 8</vt:lpstr>
      <vt:lpstr>Gap Analysis</vt:lpstr>
      <vt:lpstr>Gap Analysis- Competitive Situations</vt:lpstr>
      <vt:lpstr>Slide 11</vt:lpstr>
      <vt:lpstr>Slide 12</vt:lpstr>
      <vt:lpstr>Slide 13</vt:lpstr>
      <vt:lpstr>Gap Analysis- Competitive Situations (Contd.)</vt:lpstr>
      <vt:lpstr>Gap Analysis- Competitive Situations (Contd.)</vt:lpstr>
      <vt:lpstr>Gap Analysis- Competitive Situations (Contd.)</vt:lpstr>
      <vt:lpstr>Mission </vt:lpstr>
      <vt:lpstr>Mission (Contd.)</vt:lpstr>
      <vt:lpstr>Mission (Contd.)</vt:lpstr>
      <vt:lpstr>Slide 20</vt:lpstr>
      <vt:lpstr>Slide 21</vt:lpstr>
      <vt:lpstr>Mission (Contd.)</vt:lpstr>
      <vt:lpstr>Mission (Contd.)</vt:lpstr>
      <vt:lpstr>Mission (Contd.)</vt:lpstr>
      <vt:lpstr>Vision </vt:lpstr>
      <vt:lpstr>Vision (Contd.)</vt:lpstr>
      <vt:lpstr>Vision (Contd.)</vt:lpstr>
      <vt:lpstr>Vision (Contd.)</vt:lpstr>
      <vt:lpstr>Slide 29</vt:lpstr>
      <vt:lpstr>Slide 30</vt:lpstr>
      <vt:lpstr>Slide 31</vt:lpstr>
      <vt:lpstr>Slide 32</vt:lpstr>
      <vt:lpstr>Slide 33</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7</cp:revision>
  <dcterms:created xsi:type="dcterms:W3CDTF">2014-06-26T14:44:42Z</dcterms:created>
  <dcterms:modified xsi:type="dcterms:W3CDTF">2014-06-27T05:54:09Z</dcterms:modified>
</cp:coreProperties>
</file>