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0" r:id="rId2"/>
    <p:sldId id="292" r:id="rId3"/>
    <p:sldId id="291" r:id="rId4"/>
    <p:sldId id="297" r:id="rId5"/>
    <p:sldId id="296" r:id="rId6"/>
    <p:sldId id="257" r:id="rId7"/>
    <p:sldId id="258" r:id="rId8"/>
    <p:sldId id="298" r:id="rId9"/>
    <p:sldId id="259" r:id="rId10"/>
    <p:sldId id="299" r:id="rId11"/>
    <p:sldId id="301" r:id="rId12"/>
    <p:sldId id="302" r:id="rId13"/>
    <p:sldId id="303" r:id="rId14"/>
    <p:sldId id="304" r:id="rId15"/>
    <p:sldId id="260" r:id="rId16"/>
    <p:sldId id="305" r:id="rId17"/>
    <p:sldId id="261" r:id="rId18"/>
    <p:sldId id="306" r:id="rId19"/>
    <p:sldId id="307" r:id="rId20"/>
    <p:sldId id="308" r:id="rId21"/>
    <p:sldId id="262" r:id="rId22"/>
    <p:sldId id="310" r:id="rId23"/>
    <p:sldId id="263" r:id="rId24"/>
    <p:sldId id="309" r:id="rId25"/>
    <p:sldId id="264" r:id="rId26"/>
    <p:sldId id="265" r:id="rId27"/>
    <p:sldId id="311" r:id="rId28"/>
    <p:sldId id="312" r:id="rId29"/>
    <p:sldId id="266" r:id="rId30"/>
    <p:sldId id="313" r:id="rId31"/>
    <p:sldId id="267" r:id="rId32"/>
    <p:sldId id="314" r:id="rId33"/>
    <p:sldId id="315" r:id="rId34"/>
    <p:sldId id="316" r:id="rId35"/>
    <p:sldId id="317" r:id="rId36"/>
    <p:sldId id="318" r:id="rId37"/>
    <p:sldId id="319" r:id="rId38"/>
    <p:sldId id="294"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B9B718-7A7F-43AE-B3E5-3C1EB2E509D9}" type="datetimeFigureOut">
              <a:rPr lang="en-US" smtClean="0"/>
              <a:pPr/>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B4F1C5-DB36-47AA-A48F-54584058D898}" type="slidenum">
              <a:rPr lang="en-US" smtClean="0"/>
              <a:pPr/>
              <a:t>‹#›</a:t>
            </a:fld>
            <a:endParaRPr lang="en-US"/>
          </a:p>
        </p:txBody>
      </p:sp>
    </p:spTree>
    <p:extLst>
      <p:ext uri="{BB962C8B-B14F-4D97-AF65-F5344CB8AC3E}">
        <p14:creationId xmlns:p14="http://schemas.microsoft.com/office/powerpoint/2010/main" xmlns="" val="187562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16371C-DEC1-4437-9E07-36D8AF2C7F30}"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1CFDDC-FA07-4687-90D4-E095465E90F6}"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C1E3EA-8F51-45E6-A8DF-37625B2FAC7E}"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780A8D-11E6-4A39-BF8A-9246543DA0DC}"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24E4E5-7257-48FE-9C3E-367CB072754F}" type="datetime1">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1BE713-C281-4101-873D-A6B616690D53}" type="datetime1">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3EF91-2F43-4249-A158-A8D59DAC7F36}" type="datetime1">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C35AE4-246B-44AA-996D-B1DEB87C1D6E}"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E8F189-D12E-4AE0-8BCB-F54E0522F7CE}"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A2DC1D-EEBB-46C8-AA34-392026B0D511}"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FBAD8F-F63F-44AF-84E6-AC4182732CC7}"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96F01-CBA6-45AA-9BE0-79A16C334C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FCE76-EC06-4192-9C17-D7ABA29545F4}" type="datetime1">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96F01-CBA6-45AA-9BE0-79A16C334C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Five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09686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651361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fontScale="92500"/>
          </a:bodyPr>
          <a:lstStyle/>
          <a:p>
            <a:pPr marL="0" indent="0">
              <a:buNone/>
            </a:pPr>
            <a:r>
              <a:rPr lang="en-US" dirty="0" smtClean="0"/>
              <a:t>CHAPTER 3</a:t>
            </a:r>
          </a:p>
          <a:p>
            <a:r>
              <a:rPr lang="en-US" dirty="0" smtClean="0"/>
              <a:t>Performance Management and Strategic planning</a:t>
            </a:r>
          </a:p>
          <a:p>
            <a:r>
              <a:rPr lang="en-US" dirty="0" smtClean="0"/>
              <a:t>Purpose of strategic planning</a:t>
            </a:r>
          </a:p>
          <a:p>
            <a:r>
              <a:rPr lang="en-US" dirty="0" smtClean="0"/>
              <a:t>Why strategic planning- need</a:t>
            </a:r>
          </a:p>
          <a:p>
            <a:r>
              <a:rPr lang="en-US" dirty="0"/>
              <a:t>Process of linking performance management to the strategic </a:t>
            </a:r>
            <a:r>
              <a:rPr lang="en-US" dirty="0" smtClean="0"/>
              <a:t>planning</a:t>
            </a:r>
          </a:p>
          <a:p>
            <a:r>
              <a:rPr lang="en-US" dirty="0" smtClean="0"/>
              <a:t>Successful strategic plans</a:t>
            </a:r>
          </a:p>
          <a:p>
            <a:r>
              <a:rPr lang="en-US" dirty="0" smtClean="0"/>
              <a:t>Environmental Analysis</a:t>
            </a:r>
          </a:p>
          <a:p>
            <a:r>
              <a:rPr lang="en-US" dirty="0" smtClean="0"/>
              <a:t>External factors – Environmental Analysis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732332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fontScale="90000"/>
          </a:bodyPr>
          <a:lstStyle/>
          <a:p>
            <a:r>
              <a:rPr lang="en-US" dirty="0" smtClean="0"/>
              <a:t>CHAPTER 3:</a:t>
            </a:r>
            <a:br>
              <a:rPr lang="en-US" dirty="0" smtClean="0"/>
            </a:br>
            <a:r>
              <a:rPr lang="en-US" dirty="0" smtClean="0"/>
              <a:t>Performance Management and Strategic Planning</a:t>
            </a:r>
            <a:endParaRPr lang="en-US" dirty="0"/>
          </a:p>
        </p:txBody>
      </p:sp>
      <p:sp>
        <p:nvSpPr>
          <p:cNvPr id="3" name="Subtitle 2"/>
          <p:cNvSpPr>
            <a:spLocks noGrp="1"/>
          </p:cNvSpPr>
          <p:nvPr>
            <p:ph type="subTitle" idx="1"/>
          </p:nvPr>
        </p:nvSpPr>
        <p:spPr>
          <a:xfrm>
            <a:off x="381000" y="3886200"/>
            <a:ext cx="8229600" cy="2438400"/>
          </a:xfrm>
        </p:spPr>
        <p:txBody>
          <a:bodyPr>
            <a:normAutofit/>
          </a:bodyPr>
          <a:lstStyle/>
          <a:p>
            <a:r>
              <a:rPr lang="en-US" dirty="0" smtClean="0"/>
              <a:t>“</a:t>
            </a:r>
            <a:r>
              <a:rPr lang="en-US" i="1" dirty="0" smtClean="0"/>
              <a:t>Strategy is a style of thinking, a conscious and deliberate process, an intensive implementation system, the science of insuring future success”.----</a:t>
            </a:r>
            <a:r>
              <a:rPr lang="en-US" dirty="0" smtClean="0"/>
              <a:t>PETE JOHNSON</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4</a:t>
            </a:fld>
            <a:endParaRPr lang="en-US"/>
          </a:p>
        </p:txBody>
      </p:sp>
    </p:spTree>
    <p:extLst>
      <p:ext uri="{BB962C8B-B14F-4D97-AF65-F5344CB8AC3E}">
        <p14:creationId xmlns:p14="http://schemas.microsoft.com/office/powerpoint/2010/main" xmlns="" val="3471320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and purpose of strategic planning</a:t>
            </a:r>
          </a:p>
        </p:txBody>
      </p:sp>
      <p:sp>
        <p:nvSpPr>
          <p:cNvPr id="3" name="Content Placeholder 2"/>
          <p:cNvSpPr>
            <a:spLocks noGrp="1"/>
          </p:cNvSpPr>
          <p:nvPr>
            <p:ph idx="1"/>
          </p:nvPr>
        </p:nvSpPr>
        <p:spPr/>
        <p:txBody>
          <a:bodyPr/>
          <a:lstStyle/>
          <a:p>
            <a:r>
              <a:rPr lang="en-US" dirty="0"/>
              <a:t>Strategic planning is a process that involves describing the organizations destination,  assessing barriers that stand in the way of that destination, and selecting approaches for moving forward. </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5</a:t>
            </a:fld>
            <a:endParaRPr lang="en-US"/>
          </a:p>
        </p:txBody>
      </p:sp>
    </p:spTree>
    <p:extLst>
      <p:ext uri="{BB962C8B-B14F-4D97-AF65-F5344CB8AC3E}">
        <p14:creationId xmlns:p14="http://schemas.microsoft.com/office/powerpoint/2010/main" xmlns="" val="1491949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Planning (Contd.)</a:t>
            </a:r>
            <a:endParaRPr lang="en-US" dirty="0"/>
          </a:p>
        </p:txBody>
      </p:sp>
      <p:sp>
        <p:nvSpPr>
          <p:cNvPr id="3" name="Content Placeholder 2"/>
          <p:cNvSpPr>
            <a:spLocks noGrp="1"/>
          </p:cNvSpPr>
          <p:nvPr>
            <p:ph idx="1"/>
          </p:nvPr>
        </p:nvSpPr>
        <p:spPr/>
        <p:txBody>
          <a:bodyPr/>
          <a:lstStyle/>
          <a:p>
            <a:r>
              <a:rPr lang="en-US" dirty="0" smtClean="0"/>
              <a:t>The main goal of strategic planning is to allocate resources in a way that provide organizations with a competitive advantage. </a:t>
            </a:r>
          </a:p>
          <a:p>
            <a:endParaRPr lang="en-US" dirty="0" smtClean="0"/>
          </a:p>
          <a:p>
            <a:r>
              <a:rPr lang="en-US" dirty="0" smtClean="0"/>
              <a:t>Overall, a strategic plan serves as a blueprint that defines how the organization will allocate its resources in pursuit of its goals.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normAutofit/>
          </a:bodyPr>
          <a:lstStyle/>
          <a:p>
            <a:pPr>
              <a:buNone/>
            </a:pPr>
            <a:r>
              <a:rPr lang="en-US" dirty="0" smtClean="0"/>
              <a:t>Strategic planning serves the following purpose</a:t>
            </a:r>
          </a:p>
          <a:p>
            <a:endParaRPr lang="en-US" dirty="0" smtClean="0"/>
          </a:p>
          <a:p>
            <a:r>
              <a:rPr lang="en-US" dirty="0" smtClean="0"/>
              <a:t>First and foremost strategic planning allows organizations to define their identity. In other words, it provides organizations with a clearer scene of who they are and what their purpose is.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a:t>Second, strategic planning helps organizations prepare for the future because it clarifies the desired destination. </a:t>
            </a:r>
            <a:endParaRPr lang="en-US" dirty="0" smtClean="0"/>
          </a:p>
          <a:p>
            <a:r>
              <a:rPr lang="en-US" dirty="0" smtClean="0"/>
              <a:t>Knowing </a:t>
            </a:r>
            <a:r>
              <a:rPr lang="en-US" dirty="0"/>
              <a:t>where the organization wants to go is a key first step in planning how to get there.</a:t>
            </a:r>
          </a:p>
          <a:p>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8</a:t>
            </a:fld>
            <a:endParaRPr lang="en-US"/>
          </a:p>
        </p:txBody>
      </p:sp>
    </p:spTree>
    <p:extLst>
      <p:ext uri="{BB962C8B-B14F-4D97-AF65-F5344CB8AC3E}">
        <p14:creationId xmlns:p14="http://schemas.microsoft.com/office/powerpoint/2010/main" xmlns="" val="824934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Third, strategic planning allows organizations to analyze their environment, and doing so enhance their ability to adapt to environmental changes and even anticipate future changes.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Fourth, strategic planning provides organization with focus and allows them to allocate resources to what matters the most.</a:t>
            </a:r>
          </a:p>
          <a:p>
            <a:r>
              <a:rPr lang="en-US" dirty="0" smtClean="0"/>
              <a:t>In turn the improved allocation of resources is likely to stimulate growth and improve profitability.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10</a:t>
            </a:fld>
            <a:endParaRPr lang="en-US"/>
          </a:p>
        </p:txBody>
      </p:sp>
    </p:spTree>
    <p:extLst>
      <p:ext uri="{BB962C8B-B14F-4D97-AF65-F5344CB8AC3E}">
        <p14:creationId xmlns:p14="http://schemas.microsoft.com/office/powerpoint/2010/main" xmlns="" val="2159524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Fifth, strategic planning can produce a culture of cooperation within the organization given that a common set of goals is created.</a:t>
            </a:r>
          </a:p>
          <a:p>
            <a:r>
              <a:rPr lang="en-US" dirty="0" smtClean="0"/>
              <a:t>Such a culture of cooperation can gain organization a key competitive advantage.</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11</a:t>
            </a:fld>
            <a:endParaRPr lang="en-US"/>
          </a:p>
        </p:txBody>
      </p:sp>
    </p:spTree>
    <p:extLst>
      <p:ext uri="{BB962C8B-B14F-4D97-AF65-F5344CB8AC3E}">
        <p14:creationId xmlns:p14="http://schemas.microsoft.com/office/powerpoint/2010/main" xmlns="" val="1641896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Sixth, strategic planning can be a good corporate eye-opener because it  generates new options and opportunities to be considered.</a:t>
            </a:r>
          </a:p>
          <a:p>
            <a:r>
              <a:rPr lang="en-US" dirty="0" smtClean="0"/>
              <a:t>New opportunities to be considered may include expanding to new markets or offering new products.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12</a:t>
            </a:fld>
            <a:endParaRPr lang="en-US"/>
          </a:p>
        </p:txBody>
      </p:sp>
    </p:spTree>
    <p:extLst>
      <p:ext uri="{BB962C8B-B14F-4D97-AF65-F5344CB8AC3E}">
        <p14:creationId xmlns:p14="http://schemas.microsoft.com/office/powerpoint/2010/main" xmlns="" val="1878860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Planning (Contd.)</a:t>
            </a:r>
          </a:p>
        </p:txBody>
      </p:sp>
      <p:sp>
        <p:nvSpPr>
          <p:cNvPr id="3" name="Content Placeholder 2"/>
          <p:cNvSpPr>
            <a:spLocks noGrp="1"/>
          </p:cNvSpPr>
          <p:nvPr>
            <p:ph idx="1"/>
          </p:nvPr>
        </p:nvSpPr>
        <p:spPr/>
        <p:txBody>
          <a:bodyPr/>
          <a:lstStyle/>
          <a:p>
            <a:r>
              <a:rPr lang="en-US" dirty="0" smtClean="0"/>
              <a:t>Finally, strategic planning can be a powerful tool to guide employee’s daily activities because it identifies the behaviors and results that really matter.</a:t>
            </a:r>
          </a:p>
          <a:p>
            <a:r>
              <a:rPr lang="en-US" dirty="0" smtClean="0"/>
              <a:t>A strategic plan provides critical information to be used in the performance management system.</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13</a:t>
            </a:fld>
            <a:endParaRPr lang="en-US"/>
          </a:p>
        </p:txBody>
      </p:sp>
    </p:spTree>
    <p:extLst>
      <p:ext uri="{BB962C8B-B14F-4D97-AF65-F5344CB8AC3E}">
        <p14:creationId xmlns:p14="http://schemas.microsoft.com/office/powerpoint/2010/main" xmlns="" val="3108855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66800"/>
            <a:ext cx="9144000" cy="48005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14</a:t>
            </a:fld>
            <a:endParaRPr lang="en-US"/>
          </a:p>
        </p:txBody>
      </p:sp>
    </p:spTree>
    <p:extLst>
      <p:ext uri="{BB962C8B-B14F-4D97-AF65-F5344CB8AC3E}">
        <p14:creationId xmlns:p14="http://schemas.microsoft.com/office/powerpoint/2010/main" xmlns="" val="824836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of linking performance management to the strategic planning</a:t>
            </a:r>
            <a:endParaRPr lang="en-US" dirty="0"/>
          </a:p>
        </p:txBody>
      </p:sp>
      <p:sp>
        <p:nvSpPr>
          <p:cNvPr id="3" name="Content Placeholder 2"/>
          <p:cNvSpPr>
            <a:spLocks noGrp="1"/>
          </p:cNvSpPr>
          <p:nvPr>
            <p:ph idx="1"/>
          </p:nvPr>
        </p:nvSpPr>
        <p:spPr/>
        <p:txBody>
          <a:bodyPr>
            <a:normAutofit/>
          </a:bodyPr>
          <a:lstStyle/>
          <a:p>
            <a:r>
              <a:rPr lang="en-US" dirty="0" smtClean="0"/>
              <a:t>The mere presence of strategic plan does not guarantee that this information will be used effectively as part of performance management system.</a:t>
            </a:r>
          </a:p>
          <a:p>
            <a:endParaRPr lang="en-US" dirty="0" smtClean="0"/>
          </a:p>
          <a:p>
            <a:r>
              <a:rPr lang="en-US" dirty="0" smtClean="0"/>
              <a:t>In fact, countless organizations spend thousand of hours creating strategic plans that lead to no tangible actions.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382000" cy="1143000"/>
          </a:xfrm>
        </p:spPr>
        <p:txBody>
          <a:bodyPr>
            <a:normAutofit fontScale="90000"/>
          </a:bodyPr>
          <a:lstStyle/>
          <a:p>
            <a:r>
              <a:rPr lang="en-US" dirty="0"/>
              <a:t>Process of linking performance management to the strategic </a:t>
            </a:r>
            <a:r>
              <a:rPr lang="en-US" dirty="0" smtClean="0"/>
              <a:t>planning (Contd.)</a:t>
            </a:r>
            <a:endParaRPr lang="en-US" dirty="0"/>
          </a:p>
        </p:txBody>
      </p:sp>
      <p:sp>
        <p:nvSpPr>
          <p:cNvPr id="3" name="Content Placeholder 2"/>
          <p:cNvSpPr>
            <a:spLocks noGrp="1"/>
          </p:cNvSpPr>
          <p:nvPr>
            <p:ph idx="1"/>
          </p:nvPr>
        </p:nvSpPr>
        <p:spPr>
          <a:xfrm>
            <a:off x="457200" y="1981200"/>
            <a:ext cx="8229600" cy="4648200"/>
          </a:xfrm>
        </p:spPr>
        <p:txBody>
          <a:bodyPr>
            <a:normAutofit/>
          </a:bodyPr>
          <a:lstStyle/>
          <a:p>
            <a:r>
              <a:rPr lang="en-US" dirty="0"/>
              <a:t>Many organization spend to much time and effort crafting their mission and vision statements without undertaking any concrete follow-up actions.</a:t>
            </a:r>
          </a:p>
          <a:p>
            <a:endParaRPr lang="en-US" dirty="0" smtClean="0"/>
          </a:p>
          <a:p>
            <a:r>
              <a:rPr lang="en-US" dirty="0"/>
              <a:t>The process then </a:t>
            </a:r>
            <a:r>
              <a:rPr lang="en-US" dirty="0" smtClean="0"/>
              <a:t>holds </a:t>
            </a:r>
            <a:r>
              <a:rPr lang="en-US" dirty="0"/>
              <a:t>up a huge waste of time and a source of </a:t>
            </a:r>
            <a:r>
              <a:rPr lang="en-US" dirty="0" smtClean="0"/>
              <a:t>frustration </a:t>
            </a:r>
            <a:r>
              <a:rPr lang="en-US" dirty="0"/>
              <a:t>and </a:t>
            </a:r>
            <a:r>
              <a:rPr lang="en-US" dirty="0" smtClean="0"/>
              <a:t>long-lasting cynicism (general distrust).</a:t>
            </a:r>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16</a:t>
            </a:fld>
            <a:endParaRPr lang="en-US"/>
          </a:p>
        </p:txBody>
      </p:sp>
    </p:spTree>
    <p:extLst>
      <p:ext uri="{BB962C8B-B14F-4D97-AF65-F5344CB8AC3E}">
        <p14:creationId xmlns:p14="http://schemas.microsoft.com/office/powerpoint/2010/main" xmlns="" val="1728830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Process of linking performance management to the strategic planning (Contd.)</a:t>
            </a:r>
          </a:p>
        </p:txBody>
      </p:sp>
      <p:sp>
        <p:nvSpPr>
          <p:cNvPr id="3" name="Content Placeholder 2"/>
          <p:cNvSpPr>
            <a:spLocks noGrp="1"/>
          </p:cNvSpPr>
          <p:nvPr>
            <p:ph idx="1"/>
          </p:nvPr>
        </p:nvSpPr>
        <p:spPr/>
        <p:txBody>
          <a:bodyPr/>
          <a:lstStyle/>
          <a:p>
            <a:r>
              <a:rPr lang="en-US" dirty="0" smtClean="0"/>
              <a:t>Thus, to ensure that strategic </a:t>
            </a:r>
            <a:r>
              <a:rPr lang="en-US" dirty="0" smtClean="0"/>
              <a:t>planning </a:t>
            </a:r>
            <a:r>
              <a:rPr lang="en-US" dirty="0" smtClean="0"/>
              <a:t>cascades </a:t>
            </a:r>
            <a:r>
              <a:rPr lang="en-US" dirty="0" smtClean="0"/>
              <a:t>down the organization and leads to concrete actions, a conscious effort must be made to </a:t>
            </a:r>
            <a:r>
              <a:rPr lang="en-US" dirty="0" smtClean="0"/>
              <a:t>link </a:t>
            </a:r>
            <a:r>
              <a:rPr lang="en-US" dirty="0" smtClean="0"/>
              <a:t>the strategic plans with individual performance.</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9800" y="0"/>
            <a:ext cx="44958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18</a:t>
            </a:fld>
            <a:endParaRPr lang="en-US"/>
          </a:p>
        </p:txBody>
      </p:sp>
    </p:spTree>
    <p:extLst>
      <p:ext uri="{BB962C8B-B14F-4D97-AF65-F5344CB8AC3E}">
        <p14:creationId xmlns:p14="http://schemas.microsoft.com/office/powerpoint/2010/main" xmlns="" val="14082759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905000"/>
            <a:ext cx="8229600" cy="847725"/>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descr="C:\Users\Usman\Desktop\DESK TOP 11 JAN 2014\vIRTUAL UNI COMSATS\Performance Management\scans\2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2752726"/>
            <a:ext cx="8229600" cy="242887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990600" y="457200"/>
            <a:ext cx="7162800" cy="707886"/>
          </a:xfrm>
          <a:prstGeom prst="rect">
            <a:avLst/>
          </a:prstGeom>
          <a:noFill/>
        </p:spPr>
        <p:txBody>
          <a:bodyPr wrap="square" rtlCol="0">
            <a:spAutoFit/>
          </a:bodyPr>
          <a:lstStyle/>
          <a:p>
            <a:r>
              <a:rPr lang="en-US" sz="4000" dirty="0" smtClean="0"/>
              <a:t>CASE - EXAMPLE</a:t>
            </a:r>
            <a:endParaRPr lang="en-US" sz="4000" dirty="0"/>
          </a:p>
        </p:txBody>
      </p:sp>
      <p:sp>
        <p:nvSpPr>
          <p:cNvPr id="3" name="Slide Number Placeholder 2"/>
          <p:cNvSpPr>
            <a:spLocks noGrp="1"/>
          </p:cNvSpPr>
          <p:nvPr>
            <p:ph type="sldNum" sz="quarter" idx="12"/>
          </p:nvPr>
        </p:nvSpPr>
        <p:spPr/>
        <p:txBody>
          <a:bodyPr/>
          <a:lstStyle/>
          <a:p>
            <a:fld id="{A8A96F01-CBA6-45AA-9BE0-79A16C334C70}" type="slidenum">
              <a:rPr lang="en-US" smtClean="0"/>
              <a:pPr/>
              <a:t>19</a:t>
            </a:fld>
            <a:endParaRPr lang="en-US"/>
          </a:p>
        </p:txBody>
      </p:sp>
    </p:spTree>
    <p:extLst>
      <p:ext uri="{BB962C8B-B14F-4D97-AF65-F5344CB8AC3E}">
        <p14:creationId xmlns:p14="http://schemas.microsoft.com/office/powerpoint/2010/main" xmlns="" val="3543217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3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20</a:t>
            </a:fld>
            <a:endParaRPr lang="en-US"/>
          </a:p>
        </p:txBody>
      </p:sp>
    </p:spTree>
    <p:extLst>
      <p:ext uri="{BB962C8B-B14F-4D97-AF65-F5344CB8AC3E}">
        <p14:creationId xmlns:p14="http://schemas.microsoft.com/office/powerpoint/2010/main" xmlns="" val="1366725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planning</a:t>
            </a:r>
            <a:endParaRPr lang="en-US" dirty="0"/>
          </a:p>
        </p:txBody>
      </p:sp>
      <p:sp>
        <p:nvSpPr>
          <p:cNvPr id="3" name="Content Placeholder 2"/>
          <p:cNvSpPr>
            <a:spLocks noGrp="1"/>
          </p:cNvSpPr>
          <p:nvPr>
            <p:ph idx="1"/>
          </p:nvPr>
        </p:nvSpPr>
        <p:spPr/>
        <p:txBody>
          <a:bodyPr/>
          <a:lstStyle/>
          <a:p>
            <a:r>
              <a:rPr lang="en-US" dirty="0" smtClean="0"/>
              <a:t>The development of an organizations strategic plan requires a careful analysis of the organizations competitive situation, the organizations current position and destination, the development of the organizations strategic goals, the design of a plan of action and implementation, and the allocation of resources that will increase the likely hood of achieving the stated goals.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3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22</a:t>
            </a:fld>
            <a:endParaRPr lang="en-US"/>
          </a:p>
        </p:txBody>
      </p:sp>
    </p:spTree>
    <p:extLst>
      <p:ext uri="{BB962C8B-B14F-4D97-AF65-F5344CB8AC3E}">
        <p14:creationId xmlns:p14="http://schemas.microsoft.com/office/powerpoint/2010/main" xmlns="" val="21616228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Successful Strategic plan</a:t>
            </a:r>
            <a:endParaRPr lang="en-US" dirty="0"/>
          </a:p>
        </p:txBody>
      </p:sp>
      <p:sp>
        <p:nvSpPr>
          <p:cNvPr id="3" name="Content Placeholder 2"/>
          <p:cNvSpPr>
            <a:spLocks noGrp="1"/>
          </p:cNvSpPr>
          <p:nvPr>
            <p:ph idx="1"/>
          </p:nvPr>
        </p:nvSpPr>
        <p:spPr/>
        <p:txBody>
          <a:bodyPr>
            <a:normAutofit/>
          </a:bodyPr>
          <a:lstStyle/>
          <a:p>
            <a:pPr>
              <a:buNone/>
            </a:pPr>
            <a:r>
              <a:rPr lang="en-US" dirty="0" smtClean="0"/>
              <a:t>  There are several steps that must be considered in creation of a successful strategic plan. These include;</a:t>
            </a:r>
          </a:p>
          <a:p>
            <a:pPr>
              <a:buNone/>
            </a:pPr>
            <a:endParaRPr lang="en-US" dirty="0" smtClean="0"/>
          </a:p>
          <a:p>
            <a:pPr marL="514350" indent="-514350">
              <a:buFont typeface="+mj-lt"/>
              <a:buAutoNum type="arabicPeriod"/>
            </a:pPr>
            <a:r>
              <a:rPr lang="en-US" dirty="0" smtClean="0"/>
              <a:t>The conduct of environmental analysis(i.e., the identification of external and internal parameters of environment in which the organization operates)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a:t>
            </a:r>
            <a:r>
              <a:rPr lang="en-US" dirty="0" smtClean="0"/>
              <a:t>plan (Contd.)</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The creation of organizational mission(i.e., the statement of what the organization is all about)</a:t>
            </a:r>
          </a:p>
          <a:p>
            <a:pPr marL="514350" indent="-514350">
              <a:buFont typeface="+mj-lt"/>
              <a:buAutoNum type="arabicPeriod" startAt="3"/>
            </a:pPr>
            <a:r>
              <a:rPr lang="en-US" dirty="0"/>
              <a:t>The creation of organizational mission(i.e., statement of where the organization intends to be in the long term, say, about 10 years)</a:t>
            </a:r>
          </a:p>
          <a:p>
            <a:pPr marL="514350" indent="-514350">
              <a:buFont typeface="+mj-lt"/>
              <a:buAutoNum type="arabicPeriod" startAt="3"/>
            </a:pPr>
            <a:r>
              <a:rPr lang="en-US" dirty="0"/>
              <a:t>Setting goals(i.e., what the organization intends to do in short </a:t>
            </a:r>
            <a:r>
              <a:rPr lang="en-US" dirty="0" err="1"/>
              <a:t>term,say</a:t>
            </a:r>
            <a:r>
              <a:rPr lang="en-US" dirty="0"/>
              <a:t>, one to three years)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24</a:t>
            </a:fld>
            <a:endParaRPr lang="en-US"/>
          </a:p>
        </p:txBody>
      </p:sp>
    </p:spTree>
    <p:extLst>
      <p:ext uri="{BB962C8B-B14F-4D97-AF65-F5344CB8AC3E}">
        <p14:creationId xmlns:p14="http://schemas.microsoft.com/office/powerpoint/2010/main" xmlns="" val="23278133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smtClean="0"/>
              <a:t>The creation of strategies that will allow the organization to fulfill its mission and vision to achieve its goals(i.e., description of game plans or how to reach the stated objectives)   </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pPr>
              <a:buNone/>
            </a:pPr>
            <a:r>
              <a:rPr lang="en-US" dirty="0" smtClean="0"/>
              <a:t>  After each of these issue has bee defined, organizational strategies are created so that the mission and vision are fulfilled and the stated goals are met.</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r>
              <a:rPr lang="en-US" dirty="0" smtClean="0"/>
              <a:t>The strategic planning process is not linear, however for example, there may first be a rough draft of the organization’s mission and vision and then conduct the environmental analysis may follow to help define the mission and vision more clearly.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27</a:t>
            </a:fld>
            <a:endParaRPr lang="en-US"/>
          </a:p>
        </p:txBody>
      </p:sp>
    </p:spTree>
    <p:extLst>
      <p:ext uri="{BB962C8B-B14F-4D97-AF65-F5344CB8AC3E}">
        <p14:creationId xmlns:p14="http://schemas.microsoft.com/office/powerpoint/2010/main" xmlns="" val="2963470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r>
              <a:rPr lang="en-US" dirty="0" smtClean="0"/>
              <a:t>In other words, the mission and vision may be drafted first and the environmental analysis second.</a:t>
            </a:r>
          </a:p>
          <a:p>
            <a:endParaRPr lang="en-US" dirty="0"/>
          </a:p>
          <a:p>
            <a:r>
              <a:rPr lang="en-US" dirty="0" smtClean="0"/>
              <a:t>The important point is that there is a consistent interplay among these issues.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28</a:t>
            </a:fld>
            <a:endParaRPr lang="en-US"/>
          </a:p>
        </p:txBody>
      </p:sp>
    </p:spTree>
    <p:extLst>
      <p:ext uri="{BB962C8B-B14F-4D97-AF65-F5344CB8AC3E}">
        <p14:creationId xmlns:p14="http://schemas.microsoft.com/office/powerpoint/2010/main" xmlns="" val="39891005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analysis</a:t>
            </a:r>
            <a:endParaRPr lang="en-US" dirty="0"/>
          </a:p>
        </p:txBody>
      </p:sp>
      <p:sp>
        <p:nvSpPr>
          <p:cNvPr id="3" name="Content Placeholder 2"/>
          <p:cNvSpPr>
            <a:spLocks noGrp="1"/>
          </p:cNvSpPr>
          <p:nvPr>
            <p:ph idx="1"/>
          </p:nvPr>
        </p:nvSpPr>
        <p:spPr/>
        <p:txBody>
          <a:bodyPr>
            <a:normAutofit/>
          </a:bodyPr>
          <a:lstStyle/>
          <a:p>
            <a:r>
              <a:rPr lang="en-US" dirty="0" smtClean="0"/>
              <a:t>The first step in conducting a strategic plan is to step back to take in the “big picture”. This is accomplished through what is called an environmental analysis.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lstStyle/>
          <a:p>
            <a:r>
              <a:rPr lang="en-US" dirty="0"/>
              <a:t>An environmental analysis identifies external and internal parameters with the purpose of understanding broad issues related to the industry where the organization operates so that the decision can be made against the backdrop of a broader </a:t>
            </a:r>
            <a:r>
              <a:rPr lang="en-US" dirty="0" smtClean="0"/>
              <a:t>context.</a:t>
            </a:r>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30</a:t>
            </a:fld>
            <a:endParaRPr lang="en-US"/>
          </a:p>
        </p:txBody>
      </p:sp>
    </p:spTree>
    <p:extLst>
      <p:ext uri="{BB962C8B-B14F-4D97-AF65-F5344CB8AC3E}">
        <p14:creationId xmlns:p14="http://schemas.microsoft.com/office/powerpoint/2010/main" xmlns="" val="3379663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lstStyle/>
          <a:p>
            <a:r>
              <a:rPr lang="en-US" dirty="0" smtClean="0"/>
              <a:t>An examination of external environment includes a consideration of opportunities and threats.</a:t>
            </a:r>
          </a:p>
          <a:p>
            <a:r>
              <a:rPr lang="en-US" dirty="0" smtClean="0"/>
              <a:t>Opportunities are characteristics of the environment that can help the organization succeed.(</a:t>
            </a:r>
            <a:r>
              <a:rPr lang="en-US" dirty="0" err="1" smtClean="0"/>
              <a:t>e.g</a:t>
            </a:r>
            <a:r>
              <a:rPr lang="en-US" dirty="0" smtClean="0"/>
              <a:t> markets not currently being served, untapped labor pools, new technology).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lstStyle/>
          <a:p>
            <a:r>
              <a:rPr lang="en-US" dirty="0" smtClean="0"/>
              <a:t>On the other hand threats are characteristics of external environment that can prevent the organization from being successful.</a:t>
            </a:r>
          </a:p>
          <a:p>
            <a:endParaRPr lang="en-US" dirty="0"/>
          </a:p>
          <a:p>
            <a:r>
              <a:rPr lang="en-US" dirty="0" smtClean="0"/>
              <a:t>Examples;</a:t>
            </a:r>
          </a:p>
          <a:p>
            <a:pPr lvl="1"/>
            <a:r>
              <a:rPr lang="en-US" dirty="0" smtClean="0"/>
              <a:t>Economic recession</a:t>
            </a:r>
          </a:p>
          <a:p>
            <a:pPr lvl="1"/>
            <a:r>
              <a:rPr lang="en-US" dirty="0" smtClean="0"/>
              <a:t>Innovative products of competitors</a:t>
            </a:r>
          </a:p>
          <a:p>
            <a:pPr lvl="2"/>
            <a:r>
              <a:rPr lang="en-US" dirty="0" smtClean="0"/>
              <a:t>CASE EXAMPLE--FRONTIER</a:t>
            </a:r>
          </a:p>
          <a:p>
            <a:pPr lvl="1"/>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32</a:t>
            </a:fld>
            <a:endParaRPr lang="en-US"/>
          </a:p>
        </p:txBody>
      </p:sp>
    </p:spTree>
    <p:extLst>
      <p:ext uri="{BB962C8B-B14F-4D97-AF65-F5344CB8AC3E}">
        <p14:creationId xmlns:p14="http://schemas.microsoft.com/office/powerpoint/2010/main" xmlns="" val="15688771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0"/>
            <a:ext cx="91440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8A96F01-CBA6-45AA-9BE0-79A16C334C70}" type="slidenum">
              <a:rPr lang="en-US" smtClean="0"/>
              <a:pPr/>
              <a:t>33</a:t>
            </a:fld>
            <a:endParaRPr lang="en-US"/>
          </a:p>
        </p:txBody>
      </p:sp>
    </p:spTree>
    <p:extLst>
      <p:ext uri="{BB962C8B-B14F-4D97-AF65-F5344CB8AC3E}">
        <p14:creationId xmlns:p14="http://schemas.microsoft.com/office/powerpoint/2010/main" xmlns="" val="10505225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External Factors</a:t>
            </a:r>
            <a:endParaRPr lang="en-US" dirty="0"/>
          </a:p>
        </p:txBody>
      </p:sp>
      <p:sp>
        <p:nvSpPr>
          <p:cNvPr id="3" name="Content Placeholder 2"/>
          <p:cNvSpPr>
            <a:spLocks noGrp="1"/>
          </p:cNvSpPr>
          <p:nvPr>
            <p:ph idx="1"/>
          </p:nvPr>
        </p:nvSpPr>
        <p:spPr/>
        <p:txBody>
          <a:bodyPr>
            <a:normAutofit/>
          </a:bodyPr>
          <a:lstStyle/>
          <a:p>
            <a:pPr>
              <a:buNone/>
            </a:pPr>
            <a:r>
              <a:rPr lang="en-US" dirty="0" smtClean="0"/>
              <a:t>The following is a non exhaustive list of external factors that should be considered in any environmental analysis</a:t>
            </a:r>
          </a:p>
          <a:p>
            <a:endParaRPr lang="en-US" dirty="0" smtClean="0"/>
          </a:p>
          <a:p>
            <a:r>
              <a:rPr lang="en-US" dirty="0" smtClean="0"/>
              <a:t>Economics: </a:t>
            </a:r>
          </a:p>
          <a:p>
            <a:pPr lvl="1"/>
            <a:r>
              <a:rPr lang="en-US" dirty="0" smtClean="0"/>
              <a:t>For example is there an economic recession on the horizon? Or, is the current economic recession likely to end in the near future? How would these economic trends affect our business?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34</a:t>
            </a:fld>
            <a:endParaRPr lang="en-US"/>
          </a:p>
        </p:txBody>
      </p:sp>
    </p:spTree>
    <p:extLst>
      <p:ext uri="{BB962C8B-B14F-4D97-AF65-F5344CB8AC3E}">
        <p14:creationId xmlns:p14="http://schemas.microsoft.com/office/powerpoint/2010/main" xmlns="" val="7868457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a:t>
            </a:r>
            <a:r>
              <a:rPr lang="en-US" dirty="0" smtClean="0"/>
              <a:t>Factors (Contd.)</a:t>
            </a:r>
            <a:endParaRPr lang="en-US" dirty="0"/>
          </a:p>
        </p:txBody>
      </p:sp>
      <p:sp>
        <p:nvSpPr>
          <p:cNvPr id="3" name="Content Placeholder 2"/>
          <p:cNvSpPr>
            <a:spLocks noGrp="1"/>
          </p:cNvSpPr>
          <p:nvPr>
            <p:ph idx="1"/>
          </p:nvPr>
        </p:nvSpPr>
        <p:spPr/>
        <p:txBody>
          <a:bodyPr>
            <a:normAutofit/>
          </a:bodyPr>
          <a:lstStyle/>
          <a:p>
            <a:r>
              <a:rPr lang="en-US" dirty="0" smtClean="0"/>
              <a:t>Political/legal:</a:t>
            </a:r>
          </a:p>
          <a:p>
            <a:pPr lvl="1"/>
            <a:r>
              <a:rPr lang="en-US" dirty="0" smtClean="0"/>
              <a:t>For example, how will political changes domestically or in the international markets we are planning on entering affect our entry strategy?</a:t>
            </a:r>
          </a:p>
          <a:p>
            <a:endParaRPr lang="en-US" dirty="0" smtClean="0"/>
          </a:p>
          <a:p>
            <a:r>
              <a:rPr lang="en-US" dirty="0" smtClean="0"/>
              <a:t>Social: </a:t>
            </a:r>
          </a:p>
          <a:p>
            <a:pPr lvl="1"/>
            <a:r>
              <a:rPr lang="en-US" dirty="0" smtClean="0"/>
              <a:t>For example, what is the impact of an aging workforce on our organization?</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35</a:t>
            </a:fld>
            <a:endParaRPr lang="en-US"/>
          </a:p>
        </p:txBody>
      </p:sp>
    </p:spTree>
    <p:extLst>
      <p:ext uri="{BB962C8B-B14F-4D97-AF65-F5344CB8AC3E}">
        <p14:creationId xmlns:p14="http://schemas.microsoft.com/office/powerpoint/2010/main" xmlns="" val="3931437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Factors (Contd.)</a:t>
            </a:r>
          </a:p>
        </p:txBody>
      </p:sp>
      <p:sp>
        <p:nvSpPr>
          <p:cNvPr id="3" name="Content Placeholder 2"/>
          <p:cNvSpPr>
            <a:spLocks noGrp="1"/>
          </p:cNvSpPr>
          <p:nvPr>
            <p:ph idx="1"/>
          </p:nvPr>
        </p:nvSpPr>
        <p:spPr/>
        <p:txBody>
          <a:bodyPr>
            <a:normAutofit lnSpcReduction="10000"/>
          </a:bodyPr>
          <a:lstStyle/>
          <a:p>
            <a:r>
              <a:rPr lang="en-US" dirty="0"/>
              <a:t>Technological: </a:t>
            </a:r>
            <a:endParaRPr lang="en-US" dirty="0" smtClean="0"/>
          </a:p>
          <a:p>
            <a:pPr lvl="1"/>
            <a:r>
              <a:rPr lang="en-US" dirty="0" smtClean="0"/>
              <a:t>For </a:t>
            </a:r>
            <a:r>
              <a:rPr lang="en-US" dirty="0"/>
              <a:t>example, what technological changes are anticipated in our industry and how will these changes affect how we do business? </a:t>
            </a:r>
          </a:p>
          <a:p>
            <a:endParaRPr lang="en-US" dirty="0" smtClean="0"/>
          </a:p>
          <a:p>
            <a:r>
              <a:rPr lang="en-US" dirty="0"/>
              <a:t>Competitors: </a:t>
            </a:r>
            <a:endParaRPr lang="en-US" dirty="0" smtClean="0"/>
          </a:p>
          <a:p>
            <a:pPr lvl="1"/>
            <a:r>
              <a:rPr lang="en-US" dirty="0" smtClean="0"/>
              <a:t>For </a:t>
            </a:r>
            <a:r>
              <a:rPr lang="en-US" dirty="0"/>
              <a:t>example, how do the strategies and product of our competitors affect our own strategies and products? Can  we anticipate our competitors next move?</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36</a:t>
            </a:fld>
            <a:endParaRPr lang="en-US"/>
          </a:p>
        </p:txBody>
      </p:sp>
    </p:spTree>
    <p:extLst>
      <p:ext uri="{BB962C8B-B14F-4D97-AF65-F5344CB8AC3E}">
        <p14:creationId xmlns:p14="http://schemas.microsoft.com/office/powerpoint/2010/main" xmlns="" val="4264344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Factors (Contd.)</a:t>
            </a:r>
          </a:p>
        </p:txBody>
      </p:sp>
      <p:sp>
        <p:nvSpPr>
          <p:cNvPr id="3" name="Content Placeholder 2"/>
          <p:cNvSpPr>
            <a:spLocks noGrp="1"/>
          </p:cNvSpPr>
          <p:nvPr>
            <p:ph idx="1"/>
          </p:nvPr>
        </p:nvSpPr>
        <p:spPr/>
        <p:txBody>
          <a:bodyPr>
            <a:normAutofit/>
          </a:bodyPr>
          <a:lstStyle/>
          <a:p>
            <a:r>
              <a:rPr lang="en-US" dirty="0" smtClean="0"/>
              <a:t>Customers: </a:t>
            </a:r>
          </a:p>
          <a:p>
            <a:pPr lvl="1"/>
            <a:r>
              <a:rPr lang="en-US" dirty="0" smtClean="0"/>
              <a:t>For example, what do our customers want now, and what will they want in the next five years or so? Can we anticipate such needs?</a:t>
            </a:r>
          </a:p>
          <a:p>
            <a:endParaRPr lang="en-US" dirty="0" smtClean="0"/>
          </a:p>
          <a:p>
            <a:r>
              <a:rPr lang="en-US" dirty="0" smtClean="0"/>
              <a:t>Suppliers: </a:t>
            </a:r>
          </a:p>
          <a:p>
            <a:pPr lvl="1"/>
            <a:r>
              <a:rPr lang="en-US" dirty="0" smtClean="0"/>
              <a:t>For example, what is the relationship with our suppliers now and is it likely to change, and in what way, in the near future?</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37</a:t>
            </a:fld>
            <a:endParaRPr lang="en-US"/>
          </a:p>
        </p:txBody>
      </p:sp>
    </p:spTree>
    <p:extLst>
      <p:ext uri="{BB962C8B-B14F-4D97-AF65-F5344CB8AC3E}">
        <p14:creationId xmlns:p14="http://schemas.microsoft.com/office/powerpoint/2010/main" xmlns="" val="33199011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fontScale="92500"/>
          </a:bodyPr>
          <a:lstStyle/>
          <a:p>
            <a:pPr marL="0" indent="0">
              <a:buNone/>
            </a:pPr>
            <a:r>
              <a:rPr lang="en-US" dirty="0"/>
              <a:t>CHAPTER 3</a:t>
            </a:r>
          </a:p>
          <a:p>
            <a:r>
              <a:rPr lang="en-US" dirty="0"/>
              <a:t>Performance Management and Strategic planning</a:t>
            </a:r>
          </a:p>
          <a:p>
            <a:r>
              <a:rPr lang="en-US" dirty="0"/>
              <a:t>Purpose of strategic planning</a:t>
            </a:r>
          </a:p>
          <a:p>
            <a:r>
              <a:rPr lang="en-US" dirty="0"/>
              <a:t>Why strategic planning- need</a:t>
            </a:r>
          </a:p>
          <a:p>
            <a:r>
              <a:rPr lang="en-US" dirty="0"/>
              <a:t>Process of linking performance management to the strategic planning</a:t>
            </a:r>
          </a:p>
          <a:p>
            <a:r>
              <a:rPr lang="en-US" dirty="0"/>
              <a:t>Successful strategic plans</a:t>
            </a:r>
          </a:p>
          <a:p>
            <a:r>
              <a:rPr lang="en-US" dirty="0"/>
              <a:t>Environmental Analysis</a:t>
            </a:r>
          </a:p>
          <a:p>
            <a:r>
              <a:rPr lang="en-US" dirty="0"/>
              <a:t>External factors – Environmental Analysis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38</a:t>
            </a:fld>
            <a:endParaRPr lang="en-US"/>
          </a:p>
        </p:txBody>
      </p:sp>
    </p:spTree>
    <p:extLst>
      <p:ext uri="{BB962C8B-B14F-4D97-AF65-F5344CB8AC3E}">
        <p14:creationId xmlns:p14="http://schemas.microsoft.com/office/powerpoint/2010/main" xmlns="" val="29507021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39</a:t>
            </a:fld>
            <a:endParaRPr lang="en-US"/>
          </a:p>
        </p:txBody>
      </p:sp>
    </p:spTree>
    <p:extLst>
      <p:ext uri="{BB962C8B-B14F-4D97-AF65-F5344CB8AC3E}">
        <p14:creationId xmlns:p14="http://schemas.microsoft.com/office/powerpoint/2010/main" xmlns="" val="7583673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TotalTime>
  <Words>1423</Words>
  <Application>Microsoft Office PowerPoint</Application>
  <PresentationFormat>On-screen Show (4:3)</PresentationFormat>
  <Paragraphs>166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HRM-755  PERFORMANCE MANAGEMENT</vt:lpstr>
      <vt:lpstr>Summary of Previous Lecture</vt:lpstr>
      <vt:lpstr>Agenda of Today’s Lecture</vt:lpstr>
      <vt:lpstr>CHAPTER 3: Performance Management and Strategic Planning</vt:lpstr>
      <vt:lpstr>Definition and purpose of strategic planning</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Strategic Planning (Contd.)</vt:lpstr>
      <vt:lpstr>Slide 14</vt:lpstr>
      <vt:lpstr>Process of linking performance management to the strategic planning</vt:lpstr>
      <vt:lpstr>Process of linking performance management to the strategic planning (Contd.)</vt:lpstr>
      <vt:lpstr>Process of linking performance management to the strategic planning (Contd.)</vt:lpstr>
      <vt:lpstr>Slide 18</vt:lpstr>
      <vt:lpstr>Slide 19</vt:lpstr>
      <vt:lpstr>Slide 20</vt:lpstr>
      <vt:lpstr>Strategic planning</vt:lpstr>
      <vt:lpstr>Slide 22</vt:lpstr>
      <vt:lpstr>Successful Strategic plan</vt:lpstr>
      <vt:lpstr>Successful Strategic plan (Contd.)</vt:lpstr>
      <vt:lpstr>Successful Strategic plan (Contd.)</vt:lpstr>
      <vt:lpstr>Successful Strategic plan (Contd.)</vt:lpstr>
      <vt:lpstr>Successful Strategic plan (Contd.)</vt:lpstr>
      <vt:lpstr>Successful Strategic plan (Contd.)</vt:lpstr>
      <vt:lpstr>Environmental analysis</vt:lpstr>
      <vt:lpstr>Environmental analysis (Contd.)</vt:lpstr>
      <vt:lpstr>Environmental analysis (Contd.)</vt:lpstr>
      <vt:lpstr>Environmental analysis (Contd.)</vt:lpstr>
      <vt:lpstr>Slide 33</vt:lpstr>
      <vt:lpstr>EA – External Factors</vt:lpstr>
      <vt:lpstr>EA – External Factors (Contd.)</vt:lpstr>
      <vt:lpstr>EA – External Factors (Contd.)</vt:lpstr>
      <vt:lpstr>EA – External Factors (Contd.)</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and purpose of strategic planning</dc:title>
  <dc:creator>usman</dc:creator>
  <cp:lastModifiedBy>stdc_lp</cp:lastModifiedBy>
  <cp:revision>43</cp:revision>
  <dcterms:created xsi:type="dcterms:W3CDTF">2014-06-23T18:25:11Z</dcterms:created>
  <dcterms:modified xsi:type="dcterms:W3CDTF">2014-06-27T05:44:01Z</dcterms:modified>
</cp:coreProperties>
</file>