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90" r:id="rId2"/>
    <p:sldId id="295" r:id="rId3"/>
    <p:sldId id="294"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6" r:id="rId38"/>
    <p:sldId id="29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5DDCFB-C392-40B6-950D-D9D2B80A5493}" type="datetimeFigureOut">
              <a:rPr lang="en-US" smtClean="0"/>
              <a:pPr/>
              <a:t>6/24/2014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2E8725-21D6-4F48-8CC8-F0EFBF771990}" type="slidenum">
              <a:rPr lang="en-US" smtClean="0"/>
              <a:pPr/>
              <a:t>‹#›</a:t>
            </a:fld>
            <a:endParaRPr lang="en-US"/>
          </a:p>
        </p:txBody>
      </p:sp>
    </p:spTree>
    <p:extLst>
      <p:ext uri="{BB962C8B-B14F-4D97-AF65-F5344CB8AC3E}">
        <p14:creationId xmlns:p14="http://schemas.microsoft.com/office/powerpoint/2010/main" xmlns="" val="933437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692768D-B174-4D22-BAFD-79654F91B12C}" type="datetime1">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1544838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03DC27-DE7F-4FBD-A29C-C187BEFFF574}" type="datetime1">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3639228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62B02F-010C-4467-8639-B65BE9F99CF6}" type="datetime1">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2757514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CA1263-5F57-43B8-9326-6475302979C1}" type="datetime1">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381100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6680E4-295C-4978-867E-17D14FD5FA76}" type="datetime1">
              <a:rPr lang="en-US" smtClean="0"/>
              <a:pPr/>
              <a:t>6/24/2014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1979907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79BF71-A2DE-423C-8F87-9F9ACFFC2D95}" type="datetime1">
              <a:rPr lang="en-US" smtClean="0"/>
              <a:pPr/>
              <a:t>6/24/2014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4037490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35C213-5E6D-4128-BC26-91E9CAEA18EA}" type="datetime1">
              <a:rPr lang="en-US" smtClean="0"/>
              <a:pPr/>
              <a:t>6/24/2014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170324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BB8F15-969A-4CF4-9CE5-88AEE983FE0B}" type="datetime1">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1304146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67F3F7-6FA4-482C-A0BB-A34F6A48D46A}" type="datetime1">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3496999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B5978-85C9-4D89-ABF1-8D1A318DE0D4}" type="datetime1">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1029569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EE3344-7238-4C9A-B06B-0A76E39E7070}" type="datetime1">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3799132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EDE550-44E1-46F1-9009-F21505F3A51C}" type="datetime1">
              <a:rPr lang="en-US" smtClean="0"/>
              <a:pPr/>
              <a:t>6/24/2014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7EC47-D110-406C-BA3E-CC69CA6B2AF9}" type="slidenum">
              <a:rPr lang="en-US" smtClean="0"/>
              <a:pPr/>
              <a:t>‹#›</a:t>
            </a:fld>
            <a:endParaRPr lang="en-US"/>
          </a:p>
        </p:txBody>
      </p:sp>
    </p:spTree>
    <p:extLst>
      <p:ext uri="{BB962C8B-B14F-4D97-AF65-F5344CB8AC3E}">
        <p14:creationId xmlns:p14="http://schemas.microsoft.com/office/powerpoint/2010/main" xmlns="" val="2051401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400800" y="468868"/>
            <a:ext cx="1828800" cy="369332"/>
          </a:xfrm>
          <a:prstGeom prst="rect">
            <a:avLst/>
          </a:prstGeom>
          <a:noFill/>
        </p:spPr>
        <p:txBody>
          <a:bodyPr wrap="square" rtlCol="0">
            <a:spAutoFit/>
          </a:bodyPr>
          <a:lstStyle/>
          <a:p>
            <a:r>
              <a:rPr lang="en-US" dirty="0" smtClean="0"/>
              <a:t>Session: Four</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915190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a:t>
            </a:r>
            <a:r>
              <a:rPr lang="en-US" dirty="0" smtClean="0"/>
              <a:t>Previous</a:t>
            </a:r>
            <a:r>
              <a:rPr lang="en-US" dirty="0" smtClean="0"/>
              <a:t> </a:t>
            </a:r>
            <a:r>
              <a:rPr lang="en-US" dirty="0" smtClean="0"/>
              <a:t>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a:t>
            </a:r>
            <a:r>
              <a:rPr lang="en-US" dirty="0"/>
              <a:t>Performance Management process</a:t>
            </a:r>
          </a:p>
          <a:p>
            <a:pPr lvl="2"/>
            <a:r>
              <a:rPr lang="en-US" dirty="0" smtClean="0"/>
              <a:t>Pre-requisites</a:t>
            </a:r>
          </a:p>
          <a:p>
            <a:pPr lvl="2"/>
            <a:r>
              <a:rPr lang="en-US" dirty="0" smtClean="0"/>
              <a:t>Performance Planning</a:t>
            </a:r>
          </a:p>
          <a:p>
            <a:pPr lvl="1"/>
            <a:r>
              <a:rPr lang="en-US" dirty="0" smtClean="0"/>
              <a:t>Implementation of Performance Management process</a:t>
            </a:r>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6934595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PMP</a:t>
            </a:r>
          </a:p>
          <a:p>
            <a:pPr lvl="2"/>
            <a:r>
              <a:rPr lang="en-US" dirty="0" smtClean="0"/>
              <a:t>Performance Execution</a:t>
            </a:r>
          </a:p>
          <a:p>
            <a:pPr lvl="2"/>
            <a:r>
              <a:rPr lang="en-US" dirty="0" smtClean="0"/>
              <a:t>Performance Assessment</a:t>
            </a:r>
          </a:p>
          <a:p>
            <a:pPr lvl="2"/>
            <a:r>
              <a:rPr lang="en-US" dirty="0" smtClean="0"/>
              <a:t>Performance review</a:t>
            </a:r>
          </a:p>
          <a:p>
            <a:pPr lvl="2"/>
            <a:r>
              <a:rPr lang="en-US" dirty="0" smtClean="0"/>
              <a:t>Performance renewal and Re-contracting</a:t>
            </a:r>
          </a:p>
        </p:txBody>
      </p:sp>
      <p:sp>
        <p:nvSpPr>
          <p:cNvPr id="4" name="Slide Number Placeholder 3"/>
          <p:cNvSpPr>
            <a:spLocks noGrp="1"/>
          </p:cNvSpPr>
          <p:nvPr>
            <p:ph type="sldNum" sz="quarter" idx="12"/>
          </p:nvPr>
        </p:nvSpPr>
        <p:spPr/>
        <p:txBody>
          <a:bodyPr/>
          <a:lstStyle/>
          <a:p>
            <a:fld id="{E4E9E3B9-E0E1-4554-81A1-1E7F5F7F9D57}" type="slidenum">
              <a:rPr lang="en-US" smtClean="0"/>
              <a:pPr/>
              <a:t>3</a:t>
            </a:fld>
            <a:endParaRPr lang="en-US"/>
          </a:p>
        </p:txBody>
      </p:sp>
    </p:spTree>
    <p:extLst>
      <p:ext uri="{BB962C8B-B14F-4D97-AF65-F5344CB8AC3E}">
        <p14:creationId xmlns:p14="http://schemas.microsoft.com/office/powerpoint/2010/main" xmlns="" val="29650104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Execution</a:t>
            </a:r>
            <a:endParaRPr lang="en-US" dirty="0"/>
          </a:p>
        </p:txBody>
      </p:sp>
      <p:sp>
        <p:nvSpPr>
          <p:cNvPr id="3" name="Content Placeholder 2"/>
          <p:cNvSpPr>
            <a:spLocks noGrp="1"/>
          </p:cNvSpPr>
          <p:nvPr>
            <p:ph idx="1"/>
          </p:nvPr>
        </p:nvSpPr>
        <p:spPr>
          <a:xfrm>
            <a:off x="152400" y="1600200"/>
            <a:ext cx="8991600" cy="5029200"/>
          </a:xfrm>
        </p:spPr>
        <p:txBody>
          <a:bodyPr>
            <a:normAutofit fontScale="92500" lnSpcReduction="20000"/>
          </a:bodyPr>
          <a:lstStyle/>
          <a:p>
            <a:r>
              <a:rPr lang="en-US" dirty="0" smtClean="0"/>
              <a:t>Once the review cycle begins, the employee strives to produce the results and display the behaviors agreed upon earlier as well as to work on developmental needs. </a:t>
            </a:r>
          </a:p>
          <a:p>
            <a:endParaRPr lang="en-US" dirty="0" smtClean="0"/>
          </a:p>
          <a:p>
            <a:r>
              <a:rPr lang="en-US" dirty="0" smtClean="0"/>
              <a:t>The employee has primary responsibility and ownership of this process. </a:t>
            </a:r>
          </a:p>
          <a:p>
            <a:r>
              <a:rPr lang="en-US" dirty="0" smtClean="0"/>
              <a:t>Employee participation does not begins at the performance execution stage, however as noted earlier the employee needs to have active input in the development of job description, performance standards, and the creation of rating form.</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4</a:t>
            </a:fld>
            <a:endParaRPr lang="en-US"/>
          </a:p>
        </p:txBody>
      </p:sp>
    </p:spTree>
    <p:extLst>
      <p:ext uri="{BB962C8B-B14F-4D97-AF65-F5344CB8AC3E}">
        <p14:creationId xmlns:p14="http://schemas.microsoft.com/office/powerpoint/2010/main" xmlns="" val="1695779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Execution (Contd.)</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At the performance execution stage, the following factors must be present;</a:t>
            </a:r>
          </a:p>
          <a:p>
            <a:pPr>
              <a:buNone/>
            </a:pPr>
            <a:endParaRPr lang="en-US" dirty="0" smtClean="0"/>
          </a:p>
          <a:p>
            <a:r>
              <a:rPr lang="en-US" dirty="0" smtClean="0"/>
              <a:t>Commitment to goal achievement: </a:t>
            </a:r>
          </a:p>
          <a:p>
            <a:pPr lvl="1"/>
            <a:r>
              <a:rPr lang="en-US" dirty="0" smtClean="0"/>
              <a:t>the employee must be committed to the goals that were set.</a:t>
            </a:r>
          </a:p>
          <a:p>
            <a:r>
              <a:rPr lang="en-US" dirty="0" smtClean="0"/>
              <a:t>Ongoing performance feedback and coaching:</a:t>
            </a:r>
          </a:p>
          <a:p>
            <a:pPr lvl="1"/>
            <a:r>
              <a:rPr lang="en-US" dirty="0" smtClean="0"/>
              <a:t>the employee should not wait until the review cycle is over to solicit performance feedback.(proactive role)</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5</a:t>
            </a:fld>
            <a:endParaRPr lang="en-US"/>
          </a:p>
        </p:txBody>
      </p:sp>
    </p:spTree>
    <p:extLst>
      <p:ext uri="{BB962C8B-B14F-4D97-AF65-F5344CB8AC3E}">
        <p14:creationId xmlns:p14="http://schemas.microsoft.com/office/powerpoint/2010/main" xmlns="" val="5878095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normAutofit/>
          </a:bodyPr>
          <a:lstStyle/>
          <a:p>
            <a:r>
              <a:rPr lang="en-US" dirty="0" smtClean="0"/>
              <a:t>Communication with supervisor: </a:t>
            </a:r>
          </a:p>
          <a:p>
            <a:pPr lvl="1"/>
            <a:r>
              <a:rPr lang="en-US" dirty="0" smtClean="0"/>
              <a:t>supervisors are busy with multiple obligations.</a:t>
            </a:r>
          </a:p>
          <a:p>
            <a:pPr lvl="1"/>
            <a:r>
              <a:rPr lang="en-US" dirty="0" smtClean="0"/>
              <a:t>The burden is on the employee to communicate openly and regularly with the supervisor.</a:t>
            </a:r>
          </a:p>
          <a:p>
            <a:r>
              <a:rPr lang="en-US" dirty="0" smtClean="0"/>
              <a:t>Collecting and sharing performance data: </a:t>
            </a:r>
          </a:p>
          <a:p>
            <a:pPr lvl="1"/>
            <a:r>
              <a:rPr lang="en-US" dirty="0" smtClean="0"/>
              <a:t>the employ should provide the supervisor with regular updates on progress toward goal achievement, in terms of both behavior and results.</a:t>
            </a:r>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6</a:t>
            </a:fld>
            <a:endParaRPr lang="en-US"/>
          </a:p>
        </p:txBody>
      </p:sp>
    </p:spTree>
    <p:extLst>
      <p:ext uri="{BB962C8B-B14F-4D97-AF65-F5344CB8AC3E}">
        <p14:creationId xmlns:p14="http://schemas.microsoft.com/office/powerpoint/2010/main" xmlns="" val="2932087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normAutofit lnSpcReduction="10000"/>
          </a:bodyPr>
          <a:lstStyle/>
          <a:p>
            <a:r>
              <a:rPr lang="en-US" dirty="0" smtClean="0"/>
              <a:t>Preparing for performance reviews: </a:t>
            </a:r>
          </a:p>
          <a:p>
            <a:pPr lvl="1"/>
            <a:r>
              <a:rPr lang="en-US" dirty="0" smtClean="0"/>
              <a:t>the employee should not wait until the end of review cycle approaches to prepare for the review. </a:t>
            </a:r>
          </a:p>
          <a:p>
            <a:pPr lvl="1"/>
            <a:r>
              <a:rPr lang="en-US" dirty="0" smtClean="0"/>
              <a:t>On the contrary, the employee should engage in an ongoing and realistic self-appraisal, so immediate correction action can be taken if necessary.</a:t>
            </a:r>
          </a:p>
          <a:p>
            <a:pPr lvl="1"/>
            <a:r>
              <a:rPr lang="en-US" dirty="0" smtClean="0"/>
              <a:t>The usefulness of the self appraisal system can be enhanced by gathering informal performance information from peers and customers.</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7</a:t>
            </a:fld>
            <a:endParaRPr lang="en-US"/>
          </a:p>
        </p:txBody>
      </p:sp>
    </p:spTree>
    <p:extLst>
      <p:ext uri="{BB962C8B-B14F-4D97-AF65-F5344CB8AC3E}">
        <p14:creationId xmlns:p14="http://schemas.microsoft.com/office/powerpoint/2010/main" xmlns="" val="33793988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lstStyle/>
          <a:p>
            <a:r>
              <a:rPr lang="en-US" dirty="0" smtClean="0"/>
              <a:t>Although the employee has primary responsibilities for performance execution, the supervisor also needs to do his or her share of the work.</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8</a:t>
            </a:fld>
            <a:endParaRPr lang="en-US"/>
          </a:p>
        </p:txBody>
      </p:sp>
    </p:spTree>
    <p:extLst>
      <p:ext uri="{BB962C8B-B14F-4D97-AF65-F5344CB8AC3E}">
        <p14:creationId xmlns:p14="http://schemas.microsoft.com/office/powerpoint/2010/main" xmlns="" val="30922135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normAutofit/>
          </a:bodyPr>
          <a:lstStyle/>
          <a:p>
            <a:pPr>
              <a:buNone/>
            </a:pPr>
            <a:r>
              <a:rPr lang="en-US" dirty="0" smtClean="0"/>
              <a:t>Supervisors have primary responsibility over the following issues;</a:t>
            </a:r>
          </a:p>
          <a:p>
            <a:r>
              <a:rPr lang="en-US" dirty="0" smtClean="0"/>
              <a:t>Observation and documentation: </a:t>
            </a:r>
          </a:p>
          <a:p>
            <a:pPr lvl="1"/>
            <a:r>
              <a:rPr lang="en-US" dirty="0" smtClean="0"/>
              <a:t>supervisors must observe and document performance on daily basis.</a:t>
            </a:r>
          </a:p>
          <a:p>
            <a:pPr lvl="1"/>
            <a:r>
              <a:rPr lang="en-US" dirty="0" smtClean="0"/>
              <a:t>It is important to keep track of examples of both good and poor performance.</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9</a:t>
            </a:fld>
            <a:endParaRPr lang="en-US"/>
          </a:p>
        </p:txBody>
      </p:sp>
    </p:spTree>
    <p:extLst>
      <p:ext uri="{BB962C8B-B14F-4D97-AF65-F5344CB8AC3E}">
        <p14:creationId xmlns:p14="http://schemas.microsoft.com/office/powerpoint/2010/main" xmlns="" val="18099858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normAutofit lnSpcReduction="10000"/>
          </a:bodyPr>
          <a:lstStyle/>
          <a:p>
            <a:r>
              <a:rPr lang="en-US" dirty="0"/>
              <a:t>Updates: </a:t>
            </a:r>
            <a:endParaRPr lang="en-US" dirty="0" smtClean="0"/>
          </a:p>
          <a:p>
            <a:pPr lvl="1"/>
            <a:r>
              <a:rPr lang="en-US" dirty="0" smtClean="0"/>
              <a:t>as </a:t>
            </a:r>
            <a:r>
              <a:rPr lang="en-US" dirty="0"/>
              <a:t>the organizations goals may change, it is important to update and revise initial objectives, standards, and key accountabilities and competency areas.</a:t>
            </a:r>
          </a:p>
          <a:p>
            <a:r>
              <a:rPr lang="en-US" dirty="0"/>
              <a:t>Feedback: </a:t>
            </a:r>
            <a:endParaRPr lang="en-US" dirty="0" smtClean="0"/>
          </a:p>
          <a:p>
            <a:pPr lvl="1"/>
            <a:r>
              <a:rPr lang="en-US" dirty="0" smtClean="0"/>
              <a:t>feedback </a:t>
            </a:r>
            <a:r>
              <a:rPr lang="en-US" dirty="0"/>
              <a:t>on progress towards goals and coaching to improve performance should be provided on a regular basis, and certainly before the review cycle is over.</a:t>
            </a:r>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10</a:t>
            </a:fld>
            <a:endParaRPr lang="en-US"/>
          </a:p>
        </p:txBody>
      </p:sp>
    </p:spTree>
    <p:extLst>
      <p:ext uri="{BB962C8B-B14F-4D97-AF65-F5344CB8AC3E}">
        <p14:creationId xmlns:p14="http://schemas.microsoft.com/office/powerpoint/2010/main" xmlns="" val="32573060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Execution (Contd.)</a:t>
            </a:r>
          </a:p>
        </p:txBody>
      </p:sp>
      <p:sp>
        <p:nvSpPr>
          <p:cNvPr id="3" name="Content Placeholder 2"/>
          <p:cNvSpPr>
            <a:spLocks noGrp="1"/>
          </p:cNvSpPr>
          <p:nvPr>
            <p:ph idx="1"/>
          </p:nvPr>
        </p:nvSpPr>
        <p:spPr/>
        <p:txBody>
          <a:bodyPr>
            <a:normAutofit lnSpcReduction="10000"/>
          </a:bodyPr>
          <a:lstStyle/>
          <a:p>
            <a:r>
              <a:rPr lang="en-US" dirty="0" smtClean="0"/>
              <a:t>Resources: </a:t>
            </a:r>
          </a:p>
          <a:p>
            <a:pPr lvl="1"/>
            <a:r>
              <a:rPr lang="en-US" dirty="0" smtClean="0"/>
              <a:t>supervisor should provide employees with resources and opportunities to participate in developmental activities.</a:t>
            </a:r>
          </a:p>
          <a:p>
            <a:pPr lvl="1"/>
            <a:r>
              <a:rPr lang="en-US" dirty="0" smtClean="0"/>
              <a:t>Thus they should encourage and sponsor participation in training, classes and special assignments.</a:t>
            </a:r>
          </a:p>
          <a:p>
            <a:pPr lvl="1"/>
            <a:r>
              <a:rPr lang="en-US" dirty="0" smtClean="0"/>
              <a:t>Overall supervisors have a responsibility to ensure that the employee has the necessary supplies and funding to perform the job properly.</a:t>
            </a:r>
          </a:p>
        </p:txBody>
      </p:sp>
      <p:sp>
        <p:nvSpPr>
          <p:cNvPr id="4" name="Slide Number Placeholder 3"/>
          <p:cNvSpPr>
            <a:spLocks noGrp="1"/>
          </p:cNvSpPr>
          <p:nvPr>
            <p:ph type="sldNum" sz="quarter" idx="12"/>
          </p:nvPr>
        </p:nvSpPr>
        <p:spPr/>
        <p:txBody>
          <a:bodyPr/>
          <a:lstStyle/>
          <a:p>
            <a:fld id="{C197EC47-D110-406C-BA3E-CC69CA6B2AF9}" type="slidenum">
              <a:rPr lang="en-US" smtClean="0"/>
              <a:pPr/>
              <a:t>11</a:t>
            </a:fld>
            <a:endParaRPr lang="en-US"/>
          </a:p>
        </p:txBody>
      </p:sp>
    </p:spTree>
    <p:extLst>
      <p:ext uri="{BB962C8B-B14F-4D97-AF65-F5344CB8AC3E}">
        <p14:creationId xmlns:p14="http://schemas.microsoft.com/office/powerpoint/2010/main" xmlns="" val="27518779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Performance Execution (Contd.)</a:t>
            </a:r>
          </a:p>
        </p:txBody>
      </p:sp>
      <p:sp>
        <p:nvSpPr>
          <p:cNvPr id="3" name="Content Placeholder 2"/>
          <p:cNvSpPr>
            <a:spLocks noGrp="1"/>
          </p:cNvSpPr>
          <p:nvPr>
            <p:ph idx="1"/>
          </p:nvPr>
        </p:nvSpPr>
        <p:spPr>
          <a:xfrm>
            <a:off x="457200" y="1447800"/>
            <a:ext cx="8229600" cy="5257800"/>
          </a:xfrm>
        </p:spPr>
        <p:txBody>
          <a:bodyPr>
            <a:normAutofit lnSpcReduction="10000"/>
          </a:bodyPr>
          <a:lstStyle/>
          <a:p>
            <a:r>
              <a:rPr lang="en-US" dirty="0"/>
              <a:t>Reinforcement: </a:t>
            </a:r>
          </a:p>
          <a:p>
            <a:pPr lvl="1"/>
            <a:r>
              <a:rPr lang="en-US" dirty="0"/>
              <a:t>supervisor must let employees know that their outstanding performance is noticed by reinforcing effective behaviors and progress towards goals</a:t>
            </a:r>
            <a:r>
              <a:rPr lang="en-US" dirty="0" smtClean="0"/>
              <a:t>.</a:t>
            </a:r>
          </a:p>
          <a:p>
            <a:pPr lvl="1"/>
            <a:r>
              <a:rPr lang="en-US" dirty="0" smtClean="0"/>
              <a:t>Also supervisors should provide feedback regarding negative performance and how to remedy the observed problem.</a:t>
            </a:r>
          </a:p>
          <a:p>
            <a:pPr lvl="1"/>
            <a:r>
              <a:rPr lang="en-US" dirty="0" smtClean="0"/>
              <a:t>Observation and communication are not sufficient.</a:t>
            </a:r>
          </a:p>
          <a:p>
            <a:pPr lvl="1"/>
            <a:r>
              <a:rPr lang="en-US" dirty="0" smtClean="0"/>
              <a:t>Performance problems must be diagnosed early and appropriate steps must be taken as soon as the problem is discovered.</a:t>
            </a:r>
          </a:p>
          <a:p>
            <a:pPr lvl="1"/>
            <a:endParaRPr lang="en-US" dirty="0"/>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12</a:t>
            </a:fld>
            <a:endParaRPr lang="en-US"/>
          </a:p>
        </p:txBody>
      </p:sp>
    </p:spTree>
    <p:extLst>
      <p:ext uri="{BB962C8B-B14F-4D97-AF65-F5344CB8AC3E}">
        <p14:creationId xmlns:p14="http://schemas.microsoft.com/office/powerpoint/2010/main" xmlns="" val="7600506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2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447800"/>
            <a:ext cx="9144000" cy="4191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C197EC47-D110-406C-BA3E-CC69CA6B2AF9}" type="slidenum">
              <a:rPr lang="en-US" smtClean="0"/>
              <a:pPr/>
              <a:t>13</a:t>
            </a:fld>
            <a:endParaRPr lang="en-US"/>
          </a:p>
        </p:txBody>
      </p:sp>
    </p:spTree>
    <p:extLst>
      <p:ext uri="{BB962C8B-B14F-4D97-AF65-F5344CB8AC3E}">
        <p14:creationId xmlns:p14="http://schemas.microsoft.com/office/powerpoint/2010/main" xmlns="" val="38993601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2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C197EC47-D110-406C-BA3E-CC69CA6B2AF9}" type="slidenum">
              <a:rPr lang="en-US" smtClean="0"/>
              <a:pPr/>
              <a:t>14</a:t>
            </a:fld>
            <a:endParaRPr lang="en-US"/>
          </a:p>
        </p:txBody>
      </p:sp>
    </p:spTree>
    <p:extLst>
      <p:ext uri="{BB962C8B-B14F-4D97-AF65-F5344CB8AC3E}">
        <p14:creationId xmlns:p14="http://schemas.microsoft.com/office/powerpoint/2010/main" xmlns="" val="15137739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Assessment</a:t>
            </a:r>
            <a:endParaRPr lang="en-US" dirty="0"/>
          </a:p>
        </p:txBody>
      </p:sp>
      <p:sp>
        <p:nvSpPr>
          <p:cNvPr id="3" name="Content Placeholder 2"/>
          <p:cNvSpPr>
            <a:spLocks noGrp="1"/>
          </p:cNvSpPr>
          <p:nvPr>
            <p:ph idx="1"/>
          </p:nvPr>
        </p:nvSpPr>
        <p:spPr/>
        <p:txBody>
          <a:bodyPr>
            <a:normAutofit fontScale="92500"/>
          </a:bodyPr>
          <a:lstStyle/>
          <a:p>
            <a:r>
              <a:rPr lang="en-US" dirty="0" smtClean="0"/>
              <a:t>In the assessment phase, both the employee and manager are responsible for evaluating the extent to which behaviors have been displayed,  and whether the desired results have been achieved.</a:t>
            </a:r>
          </a:p>
          <a:p>
            <a:endParaRPr lang="en-US" dirty="0" smtClean="0"/>
          </a:p>
          <a:p>
            <a:r>
              <a:rPr lang="en-US" dirty="0" smtClean="0"/>
              <a:t>Although many sources can be used to collect performance information (</a:t>
            </a:r>
            <a:r>
              <a:rPr lang="en-US" dirty="0" err="1" smtClean="0"/>
              <a:t>e.g</a:t>
            </a:r>
            <a:r>
              <a:rPr lang="en-US" dirty="0" smtClean="0"/>
              <a:t> peers, subordinates), in most cases the direct supervisor provides the information.</a:t>
            </a:r>
          </a:p>
        </p:txBody>
      </p:sp>
      <p:sp>
        <p:nvSpPr>
          <p:cNvPr id="4" name="Slide Number Placeholder 3"/>
          <p:cNvSpPr>
            <a:spLocks noGrp="1"/>
          </p:cNvSpPr>
          <p:nvPr>
            <p:ph type="sldNum" sz="quarter" idx="12"/>
          </p:nvPr>
        </p:nvSpPr>
        <p:spPr/>
        <p:txBody>
          <a:bodyPr/>
          <a:lstStyle/>
          <a:p>
            <a:fld id="{C197EC47-D110-406C-BA3E-CC69CA6B2AF9}" type="slidenum">
              <a:rPr lang="en-US" smtClean="0"/>
              <a:pPr/>
              <a:t>15</a:t>
            </a:fld>
            <a:endParaRPr lang="en-US"/>
          </a:p>
        </p:txBody>
      </p:sp>
    </p:spTree>
    <p:extLst>
      <p:ext uri="{BB962C8B-B14F-4D97-AF65-F5344CB8AC3E}">
        <p14:creationId xmlns:p14="http://schemas.microsoft.com/office/powerpoint/2010/main" xmlns="" val="27727593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Assessment (Contd.)</a:t>
            </a:r>
            <a:endParaRPr lang="en-US" dirty="0"/>
          </a:p>
        </p:txBody>
      </p:sp>
      <p:sp>
        <p:nvSpPr>
          <p:cNvPr id="3" name="Content Placeholder 2"/>
          <p:cNvSpPr>
            <a:spLocks noGrp="1"/>
          </p:cNvSpPr>
          <p:nvPr>
            <p:ph idx="1"/>
          </p:nvPr>
        </p:nvSpPr>
        <p:spPr/>
        <p:txBody>
          <a:bodyPr/>
          <a:lstStyle/>
          <a:p>
            <a:r>
              <a:rPr lang="en-US" dirty="0"/>
              <a:t>This also includes an evaluation of the extent to which the goals stated in the development plan have been achieved.</a:t>
            </a:r>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16</a:t>
            </a:fld>
            <a:endParaRPr lang="en-US"/>
          </a:p>
        </p:txBody>
      </p:sp>
    </p:spTree>
    <p:extLst>
      <p:ext uri="{BB962C8B-B14F-4D97-AF65-F5344CB8AC3E}">
        <p14:creationId xmlns:p14="http://schemas.microsoft.com/office/powerpoint/2010/main" xmlns="" val="2384083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Assessment (Contd.)</a:t>
            </a:r>
          </a:p>
        </p:txBody>
      </p:sp>
      <p:sp>
        <p:nvSpPr>
          <p:cNvPr id="3" name="Content Placeholder 2"/>
          <p:cNvSpPr>
            <a:spLocks noGrp="1"/>
          </p:cNvSpPr>
          <p:nvPr>
            <p:ph idx="1"/>
          </p:nvPr>
        </p:nvSpPr>
        <p:spPr/>
        <p:txBody>
          <a:bodyPr>
            <a:normAutofit/>
          </a:bodyPr>
          <a:lstStyle/>
          <a:p>
            <a:r>
              <a:rPr lang="en-US" dirty="0" smtClean="0"/>
              <a:t>It is important that both the employee and the manager take ownership of the </a:t>
            </a:r>
            <a:r>
              <a:rPr lang="en-US" dirty="0" err="1" smtClean="0"/>
              <a:t>assesment</a:t>
            </a:r>
            <a:r>
              <a:rPr lang="en-US" dirty="0" smtClean="0"/>
              <a:t> process.</a:t>
            </a:r>
          </a:p>
          <a:p>
            <a:r>
              <a:rPr lang="en-US" dirty="0" smtClean="0"/>
              <a:t>The manager fills out her appraisal form, and the employee should also fill out his form.</a:t>
            </a:r>
          </a:p>
        </p:txBody>
      </p:sp>
      <p:sp>
        <p:nvSpPr>
          <p:cNvPr id="4" name="Slide Number Placeholder 3"/>
          <p:cNvSpPr>
            <a:spLocks noGrp="1"/>
          </p:cNvSpPr>
          <p:nvPr>
            <p:ph type="sldNum" sz="quarter" idx="12"/>
          </p:nvPr>
        </p:nvSpPr>
        <p:spPr/>
        <p:txBody>
          <a:bodyPr/>
          <a:lstStyle/>
          <a:p>
            <a:fld id="{C197EC47-D110-406C-BA3E-CC69CA6B2AF9}" type="slidenum">
              <a:rPr lang="en-US" smtClean="0"/>
              <a:pPr/>
              <a:t>17</a:t>
            </a:fld>
            <a:endParaRPr lang="en-US"/>
          </a:p>
        </p:txBody>
      </p:sp>
    </p:spTree>
    <p:extLst>
      <p:ext uri="{BB962C8B-B14F-4D97-AF65-F5344CB8AC3E}">
        <p14:creationId xmlns:p14="http://schemas.microsoft.com/office/powerpoint/2010/main" xmlns="" val="3032137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Assessment (Contd.)</a:t>
            </a:r>
          </a:p>
        </p:txBody>
      </p:sp>
      <p:sp>
        <p:nvSpPr>
          <p:cNvPr id="3" name="Content Placeholder 2"/>
          <p:cNvSpPr>
            <a:spLocks noGrp="1"/>
          </p:cNvSpPr>
          <p:nvPr>
            <p:ph idx="1"/>
          </p:nvPr>
        </p:nvSpPr>
        <p:spPr/>
        <p:txBody>
          <a:bodyPr/>
          <a:lstStyle/>
          <a:p>
            <a:r>
              <a:rPr lang="en-US" dirty="0"/>
              <a:t>When both the employee and the supervisor are active participants in the evaluation process, there is a greatest likely hood that the information will be used productively in the future.</a:t>
            </a:r>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18</a:t>
            </a:fld>
            <a:endParaRPr lang="en-US"/>
          </a:p>
        </p:txBody>
      </p:sp>
    </p:spTree>
    <p:extLst>
      <p:ext uri="{BB962C8B-B14F-4D97-AF65-F5344CB8AC3E}">
        <p14:creationId xmlns:p14="http://schemas.microsoft.com/office/powerpoint/2010/main" xmlns="" val="12840355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Assessment (Contd.)</a:t>
            </a:r>
          </a:p>
        </p:txBody>
      </p:sp>
      <p:sp>
        <p:nvSpPr>
          <p:cNvPr id="3" name="Content Placeholder 2"/>
          <p:cNvSpPr>
            <a:spLocks noGrp="1"/>
          </p:cNvSpPr>
          <p:nvPr>
            <p:ph idx="1"/>
          </p:nvPr>
        </p:nvSpPr>
        <p:spPr/>
        <p:txBody>
          <a:bodyPr>
            <a:normAutofit fontScale="92500" lnSpcReduction="10000"/>
          </a:bodyPr>
          <a:lstStyle/>
          <a:p>
            <a:r>
              <a:rPr lang="en-US" dirty="0" smtClean="0"/>
              <a:t>Specifically, the inclusion of self-ratings help emphasize possible discrepancies between self views and the views that important others(i.e., supervisor) have of our behavior.</a:t>
            </a:r>
          </a:p>
          <a:p>
            <a:endParaRPr lang="en-US" dirty="0" smtClean="0"/>
          </a:p>
          <a:p>
            <a:r>
              <a:rPr lang="en-US" dirty="0" smtClean="0"/>
              <a:t>It is discrepancy between these two views that is most likely to trigger development efforts, particularly when feedback from the supervisor is more negative than are employee self evaluations. </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19</a:t>
            </a:fld>
            <a:endParaRPr lang="en-US"/>
          </a:p>
        </p:txBody>
      </p:sp>
    </p:spTree>
    <p:extLst>
      <p:ext uri="{BB962C8B-B14F-4D97-AF65-F5344CB8AC3E}">
        <p14:creationId xmlns:p14="http://schemas.microsoft.com/office/powerpoint/2010/main" xmlns="" val="14034157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Assessment (Contd.)</a:t>
            </a:r>
          </a:p>
        </p:txBody>
      </p:sp>
      <p:sp>
        <p:nvSpPr>
          <p:cNvPr id="3" name="Content Placeholder 2"/>
          <p:cNvSpPr>
            <a:spLocks noGrp="1"/>
          </p:cNvSpPr>
          <p:nvPr>
            <p:ph idx="1"/>
          </p:nvPr>
        </p:nvSpPr>
        <p:spPr/>
        <p:txBody>
          <a:bodyPr>
            <a:normAutofit lnSpcReduction="10000"/>
          </a:bodyPr>
          <a:lstStyle/>
          <a:p>
            <a:r>
              <a:rPr lang="en-US" dirty="0" smtClean="0"/>
              <a:t>The inclusion of self appraisals is also beneficial regarding important additional factors.</a:t>
            </a:r>
          </a:p>
          <a:p>
            <a:r>
              <a:rPr lang="en-US" dirty="0" smtClean="0"/>
              <a:t>Self appraisals can reduce and employee’s defensiveness during an appraisal meeting and increase employee’s satisfaction with the performance management system, as well as enhance perceptions of accuracy and fairness and therefore acceptance of the system.</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20</a:t>
            </a:fld>
            <a:endParaRPr lang="en-US"/>
          </a:p>
        </p:txBody>
      </p:sp>
    </p:spTree>
    <p:extLst>
      <p:ext uri="{BB962C8B-B14F-4D97-AF65-F5344CB8AC3E}">
        <p14:creationId xmlns:p14="http://schemas.microsoft.com/office/powerpoint/2010/main" xmlns="" val="3425375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Assessment (Contd.)</a:t>
            </a:r>
          </a:p>
        </p:txBody>
      </p:sp>
      <p:sp>
        <p:nvSpPr>
          <p:cNvPr id="3" name="Content Placeholder 2"/>
          <p:cNvSpPr>
            <a:spLocks noGrp="1"/>
          </p:cNvSpPr>
          <p:nvPr>
            <p:ph idx="1"/>
          </p:nvPr>
        </p:nvSpPr>
        <p:spPr/>
        <p:txBody>
          <a:bodyPr/>
          <a:lstStyle/>
          <a:p>
            <a:r>
              <a:rPr lang="en-US" dirty="0" smtClean="0"/>
              <a:t>In sum both the employee and the supervisor must evaluate employee performance. </a:t>
            </a:r>
          </a:p>
          <a:p>
            <a:r>
              <a:rPr lang="en-US" dirty="0" smtClean="0"/>
              <a:t>Employee involvement in the process increases employee ownership and commitment to the system.</a:t>
            </a:r>
          </a:p>
          <a:p>
            <a:r>
              <a:rPr lang="en-US" dirty="0" smtClean="0"/>
              <a:t>In addition it provides important information to be discussed during the performance review.</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21</a:t>
            </a:fld>
            <a:endParaRPr lang="en-US"/>
          </a:p>
        </p:txBody>
      </p:sp>
    </p:spTree>
    <p:extLst>
      <p:ext uri="{BB962C8B-B14F-4D97-AF65-F5344CB8AC3E}">
        <p14:creationId xmlns:p14="http://schemas.microsoft.com/office/powerpoint/2010/main" xmlns="" val="39168021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review</a:t>
            </a:r>
            <a:endParaRPr lang="en-US" dirty="0"/>
          </a:p>
        </p:txBody>
      </p:sp>
      <p:sp>
        <p:nvSpPr>
          <p:cNvPr id="3" name="Content Placeholder 2"/>
          <p:cNvSpPr>
            <a:spLocks noGrp="1"/>
          </p:cNvSpPr>
          <p:nvPr>
            <p:ph idx="1"/>
          </p:nvPr>
        </p:nvSpPr>
        <p:spPr/>
        <p:txBody>
          <a:bodyPr>
            <a:normAutofit/>
          </a:bodyPr>
          <a:lstStyle/>
          <a:p>
            <a:r>
              <a:rPr lang="en-US" dirty="0" smtClean="0"/>
              <a:t>The performance review stage involves meeting between the employee and the manager to review their assessments. </a:t>
            </a:r>
          </a:p>
          <a:p>
            <a:endParaRPr lang="en-US" dirty="0"/>
          </a:p>
          <a:p>
            <a:r>
              <a:rPr lang="en-US" dirty="0" smtClean="0"/>
              <a:t>This meeting is usually called the appraisal meeting or discussions.</a:t>
            </a:r>
          </a:p>
        </p:txBody>
      </p:sp>
      <p:sp>
        <p:nvSpPr>
          <p:cNvPr id="4" name="Slide Number Placeholder 3"/>
          <p:cNvSpPr>
            <a:spLocks noGrp="1"/>
          </p:cNvSpPr>
          <p:nvPr>
            <p:ph type="sldNum" sz="quarter" idx="12"/>
          </p:nvPr>
        </p:nvSpPr>
        <p:spPr/>
        <p:txBody>
          <a:bodyPr/>
          <a:lstStyle/>
          <a:p>
            <a:fld id="{C197EC47-D110-406C-BA3E-CC69CA6B2AF9}" type="slidenum">
              <a:rPr lang="en-US" smtClean="0"/>
              <a:pPr/>
              <a:t>22</a:t>
            </a:fld>
            <a:endParaRPr lang="en-US"/>
          </a:p>
        </p:txBody>
      </p:sp>
    </p:spTree>
    <p:extLst>
      <p:ext uri="{BB962C8B-B14F-4D97-AF65-F5344CB8AC3E}">
        <p14:creationId xmlns:p14="http://schemas.microsoft.com/office/powerpoint/2010/main" xmlns="" val="1244928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review (Contd.)</a:t>
            </a:r>
            <a:endParaRPr lang="en-US" dirty="0"/>
          </a:p>
        </p:txBody>
      </p:sp>
      <p:sp>
        <p:nvSpPr>
          <p:cNvPr id="3" name="Content Placeholder 2"/>
          <p:cNvSpPr>
            <a:spLocks noGrp="1"/>
          </p:cNvSpPr>
          <p:nvPr>
            <p:ph idx="1"/>
          </p:nvPr>
        </p:nvSpPr>
        <p:spPr/>
        <p:txBody>
          <a:bodyPr>
            <a:normAutofit lnSpcReduction="10000"/>
          </a:bodyPr>
          <a:lstStyle/>
          <a:p>
            <a:r>
              <a:rPr lang="en-US" dirty="0"/>
              <a:t>The appraisal meeting is important because it provides a formal setting in which the employee receives feedback on his or her performance</a:t>
            </a:r>
            <a:r>
              <a:rPr lang="en-US" dirty="0" smtClean="0"/>
              <a:t>.</a:t>
            </a:r>
          </a:p>
          <a:p>
            <a:endParaRPr lang="en-US" dirty="0"/>
          </a:p>
          <a:p>
            <a:r>
              <a:rPr lang="en-US" dirty="0"/>
              <a:t>In spite of its importance in performance management ,the appraisal meeting is often regarded as the “Achilles” heel of the entire process. </a:t>
            </a:r>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23</a:t>
            </a:fld>
            <a:endParaRPr lang="en-US"/>
          </a:p>
        </p:txBody>
      </p:sp>
    </p:spTree>
    <p:extLst>
      <p:ext uri="{BB962C8B-B14F-4D97-AF65-F5344CB8AC3E}">
        <p14:creationId xmlns:p14="http://schemas.microsoft.com/office/powerpoint/2010/main" xmlns="" val="35499568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review (Contd.)</a:t>
            </a:r>
          </a:p>
        </p:txBody>
      </p:sp>
      <p:sp>
        <p:nvSpPr>
          <p:cNvPr id="3" name="Content Placeholder 2"/>
          <p:cNvSpPr>
            <a:spLocks noGrp="1"/>
          </p:cNvSpPr>
          <p:nvPr>
            <p:ph idx="1"/>
          </p:nvPr>
        </p:nvSpPr>
        <p:spPr/>
        <p:txBody>
          <a:bodyPr>
            <a:normAutofit fontScale="92500"/>
          </a:bodyPr>
          <a:lstStyle/>
          <a:p>
            <a:r>
              <a:rPr lang="en-US" dirty="0" smtClean="0"/>
              <a:t>This is because many, managers are uncomfortable  providing  performance feedback, particularly when performance is deficient.</a:t>
            </a:r>
          </a:p>
          <a:p>
            <a:endParaRPr lang="en-US" dirty="0" smtClean="0"/>
          </a:p>
          <a:p>
            <a:r>
              <a:rPr lang="en-US" dirty="0" smtClean="0"/>
              <a:t>This high level of discomfort, which often translates into anxiety and the avoidance of the appraisal interview, can be mitigated through training those responsible for providing feedback. </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24</a:t>
            </a:fld>
            <a:endParaRPr lang="en-US"/>
          </a:p>
        </p:txBody>
      </p:sp>
    </p:spTree>
    <p:extLst>
      <p:ext uri="{BB962C8B-B14F-4D97-AF65-F5344CB8AC3E}">
        <p14:creationId xmlns:p14="http://schemas.microsoft.com/office/powerpoint/2010/main" xmlns="" val="31574857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review (Contd.)</a:t>
            </a:r>
          </a:p>
        </p:txBody>
      </p:sp>
      <p:sp>
        <p:nvSpPr>
          <p:cNvPr id="3" name="Content Placeholder 2"/>
          <p:cNvSpPr>
            <a:spLocks noGrp="1"/>
          </p:cNvSpPr>
          <p:nvPr>
            <p:ph idx="1"/>
          </p:nvPr>
        </p:nvSpPr>
        <p:spPr/>
        <p:txBody>
          <a:bodyPr>
            <a:normAutofit/>
          </a:bodyPr>
          <a:lstStyle/>
          <a:p>
            <a:r>
              <a:rPr lang="en-US" dirty="0" smtClean="0"/>
              <a:t>In most cases, the appraisal meeting is regarded as a review of the past, that is, </a:t>
            </a:r>
          </a:p>
          <a:p>
            <a:pPr lvl="1"/>
            <a:r>
              <a:rPr lang="en-US" dirty="0" smtClean="0"/>
              <a:t>what was done(</a:t>
            </a:r>
            <a:r>
              <a:rPr lang="en-US" dirty="0" err="1" smtClean="0"/>
              <a:t>i.e</a:t>
            </a:r>
            <a:r>
              <a:rPr lang="en-US" dirty="0" smtClean="0"/>
              <a:t> results) </a:t>
            </a:r>
          </a:p>
          <a:p>
            <a:pPr lvl="1"/>
            <a:r>
              <a:rPr lang="en-US" dirty="0" smtClean="0"/>
              <a:t>and how it was done(</a:t>
            </a:r>
            <a:r>
              <a:rPr lang="en-US" dirty="0" err="1" smtClean="0"/>
              <a:t>i.e</a:t>
            </a:r>
            <a:r>
              <a:rPr lang="en-US" dirty="0" smtClean="0"/>
              <a:t> </a:t>
            </a:r>
            <a:r>
              <a:rPr lang="en-US" dirty="0" err="1" smtClean="0"/>
              <a:t>behaviours</a:t>
            </a:r>
            <a:r>
              <a:rPr lang="en-US" dirty="0" smtClean="0"/>
              <a:t>).</a:t>
            </a:r>
          </a:p>
          <a:p>
            <a:endParaRPr lang="en-US" dirty="0"/>
          </a:p>
          <a:p>
            <a:r>
              <a:rPr lang="en-US" dirty="0"/>
              <a:t>The appraisal meeting also include a discussion of the employees developmental progress </a:t>
            </a:r>
            <a:r>
              <a:rPr lang="en-US" dirty="0" smtClean="0"/>
              <a:t>as  </a:t>
            </a:r>
            <a:r>
              <a:rPr lang="en-US" dirty="0"/>
              <a:t>well as plans for the future.</a:t>
            </a:r>
          </a:p>
          <a:p>
            <a:endParaRPr lang="en-US" dirty="0" smtClean="0"/>
          </a:p>
        </p:txBody>
      </p:sp>
      <p:sp>
        <p:nvSpPr>
          <p:cNvPr id="4" name="Slide Number Placeholder 3"/>
          <p:cNvSpPr>
            <a:spLocks noGrp="1"/>
          </p:cNvSpPr>
          <p:nvPr>
            <p:ph type="sldNum" sz="quarter" idx="12"/>
          </p:nvPr>
        </p:nvSpPr>
        <p:spPr/>
        <p:txBody>
          <a:bodyPr/>
          <a:lstStyle/>
          <a:p>
            <a:fld id="{C197EC47-D110-406C-BA3E-CC69CA6B2AF9}" type="slidenum">
              <a:rPr lang="en-US" smtClean="0"/>
              <a:pPr/>
              <a:t>25</a:t>
            </a:fld>
            <a:endParaRPr lang="en-US"/>
          </a:p>
        </p:txBody>
      </p:sp>
    </p:spTree>
    <p:extLst>
      <p:ext uri="{BB962C8B-B14F-4D97-AF65-F5344CB8AC3E}">
        <p14:creationId xmlns:p14="http://schemas.microsoft.com/office/powerpoint/2010/main" xmlns="" val="17520423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review (Contd.)</a:t>
            </a:r>
          </a:p>
        </p:txBody>
      </p:sp>
      <p:sp>
        <p:nvSpPr>
          <p:cNvPr id="3" name="Content Placeholder 2"/>
          <p:cNvSpPr>
            <a:spLocks noGrp="1"/>
          </p:cNvSpPr>
          <p:nvPr>
            <p:ph idx="1"/>
          </p:nvPr>
        </p:nvSpPr>
        <p:spPr/>
        <p:txBody>
          <a:bodyPr>
            <a:normAutofit lnSpcReduction="10000"/>
          </a:bodyPr>
          <a:lstStyle/>
          <a:p>
            <a:r>
              <a:rPr lang="en-US" dirty="0" smtClean="0"/>
              <a:t>The conversation should include a discussion of goals and developmental plans that the employee will be expected to achieve over the period before the next review session.</a:t>
            </a:r>
          </a:p>
          <a:p>
            <a:endParaRPr lang="en-US" dirty="0"/>
          </a:p>
          <a:p>
            <a:r>
              <a:rPr lang="en-US" dirty="0" smtClean="0"/>
              <a:t>In addition a good appraisal meeting includes information on what new compensation, if any, the employee may be receiving as a result of his performance.</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26</a:t>
            </a:fld>
            <a:endParaRPr lang="en-US"/>
          </a:p>
        </p:txBody>
      </p:sp>
    </p:spTree>
    <p:extLst>
      <p:ext uri="{BB962C8B-B14F-4D97-AF65-F5344CB8AC3E}">
        <p14:creationId xmlns:p14="http://schemas.microsoft.com/office/powerpoint/2010/main" xmlns="" val="4251003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review (Contd.)</a:t>
            </a:r>
          </a:p>
        </p:txBody>
      </p:sp>
      <p:sp>
        <p:nvSpPr>
          <p:cNvPr id="3" name="Content Placeholder 2"/>
          <p:cNvSpPr>
            <a:spLocks noGrp="1"/>
          </p:cNvSpPr>
          <p:nvPr>
            <p:ph idx="1"/>
          </p:nvPr>
        </p:nvSpPr>
        <p:spPr/>
        <p:txBody>
          <a:bodyPr/>
          <a:lstStyle/>
          <a:p>
            <a:r>
              <a:rPr lang="en-US" dirty="0" smtClean="0"/>
              <a:t>In short;-</a:t>
            </a:r>
          </a:p>
          <a:p>
            <a:pPr lvl="1"/>
            <a:r>
              <a:rPr lang="en-US" dirty="0" smtClean="0"/>
              <a:t>The appraisal discussion focuses;</a:t>
            </a:r>
          </a:p>
          <a:p>
            <a:pPr lvl="2"/>
            <a:r>
              <a:rPr lang="en-US" dirty="0" smtClean="0"/>
              <a:t> on the past (what has been done and how),</a:t>
            </a:r>
          </a:p>
          <a:p>
            <a:pPr lvl="2"/>
            <a:r>
              <a:rPr lang="en-US" dirty="0" smtClean="0"/>
              <a:t>The present (what compensation is received or denied as a result)</a:t>
            </a:r>
          </a:p>
          <a:p>
            <a:pPr lvl="2"/>
            <a:r>
              <a:rPr lang="en-US" dirty="0" smtClean="0"/>
              <a:t>And the future (goals to be attained before the upcoming review session)</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27</a:t>
            </a:fld>
            <a:endParaRPr lang="en-US"/>
          </a:p>
        </p:txBody>
      </p:sp>
    </p:spTree>
    <p:extLst>
      <p:ext uri="{BB962C8B-B14F-4D97-AF65-F5344CB8AC3E}">
        <p14:creationId xmlns:p14="http://schemas.microsoft.com/office/powerpoint/2010/main" xmlns="" val="29640397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2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C197EC47-D110-406C-BA3E-CC69CA6B2AF9}" type="slidenum">
              <a:rPr lang="en-US" smtClean="0"/>
              <a:pPr/>
              <a:t>28</a:t>
            </a:fld>
            <a:endParaRPr lang="en-US"/>
          </a:p>
        </p:txBody>
      </p:sp>
    </p:spTree>
    <p:extLst>
      <p:ext uri="{BB962C8B-B14F-4D97-AF65-F5344CB8AC3E}">
        <p14:creationId xmlns:p14="http://schemas.microsoft.com/office/powerpoint/2010/main" xmlns="" val="21232555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2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C197EC47-D110-406C-BA3E-CC69CA6B2AF9}" type="slidenum">
              <a:rPr lang="en-US" smtClean="0"/>
              <a:pPr/>
              <a:t>29</a:t>
            </a:fld>
            <a:endParaRPr lang="en-US"/>
          </a:p>
        </p:txBody>
      </p:sp>
    </p:spTree>
    <p:extLst>
      <p:ext uri="{BB962C8B-B14F-4D97-AF65-F5344CB8AC3E}">
        <p14:creationId xmlns:p14="http://schemas.microsoft.com/office/powerpoint/2010/main" xmlns="" val="32948148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renewal and </a:t>
            </a:r>
            <a:r>
              <a:rPr lang="en-US" dirty="0"/>
              <a:t/>
            </a:r>
            <a:br>
              <a:rPr lang="en-US" dirty="0"/>
            </a:br>
            <a:r>
              <a:rPr lang="en-US" dirty="0" smtClean="0"/>
              <a:t>Re-contracting</a:t>
            </a:r>
            <a:endParaRPr lang="en-US" dirty="0"/>
          </a:p>
        </p:txBody>
      </p:sp>
      <p:sp>
        <p:nvSpPr>
          <p:cNvPr id="3" name="Content Placeholder 2"/>
          <p:cNvSpPr>
            <a:spLocks noGrp="1"/>
          </p:cNvSpPr>
          <p:nvPr>
            <p:ph idx="1"/>
          </p:nvPr>
        </p:nvSpPr>
        <p:spPr/>
        <p:txBody>
          <a:bodyPr/>
          <a:lstStyle/>
          <a:p>
            <a:r>
              <a:rPr lang="en-US" dirty="0" smtClean="0"/>
              <a:t>The final stage in performance process is renewal and re-contracting.</a:t>
            </a:r>
          </a:p>
          <a:p>
            <a:endParaRPr lang="en-US" dirty="0" smtClean="0"/>
          </a:p>
          <a:p>
            <a:r>
              <a:rPr lang="en-US" dirty="0" smtClean="0"/>
              <a:t>Essentially it is identical to the performance planning component.</a:t>
            </a:r>
          </a:p>
        </p:txBody>
      </p:sp>
      <p:sp>
        <p:nvSpPr>
          <p:cNvPr id="4" name="Slide Number Placeholder 3"/>
          <p:cNvSpPr>
            <a:spLocks noGrp="1"/>
          </p:cNvSpPr>
          <p:nvPr>
            <p:ph type="sldNum" sz="quarter" idx="12"/>
          </p:nvPr>
        </p:nvSpPr>
        <p:spPr/>
        <p:txBody>
          <a:bodyPr/>
          <a:lstStyle/>
          <a:p>
            <a:fld id="{C197EC47-D110-406C-BA3E-CC69CA6B2AF9}" type="slidenum">
              <a:rPr lang="en-US" smtClean="0"/>
              <a:pPr/>
              <a:t>30</a:t>
            </a:fld>
            <a:endParaRPr lang="en-US"/>
          </a:p>
        </p:txBody>
      </p:sp>
    </p:spTree>
    <p:extLst>
      <p:ext uri="{BB962C8B-B14F-4D97-AF65-F5344CB8AC3E}">
        <p14:creationId xmlns:p14="http://schemas.microsoft.com/office/powerpoint/2010/main" xmlns="" val="8876944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a:t>
            </a:r>
            <a:r>
              <a:rPr lang="en-US" dirty="0"/>
              <a:t>renewal and </a:t>
            </a:r>
            <a:br>
              <a:rPr lang="en-US" dirty="0"/>
            </a:br>
            <a:r>
              <a:rPr lang="en-US" dirty="0" smtClean="0"/>
              <a:t>Re-contracting (Contd.)</a:t>
            </a:r>
            <a:endParaRPr lang="en-US" dirty="0"/>
          </a:p>
        </p:txBody>
      </p:sp>
      <p:sp>
        <p:nvSpPr>
          <p:cNvPr id="3" name="Content Placeholder 2"/>
          <p:cNvSpPr>
            <a:spLocks noGrp="1"/>
          </p:cNvSpPr>
          <p:nvPr>
            <p:ph idx="1"/>
          </p:nvPr>
        </p:nvSpPr>
        <p:spPr/>
        <p:txBody>
          <a:bodyPr>
            <a:normAutofit fontScale="92500"/>
          </a:bodyPr>
          <a:lstStyle/>
          <a:p>
            <a:r>
              <a:rPr lang="en-US" dirty="0"/>
              <a:t>The main difference is that the renewal and re-contracting stage uses the insights and the information gained from the other phases</a:t>
            </a:r>
            <a:r>
              <a:rPr lang="en-US" dirty="0" smtClean="0"/>
              <a:t>.</a:t>
            </a:r>
          </a:p>
          <a:p>
            <a:endParaRPr lang="en-US" dirty="0"/>
          </a:p>
          <a:p>
            <a:r>
              <a:rPr lang="en-US" dirty="0" smtClean="0"/>
              <a:t>For Example;-</a:t>
            </a:r>
          </a:p>
          <a:p>
            <a:pPr lvl="1"/>
            <a:r>
              <a:rPr lang="en-US" dirty="0" smtClean="0"/>
              <a:t>Some of the goals may have been set unrealistically high given an unexpected economic downturn.</a:t>
            </a:r>
          </a:p>
          <a:p>
            <a:pPr lvl="1"/>
            <a:r>
              <a:rPr lang="en-US" dirty="0" smtClean="0"/>
              <a:t>This would lead to setting less ambitious goals  for the upcoming review period.</a:t>
            </a:r>
            <a:endParaRPr lang="en-US" dirty="0"/>
          </a:p>
          <a:p>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31</a:t>
            </a:fld>
            <a:endParaRPr lang="en-US"/>
          </a:p>
        </p:txBody>
      </p:sp>
    </p:spTree>
    <p:extLst>
      <p:ext uri="{BB962C8B-B14F-4D97-AF65-F5344CB8AC3E}">
        <p14:creationId xmlns:p14="http://schemas.microsoft.com/office/powerpoint/2010/main" xmlns="" val="31644576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Management process</a:t>
            </a:r>
            <a:endParaRPr lang="en-US" dirty="0"/>
          </a:p>
        </p:txBody>
      </p:sp>
      <p:sp>
        <p:nvSpPr>
          <p:cNvPr id="3" name="Content Placeholder 2"/>
          <p:cNvSpPr>
            <a:spLocks noGrp="1"/>
          </p:cNvSpPr>
          <p:nvPr>
            <p:ph idx="1"/>
          </p:nvPr>
        </p:nvSpPr>
        <p:spPr/>
        <p:txBody>
          <a:bodyPr>
            <a:normAutofit/>
          </a:bodyPr>
          <a:lstStyle/>
          <a:p>
            <a:r>
              <a:rPr lang="en-US" dirty="0" smtClean="0"/>
              <a:t>The performance management process includes a cycle which starts with prerequisites and ends with performance renewal and re-contracting.</a:t>
            </a:r>
          </a:p>
          <a:p>
            <a:endParaRPr lang="en-US" dirty="0" smtClean="0"/>
          </a:p>
          <a:p>
            <a:r>
              <a:rPr lang="en-US" dirty="0" smtClean="0"/>
              <a:t>This cycle is not over after the renewal and re-contracting stage.</a:t>
            </a:r>
          </a:p>
        </p:txBody>
      </p:sp>
      <p:sp>
        <p:nvSpPr>
          <p:cNvPr id="4" name="Slide Number Placeholder 3"/>
          <p:cNvSpPr>
            <a:spLocks noGrp="1"/>
          </p:cNvSpPr>
          <p:nvPr>
            <p:ph type="sldNum" sz="quarter" idx="12"/>
          </p:nvPr>
        </p:nvSpPr>
        <p:spPr/>
        <p:txBody>
          <a:bodyPr/>
          <a:lstStyle/>
          <a:p>
            <a:fld id="{C197EC47-D110-406C-BA3E-CC69CA6B2AF9}" type="slidenum">
              <a:rPr lang="en-US" smtClean="0"/>
              <a:pPr/>
              <a:t>32</a:t>
            </a:fld>
            <a:endParaRPr lang="en-US"/>
          </a:p>
        </p:txBody>
      </p:sp>
    </p:spTree>
    <p:extLst>
      <p:ext uri="{BB962C8B-B14F-4D97-AF65-F5344CB8AC3E}">
        <p14:creationId xmlns:p14="http://schemas.microsoft.com/office/powerpoint/2010/main" xmlns="" val="20618466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a:t>
            </a:r>
            <a:r>
              <a:rPr lang="en-US" dirty="0" smtClean="0"/>
              <a:t>process (Contd</a:t>
            </a:r>
            <a:r>
              <a:rPr lang="en-US" dirty="0"/>
              <a:t>.)</a:t>
            </a:r>
          </a:p>
        </p:txBody>
      </p:sp>
      <p:sp>
        <p:nvSpPr>
          <p:cNvPr id="3" name="Content Placeholder 2"/>
          <p:cNvSpPr>
            <a:spLocks noGrp="1"/>
          </p:cNvSpPr>
          <p:nvPr>
            <p:ph idx="1"/>
          </p:nvPr>
        </p:nvSpPr>
        <p:spPr/>
        <p:txBody>
          <a:bodyPr>
            <a:normAutofit fontScale="92500" lnSpcReduction="20000"/>
          </a:bodyPr>
          <a:lstStyle/>
          <a:p>
            <a:r>
              <a:rPr lang="en-US" dirty="0"/>
              <a:t>In fact, the process starts all over again.</a:t>
            </a:r>
          </a:p>
          <a:p>
            <a:pPr lvl="1"/>
            <a:r>
              <a:rPr lang="en-US" dirty="0" smtClean="0"/>
              <a:t>With the discussion of pre-requisites, including the organization’s mission and strategic goals and the job’s KSAs.</a:t>
            </a:r>
          </a:p>
          <a:p>
            <a:endParaRPr lang="en-US" dirty="0"/>
          </a:p>
          <a:p>
            <a:r>
              <a:rPr lang="en-US" dirty="0" smtClean="0"/>
              <a:t>Because markets change, customer’s preferences and need’s change and the products change, there is a need to continuously monitor the pre-requisites so that performance planning and all the subsequent stages are consistent with the organizational strategic objectives.</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33</a:t>
            </a:fld>
            <a:endParaRPr lang="en-US"/>
          </a:p>
        </p:txBody>
      </p:sp>
    </p:spTree>
    <p:extLst>
      <p:ext uri="{BB962C8B-B14F-4D97-AF65-F5344CB8AC3E}">
        <p14:creationId xmlns:p14="http://schemas.microsoft.com/office/powerpoint/2010/main" xmlns="" val="16999919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process (Contd.)</a:t>
            </a:r>
          </a:p>
        </p:txBody>
      </p:sp>
      <p:sp>
        <p:nvSpPr>
          <p:cNvPr id="3" name="Content Placeholder 2"/>
          <p:cNvSpPr>
            <a:spLocks noGrp="1"/>
          </p:cNvSpPr>
          <p:nvPr>
            <p:ph idx="1"/>
          </p:nvPr>
        </p:nvSpPr>
        <p:spPr/>
        <p:txBody>
          <a:bodyPr>
            <a:normAutofit lnSpcReduction="10000"/>
          </a:bodyPr>
          <a:lstStyle/>
          <a:p>
            <a:r>
              <a:rPr lang="en-US" dirty="0" smtClean="0"/>
              <a:t>Recall the end, one of the main goals of any performance management skill is to promote the achievement of organization-wide goals.</a:t>
            </a:r>
          </a:p>
          <a:p>
            <a:endParaRPr lang="en-US" dirty="0" smtClean="0"/>
          </a:p>
          <a:p>
            <a:r>
              <a:rPr lang="en-US" dirty="0" smtClean="0"/>
              <a:t>Obviously, if managers and employees are not aware of these strategic goals, it is unlikely that the performance management system will be instrumental in accomplishing the strategic  goals. </a:t>
            </a:r>
            <a:endParaRPr lang="en-US" dirty="0"/>
          </a:p>
        </p:txBody>
      </p:sp>
      <p:sp>
        <p:nvSpPr>
          <p:cNvPr id="4" name="Slide Number Placeholder 3"/>
          <p:cNvSpPr>
            <a:spLocks noGrp="1"/>
          </p:cNvSpPr>
          <p:nvPr>
            <p:ph type="sldNum" sz="quarter" idx="12"/>
          </p:nvPr>
        </p:nvSpPr>
        <p:spPr/>
        <p:txBody>
          <a:bodyPr/>
          <a:lstStyle/>
          <a:p>
            <a:fld id="{C197EC47-D110-406C-BA3E-CC69CA6B2AF9}" type="slidenum">
              <a:rPr lang="en-US" smtClean="0"/>
              <a:pPr/>
              <a:t>34</a:t>
            </a:fld>
            <a:endParaRPr lang="en-US"/>
          </a:p>
        </p:txBody>
      </p:sp>
    </p:spTree>
    <p:extLst>
      <p:ext uri="{BB962C8B-B14F-4D97-AF65-F5344CB8AC3E}">
        <p14:creationId xmlns:p14="http://schemas.microsoft.com/office/powerpoint/2010/main" xmlns="" val="22195575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man\Desktop\DESK TOP 11 JAN 2014\vIRTUAL UNI COMSATS\Performance Management\scans\2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C197EC47-D110-406C-BA3E-CC69CA6B2AF9}" type="slidenum">
              <a:rPr lang="en-US" smtClean="0"/>
              <a:pPr/>
              <a:t>35</a:t>
            </a:fld>
            <a:endParaRPr lang="en-US"/>
          </a:p>
        </p:txBody>
      </p:sp>
    </p:spTree>
    <p:extLst>
      <p:ext uri="{BB962C8B-B14F-4D97-AF65-F5344CB8AC3E}">
        <p14:creationId xmlns:p14="http://schemas.microsoft.com/office/powerpoint/2010/main" xmlns="" val="8398106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man\Desktop\DESK TOP 11 JAN 2014\vIRTUAL UNI COMSATS\Performance Management\scans\2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C197EC47-D110-406C-BA3E-CC69CA6B2AF9}" type="slidenum">
              <a:rPr lang="en-US" smtClean="0"/>
              <a:pPr/>
              <a:t>36</a:t>
            </a:fld>
            <a:endParaRPr lang="en-US"/>
          </a:p>
        </p:txBody>
      </p:sp>
    </p:spTree>
    <p:extLst>
      <p:ext uri="{BB962C8B-B14F-4D97-AF65-F5344CB8AC3E}">
        <p14:creationId xmlns:p14="http://schemas.microsoft.com/office/powerpoint/2010/main" xmlns="" val="34135589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Performance management Process</a:t>
            </a:r>
          </a:p>
          <a:p>
            <a:pPr lvl="1"/>
            <a:r>
              <a:rPr lang="en-US" dirty="0" smtClean="0"/>
              <a:t>Components of PMP</a:t>
            </a:r>
          </a:p>
          <a:p>
            <a:pPr lvl="2"/>
            <a:r>
              <a:rPr lang="en-US" dirty="0" smtClean="0"/>
              <a:t>Performance Execution</a:t>
            </a:r>
          </a:p>
          <a:p>
            <a:pPr lvl="2"/>
            <a:r>
              <a:rPr lang="en-US" dirty="0" smtClean="0"/>
              <a:t>Performance Assessment</a:t>
            </a:r>
          </a:p>
          <a:p>
            <a:pPr lvl="2"/>
            <a:r>
              <a:rPr lang="en-US" dirty="0" smtClean="0"/>
              <a:t>Performance review</a:t>
            </a:r>
          </a:p>
          <a:p>
            <a:pPr lvl="2"/>
            <a:r>
              <a:rPr lang="en-US" dirty="0" smtClean="0"/>
              <a:t>Performance renewal and Re-contracting</a:t>
            </a:r>
          </a:p>
        </p:txBody>
      </p:sp>
      <p:sp>
        <p:nvSpPr>
          <p:cNvPr id="4" name="Slide Number Placeholder 3"/>
          <p:cNvSpPr>
            <a:spLocks noGrp="1"/>
          </p:cNvSpPr>
          <p:nvPr>
            <p:ph type="sldNum" sz="quarter" idx="12"/>
          </p:nvPr>
        </p:nvSpPr>
        <p:spPr/>
        <p:txBody>
          <a:bodyPr/>
          <a:lstStyle/>
          <a:p>
            <a:fld id="{E4E9E3B9-E0E1-4554-81A1-1E7F5F7F9D57}" type="slidenum">
              <a:rPr lang="en-US" smtClean="0"/>
              <a:pPr/>
              <a:t>37</a:t>
            </a:fld>
            <a:endParaRPr lang="en-US"/>
          </a:p>
        </p:txBody>
      </p:sp>
    </p:spTree>
    <p:extLst>
      <p:ext uri="{BB962C8B-B14F-4D97-AF65-F5344CB8AC3E}">
        <p14:creationId xmlns:p14="http://schemas.microsoft.com/office/powerpoint/2010/main" xmlns="" val="19654731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E4E9E3B9-E0E1-4554-81A1-1E7F5F7F9D57}" type="slidenum">
              <a:rPr lang="en-US" smtClean="0"/>
              <a:pPr/>
              <a:t>38</a:t>
            </a:fld>
            <a:endParaRPr lang="en-US"/>
          </a:p>
        </p:txBody>
      </p:sp>
    </p:spTree>
    <p:extLst>
      <p:ext uri="{BB962C8B-B14F-4D97-AF65-F5344CB8AC3E}">
        <p14:creationId xmlns:p14="http://schemas.microsoft.com/office/powerpoint/2010/main" xmlns="" val="12655751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1525</Words>
  <Application>Microsoft Office PowerPoint</Application>
  <PresentationFormat>On-screen Show (4:3)</PresentationFormat>
  <Paragraphs>181</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HRM-755  PERFORMANCE MANAGEMENT</vt:lpstr>
      <vt:lpstr>Summary of Previous Lecture</vt:lpstr>
      <vt:lpstr>Agenda of Today’s Lecture</vt:lpstr>
      <vt:lpstr>Performance Execution</vt:lpstr>
      <vt:lpstr>Performance Execution (Contd.)</vt:lpstr>
      <vt:lpstr>Performance Execution (Contd.)</vt:lpstr>
      <vt:lpstr>Performance Execution (Contd.)</vt:lpstr>
      <vt:lpstr>Performance Execution (Contd.)</vt:lpstr>
      <vt:lpstr>Performance Execution (Contd.)</vt:lpstr>
      <vt:lpstr>Performance Execution (Contd.)</vt:lpstr>
      <vt:lpstr>Performance Execution (Contd.)</vt:lpstr>
      <vt:lpstr>Performance Execution (Contd.)</vt:lpstr>
      <vt:lpstr>Slide 13</vt:lpstr>
      <vt:lpstr>Slide 14</vt:lpstr>
      <vt:lpstr>Performance Assessment</vt:lpstr>
      <vt:lpstr>Performance Assessment (Contd.)</vt:lpstr>
      <vt:lpstr>Performance Assessment (Contd.)</vt:lpstr>
      <vt:lpstr>Performance Assessment (Contd.)</vt:lpstr>
      <vt:lpstr>Performance Assessment (Contd.)</vt:lpstr>
      <vt:lpstr>Performance Assessment (Contd.)</vt:lpstr>
      <vt:lpstr>Performance Assessment (Contd.)</vt:lpstr>
      <vt:lpstr>Performance review</vt:lpstr>
      <vt:lpstr>Performance review (Contd.)</vt:lpstr>
      <vt:lpstr>Performance review (Contd.)</vt:lpstr>
      <vt:lpstr>Performance review (Contd.)</vt:lpstr>
      <vt:lpstr>Performance review (Contd.)</vt:lpstr>
      <vt:lpstr>Performance review (Contd.)</vt:lpstr>
      <vt:lpstr>Slide 28</vt:lpstr>
      <vt:lpstr>Slide 29</vt:lpstr>
      <vt:lpstr>Performance renewal and  Re-contracting</vt:lpstr>
      <vt:lpstr>Performance renewal and  Re-contracting (Contd.)</vt:lpstr>
      <vt:lpstr>Performance Management process</vt:lpstr>
      <vt:lpstr>Performance Management process (Contd.)</vt:lpstr>
      <vt:lpstr>Performance Management process (Contd.)</vt:lpstr>
      <vt:lpstr>Slide 35</vt:lpstr>
      <vt:lpstr>Slide 36</vt:lpstr>
      <vt:lpstr>Summary of Today’s Lecture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Administrator</cp:lastModifiedBy>
  <cp:revision>7</cp:revision>
  <dcterms:created xsi:type="dcterms:W3CDTF">2014-06-24T14:41:21Z</dcterms:created>
  <dcterms:modified xsi:type="dcterms:W3CDTF">2014-06-24T19:06:55Z</dcterms:modified>
</cp:coreProperties>
</file>