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7"/>
  </p:notesMasterIdLst>
  <p:sldIdLst>
    <p:sldId id="314" r:id="rId2"/>
    <p:sldId id="321" r:id="rId3"/>
    <p:sldId id="322" r:id="rId4"/>
    <p:sldId id="316" r:id="rId5"/>
    <p:sldId id="294" r:id="rId6"/>
    <p:sldId id="258" r:id="rId7"/>
    <p:sldId id="259" r:id="rId8"/>
    <p:sldId id="296" r:id="rId9"/>
    <p:sldId id="260" r:id="rId10"/>
    <p:sldId id="297" r:id="rId11"/>
    <p:sldId id="262" r:id="rId12"/>
    <p:sldId id="263" r:id="rId13"/>
    <p:sldId id="265" r:id="rId14"/>
    <p:sldId id="266" r:id="rId15"/>
    <p:sldId id="298" r:id="rId16"/>
    <p:sldId id="300" r:id="rId17"/>
    <p:sldId id="269" r:id="rId18"/>
    <p:sldId id="299" r:id="rId19"/>
    <p:sldId id="270" r:id="rId20"/>
    <p:sldId id="271" r:id="rId21"/>
    <p:sldId id="301" r:id="rId22"/>
    <p:sldId id="272" r:id="rId23"/>
    <p:sldId id="302" r:id="rId24"/>
    <p:sldId id="273" r:id="rId25"/>
    <p:sldId id="303" r:id="rId26"/>
    <p:sldId id="274" r:id="rId27"/>
    <p:sldId id="275" r:id="rId28"/>
    <p:sldId id="276" r:id="rId29"/>
    <p:sldId id="304" r:id="rId30"/>
    <p:sldId id="277" r:id="rId31"/>
    <p:sldId id="305" r:id="rId32"/>
    <p:sldId id="278" r:id="rId33"/>
    <p:sldId id="279" r:id="rId34"/>
    <p:sldId id="280" r:id="rId35"/>
    <p:sldId id="282" r:id="rId36"/>
    <p:sldId id="283" r:id="rId37"/>
    <p:sldId id="306" r:id="rId38"/>
    <p:sldId id="284" r:id="rId39"/>
    <p:sldId id="307" r:id="rId40"/>
    <p:sldId id="308" r:id="rId41"/>
    <p:sldId id="285" r:id="rId42"/>
    <p:sldId id="286" r:id="rId43"/>
    <p:sldId id="287" r:id="rId44"/>
    <p:sldId id="309" r:id="rId45"/>
    <p:sldId id="288" r:id="rId46"/>
    <p:sldId id="313" r:id="rId47"/>
    <p:sldId id="290" r:id="rId48"/>
    <p:sldId id="291" r:id="rId49"/>
    <p:sldId id="292" r:id="rId50"/>
    <p:sldId id="310" r:id="rId51"/>
    <p:sldId id="293" r:id="rId52"/>
    <p:sldId id="311" r:id="rId53"/>
    <p:sldId id="312" r:id="rId54"/>
    <p:sldId id="318" r:id="rId55"/>
    <p:sldId id="320"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2" d="100"/>
          <a:sy n="62" d="100"/>
        </p:scale>
        <p:origin x="-1500"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C82F144-BB5D-4E07-976C-EEDBBD214B82}" type="datetimeFigureOut">
              <a:rPr lang="en-US" smtClean="0"/>
              <a:pPr/>
              <a:t>16/07/2014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62766B1-43F6-4A7D-A81D-B575C0CE3E3D}" type="slidenum">
              <a:rPr lang="en-US" smtClean="0"/>
              <a:pPr/>
              <a:t>‹#›</a:t>
            </a:fld>
            <a:endParaRPr lang="en-US"/>
          </a:p>
        </p:txBody>
      </p:sp>
    </p:spTree>
    <p:extLst>
      <p:ext uri="{BB962C8B-B14F-4D97-AF65-F5344CB8AC3E}">
        <p14:creationId xmlns="" xmlns:p14="http://schemas.microsoft.com/office/powerpoint/2010/main" val="20877891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9C861FB-1539-4AE9-8D7C-A307C7BF0CA3}" type="datetime1">
              <a:rPr lang="en-US" smtClean="0"/>
              <a:pPr/>
              <a:t>16/07/2014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A6E0AD-11C2-4961-A72D-217BBA7CE3A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42F16B6-925A-4145-968C-6C6A61E5D9B0}" type="datetime1">
              <a:rPr lang="en-US" smtClean="0"/>
              <a:pPr/>
              <a:t>16/07/2014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A6E0AD-11C2-4961-A72D-217BBA7CE3A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98C8F6F-182E-4AD0-B01A-4AB7DCA93FFF}" type="datetime1">
              <a:rPr lang="en-US" smtClean="0"/>
              <a:pPr/>
              <a:t>16/07/2014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A6E0AD-11C2-4961-A72D-217BBA7CE3A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1094798-7318-4E18-892A-30ED451A0134}" type="datetime1">
              <a:rPr lang="en-US" smtClean="0"/>
              <a:pPr/>
              <a:t>16/07/2014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A6E0AD-11C2-4961-A72D-217BBA7CE3A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0BCF977-5AD9-49CD-85E4-0BCF6C360CAB}" type="datetime1">
              <a:rPr lang="en-US" smtClean="0"/>
              <a:pPr/>
              <a:t>16/07/2014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CA6E0AD-11C2-4961-A72D-217BBA7CE3A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0719040-9A98-4489-AA55-610CE538A54B}" type="datetime1">
              <a:rPr lang="en-US" smtClean="0"/>
              <a:pPr/>
              <a:t>16/07/2014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CA6E0AD-11C2-4961-A72D-217BBA7CE3A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599148-EA8B-431D-A5F7-621F118D822A}" type="datetime1">
              <a:rPr lang="en-US" smtClean="0"/>
              <a:pPr/>
              <a:t>16/07/2014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CA6E0AD-11C2-4961-A72D-217BBA7CE3A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F6C8E7-0675-4F95-BDDA-05388A3FFA4B}" type="datetime1">
              <a:rPr lang="en-US" smtClean="0"/>
              <a:pPr/>
              <a:t>16/07/2014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A6E0AD-11C2-4961-A72D-217BBA7CE3A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697007D-4E96-4940-A87A-F41546DE3469}" type="datetime1">
              <a:rPr lang="en-US" smtClean="0"/>
              <a:pPr/>
              <a:t>16/07/2014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A6E0AD-11C2-4961-A72D-217BBA7CE3A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5335AA-3292-4E03-AA31-65C32976658C}" type="datetime1">
              <a:rPr lang="en-US" smtClean="0"/>
              <a:pPr/>
              <a:t>16/07/2014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A6E0AD-11C2-4961-A72D-217BBA7CE3A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F31E338-C226-440C-A0BA-04DBDAD6F60B}" type="datetime1">
              <a:rPr lang="en-US" smtClean="0"/>
              <a:pPr/>
              <a:t>16/07/2014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A6E0AD-11C2-4961-A72D-217BBA7CE3A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F70499-ABBF-4C06-9852-71886FE5E863}" type="datetime1">
              <a:rPr lang="en-US" smtClean="0"/>
              <a:pPr/>
              <a:t>16/07/2014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A6E0AD-11C2-4961-A72D-217BBA7CE3A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a:bodyPr>
          <a:lstStyle/>
          <a:p>
            <a:r>
              <a:rPr lang="en-US" smtClean="0"/>
              <a:t>HRM-755 </a:t>
            </a:r>
            <a:r>
              <a:rPr lang="en-US" dirty="0" smtClean="0"/>
              <a:t/>
            </a:r>
            <a:br>
              <a:rPr lang="en-US" dirty="0" smtClean="0"/>
            </a:br>
            <a:r>
              <a:rPr lang="en-US" dirty="0" smtClean="0"/>
              <a:t>PERFORMANCE MANAGEMENT</a:t>
            </a:r>
            <a:endParaRPr lang="en-US" dirty="0"/>
          </a:p>
        </p:txBody>
      </p:sp>
      <p:sp>
        <p:nvSpPr>
          <p:cNvPr id="3" name="Subtitle 2"/>
          <p:cNvSpPr>
            <a:spLocks noGrp="1"/>
          </p:cNvSpPr>
          <p:nvPr>
            <p:ph type="subTitle" idx="1"/>
          </p:nvPr>
        </p:nvSpPr>
        <p:spPr>
          <a:xfrm>
            <a:off x="1752600" y="4648200"/>
            <a:ext cx="6400800" cy="762000"/>
          </a:xfrm>
        </p:spPr>
        <p:txBody>
          <a:bodyPr/>
          <a:lstStyle/>
          <a:p>
            <a:pPr algn="r"/>
            <a:r>
              <a:rPr lang="en-US" dirty="0" smtClean="0"/>
              <a:t>OSMAN BIN SAIF</a:t>
            </a:r>
            <a:endParaRPr lang="en-US" dirty="0"/>
          </a:p>
        </p:txBody>
      </p:sp>
      <p:sp>
        <p:nvSpPr>
          <p:cNvPr id="4" name="TextBox 3"/>
          <p:cNvSpPr txBox="1"/>
          <p:nvPr/>
        </p:nvSpPr>
        <p:spPr>
          <a:xfrm>
            <a:off x="5486400" y="468868"/>
            <a:ext cx="2743200" cy="369332"/>
          </a:xfrm>
          <a:prstGeom prst="rect">
            <a:avLst/>
          </a:prstGeom>
          <a:noFill/>
        </p:spPr>
        <p:txBody>
          <a:bodyPr wrap="square" rtlCol="0">
            <a:spAutoFit/>
          </a:bodyPr>
          <a:lstStyle/>
          <a:p>
            <a:r>
              <a:rPr lang="en-US" dirty="0" smtClean="0"/>
              <a:t>LECTURE: THIRTY ONE</a:t>
            </a:r>
            <a:endParaRPr lang="en-US" dirty="0"/>
          </a:p>
        </p:txBody>
      </p:sp>
      <p:sp>
        <p:nvSpPr>
          <p:cNvPr id="5" name="Slide Number Placeholder 4"/>
          <p:cNvSpPr>
            <a:spLocks noGrp="1"/>
          </p:cNvSpPr>
          <p:nvPr>
            <p:ph type="sldNum" sz="quarter" idx="12"/>
          </p:nvPr>
        </p:nvSpPr>
        <p:spPr/>
        <p:txBody>
          <a:bodyPr/>
          <a:lstStyle/>
          <a:p>
            <a:fld id="{E4E9E3B9-E0E1-4554-81A1-1E7F5F7F9D57}" type="slidenum">
              <a:rPr lang="en-US" smtClean="0"/>
              <a:pPr/>
              <a:t>1</a:t>
            </a:fld>
            <a:endParaRPr lang="en-US"/>
          </a:p>
        </p:txBody>
      </p:sp>
    </p:spTree>
    <p:extLst>
      <p:ext uri="{BB962C8B-B14F-4D97-AF65-F5344CB8AC3E}">
        <p14:creationId xmlns="" xmlns:p14="http://schemas.microsoft.com/office/powerpoint/2010/main" val="12498929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Previous Lecture</a:t>
            </a:r>
            <a:endParaRPr lang="en-US" dirty="0"/>
          </a:p>
        </p:txBody>
      </p:sp>
      <p:sp>
        <p:nvSpPr>
          <p:cNvPr id="3" name="Content Placeholder 2"/>
          <p:cNvSpPr>
            <a:spLocks noGrp="1"/>
          </p:cNvSpPr>
          <p:nvPr>
            <p:ph idx="1"/>
          </p:nvPr>
        </p:nvSpPr>
        <p:spPr>
          <a:xfrm>
            <a:off x="457200" y="1600200"/>
            <a:ext cx="8229600" cy="4953000"/>
          </a:xfrm>
        </p:spPr>
        <p:txBody>
          <a:bodyPr>
            <a:normAutofit fontScale="92500" lnSpcReduction="10000"/>
          </a:bodyPr>
          <a:lstStyle/>
          <a:p>
            <a:r>
              <a:rPr lang="en-US" dirty="0" smtClean="0"/>
              <a:t>Negative Feedback</a:t>
            </a:r>
          </a:p>
          <a:p>
            <a:r>
              <a:rPr lang="en-US" dirty="0" smtClean="0"/>
              <a:t>Reasons for Negative Feedback Discomfort</a:t>
            </a:r>
          </a:p>
          <a:p>
            <a:r>
              <a:rPr lang="en-US" dirty="0" smtClean="0"/>
              <a:t>Improving Defensive Response</a:t>
            </a:r>
          </a:p>
          <a:p>
            <a:r>
              <a:rPr lang="en-US" b="1" dirty="0" smtClean="0"/>
              <a:t>SECTION 4: REWARD SYSTEMS, LEGAL ISSUES AND TEAM PERFORMANCE MANAGEMENT</a:t>
            </a:r>
          </a:p>
          <a:p>
            <a:r>
              <a:rPr lang="en-US" i="1" dirty="0" smtClean="0"/>
              <a:t>CHAPTER 10: REWARD SYSTEMS AND LEGAL ISSUES</a:t>
            </a:r>
          </a:p>
          <a:p>
            <a:r>
              <a:rPr lang="en-US" dirty="0" smtClean="0"/>
              <a:t>Traditional Pay Plans</a:t>
            </a:r>
          </a:p>
          <a:p>
            <a:r>
              <a:rPr lang="en-US" dirty="0" smtClean="0"/>
              <a:t>Contingent Pay Plans</a:t>
            </a:r>
          </a:p>
          <a:p>
            <a:r>
              <a:rPr lang="en-US" dirty="0" smtClean="0"/>
              <a:t>Reasons for Introduction of Contingent Pay Plans</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0CA6E0AD-11C2-4961-A72D-217BBA7CE3AB}" type="slidenum">
              <a:rPr lang="en-US" smtClean="0"/>
              <a:pPr/>
              <a:t>2</a:t>
            </a:fld>
            <a:endParaRPr lang="en-US"/>
          </a:p>
        </p:txBody>
      </p:sp>
    </p:spTree>
    <p:extLst>
      <p:ext uri="{BB962C8B-B14F-4D97-AF65-F5344CB8AC3E}">
        <p14:creationId xmlns="" xmlns:p14="http://schemas.microsoft.com/office/powerpoint/2010/main" val="42647137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Summary of Previous Lecture (Contd.)</a:t>
            </a:r>
            <a:endParaRPr lang="en-US" dirty="0"/>
          </a:p>
        </p:txBody>
      </p:sp>
      <p:sp>
        <p:nvSpPr>
          <p:cNvPr id="3" name="Content Placeholder 2"/>
          <p:cNvSpPr>
            <a:spLocks noGrp="1"/>
          </p:cNvSpPr>
          <p:nvPr>
            <p:ph idx="1"/>
          </p:nvPr>
        </p:nvSpPr>
        <p:spPr/>
        <p:txBody>
          <a:bodyPr>
            <a:normAutofit lnSpcReduction="10000"/>
          </a:bodyPr>
          <a:lstStyle/>
          <a:p>
            <a:r>
              <a:rPr lang="en-US" dirty="0" smtClean="0"/>
              <a:t>Conditions necessary for a Successful CP Plan</a:t>
            </a:r>
          </a:p>
          <a:p>
            <a:r>
              <a:rPr lang="en-US" dirty="0" smtClean="0"/>
              <a:t>Possible Problems Associated With Contingent Pay Plans</a:t>
            </a:r>
          </a:p>
          <a:p>
            <a:r>
              <a:rPr lang="en-US" dirty="0" smtClean="0"/>
              <a:t>Types of CP Systems</a:t>
            </a:r>
          </a:p>
          <a:p>
            <a:r>
              <a:rPr lang="en-US" dirty="0" smtClean="0"/>
              <a:t>Recommendations for Rewards</a:t>
            </a:r>
          </a:p>
          <a:p>
            <a:r>
              <a:rPr lang="en-US" dirty="0" smtClean="0"/>
              <a:t>Pay Structures</a:t>
            </a:r>
          </a:p>
          <a:p>
            <a:r>
              <a:rPr lang="en-US" dirty="0" smtClean="0"/>
              <a:t>Performance Management and Legislation</a:t>
            </a:r>
          </a:p>
          <a:p>
            <a:r>
              <a:rPr lang="en-US" dirty="0" smtClean="0"/>
              <a:t>Legislations Examples, U.K , U.S</a:t>
            </a:r>
          </a:p>
          <a:p>
            <a:endParaRPr lang="en-US" dirty="0"/>
          </a:p>
        </p:txBody>
      </p:sp>
      <p:sp>
        <p:nvSpPr>
          <p:cNvPr id="4" name="Slide Number Placeholder 3"/>
          <p:cNvSpPr>
            <a:spLocks noGrp="1"/>
          </p:cNvSpPr>
          <p:nvPr>
            <p:ph type="sldNum" sz="quarter" idx="12"/>
          </p:nvPr>
        </p:nvSpPr>
        <p:spPr/>
        <p:txBody>
          <a:bodyPr/>
          <a:lstStyle/>
          <a:p>
            <a:fld id="{0CA6E0AD-11C2-4961-A72D-217BBA7CE3AB}" type="slidenum">
              <a:rPr lang="en-US" smtClean="0"/>
              <a:pPr/>
              <a:t>3</a:t>
            </a:fld>
            <a:endParaRPr lang="en-US"/>
          </a:p>
        </p:txBody>
      </p:sp>
    </p:spTree>
    <p:extLst>
      <p:ext uri="{BB962C8B-B14F-4D97-AF65-F5344CB8AC3E}">
        <p14:creationId xmlns="" xmlns:p14="http://schemas.microsoft.com/office/powerpoint/2010/main" val="30992169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for Today’s Lecture</a:t>
            </a:r>
            <a:endParaRPr lang="en-US" dirty="0"/>
          </a:p>
        </p:txBody>
      </p:sp>
      <p:sp>
        <p:nvSpPr>
          <p:cNvPr id="3" name="Content Placeholder 2"/>
          <p:cNvSpPr>
            <a:spLocks noGrp="1"/>
          </p:cNvSpPr>
          <p:nvPr>
            <p:ph idx="1"/>
          </p:nvPr>
        </p:nvSpPr>
        <p:spPr>
          <a:xfrm>
            <a:off x="457200" y="1600200"/>
            <a:ext cx="8229600" cy="5105400"/>
          </a:xfrm>
        </p:spPr>
        <p:txBody>
          <a:bodyPr>
            <a:normAutofit fontScale="92500"/>
          </a:bodyPr>
          <a:lstStyle/>
          <a:p>
            <a:r>
              <a:rPr lang="en-US" dirty="0" smtClean="0"/>
              <a:t>CHAPTER 11: MANAGING TEAM PERFORMANCE</a:t>
            </a:r>
          </a:p>
          <a:p>
            <a:r>
              <a:rPr lang="en-US" dirty="0"/>
              <a:t>Definition and Importance of </a:t>
            </a:r>
            <a:r>
              <a:rPr lang="en-US" dirty="0" smtClean="0"/>
              <a:t>Teams</a:t>
            </a:r>
          </a:p>
          <a:p>
            <a:r>
              <a:rPr lang="en-US" dirty="0" smtClean="0"/>
              <a:t>Popularity of Teams</a:t>
            </a:r>
          </a:p>
          <a:p>
            <a:r>
              <a:rPr lang="en-US" dirty="0" smtClean="0"/>
              <a:t>Team Performance</a:t>
            </a:r>
            <a:endParaRPr lang="en-US" dirty="0"/>
          </a:p>
          <a:p>
            <a:r>
              <a:rPr lang="en-US" dirty="0"/>
              <a:t>Conditions necessary for Team </a:t>
            </a:r>
            <a:r>
              <a:rPr lang="en-US" dirty="0" smtClean="0"/>
              <a:t>Performance</a:t>
            </a:r>
          </a:p>
          <a:p>
            <a:r>
              <a:rPr lang="en-US" dirty="0" smtClean="0"/>
              <a:t>Types of Teams</a:t>
            </a:r>
          </a:p>
          <a:p>
            <a:r>
              <a:rPr lang="en-US" dirty="0"/>
              <a:t>Principles of Team Performance </a:t>
            </a:r>
            <a:r>
              <a:rPr lang="en-US" dirty="0" smtClean="0"/>
              <a:t>Management</a:t>
            </a:r>
          </a:p>
          <a:p>
            <a:r>
              <a:rPr lang="en-US" dirty="0" smtClean="0"/>
              <a:t>Team </a:t>
            </a:r>
            <a:r>
              <a:rPr lang="en-US" dirty="0" smtClean="0"/>
              <a:t>Performance Management </a:t>
            </a:r>
            <a:r>
              <a:rPr lang="en-US" dirty="0" smtClean="0"/>
              <a:t>Process</a:t>
            </a:r>
          </a:p>
          <a:p>
            <a:r>
              <a:rPr lang="en-US" dirty="0"/>
              <a:t>Rewarding Team Performance</a:t>
            </a:r>
            <a:endParaRPr lang="en-US" dirty="0" smtClean="0"/>
          </a:p>
          <a:p>
            <a:endParaRPr lang="en-US" dirty="0" smtClean="0"/>
          </a:p>
          <a:p>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7F77B6AA-44AF-4F59-8C6E-570A2009AB5C}" type="slidenum">
              <a:rPr lang="en-US" smtClean="0"/>
              <a:pPr/>
              <a:t>4</a:t>
            </a:fld>
            <a:endParaRPr lang="en-US"/>
          </a:p>
        </p:txBody>
      </p:sp>
    </p:spTree>
    <p:extLst>
      <p:ext uri="{BB962C8B-B14F-4D97-AF65-F5344CB8AC3E}">
        <p14:creationId xmlns="" xmlns:p14="http://schemas.microsoft.com/office/powerpoint/2010/main" val="38196670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CHAPTER 11: </a:t>
            </a:r>
            <a:br>
              <a:rPr lang="en-US" dirty="0" smtClean="0"/>
            </a:br>
            <a:r>
              <a:rPr lang="en-US" dirty="0" smtClean="0"/>
              <a:t>MANAGING TEAM PERFORMANCE</a:t>
            </a:r>
            <a:endParaRPr lang="en-US" dirty="0"/>
          </a:p>
        </p:txBody>
      </p:sp>
      <p:sp>
        <p:nvSpPr>
          <p:cNvPr id="3" name="Subtitle 2"/>
          <p:cNvSpPr>
            <a:spLocks noGrp="1"/>
          </p:cNvSpPr>
          <p:nvPr>
            <p:ph type="subTitle" idx="1"/>
          </p:nvPr>
        </p:nvSpPr>
        <p:spPr>
          <a:xfrm>
            <a:off x="304800" y="4419600"/>
            <a:ext cx="8534400" cy="1905000"/>
          </a:xfrm>
        </p:spPr>
        <p:txBody>
          <a:bodyPr>
            <a:normAutofit fontScale="85000" lnSpcReduction="10000"/>
          </a:bodyPr>
          <a:lstStyle/>
          <a:p>
            <a:r>
              <a:rPr lang="en-US" dirty="0" smtClean="0">
                <a:solidFill>
                  <a:schemeClr val="tx1"/>
                </a:solidFill>
                <a:latin typeface="Andalus" panose="02020603050405020304" pitchFamily="18" charset="-78"/>
                <a:cs typeface="Andalus" panose="02020603050405020304" pitchFamily="18" charset="-78"/>
              </a:rPr>
              <a:t>The greater the loyalty of the group towards the group, the greater is the motivation among the members to achieve the goals of the group, and greater the probability that the group will achieve its goals --- RENSIS LIKERT</a:t>
            </a:r>
          </a:p>
        </p:txBody>
      </p:sp>
      <p:sp>
        <p:nvSpPr>
          <p:cNvPr id="4" name="Slide Number Placeholder 3"/>
          <p:cNvSpPr>
            <a:spLocks noGrp="1"/>
          </p:cNvSpPr>
          <p:nvPr>
            <p:ph type="sldNum" sz="quarter" idx="12"/>
          </p:nvPr>
        </p:nvSpPr>
        <p:spPr/>
        <p:txBody>
          <a:bodyPr/>
          <a:lstStyle/>
          <a:p>
            <a:fld id="{0CA6E0AD-11C2-4961-A72D-217BBA7CE3AB}" type="slidenum">
              <a:rPr lang="en-US" smtClean="0"/>
              <a:pPr/>
              <a:t>5</a:t>
            </a:fld>
            <a:endParaRPr lang="en-US"/>
          </a:p>
        </p:txBody>
      </p:sp>
    </p:spTree>
    <p:extLst>
      <p:ext uri="{BB962C8B-B14F-4D97-AF65-F5344CB8AC3E}">
        <p14:creationId xmlns="" xmlns:p14="http://schemas.microsoft.com/office/powerpoint/2010/main" val="996449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Definition and I</a:t>
            </a:r>
            <a:r>
              <a:rPr lang="en-US" dirty="0" smtClean="0"/>
              <a:t>mportance </a:t>
            </a:r>
            <a:r>
              <a:rPr lang="en-US" dirty="0"/>
              <a:t>of </a:t>
            </a:r>
            <a:r>
              <a:rPr lang="en-US" dirty="0" smtClean="0"/>
              <a:t>Teams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A team is in place when two or more people interact dynamically and interdependently and share a common and valued goal, objective, or mission. </a:t>
            </a:r>
          </a:p>
          <a:p>
            <a:endParaRPr lang="en-US" dirty="0"/>
          </a:p>
          <a:p>
            <a:r>
              <a:rPr lang="en-US" dirty="0" smtClean="0"/>
              <a:t>Examples of team range from a group of top managers working together face to face on an ongoing basis with the goal of achieving corporate goals to a group of programmers in Pakistan and United States writing programming codes that eventually will be put together as one software program.</a:t>
            </a:r>
            <a:endParaRPr lang="en-US" dirty="0"/>
          </a:p>
        </p:txBody>
      </p:sp>
      <p:sp>
        <p:nvSpPr>
          <p:cNvPr id="4" name="Slide Number Placeholder 3"/>
          <p:cNvSpPr>
            <a:spLocks noGrp="1"/>
          </p:cNvSpPr>
          <p:nvPr>
            <p:ph type="sldNum" sz="quarter" idx="12"/>
          </p:nvPr>
        </p:nvSpPr>
        <p:spPr/>
        <p:txBody>
          <a:bodyPr/>
          <a:lstStyle/>
          <a:p>
            <a:fld id="{0CA6E0AD-11C2-4961-A72D-217BBA7CE3A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Popularity of Teams</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Why are the teams so popular?</a:t>
            </a:r>
          </a:p>
          <a:p>
            <a:r>
              <a:rPr lang="en-US" dirty="0" smtClean="0"/>
              <a:t> First, business are facing increased pressure, including global competition, and they believe that the use of teams might be one way to improve products and services and to increase productivity. </a:t>
            </a:r>
          </a:p>
          <a:p>
            <a:r>
              <a:rPr lang="en-US" dirty="0" smtClean="0"/>
              <a:t>Also, meeting the needs of global customers often requires teams with members from different parts of world. </a:t>
            </a:r>
          </a:p>
        </p:txBody>
      </p:sp>
      <p:sp>
        <p:nvSpPr>
          <p:cNvPr id="4" name="Slide Number Placeholder 3"/>
          <p:cNvSpPr>
            <a:spLocks noGrp="1"/>
          </p:cNvSpPr>
          <p:nvPr>
            <p:ph type="sldNum" sz="quarter" idx="12"/>
          </p:nvPr>
        </p:nvSpPr>
        <p:spPr/>
        <p:txBody>
          <a:bodyPr/>
          <a:lstStyle/>
          <a:p>
            <a:fld id="{0CA6E0AD-11C2-4961-A72D-217BBA7CE3A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Popularity of </a:t>
            </a:r>
            <a:r>
              <a:rPr lang="en-US" dirty="0" smtClean="0"/>
              <a:t>Teams (Contd.)</a:t>
            </a:r>
            <a:endParaRPr lang="en-US" dirty="0"/>
          </a:p>
        </p:txBody>
      </p:sp>
      <p:sp>
        <p:nvSpPr>
          <p:cNvPr id="3" name="Content Placeholder 2"/>
          <p:cNvSpPr>
            <a:spLocks noGrp="1"/>
          </p:cNvSpPr>
          <p:nvPr>
            <p:ph idx="1"/>
          </p:nvPr>
        </p:nvSpPr>
        <p:spPr/>
        <p:txBody>
          <a:bodyPr/>
          <a:lstStyle/>
          <a:p>
            <a:r>
              <a:rPr lang="en-US" dirty="0"/>
              <a:t>Second, many organizations have gone through down sizing and restructuring, which has lead to become flatter and has reduced the number of hierarchical levels.</a:t>
            </a:r>
          </a:p>
          <a:p>
            <a:endParaRPr lang="en-US" dirty="0"/>
          </a:p>
        </p:txBody>
      </p:sp>
      <p:sp>
        <p:nvSpPr>
          <p:cNvPr id="4" name="Slide Number Placeholder 3"/>
          <p:cNvSpPr>
            <a:spLocks noGrp="1"/>
          </p:cNvSpPr>
          <p:nvPr>
            <p:ph type="sldNum" sz="quarter" idx="12"/>
          </p:nvPr>
        </p:nvSpPr>
        <p:spPr/>
        <p:txBody>
          <a:bodyPr/>
          <a:lstStyle/>
          <a:p>
            <a:fld id="{0CA6E0AD-11C2-4961-A72D-217BBA7CE3AB}" type="slidenum">
              <a:rPr lang="en-US" smtClean="0"/>
              <a:pPr/>
              <a:t>8</a:t>
            </a:fld>
            <a:endParaRPr lang="en-US"/>
          </a:p>
        </p:txBody>
      </p:sp>
    </p:spTree>
    <p:extLst>
      <p:ext uri="{BB962C8B-B14F-4D97-AF65-F5344CB8AC3E}">
        <p14:creationId xmlns="" xmlns:p14="http://schemas.microsoft.com/office/powerpoint/2010/main" val="2703559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Popularity of Teams (Contd.)</a:t>
            </a:r>
          </a:p>
        </p:txBody>
      </p:sp>
      <p:sp>
        <p:nvSpPr>
          <p:cNvPr id="3" name="Content Placeholder 2"/>
          <p:cNvSpPr>
            <a:spLocks noGrp="1"/>
          </p:cNvSpPr>
          <p:nvPr>
            <p:ph idx="1"/>
          </p:nvPr>
        </p:nvSpPr>
        <p:spPr/>
        <p:txBody>
          <a:bodyPr>
            <a:normAutofit/>
          </a:bodyPr>
          <a:lstStyle/>
          <a:p>
            <a:r>
              <a:rPr lang="en-US" dirty="0" smtClean="0"/>
              <a:t>Third, products and services are becoming very complex requiring many people contributing their diverse talents to same project. In most cases, no one individual can surpass the combined talent of an entire group.</a:t>
            </a:r>
          </a:p>
        </p:txBody>
      </p:sp>
      <p:sp>
        <p:nvSpPr>
          <p:cNvPr id="4" name="Slide Number Placeholder 3"/>
          <p:cNvSpPr>
            <a:spLocks noGrp="1"/>
          </p:cNvSpPr>
          <p:nvPr>
            <p:ph type="sldNum" sz="quarter" idx="12"/>
          </p:nvPr>
        </p:nvSpPr>
        <p:spPr/>
        <p:txBody>
          <a:bodyPr/>
          <a:lstStyle/>
          <a:p>
            <a:fld id="{0CA6E0AD-11C2-4961-A72D-217BBA7CE3A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Popularity of Teams (Contd.)</a:t>
            </a:r>
          </a:p>
        </p:txBody>
      </p:sp>
      <p:sp>
        <p:nvSpPr>
          <p:cNvPr id="3" name="Content Placeholder 2"/>
          <p:cNvSpPr>
            <a:spLocks noGrp="1"/>
          </p:cNvSpPr>
          <p:nvPr>
            <p:ph idx="1"/>
          </p:nvPr>
        </p:nvSpPr>
        <p:spPr/>
        <p:txBody>
          <a:bodyPr/>
          <a:lstStyle/>
          <a:p>
            <a:r>
              <a:rPr lang="en-US" dirty="0"/>
              <a:t>Finally, rapidly changing business environments are also responsible for the popularity of teams because teams are able to respond more quickly and more effectively to changes than can individual working alone.</a:t>
            </a:r>
          </a:p>
          <a:p>
            <a:endParaRPr lang="en-US" dirty="0"/>
          </a:p>
        </p:txBody>
      </p:sp>
      <p:sp>
        <p:nvSpPr>
          <p:cNvPr id="4" name="Slide Number Placeholder 3"/>
          <p:cNvSpPr>
            <a:spLocks noGrp="1"/>
          </p:cNvSpPr>
          <p:nvPr>
            <p:ph type="sldNum" sz="quarter" idx="12"/>
          </p:nvPr>
        </p:nvSpPr>
        <p:spPr/>
        <p:txBody>
          <a:bodyPr/>
          <a:lstStyle/>
          <a:p>
            <a:fld id="{0CA6E0AD-11C2-4961-A72D-217BBA7CE3AB}" type="slidenum">
              <a:rPr lang="en-US" smtClean="0"/>
              <a:pPr/>
              <a:t>10</a:t>
            </a:fld>
            <a:endParaRPr lang="en-US"/>
          </a:p>
        </p:txBody>
      </p:sp>
    </p:spTree>
    <p:extLst>
      <p:ext uri="{BB962C8B-B14F-4D97-AF65-F5344CB8AC3E}">
        <p14:creationId xmlns="" xmlns:p14="http://schemas.microsoft.com/office/powerpoint/2010/main" val="28527477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Team Performance</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Team performance does not always fulfill its promise; therefore, it makes sense for performance management systems to go beyond focusing on individual performance.</a:t>
            </a:r>
          </a:p>
          <a:p>
            <a:pPr>
              <a:buNone/>
            </a:pPr>
            <a:endParaRPr lang="en-US" dirty="0"/>
          </a:p>
          <a:p>
            <a:pPr>
              <a:buNone/>
            </a:pPr>
            <a:r>
              <a:rPr lang="en-US" dirty="0" smtClean="0"/>
              <a:t>Specifically, the system should target not only </a:t>
            </a:r>
          </a:p>
          <a:p>
            <a:pPr lvl="1"/>
            <a:r>
              <a:rPr lang="en-US" dirty="0" smtClean="0"/>
              <a:t>Individual performance but also</a:t>
            </a:r>
          </a:p>
          <a:p>
            <a:pPr lvl="1"/>
            <a:r>
              <a:rPr lang="en-US" dirty="0" smtClean="0"/>
              <a:t>An individuals contribution to the performance of his or her team</a:t>
            </a:r>
          </a:p>
          <a:p>
            <a:pPr lvl="1"/>
            <a:r>
              <a:rPr lang="en-US" dirty="0" smtClean="0"/>
              <a:t>Performance of team as a whole.</a:t>
            </a:r>
            <a:endParaRPr lang="en-US" dirty="0"/>
          </a:p>
        </p:txBody>
      </p:sp>
      <p:sp>
        <p:nvSpPr>
          <p:cNvPr id="4" name="Slide Number Placeholder 3"/>
          <p:cNvSpPr>
            <a:spLocks noGrp="1"/>
          </p:cNvSpPr>
          <p:nvPr>
            <p:ph type="sldNum" sz="quarter" idx="12"/>
          </p:nvPr>
        </p:nvSpPr>
        <p:spPr/>
        <p:txBody>
          <a:bodyPr/>
          <a:lstStyle/>
          <a:p>
            <a:fld id="{0CA6E0AD-11C2-4961-A72D-217BBA7CE3A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Conditions necessary for Team Performance</a:t>
            </a:r>
            <a:endParaRPr lang="en-US" dirty="0"/>
          </a:p>
        </p:txBody>
      </p:sp>
      <p:sp>
        <p:nvSpPr>
          <p:cNvPr id="3" name="Content Placeholder 2"/>
          <p:cNvSpPr>
            <a:spLocks noGrp="1"/>
          </p:cNvSpPr>
          <p:nvPr>
            <p:ph idx="1"/>
          </p:nvPr>
        </p:nvSpPr>
        <p:spPr/>
        <p:txBody>
          <a:bodyPr>
            <a:normAutofit fontScale="77500" lnSpcReduction="20000"/>
          </a:bodyPr>
          <a:lstStyle/>
          <a:p>
            <a:pPr>
              <a:buNone/>
            </a:pPr>
            <a:r>
              <a:rPr lang="en-US" dirty="0" smtClean="0"/>
              <a:t>It is important to note that some conditions are necessary for team performance management to lead to improved team performance: </a:t>
            </a:r>
          </a:p>
          <a:p>
            <a:endParaRPr lang="en-US" dirty="0" smtClean="0"/>
          </a:p>
          <a:p>
            <a:r>
              <a:rPr lang="en-US" dirty="0" smtClean="0"/>
              <a:t>The process involved in the performance of the team are relatively unconstrained by other requirements of the task or the organization.</a:t>
            </a:r>
          </a:p>
          <a:p>
            <a:endParaRPr lang="en-US" dirty="0" smtClean="0"/>
          </a:p>
          <a:p>
            <a:r>
              <a:rPr lang="en-US" dirty="0" smtClean="0"/>
              <a:t>The team is designed well and the organizational context supports team performance.</a:t>
            </a:r>
          </a:p>
          <a:p>
            <a:endParaRPr lang="en-US" dirty="0" smtClean="0"/>
          </a:p>
          <a:p>
            <a:r>
              <a:rPr lang="en-US" dirty="0" smtClean="0"/>
              <a:t>Performance feedback focuses on team processes that are under the control of team members.</a:t>
            </a:r>
            <a:endParaRPr lang="en-US" dirty="0"/>
          </a:p>
        </p:txBody>
      </p:sp>
      <p:sp>
        <p:nvSpPr>
          <p:cNvPr id="4" name="Slide Number Placeholder 3"/>
          <p:cNvSpPr>
            <a:spLocks noGrp="1"/>
          </p:cNvSpPr>
          <p:nvPr>
            <p:ph type="sldNum" sz="quarter" idx="12"/>
          </p:nvPr>
        </p:nvSpPr>
        <p:spPr/>
        <p:txBody>
          <a:bodyPr/>
          <a:lstStyle/>
          <a:p>
            <a:fld id="{0CA6E0AD-11C2-4961-A72D-217BBA7CE3A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Types of </a:t>
            </a:r>
            <a:r>
              <a:rPr lang="en-US" dirty="0" smtClean="0"/>
              <a:t>Teams</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The three main types of teams based on task complexity and membership configuration dimensions are</a:t>
            </a:r>
          </a:p>
          <a:p>
            <a:endParaRPr lang="en-US" dirty="0" smtClean="0"/>
          </a:p>
          <a:p>
            <a:r>
              <a:rPr lang="en-US" dirty="0" smtClean="0"/>
              <a:t>Work or service teams: </a:t>
            </a:r>
          </a:p>
          <a:p>
            <a:pPr lvl="1"/>
            <a:r>
              <a:rPr lang="en-US" dirty="0" smtClean="0"/>
              <a:t>These intact teams are engaged in routine tasks, including manufacturing or service tasks. </a:t>
            </a:r>
          </a:p>
          <a:p>
            <a:pPr lvl="1"/>
            <a:r>
              <a:rPr lang="en-US" dirty="0" smtClean="0"/>
              <a:t>An example is a group of people working at the assembly line is a car manufacturing plant such as </a:t>
            </a:r>
            <a:r>
              <a:rPr lang="en-US" dirty="0" smtClean="0"/>
              <a:t>Toyota or Honda.</a:t>
            </a:r>
            <a:endParaRPr lang="en-US" dirty="0"/>
          </a:p>
        </p:txBody>
      </p:sp>
      <p:sp>
        <p:nvSpPr>
          <p:cNvPr id="4" name="Slide Number Placeholder 3"/>
          <p:cNvSpPr>
            <a:spLocks noGrp="1"/>
          </p:cNvSpPr>
          <p:nvPr>
            <p:ph type="sldNum" sz="quarter" idx="12"/>
          </p:nvPr>
        </p:nvSpPr>
        <p:spPr/>
        <p:txBody>
          <a:bodyPr/>
          <a:lstStyle/>
          <a:p>
            <a:fld id="{0CA6E0AD-11C2-4961-A72D-217BBA7CE3A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a:t>
            </a:r>
            <a:r>
              <a:rPr lang="en-US" dirty="0" smtClean="0"/>
              <a:t>Teams (Contd.)</a:t>
            </a:r>
            <a:endParaRPr lang="en-US" dirty="0"/>
          </a:p>
        </p:txBody>
      </p:sp>
      <p:sp>
        <p:nvSpPr>
          <p:cNvPr id="3" name="Content Placeholder 2"/>
          <p:cNvSpPr>
            <a:spLocks noGrp="1"/>
          </p:cNvSpPr>
          <p:nvPr>
            <p:ph idx="1"/>
          </p:nvPr>
        </p:nvSpPr>
        <p:spPr/>
        <p:txBody>
          <a:bodyPr>
            <a:normAutofit/>
          </a:bodyPr>
          <a:lstStyle/>
          <a:p>
            <a:r>
              <a:rPr lang="en-US" dirty="0" smtClean="0"/>
              <a:t>Project teams: </a:t>
            </a:r>
          </a:p>
          <a:p>
            <a:pPr lvl="1"/>
            <a:r>
              <a:rPr lang="en-US" dirty="0" smtClean="0"/>
              <a:t>These teams are assembled for a specific purpose and are expected to dis band as soon as their specific tasks have been completed. </a:t>
            </a:r>
          </a:p>
          <a:p>
            <a:pPr lvl="1"/>
            <a:r>
              <a:rPr lang="en-US" dirty="0" smtClean="0"/>
              <a:t>The tasks are outside the core production or service of the organization and are therefore not as routine as those of work or service teams.</a:t>
            </a:r>
          </a:p>
        </p:txBody>
      </p:sp>
      <p:sp>
        <p:nvSpPr>
          <p:cNvPr id="4" name="Slide Number Placeholder 3"/>
          <p:cNvSpPr>
            <a:spLocks noGrp="1"/>
          </p:cNvSpPr>
          <p:nvPr>
            <p:ph type="sldNum" sz="quarter" idx="12"/>
          </p:nvPr>
        </p:nvSpPr>
        <p:spPr/>
        <p:txBody>
          <a:bodyPr/>
          <a:lstStyle/>
          <a:p>
            <a:fld id="{0CA6E0AD-11C2-4961-A72D-217BBA7CE3A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Teams (Contd.)</a:t>
            </a:r>
          </a:p>
        </p:txBody>
      </p:sp>
      <p:sp>
        <p:nvSpPr>
          <p:cNvPr id="3" name="Content Placeholder 2"/>
          <p:cNvSpPr>
            <a:spLocks noGrp="1"/>
          </p:cNvSpPr>
          <p:nvPr>
            <p:ph idx="1"/>
          </p:nvPr>
        </p:nvSpPr>
        <p:spPr/>
        <p:txBody>
          <a:bodyPr>
            <a:normAutofit/>
          </a:bodyPr>
          <a:lstStyle/>
          <a:p>
            <a:r>
              <a:rPr lang="en-US" dirty="0"/>
              <a:t>Network teams: </a:t>
            </a:r>
            <a:endParaRPr lang="en-US" dirty="0" smtClean="0"/>
          </a:p>
          <a:p>
            <a:pPr lvl="1"/>
            <a:r>
              <a:rPr lang="en-US" dirty="0" smtClean="0"/>
              <a:t>These </a:t>
            </a:r>
            <a:r>
              <a:rPr lang="en-US" dirty="0"/>
              <a:t>teams include members who are not constrained by time or space and members who are not limited by organizational boundaries. </a:t>
            </a:r>
            <a:endParaRPr lang="en-US" dirty="0" smtClean="0"/>
          </a:p>
          <a:p>
            <a:pPr lvl="1"/>
            <a:r>
              <a:rPr lang="en-US" dirty="0" smtClean="0"/>
              <a:t>Usually</a:t>
            </a:r>
            <a:r>
              <a:rPr lang="en-US" dirty="0"/>
              <a:t>, team members are geographically </a:t>
            </a:r>
            <a:r>
              <a:rPr lang="en-US" dirty="0" smtClean="0"/>
              <a:t>dispersed </a:t>
            </a:r>
            <a:r>
              <a:rPr lang="en-US" dirty="0"/>
              <a:t>and stay in touch via telecommunications technology such as email, video conference and of course telephone. </a:t>
            </a:r>
          </a:p>
          <a:p>
            <a:endParaRPr lang="en-US" dirty="0"/>
          </a:p>
        </p:txBody>
      </p:sp>
      <p:sp>
        <p:nvSpPr>
          <p:cNvPr id="4" name="Slide Number Placeholder 3"/>
          <p:cNvSpPr>
            <a:spLocks noGrp="1"/>
          </p:cNvSpPr>
          <p:nvPr>
            <p:ph type="sldNum" sz="quarter" idx="12"/>
          </p:nvPr>
        </p:nvSpPr>
        <p:spPr/>
        <p:txBody>
          <a:bodyPr/>
          <a:lstStyle/>
          <a:p>
            <a:fld id="{0CA6E0AD-11C2-4961-A72D-217BBA7CE3AB}" type="slidenum">
              <a:rPr lang="en-US" smtClean="0"/>
              <a:pPr/>
              <a:t>15</a:t>
            </a:fld>
            <a:endParaRPr lang="en-US"/>
          </a:p>
        </p:txBody>
      </p:sp>
    </p:spTree>
    <p:extLst>
      <p:ext uri="{BB962C8B-B14F-4D97-AF65-F5344CB8AC3E}">
        <p14:creationId xmlns="" xmlns:p14="http://schemas.microsoft.com/office/powerpoint/2010/main" val="39580537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man\Desktop\DESK TOP 11 JAN 2014\vIRTUAL UNI COMSATS\Performance Management\scans\262.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28600" y="304800"/>
            <a:ext cx="8610599" cy="6172199"/>
          </a:xfrm>
          <a:prstGeom prst="rect">
            <a:avLst/>
          </a:prstGeom>
          <a:noFill/>
          <a:extLst>
            <a:ext uri="{909E8E84-426E-40DD-AFC4-6F175D3DCCD1}">
              <a14:hiddenFill xmlns=""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0CA6E0AD-11C2-4961-A72D-217BBA7CE3AB}" type="slidenum">
              <a:rPr lang="en-US" smtClean="0"/>
              <a:pPr/>
              <a:t>16</a:t>
            </a:fld>
            <a:endParaRPr lang="en-US"/>
          </a:p>
        </p:txBody>
      </p:sp>
    </p:spTree>
    <p:extLst>
      <p:ext uri="{BB962C8B-B14F-4D97-AF65-F5344CB8AC3E}">
        <p14:creationId xmlns="" xmlns:p14="http://schemas.microsoft.com/office/powerpoint/2010/main" val="6418621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Principles of Team Performance Management</a:t>
            </a:r>
            <a:endParaRPr lang="en-US" dirty="0"/>
          </a:p>
        </p:txBody>
      </p:sp>
      <p:sp>
        <p:nvSpPr>
          <p:cNvPr id="3" name="Content Placeholder 2"/>
          <p:cNvSpPr>
            <a:spLocks noGrp="1"/>
          </p:cNvSpPr>
          <p:nvPr>
            <p:ph idx="1"/>
          </p:nvPr>
        </p:nvSpPr>
        <p:spPr/>
        <p:txBody>
          <a:bodyPr>
            <a:normAutofit/>
          </a:bodyPr>
          <a:lstStyle/>
          <a:p>
            <a:pPr>
              <a:buNone/>
            </a:pPr>
            <a:r>
              <a:rPr lang="en-US" dirty="0" smtClean="0"/>
              <a:t>Basic principles of Team performance management:</a:t>
            </a:r>
          </a:p>
          <a:p>
            <a:endParaRPr lang="en-US" dirty="0" smtClean="0"/>
          </a:p>
          <a:p>
            <a:r>
              <a:rPr lang="en-US" dirty="0" smtClean="0"/>
              <a:t>Make sure your team is really a team: </a:t>
            </a:r>
          </a:p>
          <a:p>
            <a:pPr lvl="1"/>
            <a:r>
              <a:rPr lang="en-US" dirty="0" smtClean="0"/>
              <a:t>There are different types of teams. </a:t>
            </a:r>
          </a:p>
          <a:p>
            <a:pPr lvl="1"/>
            <a:r>
              <a:rPr lang="en-US" dirty="0" smtClean="0"/>
              <a:t>Before a team component is introduced in the performance management system, we need to make sure the organization has actual teams.</a:t>
            </a:r>
          </a:p>
        </p:txBody>
      </p:sp>
      <p:sp>
        <p:nvSpPr>
          <p:cNvPr id="4" name="Slide Number Placeholder 3"/>
          <p:cNvSpPr>
            <a:spLocks noGrp="1"/>
          </p:cNvSpPr>
          <p:nvPr>
            <p:ph type="sldNum" sz="quarter" idx="12"/>
          </p:nvPr>
        </p:nvSpPr>
        <p:spPr/>
        <p:txBody>
          <a:bodyPr/>
          <a:lstStyle/>
          <a:p>
            <a:fld id="{0CA6E0AD-11C2-4961-A72D-217BBA7CE3A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Principles of Team Performance </a:t>
            </a:r>
            <a:r>
              <a:rPr lang="en-US" dirty="0" smtClean="0"/>
              <a:t>Management (Contd.)</a:t>
            </a:r>
            <a:endParaRPr lang="en-US" dirty="0"/>
          </a:p>
        </p:txBody>
      </p:sp>
      <p:sp>
        <p:nvSpPr>
          <p:cNvPr id="3" name="Content Placeholder 2"/>
          <p:cNvSpPr>
            <a:spLocks noGrp="1"/>
          </p:cNvSpPr>
          <p:nvPr>
            <p:ph idx="1"/>
          </p:nvPr>
        </p:nvSpPr>
        <p:spPr/>
        <p:txBody>
          <a:bodyPr/>
          <a:lstStyle/>
          <a:p>
            <a:r>
              <a:rPr lang="en-US" dirty="0"/>
              <a:t>Make the investment to measure: </a:t>
            </a:r>
            <a:endParaRPr lang="en-US" dirty="0" smtClean="0"/>
          </a:p>
          <a:p>
            <a:pPr lvl="1"/>
            <a:r>
              <a:rPr lang="en-US" dirty="0" smtClean="0"/>
              <a:t>Measuring </a:t>
            </a:r>
            <a:r>
              <a:rPr lang="en-US" dirty="0"/>
              <a:t>team performance as is the case with measuring individual performance, takes time and effort.</a:t>
            </a:r>
          </a:p>
          <a:p>
            <a:endParaRPr lang="en-US" dirty="0"/>
          </a:p>
        </p:txBody>
      </p:sp>
      <p:sp>
        <p:nvSpPr>
          <p:cNvPr id="4" name="Slide Number Placeholder 3"/>
          <p:cNvSpPr>
            <a:spLocks noGrp="1"/>
          </p:cNvSpPr>
          <p:nvPr>
            <p:ph type="sldNum" sz="quarter" idx="12"/>
          </p:nvPr>
        </p:nvSpPr>
        <p:spPr/>
        <p:txBody>
          <a:bodyPr/>
          <a:lstStyle/>
          <a:p>
            <a:fld id="{0CA6E0AD-11C2-4961-A72D-217BBA7CE3AB}" type="slidenum">
              <a:rPr lang="en-US" smtClean="0"/>
              <a:pPr/>
              <a:t>18</a:t>
            </a:fld>
            <a:endParaRPr lang="en-US"/>
          </a:p>
        </p:txBody>
      </p:sp>
    </p:spTree>
    <p:extLst>
      <p:ext uri="{BB962C8B-B14F-4D97-AF65-F5344CB8AC3E}">
        <p14:creationId xmlns="" xmlns:p14="http://schemas.microsoft.com/office/powerpoint/2010/main" val="302433887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Principles of Team Performance Management (Contd.)</a:t>
            </a:r>
          </a:p>
        </p:txBody>
      </p:sp>
      <p:sp>
        <p:nvSpPr>
          <p:cNvPr id="3" name="Content Placeholder 2"/>
          <p:cNvSpPr>
            <a:spLocks noGrp="1"/>
          </p:cNvSpPr>
          <p:nvPr>
            <p:ph idx="1"/>
          </p:nvPr>
        </p:nvSpPr>
        <p:spPr/>
        <p:txBody>
          <a:bodyPr>
            <a:normAutofit lnSpcReduction="10000"/>
          </a:bodyPr>
          <a:lstStyle/>
          <a:p>
            <a:r>
              <a:rPr lang="en-US" dirty="0" smtClean="0"/>
              <a:t>Define measurement goals clearly: </a:t>
            </a:r>
          </a:p>
          <a:p>
            <a:pPr lvl="1"/>
            <a:r>
              <a:rPr lang="en-US" dirty="0" smtClean="0"/>
              <a:t>Defining how the data will be used is a decision that must be made before measures of team performance are designed.</a:t>
            </a:r>
          </a:p>
          <a:p>
            <a:r>
              <a:rPr lang="en-US" dirty="0" smtClean="0"/>
              <a:t>Use a multi method approach to measurement: </a:t>
            </a:r>
          </a:p>
          <a:p>
            <a:pPr lvl="1"/>
            <a:r>
              <a:rPr lang="en-US" dirty="0" smtClean="0"/>
              <a:t>The measurement of team performance is complex. </a:t>
            </a:r>
          </a:p>
          <a:p>
            <a:pPr lvl="1"/>
            <a:r>
              <a:rPr lang="en-US" dirty="0" smtClean="0"/>
              <a:t>Thus, multiple methods and sources of data are often necessary.</a:t>
            </a:r>
            <a:endParaRPr lang="en-US" dirty="0"/>
          </a:p>
        </p:txBody>
      </p:sp>
      <p:sp>
        <p:nvSpPr>
          <p:cNvPr id="4" name="Slide Number Placeholder 3"/>
          <p:cNvSpPr>
            <a:spLocks noGrp="1"/>
          </p:cNvSpPr>
          <p:nvPr>
            <p:ph type="sldNum" sz="quarter" idx="12"/>
          </p:nvPr>
        </p:nvSpPr>
        <p:spPr/>
        <p:txBody>
          <a:bodyPr/>
          <a:lstStyle/>
          <a:p>
            <a:fld id="{0CA6E0AD-11C2-4961-A72D-217BBA7CE3AB}"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Principles of Team Performance Management (Contd.)</a:t>
            </a:r>
          </a:p>
        </p:txBody>
      </p:sp>
      <p:sp>
        <p:nvSpPr>
          <p:cNvPr id="3" name="Content Placeholder 2"/>
          <p:cNvSpPr>
            <a:spLocks noGrp="1"/>
          </p:cNvSpPr>
          <p:nvPr>
            <p:ph idx="1"/>
          </p:nvPr>
        </p:nvSpPr>
        <p:spPr/>
        <p:txBody>
          <a:bodyPr/>
          <a:lstStyle/>
          <a:p>
            <a:r>
              <a:rPr lang="en-US" dirty="0" smtClean="0"/>
              <a:t>Focus on process as well as outcomes:</a:t>
            </a:r>
          </a:p>
          <a:p>
            <a:pPr lvl="1"/>
            <a:r>
              <a:rPr lang="en-US" dirty="0" smtClean="0"/>
              <a:t>Behavioral process oriented measures as well as  results are as useful for team performance management systems as for individuals.</a:t>
            </a:r>
          </a:p>
          <a:p>
            <a:r>
              <a:rPr lang="en-US" dirty="0" smtClean="0"/>
              <a:t>Measuring long term changes:</a:t>
            </a:r>
          </a:p>
          <a:p>
            <a:pPr lvl="1"/>
            <a:r>
              <a:rPr lang="en-US" dirty="0" smtClean="0"/>
              <a:t>Although short term processes and results are easier to measure, it is important to also consider long term measures of performance.</a:t>
            </a:r>
          </a:p>
          <a:p>
            <a:endParaRPr lang="en-US" dirty="0"/>
          </a:p>
        </p:txBody>
      </p:sp>
      <p:sp>
        <p:nvSpPr>
          <p:cNvPr id="4" name="Slide Number Placeholder 3"/>
          <p:cNvSpPr>
            <a:spLocks noGrp="1"/>
          </p:cNvSpPr>
          <p:nvPr>
            <p:ph type="sldNum" sz="quarter" idx="12"/>
          </p:nvPr>
        </p:nvSpPr>
        <p:spPr/>
        <p:txBody>
          <a:bodyPr/>
          <a:lstStyle/>
          <a:p>
            <a:fld id="{0CA6E0AD-11C2-4961-A72D-217BBA7CE3AB}"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Team Performance Management Process</a:t>
            </a:r>
            <a:endParaRPr lang="en-US" dirty="0"/>
          </a:p>
        </p:txBody>
      </p:sp>
      <p:sp>
        <p:nvSpPr>
          <p:cNvPr id="3" name="Content Placeholder 2"/>
          <p:cNvSpPr>
            <a:spLocks noGrp="1"/>
          </p:cNvSpPr>
          <p:nvPr>
            <p:ph idx="1"/>
          </p:nvPr>
        </p:nvSpPr>
        <p:spPr/>
        <p:txBody>
          <a:bodyPr/>
          <a:lstStyle/>
          <a:p>
            <a:r>
              <a:rPr lang="en-US" dirty="0" smtClean="0"/>
              <a:t>Now let’s consider each of the component of the process when we design a system that includes team performance and let’s incorporate the six basic principles outlined in the previous slides into the various steps in the process.</a:t>
            </a:r>
            <a:endParaRPr lang="en-US" dirty="0"/>
          </a:p>
        </p:txBody>
      </p:sp>
      <p:sp>
        <p:nvSpPr>
          <p:cNvPr id="4" name="Slide Number Placeholder 3"/>
          <p:cNvSpPr>
            <a:spLocks noGrp="1"/>
          </p:cNvSpPr>
          <p:nvPr>
            <p:ph type="sldNum" sz="quarter" idx="12"/>
          </p:nvPr>
        </p:nvSpPr>
        <p:spPr/>
        <p:txBody>
          <a:bodyPr/>
          <a:lstStyle/>
          <a:p>
            <a:fld id="{0CA6E0AD-11C2-4961-A72D-217BBA7CE3AB}" type="slidenum">
              <a:rPr lang="en-US" smtClean="0"/>
              <a:pPr/>
              <a:t>21</a:t>
            </a:fld>
            <a:endParaRPr lang="en-US"/>
          </a:p>
        </p:txBody>
      </p:sp>
    </p:spTree>
    <p:extLst>
      <p:ext uri="{BB962C8B-B14F-4D97-AF65-F5344CB8AC3E}">
        <p14:creationId xmlns="" xmlns:p14="http://schemas.microsoft.com/office/powerpoint/2010/main" val="7062742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Prerequisites </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The first component of performance management  process involves two prerequisites.</a:t>
            </a:r>
          </a:p>
          <a:p>
            <a:endParaRPr lang="en-US" dirty="0" smtClean="0"/>
          </a:p>
          <a:p>
            <a:r>
              <a:rPr lang="en-US" dirty="0" smtClean="0"/>
              <a:t>First, there is a need to have good knowledge of the organizations mission. This prerequisite is present regardless of whether there is an emphasis on team performance.</a:t>
            </a:r>
          </a:p>
          <a:p>
            <a:r>
              <a:rPr lang="en-US" dirty="0" smtClean="0"/>
              <a:t> </a:t>
            </a:r>
            <a:endParaRPr lang="en-US" dirty="0"/>
          </a:p>
        </p:txBody>
      </p:sp>
      <p:sp>
        <p:nvSpPr>
          <p:cNvPr id="4" name="Slide Number Placeholder 3"/>
          <p:cNvSpPr>
            <a:spLocks noGrp="1"/>
          </p:cNvSpPr>
          <p:nvPr>
            <p:ph type="sldNum" sz="quarter" idx="12"/>
          </p:nvPr>
        </p:nvSpPr>
        <p:spPr/>
        <p:txBody>
          <a:bodyPr/>
          <a:lstStyle/>
          <a:p>
            <a:fld id="{0CA6E0AD-11C2-4961-A72D-217BBA7CE3AB}"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Prerequisites </a:t>
            </a:r>
            <a:r>
              <a:rPr lang="en-US" dirty="0" smtClean="0"/>
              <a:t>(Contd.)</a:t>
            </a:r>
            <a:endParaRPr lang="en-US" dirty="0"/>
          </a:p>
        </p:txBody>
      </p:sp>
      <p:sp>
        <p:nvSpPr>
          <p:cNvPr id="3" name="Content Placeholder 2"/>
          <p:cNvSpPr>
            <a:spLocks noGrp="1"/>
          </p:cNvSpPr>
          <p:nvPr>
            <p:ph idx="1"/>
          </p:nvPr>
        </p:nvSpPr>
        <p:spPr/>
        <p:txBody>
          <a:bodyPr/>
          <a:lstStyle/>
          <a:p>
            <a:r>
              <a:rPr lang="en-US" dirty="0"/>
              <a:t>Second, there is need to have a good knowledge of the job in question. In the case of individual jobs, a job analysis is conducted to determine the key components of a particular job: what task need to be done, how they are to be done and what knowledge , skills and abilities are needed to do them.</a:t>
            </a:r>
          </a:p>
          <a:p>
            <a:endParaRPr lang="en-US" dirty="0"/>
          </a:p>
        </p:txBody>
      </p:sp>
      <p:sp>
        <p:nvSpPr>
          <p:cNvPr id="4" name="Slide Number Placeholder 3"/>
          <p:cNvSpPr>
            <a:spLocks noGrp="1"/>
          </p:cNvSpPr>
          <p:nvPr>
            <p:ph type="sldNum" sz="quarter" idx="12"/>
          </p:nvPr>
        </p:nvSpPr>
        <p:spPr/>
        <p:txBody>
          <a:bodyPr/>
          <a:lstStyle/>
          <a:p>
            <a:fld id="{0CA6E0AD-11C2-4961-A72D-217BBA7CE3AB}" type="slidenum">
              <a:rPr lang="en-US" smtClean="0"/>
              <a:pPr/>
              <a:t>23</a:t>
            </a:fld>
            <a:endParaRPr lang="en-US"/>
          </a:p>
        </p:txBody>
      </p:sp>
    </p:spTree>
    <p:extLst>
      <p:ext uri="{BB962C8B-B14F-4D97-AF65-F5344CB8AC3E}">
        <p14:creationId xmlns="" xmlns:p14="http://schemas.microsoft.com/office/powerpoint/2010/main" val="53022475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Prerequisites (Contd.)</a:t>
            </a:r>
          </a:p>
        </p:txBody>
      </p:sp>
      <p:sp>
        <p:nvSpPr>
          <p:cNvPr id="3" name="Content Placeholder 2"/>
          <p:cNvSpPr>
            <a:spLocks noGrp="1"/>
          </p:cNvSpPr>
          <p:nvPr>
            <p:ph idx="1"/>
          </p:nvPr>
        </p:nvSpPr>
        <p:spPr/>
        <p:txBody>
          <a:bodyPr>
            <a:normAutofit fontScale="92500" lnSpcReduction="20000"/>
          </a:bodyPr>
          <a:lstStyle/>
          <a:p>
            <a:pPr>
              <a:buNone/>
            </a:pPr>
            <a:r>
              <a:rPr lang="en-US" dirty="0" smtClean="0"/>
              <a:t>There are KSAs that are especially conducive to team performance. </a:t>
            </a:r>
          </a:p>
          <a:p>
            <a:pPr>
              <a:buNone/>
            </a:pPr>
            <a:r>
              <a:rPr lang="en-US" dirty="0" smtClean="0"/>
              <a:t>Examples include the following:</a:t>
            </a:r>
          </a:p>
          <a:p>
            <a:pPr>
              <a:buNone/>
            </a:pPr>
            <a:endParaRPr lang="en-US" dirty="0" smtClean="0"/>
          </a:p>
          <a:p>
            <a:r>
              <a:rPr lang="en-US" dirty="0" smtClean="0"/>
              <a:t>Communication: </a:t>
            </a:r>
          </a:p>
          <a:p>
            <a:pPr lvl="1"/>
            <a:r>
              <a:rPr lang="en-US" dirty="0" smtClean="0"/>
              <a:t>Giving and receiving constructive feed back, listening, and sharing information and ideas.</a:t>
            </a:r>
          </a:p>
          <a:p>
            <a:endParaRPr lang="en-US" dirty="0" smtClean="0"/>
          </a:p>
          <a:p>
            <a:r>
              <a:rPr lang="en-US" dirty="0" smtClean="0"/>
              <a:t>Decision making: </a:t>
            </a:r>
          </a:p>
          <a:p>
            <a:pPr lvl="1"/>
            <a:r>
              <a:rPr lang="en-US" dirty="0" smtClean="0"/>
              <a:t>Help the team make decision.</a:t>
            </a:r>
          </a:p>
        </p:txBody>
      </p:sp>
      <p:sp>
        <p:nvSpPr>
          <p:cNvPr id="4" name="Slide Number Placeholder 3"/>
          <p:cNvSpPr>
            <a:spLocks noGrp="1"/>
          </p:cNvSpPr>
          <p:nvPr>
            <p:ph type="sldNum" sz="quarter" idx="12"/>
          </p:nvPr>
        </p:nvSpPr>
        <p:spPr/>
        <p:txBody>
          <a:bodyPr/>
          <a:lstStyle/>
          <a:p>
            <a:fld id="{0CA6E0AD-11C2-4961-A72D-217BBA7CE3AB}"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Prerequisites (Contd.)</a:t>
            </a:r>
          </a:p>
        </p:txBody>
      </p:sp>
      <p:sp>
        <p:nvSpPr>
          <p:cNvPr id="3" name="Content Placeholder 2"/>
          <p:cNvSpPr>
            <a:spLocks noGrp="1"/>
          </p:cNvSpPr>
          <p:nvPr>
            <p:ph idx="1"/>
          </p:nvPr>
        </p:nvSpPr>
        <p:spPr/>
        <p:txBody>
          <a:bodyPr/>
          <a:lstStyle/>
          <a:p>
            <a:r>
              <a:rPr lang="en-US" dirty="0"/>
              <a:t>Collaboration: </a:t>
            </a:r>
            <a:endParaRPr lang="en-US" dirty="0" smtClean="0"/>
          </a:p>
          <a:p>
            <a:pPr lvl="1"/>
            <a:r>
              <a:rPr lang="en-US" dirty="0" smtClean="0"/>
              <a:t>Dealing </a:t>
            </a:r>
            <a:r>
              <a:rPr lang="en-US" dirty="0"/>
              <a:t>with conflict effectively, committing to the team and its goals, valuing the diversity and experience of other team members, and sharing accountability. </a:t>
            </a:r>
          </a:p>
          <a:p>
            <a:endParaRPr lang="en-US" dirty="0"/>
          </a:p>
        </p:txBody>
      </p:sp>
      <p:sp>
        <p:nvSpPr>
          <p:cNvPr id="4" name="Slide Number Placeholder 3"/>
          <p:cNvSpPr>
            <a:spLocks noGrp="1"/>
          </p:cNvSpPr>
          <p:nvPr>
            <p:ph type="sldNum" sz="quarter" idx="12"/>
          </p:nvPr>
        </p:nvSpPr>
        <p:spPr/>
        <p:txBody>
          <a:bodyPr/>
          <a:lstStyle/>
          <a:p>
            <a:fld id="{0CA6E0AD-11C2-4961-A72D-217BBA7CE3AB}" type="slidenum">
              <a:rPr lang="en-US" smtClean="0"/>
              <a:pPr/>
              <a:t>25</a:t>
            </a:fld>
            <a:endParaRPr lang="en-US"/>
          </a:p>
        </p:txBody>
      </p:sp>
    </p:spTree>
    <p:extLst>
      <p:ext uri="{BB962C8B-B14F-4D97-AF65-F5344CB8AC3E}">
        <p14:creationId xmlns="" xmlns:p14="http://schemas.microsoft.com/office/powerpoint/2010/main" val="84549497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Prerequisites (Contd.)</a:t>
            </a:r>
          </a:p>
        </p:txBody>
      </p:sp>
      <p:sp>
        <p:nvSpPr>
          <p:cNvPr id="3" name="Content Placeholder 2"/>
          <p:cNvSpPr>
            <a:spLocks noGrp="1"/>
          </p:cNvSpPr>
          <p:nvPr>
            <p:ph idx="1"/>
          </p:nvPr>
        </p:nvSpPr>
        <p:spPr/>
        <p:txBody>
          <a:bodyPr/>
          <a:lstStyle/>
          <a:p>
            <a:r>
              <a:rPr lang="en-US" dirty="0" smtClean="0"/>
              <a:t>Team leadership: </a:t>
            </a:r>
          </a:p>
          <a:p>
            <a:pPr lvl="1"/>
            <a:r>
              <a:rPr lang="en-US" dirty="0" smtClean="0"/>
              <a:t>Taking on the role of team leader, including knowing how to extract the best out of the team</a:t>
            </a:r>
          </a:p>
          <a:p>
            <a:endParaRPr lang="en-US" dirty="0" smtClean="0"/>
          </a:p>
          <a:p>
            <a:r>
              <a:rPr lang="en-US" dirty="0" smtClean="0"/>
              <a:t>Self control: </a:t>
            </a:r>
          </a:p>
          <a:p>
            <a:pPr lvl="1"/>
            <a:r>
              <a:rPr lang="en-US" dirty="0" smtClean="0"/>
              <a:t>Keeping emotions under control and not displaying negative actions even when faced with opposition or even hostility from others.</a:t>
            </a:r>
            <a:endParaRPr lang="en-US" dirty="0"/>
          </a:p>
        </p:txBody>
      </p:sp>
      <p:sp>
        <p:nvSpPr>
          <p:cNvPr id="4" name="Slide Number Placeholder 3"/>
          <p:cNvSpPr>
            <a:spLocks noGrp="1"/>
          </p:cNvSpPr>
          <p:nvPr>
            <p:ph type="sldNum" sz="quarter" idx="12"/>
          </p:nvPr>
        </p:nvSpPr>
        <p:spPr/>
        <p:txBody>
          <a:bodyPr/>
          <a:lstStyle/>
          <a:p>
            <a:fld id="{0CA6E0AD-11C2-4961-A72D-217BBA7CE3AB}"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Performance Planning</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second component of performance management process includes the consideration of results and behaviors. </a:t>
            </a:r>
          </a:p>
          <a:p>
            <a:r>
              <a:rPr lang="en-US" dirty="0" smtClean="0"/>
              <a:t>In addition, performance planning involves the creation of developmental plan. </a:t>
            </a:r>
          </a:p>
          <a:p>
            <a:r>
              <a:rPr lang="en-US" dirty="0" smtClean="0"/>
              <a:t>Each of these issues need to be considered at the team level, results expected of the team, behaviors expected of team members, and developmental objectives to be achieved by the team and its members.</a:t>
            </a:r>
            <a:endParaRPr lang="en-US" dirty="0"/>
          </a:p>
        </p:txBody>
      </p:sp>
      <p:sp>
        <p:nvSpPr>
          <p:cNvPr id="4" name="Slide Number Placeholder 3"/>
          <p:cNvSpPr>
            <a:spLocks noGrp="1"/>
          </p:cNvSpPr>
          <p:nvPr>
            <p:ph type="sldNum" sz="quarter" idx="12"/>
          </p:nvPr>
        </p:nvSpPr>
        <p:spPr/>
        <p:txBody>
          <a:bodyPr/>
          <a:lstStyle/>
          <a:p>
            <a:fld id="{0CA6E0AD-11C2-4961-A72D-217BBA7CE3AB}"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a:t>
            </a:r>
            <a:r>
              <a:rPr lang="en-US" dirty="0" smtClean="0"/>
              <a:t>Planning (Contd.)</a:t>
            </a:r>
            <a:endParaRPr lang="en-US" dirty="0"/>
          </a:p>
        </p:txBody>
      </p:sp>
      <p:sp>
        <p:nvSpPr>
          <p:cNvPr id="3" name="Content Placeholder 2"/>
          <p:cNvSpPr>
            <a:spLocks noGrp="1"/>
          </p:cNvSpPr>
          <p:nvPr>
            <p:ph idx="1"/>
          </p:nvPr>
        </p:nvSpPr>
        <p:spPr/>
        <p:txBody>
          <a:bodyPr>
            <a:normAutofit lnSpcReduction="10000"/>
          </a:bodyPr>
          <a:lstStyle/>
          <a:p>
            <a:r>
              <a:rPr lang="en-US" dirty="0" smtClean="0"/>
              <a:t>A discussion of results must include key team accountabilities, specific objectives for each key accountability and performance standards. </a:t>
            </a:r>
          </a:p>
          <a:p>
            <a:r>
              <a:rPr lang="en-US" dirty="0" smtClean="0"/>
              <a:t>A discussion of behaviors need to include competencies. </a:t>
            </a:r>
          </a:p>
          <a:p>
            <a:r>
              <a:rPr lang="en-US" dirty="0" smtClean="0"/>
              <a:t>Finally, the developmental plan includes a description of area that need improving and goals to be achieved in each area. </a:t>
            </a:r>
            <a:endParaRPr lang="en-US" dirty="0"/>
          </a:p>
        </p:txBody>
      </p:sp>
      <p:sp>
        <p:nvSpPr>
          <p:cNvPr id="4" name="Slide Number Placeholder 3"/>
          <p:cNvSpPr>
            <a:spLocks noGrp="1"/>
          </p:cNvSpPr>
          <p:nvPr>
            <p:ph type="sldNum" sz="quarter" idx="12"/>
          </p:nvPr>
        </p:nvSpPr>
        <p:spPr/>
        <p:txBody>
          <a:bodyPr/>
          <a:lstStyle/>
          <a:p>
            <a:fld id="{0CA6E0AD-11C2-4961-A72D-217BBA7CE3AB}"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Planning (Contd.)</a:t>
            </a:r>
          </a:p>
        </p:txBody>
      </p:sp>
      <p:sp>
        <p:nvSpPr>
          <p:cNvPr id="3" name="Content Placeholder 2"/>
          <p:cNvSpPr>
            <a:spLocks noGrp="1"/>
          </p:cNvSpPr>
          <p:nvPr>
            <p:ph idx="1"/>
          </p:nvPr>
        </p:nvSpPr>
        <p:spPr/>
        <p:txBody>
          <a:bodyPr/>
          <a:lstStyle/>
          <a:p>
            <a:r>
              <a:rPr lang="en-US" dirty="0"/>
              <a:t>The plan includes goals not only for the team as a whole, but also developmental objectives for individual performance  that will benefit team performance.</a:t>
            </a:r>
          </a:p>
          <a:p>
            <a:endParaRPr lang="en-US" dirty="0"/>
          </a:p>
        </p:txBody>
      </p:sp>
      <p:sp>
        <p:nvSpPr>
          <p:cNvPr id="4" name="Slide Number Placeholder 3"/>
          <p:cNvSpPr>
            <a:spLocks noGrp="1"/>
          </p:cNvSpPr>
          <p:nvPr>
            <p:ph type="sldNum" sz="quarter" idx="12"/>
          </p:nvPr>
        </p:nvSpPr>
        <p:spPr/>
        <p:txBody>
          <a:bodyPr/>
          <a:lstStyle/>
          <a:p>
            <a:fld id="{0CA6E0AD-11C2-4961-A72D-217BBA7CE3AB}" type="slidenum">
              <a:rPr lang="en-US" smtClean="0"/>
              <a:pPr/>
              <a:t>29</a:t>
            </a:fld>
            <a:endParaRPr lang="en-US"/>
          </a:p>
        </p:txBody>
      </p:sp>
    </p:spTree>
    <p:extLst>
      <p:ext uri="{BB962C8B-B14F-4D97-AF65-F5344CB8AC3E}">
        <p14:creationId xmlns="" xmlns:p14="http://schemas.microsoft.com/office/powerpoint/2010/main" val="82615427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Execution</a:t>
            </a:r>
            <a:endParaRPr lang="en-US" dirty="0"/>
          </a:p>
        </p:txBody>
      </p:sp>
      <p:sp>
        <p:nvSpPr>
          <p:cNvPr id="3" name="Content Placeholder 2"/>
          <p:cNvSpPr>
            <a:spLocks noGrp="1"/>
          </p:cNvSpPr>
          <p:nvPr>
            <p:ph idx="1"/>
          </p:nvPr>
        </p:nvSpPr>
        <p:spPr/>
        <p:txBody>
          <a:bodyPr>
            <a:normAutofit/>
          </a:bodyPr>
          <a:lstStyle/>
          <a:p>
            <a:r>
              <a:rPr lang="en-US" dirty="0" smtClean="0"/>
              <a:t>The third component of performance management process involves performance execution. </a:t>
            </a:r>
          </a:p>
          <a:p>
            <a:r>
              <a:rPr lang="en-US" dirty="0" smtClean="0"/>
              <a:t>Autonomous teams are solely responsible for performance execution; how ever, when a team has a supervisor, then both the team and the supervisor share responsibility for performance execution. </a:t>
            </a:r>
            <a:endParaRPr lang="en-US" dirty="0"/>
          </a:p>
        </p:txBody>
      </p:sp>
      <p:sp>
        <p:nvSpPr>
          <p:cNvPr id="4" name="Slide Number Placeholder 3"/>
          <p:cNvSpPr>
            <a:spLocks noGrp="1"/>
          </p:cNvSpPr>
          <p:nvPr>
            <p:ph type="sldNum" sz="quarter" idx="12"/>
          </p:nvPr>
        </p:nvSpPr>
        <p:spPr/>
        <p:txBody>
          <a:bodyPr/>
          <a:lstStyle/>
          <a:p>
            <a:fld id="{0CA6E0AD-11C2-4961-A72D-217BBA7CE3AB}"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a:t>
            </a:r>
            <a:r>
              <a:rPr lang="en-US" dirty="0" smtClean="0"/>
              <a:t>Execution (Contd.)</a:t>
            </a:r>
            <a:endParaRPr lang="en-US" dirty="0"/>
          </a:p>
        </p:txBody>
      </p:sp>
      <p:sp>
        <p:nvSpPr>
          <p:cNvPr id="3" name="Content Placeholder 2"/>
          <p:cNvSpPr>
            <a:spLocks noGrp="1"/>
          </p:cNvSpPr>
          <p:nvPr>
            <p:ph idx="1"/>
          </p:nvPr>
        </p:nvSpPr>
        <p:spPr/>
        <p:txBody>
          <a:bodyPr/>
          <a:lstStyle/>
          <a:p>
            <a:r>
              <a:rPr lang="en-US" dirty="0"/>
              <a:t>For example, team members need to be </a:t>
            </a:r>
            <a:r>
              <a:rPr lang="en-US" dirty="0" smtClean="0"/>
              <a:t>committed </a:t>
            </a:r>
            <a:r>
              <a:rPr lang="en-US" dirty="0"/>
              <a:t>to goal achievement and should take a proactive role in seeking feedback from one another as well as from the supervisor.</a:t>
            </a:r>
          </a:p>
          <a:p>
            <a:endParaRPr lang="en-US" dirty="0"/>
          </a:p>
        </p:txBody>
      </p:sp>
      <p:sp>
        <p:nvSpPr>
          <p:cNvPr id="4" name="Slide Number Placeholder 3"/>
          <p:cNvSpPr>
            <a:spLocks noGrp="1"/>
          </p:cNvSpPr>
          <p:nvPr>
            <p:ph type="sldNum" sz="quarter" idx="12"/>
          </p:nvPr>
        </p:nvSpPr>
        <p:spPr/>
        <p:txBody>
          <a:bodyPr/>
          <a:lstStyle/>
          <a:p>
            <a:fld id="{0CA6E0AD-11C2-4961-A72D-217BBA7CE3AB}" type="slidenum">
              <a:rPr lang="en-US" smtClean="0"/>
              <a:pPr/>
              <a:t>31</a:t>
            </a:fld>
            <a:endParaRPr lang="en-US"/>
          </a:p>
        </p:txBody>
      </p:sp>
    </p:spTree>
    <p:extLst>
      <p:ext uri="{BB962C8B-B14F-4D97-AF65-F5344CB8AC3E}">
        <p14:creationId xmlns="" xmlns:p14="http://schemas.microsoft.com/office/powerpoint/2010/main" val="105001576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Execution (Contd.)</a:t>
            </a:r>
          </a:p>
        </p:txBody>
      </p:sp>
      <p:sp>
        <p:nvSpPr>
          <p:cNvPr id="3" name="Content Placeholder 2"/>
          <p:cNvSpPr>
            <a:spLocks noGrp="1"/>
          </p:cNvSpPr>
          <p:nvPr>
            <p:ph idx="1"/>
          </p:nvPr>
        </p:nvSpPr>
        <p:spPr/>
        <p:txBody>
          <a:bodyPr/>
          <a:lstStyle/>
          <a:p>
            <a:r>
              <a:rPr lang="en-US" dirty="0" smtClean="0"/>
              <a:t>The supervisor also has some important responsibilities, including observing and documenting team performance and relative contribution of team members, updating the team on any change in the goals of the organization and providing resources and reinforcement so that team members will be motivated to succeed.</a:t>
            </a:r>
            <a:endParaRPr lang="en-US" dirty="0"/>
          </a:p>
        </p:txBody>
      </p:sp>
      <p:sp>
        <p:nvSpPr>
          <p:cNvPr id="4" name="Slide Number Placeholder 3"/>
          <p:cNvSpPr>
            <a:spLocks noGrp="1"/>
          </p:cNvSpPr>
          <p:nvPr>
            <p:ph type="sldNum" sz="quarter" idx="12"/>
          </p:nvPr>
        </p:nvSpPr>
        <p:spPr/>
        <p:txBody>
          <a:bodyPr/>
          <a:lstStyle/>
          <a:p>
            <a:fld id="{0CA6E0AD-11C2-4961-A72D-217BBA7CE3AB}"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Assessment</a:t>
            </a:r>
            <a:endParaRPr lang="en-US" dirty="0"/>
          </a:p>
        </p:txBody>
      </p:sp>
      <p:sp>
        <p:nvSpPr>
          <p:cNvPr id="3" name="Content Placeholder 2"/>
          <p:cNvSpPr>
            <a:spLocks noGrp="1"/>
          </p:cNvSpPr>
          <p:nvPr>
            <p:ph idx="1"/>
          </p:nvPr>
        </p:nvSpPr>
        <p:spPr/>
        <p:txBody>
          <a:bodyPr>
            <a:normAutofit fontScale="92500"/>
          </a:bodyPr>
          <a:lstStyle/>
          <a:p>
            <a:r>
              <a:rPr lang="en-US" dirty="0" smtClean="0"/>
              <a:t>The fourth component of performance management process is performance assessment.</a:t>
            </a:r>
          </a:p>
          <a:p>
            <a:r>
              <a:rPr lang="en-US" dirty="0" smtClean="0"/>
              <a:t>All team members must evaluate one another performance as well as the performance of the overall team. </a:t>
            </a:r>
          </a:p>
          <a:p>
            <a:r>
              <a:rPr lang="en-US" dirty="0" smtClean="0"/>
              <a:t>Peer evaluation are a key component of the assessment stage because they lead to higher level of work load sharing, cooperation and performance.</a:t>
            </a:r>
            <a:endParaRPr lang="en-US" dirty="0"/>
          </a:p>
        </p:txBody>
      </p:sp>
      <p:sp>
        <p:nvSpPr>
          <p:cNvPr id="4" name="Slide Number Placeholder 3"/>
          <p:cNvSpPr>
            <a:spLocks noGrp="1"/>
          </p:cNvSpPr>
          <p:nvPr>
            <p:ph type="sldNum" sz="quarter" idx="12"/>
          </p:nvPr>
        </p:nvSpPr>
        <p:spPr/>
        <p:txBody>
          <a:bodyPr/>
          <a:lstStyle/>
          <a:p>
            <a:fld id="{0CA6E0AD-11C2-4961-A72D-217BBA7CE3AB}"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a:t>
            </a:r>
            <a:r>
              <a:rPr lang="en-US" dirty="0" smtClean="0"/>
              <a:t>Assessment (Contd.)</a:t>
            </a:r>
            <a:endParaRPr lang="en-US" dirty="0"/>
          </a:p>
        </p:txBody>
      </p:sp>
      <p:sp>
        <p:nvSpPr>
          <p:cNvPr id="3" name="Content Placeholder 2"/>
          <p:cNvSpPr>
            <a:spLocks noGrp="1"/>
          </p:cNvSpPr>
          <p:nvPr>
            <p:ph idx="1"/>
          </p:nvPr>
        </p:nvSpPr>
        <p:spPr/>
        <p:txBody>
          <a:bodyPr>
            <a:normAutofit fontScale="92500"/>
          </a:bodyPr>
          <a:lstStyle/>
          <a:p>
            <a:r>
              <a:rPr lang="en-US" dirty="0" smtClean="0"/>
              <a:t>Involvement of each team member in the evaluation process increases their ownership and commitment to the system. </a:t>
            </a:r>
          </a:p>
          <a:p>
            <a:r>
              <a:rPr lang="en-US" dirty="0" smtClean="0"/>
              <a:t>Self appraisal also provide important information to be discussed during the performance review. </a:t>
            </a:r>
          </a:p>
          <a:p>
            <a:r>
              <a:rPr lang="en-US" dirty="0" smtClean="0"/>
              <a:t>In the absence of self appraisal, it is often no clear to supervisors whether the team and its members have a real understanding of what is expected of them.</a:t>
            </a:r>
            <a:endParaRPr lang="en-US" dirty="0"/>
          </a:p>
        </p:txBody>
      </p:sp>
      <p:sp>
        <p:nvSpPr>
          <p:cNvPr id="4" name="Slide Number Placeholder 3"/>
          <p:cNvSpPr>
            <a:spLocks noGrp="1"/>
          </p:cNvSpPr>
          <p:nvPr>
            <p:ph type="sldNum" sz="quarter" idx="12"/>
          </p:nvPr>
        </p:nvSpPr>
        <p:spPr/>
        <p:txBody>
          <a:bodyPr/>
          <a:lstStyle/>
          <a:p>
            <a:fld id="{0CA6E0AD-11C2-4961-A72D-217BBA7CE3AB}"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Assessment (Contd.)</a:t>
            </a:r>
          </a:p>
        </p:txBody>
      </p:sp>
      <p:sp>
        <p:nvSpPr>
          <p:cNvPr id="3" name="Content Placeholder 2"/>
          <p:cNvSpPr>
            <a:spLocks noGrp="1"/>
          </p:cNvSpPr>
          <p:nvPr>
            <p:ph idx="1"/>
          </p:nvPr>
        </p:nvSpPr>
        <p:spPr/>
        <p:txBody>
          <a:bodyPr/>
          <a:lstStyle/>
          <a:p>
            <a:pPr>
              <a:buNone/>
            </a:pPr>
            <a:r>
              <a:rPr lang="en-US" dirty="0" smtClean="0"/>
              <a:t>Three types of performance need to be assessed:</a:t>
            </a:r>
          </a:p>
          <a:p>
            <a:pPr lvl="1"/>
            <a:r>
              <a:rPr lang="en-US" dirty="0" smtClean="0"/>
              <a:t>Individual performance or task performance</a:t>
            </a:r>
          </a:p>
          <a:p>
            <a:pPr lvl="1"/>
            <a:endParaRPr lang="en-US" dirty="0" smtClean="0"/>
          </a:p>
          <a:p>
            <a:pPr lvl="1"/>
            <a:r>
              <a:rPr lang="en-US" dirty="0" smtClean="0"/>
              <a:t>Individual performance or contextual performance</a:t>
            </a:r>
          </a:p>
          <a:p>
            <a:pPr lvl="1"/>
            <a:endParaRPr lang="en-US" dirty="0" smtClean="0"/>
          </a:p>
          <a:p>
            <a:pPr lvl="1"/>
            <a:r>
              <a:rPr lang="en-US" dirty="0" smtClean="0"/>
              <a:t>Team performance as a whole.</a:t>
            </a:r>
          </a:p>
          <a:p>
            <a:endParaRPr lang="en-US" dirty="0"/>
          </a:p>
        </p:txBody>
      </p:sp>
      <p:sp>
        <p:nvSpPr>
          <p:cNvPr id="4" name="Slide Number Placeholder 3"/>
          <p:cNvSpPr>
            <a:spLocks noGrp="1"/>
          </p:cNvSpPr>
          <p:nvPr>
            <p:ph type="sldNum" sz="quarter" idx="12"/>
          </p:nvPr>
        </p:nvSpPr>
        <p:spPr/>
        <p:txBody>
          <a:bodyPr/>
          <a:lstStyle/>
          <a:p>
            <a:fld id="{0CA6E0AD-11C2-4961-A72D-217BBA7CE3AB}"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Dimensions</a:t>
            </a:r>
            <a:endParaRPr lang="en-US" dirty="0"/>
          </a:p>
        </p:txBody>
      </p:sp>
      <p:sp>
        <p:nvSpPr>
          <p:cNvPr id="3" name="Content Placeholder 2"/>
          <p:cNvSpPr>
            <a:spLocks noGrp="1"/>
          </p:cNvSpPr>
          <p:nvPr>
            <p:ph idx="1"/>
          </p:nvPr>
        </p:nvSpPr>
        <p:spPr/>
        <p:txBody>
          <a:bodyPr>
            <a:normAutofit/>
          </a:bodyPr>
          <a:lstStyle/>
          <a:p>
            <a:pPr>
              <a:buNone/>
            </a:pPr>
            <a:r>
              <a:rPr lang="en-US" dirty="0" smtClean="0"/>
              <a:t>Team performance as a whole can be measured using the following four performance dimensions:</a:t>
            </a:r>
          </a:p>
          <a:p>
            <a:endParaRPr lang="en-US" dirty="0" smtClean="0"/>
          </a:p>
          <a:p>
            <a:r>
              <a:rPr lang="en-US" dirty="0" smtClean="0"/>
              <a:t>Effectiveness: </a:t>
            </a:r>
          </a:p>
          <a:p>
            <a:pPr lvl="1"/>
            <a:r>
              <a:rPr lang="en-US" dirty="0" smtClean="0"/>
              <a:t>This is the degree to which results satisfy team stakeholders including both internal and external customers.</a:t>
            </a:r>
          </a:p>
        </p:txBody>
      </p:sp>
      <p:sp>
        <p:nvSpPr>
          <p:cNvPr id="4" name="Slide Number Placeholder 3"/>
          <p:cNvSpPr>
            <a:spLocks noGrp="1"/>
          </p:cNvSpPr>
          <p:nvPr>
            <p:ph type="sldNum" sz="quarter" idx="12"/>
          </p:nvPr>
        </p:nvSpPr>
        <p:spPr/>
        <p:txBody>
          <a:bodyPr/>
          <a:lstStyle/>
          <a:p>
            <a:fld id="{0CA6E0AD-11C2-4961-A72D-217BBA7CE3AB}"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a:t>
            </a:r>
            <a:r>
              <a:rPr lang="en-US" dirty="0" smtClean="0"/>
              <a:t>Dimensions (Contd.)</a:t>
            </a:r>
            <a:endParaRPr lang="en-US" dirty="0"/>
          </a:p>
        </p:txBody>
      </p:sp>
      <p:sp>
        <p:nvSpPr>
          <p:cNvPr id="3" name="Content Placeholder 2"/>
          <p:cNvSpPr>
            <a:spLocks noGrp="1"/>
          </p:cNvSpPr>
          <p:nvPr>
            <p:ph idx="1"/>
          </p:nvPr>
        </p:nvSpPr>
        <p:spPr/>
        <p:txBody>
          <a:bodyPr/>
          <a:lstStyle/>
          <a:p>
            <a:r>
              <a:rPr lang="en-US" dirty="0" smtClean="0"/>
              <a:t>Efficiency</a:t>
            </a:r>
            <a:r>
              <a:rPr lang="en-US" dirty="0"/>
              <a:t>: </a:t>
            </a:r>
          </a:p>
          <a:p>
            <a:pPr lvl="1"/>
            <a:r>
              <a:rPr lang="en-US" dirty="0"/>
              <a:t>This is the degree to which internal team processes support the achievement of results, team growth and team member satisfaction.</a:t>
            </a:r>
          </a:p>
          <a:p>
            <a:endParaRPr lang="en-US" dirty="0"/>
          </a:p>
        </p:txBody>
      </p:sp>
      <p:sp>
        <p:nvSpPr>
          <p:cNvPr id="4" name="Slide Number Placeholder 3"/>
          <p:cNvSpPr>
            <a:spLocks noGrp="1"/>
          </p:cNvSpPr>
          <p:nvPr>
            <p:ph type="sldNum" sz="quarter" idx="12"/>
          </p:nvPr>
        </p:nvSpPr>
        <p:spPr/>
        <p:txBody>
          <a:bodyPr/>
          <a:lstStyle/>
          <a:p>
            <a:fld id="{0CA6E0AD-11C2-4961-A72D-217BBA7CE3AB}" type="slidenum">
              <a:rPr lang="en-US" smtClean="0"/>
              <a:pPr/>
              <a:t>37</a:t>
            </a:fld>
            <a:endParaRPr lang="en-US"/>
          </a:p>
        </p:txBody>
      </p:sp>
    </p:spTree>
    <p:extLst>
      <p:ext uri="{BB962C8B-B14F-4D97-AF65-F5344CB8AC3E}">
        <p14:creationId xmlns="" xmlns:p14="http://schemas.microsoft.com/office/powerpoint/2010/main" val="80938378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Dimensions (Contd.)</a:t>
            </a:r>
          </a:p>
        </p:txBody>
      </p:sp>
      <p:sp>
        <p:nvSpPr>
          <p:cNvPr id="3" name="Content Placeholder 2"/>
          <p:cNvSpPr>
            <a:spLocks noGrp="1"/>
          </p:cNvSpPr>
          <p:nvPr>
            <p:ph idx="1"/>
          </p:nvPr>
        </p:nvSpPr>
        <p:spPr/>
        <p:txBody>
          <a:bodyPr>
            <a:normAutofit/>
          </a:bodyPr>
          <a:lstStyle/>
          <a:p>
            <a:r>
              <a:rPr lang="en-US" dirty="0" smtClean="0"/>
              <a:t>Learning and growth: </a:t>
            </a:r>
          </a:p>
          <a:p>
            <a:pPr lvl="1"/>
            <a:r>
              <a:rPr lang="en-US" dirty="0" smtClean="0"/>
              <a:t>This is the degree to which the team is able to learn new skills and improve performance over time. </a:t>
            </a:r>
          </a:p>
          <a:p>
            <a:pPr lvl="1"/>
            <a:r>
              <a:rPr lang="en-US" dirty="0" smtClean="0"/>
              <a:t>Specific measures can include innovation, documented learning, best practices and process involvement.</a:t>
            </a:r>
          </a:p>
        </p:txBody>
      </p:sp>
      <p:sp>
        <p:nvSpPr>
          <p:cNvPr id="4" name="Slide Number Placeholder 3"/>
          <p:cNvSpPr>
            <a:spLocks noGrp="1"/>
          </p:cNvSpPr>
          <p:nvPr>
            <p:ph type="sldNum" sz="quarter" idx="12"/>
          </p:nvPr>
        </p:nvSpPr>
        <p:spPr/>
        <p:txBody>
          <a:bodyPr/>
          <a:lstStyle/>
          <a:p>
            <a:fld id="{0CA6E0AD-11C2-4961-A72D-217BBA7CE3AB}" type="slidenum">
              <a:rPr lang="en-US" smtClean="0"/>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Dimensions (Contd.)</a:t>
            </a:r>
          </a:p>
        </p:txBody>
      </p:sp>
      <p:sp>
        <p:nvSpPr>
          <p:cNvPr id="3" name="Content Placeholder 2"/>
          <p:cNvSpPr>
            <a:spLocks noGrp="1"/>
          </p:cNvSpPr>
          <p:nvPr>
            <p:ph idx="1"/>
          </p:nvPr>
        </p:nvSpPr>
        <p:spPr/>
        <p:txBody>
          <a:bodyPr/>
          <a:lstStyle/>
          <a:p>
            <a:r>
              <a:rPr lang="en-US" dirty="0"/>
              <a:t>Team members satisfaction: </a:t>
            </a:r>
            <a:endParaRPr lang="en-US" dirty="0" smtClean="0"/>
          </a:p>
          <a:p>
            <a:pPr lvl="1"/>
            <a:r>
              <a:rPr lang="en-US" dirty="0" smtClean="0"/>
              <a:t>This </a:t>
            </a:r>
            <a:r>
              <a:rPr lang="en-US" dirty="0"/>
              <a:t>is the degree to which team members are satisfied with their team membership. Specific measures can include team members perceptions regarding the extent to which team work contributes to their growth and personal well being.</a:t>
            </a:r>
          </a:p>
          <a:p>
            <a:endParaRPr lang="en-US" dirty="0"/>
          </a:p>
        </p:txBody>
      </p:sp>
      <p:sp>
        <p:nvSpPr>
          <p:cNvPr id="4" name="Slide Number Placeholder 3"/>
          <p:cNvSpPr>
            <a:spLocks noGrp="1"/>
          </p:cNvSpPr>
          <p:nvPr>
            <p:ph type="sldNum" sz="quarter" idx="12"/>
          </p:nvPr>
        </p:nvSpPr>
        <p:spPr/>
        <p:txBody>
          <a:bodyPr/>
          <a:lstStyle/>
          <a:p>
            <a:fld id="{0CA6E0AD-11C2-4961-A72D-217BBA7CE3AB}" type="slidenum">
              <a:rPr lang="en-US" smtClean="0"/>
              <a:pPr/>
              <a:t>39</a:t>
            </a:fld>
            <a:endParaRPr lang="en-US"/>
          </a:p>
        </p:txBody>
      </p:sp>
    </p:spTree>
    <p:extLst>
      <p:ext uri="{BB962C8B-B14F-4D97-AF65-F5344CB8AC3E}">
        <p14:creationId xmlns="" xmlns:p14="http://schemas.microsoft.com/office/powerpoint/2010/main" val="214804459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Usman\Desktop\DESK TOP 11 JAN 2014\vIRTUAL UNI COMSATS\Performance Management\scans\264.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0"/>
            <a:ext cx="9144000" cy="6781800"/>
          </a:xfrm>
          <a:prstGeom prst="rect">
            <a:avLst/>
          </a:prstGeom>
          <a:noFill/>
          <a:extLst>
            <a:ext uri="{909E8E84-426E-40DD-AFC4-6F175D3DCCD1}">
              <a14:hiddenFill xmlns=""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0CA6E0AD-11C2-4961-A72D-217BBA7CE3AB}" type="slidenum">
              <a:rPr lang="en-US" smtClean="0"/>
              <a:pPr/>
              <a:t>40</a:t>
            </a:fld>
            <a:endParaRPr lang="en-US"/>
          </a:p>
        </p:txBody>
      </p:sp>
    </p:spTree>
    <p:extLst>
      <p:ext uri="{BB962C8B-B14F-4D97-AF65-F5344CB8AC3E}">
        <p14:creationId xmlns="" xmlns:p14="http://schemas.microsoft.com/office/powerpoint/2010/main" val="48577223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Review</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The fifth component of performance management process is the performance review, which takes place when the team members meet with the supervisor or manager to discuss how they have been working. </a:t>
            </a:r>
          </a:p>
          <a:p>
            <a:endParaRPr lang="en-US" dirty="0" smtClean="0"/>
          </a:p>
          <a:p>
            <a:r>
              <a:rPr lang="en-US" dirty="0" smtClean="0"/>
              <a:t>In organizations that are structured around autonomous teams, there may not be a supervisor or manager. </a:t>
            </a:r>
          </a:p>
          <a:p>
            <a:r>
              <a:rPr lang="en-US" dirty="0" smtClean="0"/>
              <a:t>In that case, a team leader or representative would meet with a performance review board, which includes representatives from all teams.</a:t>
            </a:r>
            <a:endParaRPr lang="en-US" dirty="0"/>
          </a:p>
        </p:txBody>
      </p:sp>
      <p:sp>
        <p:nvSpPr>
          <p:cNvPr id="4" name="Slide Number Placeholder 3"/>
          <p:cNvSpPr>
            <a:spLocks noGrp="1"/>
          </p:cNvSpPr>
          <p:nvPr>
            <p:ph type="sldNum" sz="quarter" idx="12"/>
          </p:nvPr>
        </p:nvSpPr>
        <p:spPr/>
        <p:txBody>
          <a:bodyPr/>
          <a:lstStyle/>
          <a:p>
            <a:fld id="{0CA6E0AD-11C2-4961-A72D-217BBA7CE3AB}" type="slidenum">
              <a:rPr lang="en-US" smtClean="0"/>
              <a:pPr/>
              <a:t>41</a:t>
            </a:fld>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a:t>
            </a:r>
            <a:r>
              <a:rPr lang="en-US" dirty="0" smtClean="0"/>
              <a:t>Review (Contd.)</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At-least two meetings are needed. First, the supervisor meets with all members of team together. </a:t>
            </a:r>
          </a:p>
          <a:p>
            <a:r>
              <a:rPr lang="en-US" dirty="0" smtClean="0"/>
              <a:t>The focus of this meeting is to discuss the overall team performance including results achieved by the team as a whole. </a:t>
            </a:r>
          </a:p>
          <a:p>
            <a:r>
              <a:rPr lang="en-US" dirty="0" smtClean="0"/>
              <a:t>Information for this meeting comes from team members evaluating their collective performance, other teams evaluating the team in question, and the supervisors evaluation.</a:t>
            </a:r>
            <a:endParaRPr lang="en-US" dirty="0"/>
          </a:p>
        </p:txBody>
      </p:sp>
      <p:sp>
        <p:nvSpPr>
          <p:cNvPr id="4" name="Slide Number Placeholder 3"/>
          <p:cNvSpPr>
            <a:spLocks noGrp="1"/>
          </p:cNvSpPr>
          <p:nvPr>
            <p:ph type="sldNum" sz="quarter" idx="12"/>
          </p:nvPr>
        </p:nvSpPr>
        <p:spPr/>
        <p:txBody>
          <a:bodyPr/>
          <a:lstStyle/>
          <a:p>
            <a:fld id="{0CA6E0AD-11C2-4961-A72D-217BBA7CE3AB}" type="slidenum">
              <a:rPr lang="en-US" smtClean="0"/>
              <a:pPr/>
              <a:t>42</a:t>
            </a:fld>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Review (Contd.)</a:t>
            </a:r>
          </a:p>
        </p:txBody>
      </p:sp>
      <p:sp>
        <p:nvSpPr>
          <p:cNvPr id="3" name="Content Placeholder 2"/>
          <p:cNvSpPr>
            <a:spLocks noGrp="1"/>
          </p:cNvSpPr>
          <p:nvPr>
            <p:ph idx="1"/>
          </p:nvPr>
        </p:nvSpPr>
        <p:spPr/>
        <p:txBody>
          <a:bodyPr>
            <a:normAutofit lnSpcReduction="10000"/>
          </a:bodyPr>
          <a:lstStyle/>
          <a:p>
            <a:r>
              <a:rPr lang="en-US" dirty="0" smtClean="0"/>
              <a:t>Second, the supervisor meets each team member individually. </a:t>
            </a:r>
          </a:p>
          <a:p>
            <a:r>
              <a:rPr lang="en-US" dirty="0" smtClean="0"/>
              <a:t>The focus of this meeting is to discuss how the individual behaviors contributed to team performance.</a:t>
            </a:r>
          </a:p>
          <a:p>
            <a:r>
              <a:rPr lang="en-US" dirty="0" smtClean="0"/>
              <a:t>Information for this meeting comes from individuals evaluating their own performance, peer ratings of the individuals performance, and the supervisors evaluation.</a:t>
            </a:r>
            <a:endParaRPr lang="en-US" dirty="0"/>
          </a:p>
        </p:txBody>
      </p:sp>
      <p:sp>
        <p:nvSpPr>
          <p:cNvPr id="4" name="Slide Number Placeholder 3"/>
          <p:cNvSpPr>
            <a:spLocks noGrp="1"/>
          </p:cNvSpPr>
          <p:nvPr>
            <p:ph type="sldNum" sz="quarter" idx="12"/>
          </p:nvPr>
        </p:nvSpPr>
        <p:spPr/>
        <p:txBody>
          <a:bodyPr/>
          <a:lstStyle/>
          <a:p>
            <a:fld id="{0CA6E0AD-11C2-4961-A72D-217BBA7CE3AB}" type="slidenum">
              <a:rPr lang="en-US" smtClean="0"/>
              <a:pPr/>
              <a:t>43</a:t>
            </a:fld>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Usman\Desktop\DESK TOP 11 JAN 2014\vIRTUAL UNI COMSATS\Performance Management\scans\265.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0"/>
            <a:ext cx="9143999" cy="6858000"/>
          </a:xfrm>
          <a:prstGeom prst="rect">
            <a:avLst/>
          </a:prstGeom>
          <a:noFill/>
          <a:extLst>
            <a:ext uri="{909E8E84-426E-40DD-AFC4-6F175D3DCCD1}">
              <a14:hiddenFill xmlns=""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0CA6E0AD-11C2-4961-A72D-217BBA7CE3AB}" type="slidenum">
              <a:rPr lang="en-US" smtClean="0"/>
              <a:pPr/>
              <a:t>44</a:t>
            </a:fld>
            <a:endParaRPr lang="en-US"/>
          </a:p>
        </p:txBody>
      </p:sp>
    </p:spTree>
    <p:extLst>
      <p:ext uri="{BB962C8B-B14F-4D97-AF65-F5344CB8AC3E}">
        <p14:creationId xmlns="" xmlns:p14="http://schemas.microsoft.com/office/powerpoint/2010/main" val="285513909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Performance Renewal and Re-contracting</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The final component of performance management process involves renewal and re-contracting. </a:t>
            </a:r>
          </a:p>
          <a:p>
            <a:r>
              <a:rPr lang="en-US" dirty="0" smtClean="0"/>
              <a:t>Essentially, this component is identical to the performance planning stage; however, performance renewal and re-contracting uses information gathered during the review period to make adjustments as needed. </a:t>
            </a:r>
          </a:p>
          <a:p>
            <a:r>
              <a:rPr lang="en-US" dirty="0" smtClean="0"/>
              <a:t>For example, some new key accountabilities and competencies may be included. </a:t>
            </a:r>
          </a:p>
          <a:p>
            <a:r>
              <a:rPr lang="en-US" dirty="0" smtClean="0"/>
              <a:t>Conversely, some goals may have to be adjusted either upward or downward. </a:t>
            </a:r>
            <a:endParaRPr lang="en-US" dirty="0"/>
          </a:p>
        </p:txBody>
      </p:sp>
      <p:sp>
        <p:nvSpPr>
          <p:cNvPr id="4" name="Slide Number Placeholder 3"/>
          <p:cNvSpPr>
            <a:spLocks noGrp="1"/>
          </p:cNvSpPr>
          <p:nvPr>
            <p:ph type="sldNum" sz="quarter" idx="12"/>
          </p:nvPr>
        </p:nvSpPr>
        <p:spPr/>
        <p:txBody>
          <a:bodyPr/>
          <a:lstStyle/>
          <a:p>
            <a:fld id="{0CA6E0AD-11C2-4961-A72D-217BBA7CE3AB}" type="slidenum">
              <a:rPr lang="en-US" smtClean="0"/>
              <a:pPr/>
              <a:t>45</a:t>
            </a:fld>
            <a:endParaRPr 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Usman\Desktop\DESK TOP 11 JAN 2014\vIRTUAL UNI COMSATS\Performance Management\scans\266.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6927"/>
            <a:ext cx="9144000" cy="6864927"/>
          </a:xfrm>
          <a:prstGeom prst="rect">
            <a:avLst/>
          </a:prstGeom>
          <a:noFill/>
          <a:extLst>
            <a:ext uri="{909E8E84-426E-40DD-AFC4-6F175D3DCCD1}">
              <a14:hiddenFill xmlns=""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0CA6E0AD-11C2-4961-A72D-217BBA7CE3AB}" type="slidenum">
              <a:rPr lang="en-US" smtClean="0"/>
              <a:pPr/>
              <a:t>46</a:t>
            </a:fld>
            <a:endParaRPr lang="en-US"/>
          </a:p>
        </p:txBody>
      </p:sp>
    </p:spTree>
    <p:extLst>
      <p:ext uri="{BB962C8B-B14F-4D97-AF65-F5344CB8AC3E}">
        <p14:creationId xmlns="" xmlns:p14="http://schemas.microsoft.com/office/powerpoint/2010/main" val="306250860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Rewarding Team </a:t>
            </a:r>
            <a:r>
              <a:rPr lang="en-US" dirty="0"/>
              <a:t>P</a:t>
            </a:r>
            <a:r>
              <a:rPr lang="en-US" dirty="0" smtClean="0"/>
              <a:t>erformance</a:t>
            </a:r>
            <a:endParaRPr lang="en-US" dirty="0"/>
          </a:p>
        </p:txBody>
      </p:sp>
      <p:sp>
        <p:nvSpPr>
          <p:cNvPr id="3" name="Content Placeholder 2"/>
          <p:cNvSpPr>
            <a:spLocks noGrp="1"/>
          </p:cNvSpPr>
          <p:nvPr>
            <p:ph idx="1"/>
          </p:nvPr>
        </p:nvSpPr>
        <p:spPr/>
        <p:txBody>
          <a:bodyPr>
            <a:normAutofit/>
          </a:bodyPr>
          <a:lstStyle/>
          <a:p>
            <a:r>
              <a:rPr lang="en-US" dirty="0" smtClean="0"/>
              <a:t>Teams are a pervasive fact of </a:t>
            </a:r>
            <a:r>
              <a:rPr lang="en-US" dirty="0"/>
              <a:t>o</a:t>
            </a:r>
            <a:r>
              <a:rPr lang="en-US" dirty="0" smtClean="0"/>
              <a:t>rganizational life. </a:t>
            </a:r>
          </a:p>
          <a:p>
            <a:r>
              <a:rPr lang="en-US" dirty="0" smtClean="0"/>
              <a:t>Because of this, organizations that implement performance management systems that include team performance must redesign their reward systems to </a:t>
            </a:r>
            <a:r>
              <a:rPr lang="en-US" smtClean="0"/>
              <a:t>reward </a:t>
            </a:r>
            <a:r>
              <a:rPr lang="en-US" smtClean="0"/>
              <a:t>team </a:t>
            </a:r>
            <a:r>
              <a:rPr lang="en-US" dirty="0" smtClean="0"/>
              <a:t>performance. </a:t>
            </a:r>
          </a:p>
        </p:txBody>
      </p:sp>
      <p:sp>
        <p:nvSpPr>
          <p:cNvPr id="4" name="Slide Number Placeholder 3"/>
          <p:cNvSpPr>
            <a:spLocks noGrp="1"/>
          </p:cNvSpPr>
          <p:nvPr>
            <p:ph type="sldNum" sz="quarter" idx="12"/>
          </p:nvPr>
        </p:nvSpPr>
        <p:spPr/>
        <p:txBody>
          <a:bodyPr/>
          <a:lstStyle/>
          <a:p>
            <a:fld id="{0CA6E0AD-11C2-4961-A72D-217BBA7CE3AB}" type="slidenum">
              <a:rPr lang="en-US" smtClean="0"/>
              <a:pPr/>
              <a:t>47</a:t>
            </a:fld>
            <a:endParaRPr lang="en-US"/>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Rewarding Team </a:t>
            </a:r>
            <a:r>
              <a:rPr lang="en-US" dirty="0" smtClean="0"/>
              <a:t>Performance (Contd.)</a:t>
            </a:r>
            <a:endParaRPr lang="en-US" dirty="0"/>
          </a:p>
        </p:txBody>
      </p:sp>
      <p:sp>
        <p:nvSpPr>
          <p:cNvPr id="3" name="Content Placeholder 2"/>
          <p:cNvSpPr>
            <a:spLocks noGrp="1"/>
          </p:cNvSpPr>
          <p:nvPr>
            <p:ph idx="1"/>
          </p:nvPr>
        </p:nvSpPr>
        <p:spPr/>
        <p:txBody>
          <a:bodyPr>
            <a:normAutofit/>
          </a:bodyPr>
          <a:lstStyle/>
          <a:p>
            <a:r>
              <a:rPr lang="en-US" dirty="0" smtClean="0"/>
              <a:t>Organizations can reward team performance in a ways similar to those in which they reward individual performance. </a:t>
            </a:r>
          </a:p>
        </p:txBody>
      </p:sp>
      <p:sp>
        <p:nvSpPr>
          <p:cNvPr id="4" name="Slide Number Placeholder 3"/>
          <p:cNvSpPr>
            <a:spLocks noGrp="1"/>
          </p:cNvSpPr>
          <p:nvPr>
            <p:ph type="sldNum" sz="quarter" idx="12"/>
          </p:nvPr>
        </p:nvSpPr>
        <p:spPr/>
        <p:txBody>
          <a:bodyPr/>
          <a:lstStyle/>
          <a:p>
            <a:fld id="{0CA6E0AD-11C2-4961-A72D-217BBA7CE3AB}" type="slidenum">
              <a:rPr lang="en-US" smtClean="0"/>
              <a:pPr/>
              <a:t>48</a:t>
            </a:fld>
            <a:endParaRPr 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Rewarding Team Performance (Contd.)</a:t>
            </a:r>
          </a:p>
        </p:txBody>
      </p:sp>
      <p:sp>
        <p:nvSpPr>
          <p:cNvPr id="3" name="Content Placeholder 2"/>
          <p:cNvSpPr>
            <a:spLocks noGrp="1"/>
          </p:cNvSpPr>
          <p:nvPr>
            <p:ph idx="1"/>
          </p:nvPr>
        </p:nvSpPr>
        <p:spPr/>
        <p:txBody>
          <a:bodyPr>
            <a:normAutofit/>
          </a:bodyPr>
          <a:lstStyle/>
          <a:p>
            <a:r>
              <a:rPr lang="en-US" dirty="0" smtClean="0"/>
              <a:t>Team based rewards are effective if they are implemented following the same principles used for individual rewards discussed previously. </a:t>
            </a:r>
          </a:p>
          <a:p>
            <a:r>
              <a:rPr lang="en-US" dirty="0" smtClean="0"/>
              <a:t>For example, all employees should be eligible, and reward should be visible, contingent and reversible. </a:t>
            </a:r>
            <a:endParaRPr lang="en-US" dirty="0"/>
          </a:p>
        </p:txBody>
      </p:sp>
      <p:sp>
        <p:nvSpPr>
          <p:cNvPr id="4" name="Slide Number Placeholder 3"/>
          <p:cNvSpPr>
            <a:spLocks noGrp="1"/>
          </p:cNvSpPr>
          <p:nvPr>
            <p:ph type="sldNum" sz="quarter" idx="12"/>
          </p:nvPr>
        </p:nvSpPr>
        <p:spPr/>
        <p:txBody>
          <a:bodyPr/>
          <a:lstStyle/>
          <a:p>
            <a:fld id="{0CA6E0AD-11C2-4961-A72D-217BBA7CE3AB}" type="slidenum">
              <a:rPr lang="en-US" smtClean="0"/>
              <a:pPr/>
              <a:t>49</a:t>
            </a:fld>
            <a:endParaRPr 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Rewarding Team Performance (Contd.)</a:t>
            </a:r>
          </a:p>
        </p:txBody>
      </p:sp>
      <p:sp>
        <p:nvSpPr>
          <p:cNvPr id="3" name="Content Placeholder 2"/>
          <p:cNvSpPr>
            <a:spLocks noGrp="1"/>
          </p:cNvSpPr>
          <p:nvPr>
            <p:ph idx="1"/>
          </p:nvPr>
        </p:nvSpPr>
        <p:spPr/>
        <p:txBody>
          <a:bodyPr/>
          <a:lstStyle/>
          <a:p>
            <a:r>
              <a:rPr lang="en-US" dirty="0"/>
              <a:t>Also, in implementing team rewards , we need to be aware of the factors that make rewards fail. </a:t>
            </a:r>
            <a:endParaRPr lang="en-US" dirty="0" smtClean="0"/>
          </a:p>
          <a:p>
            <a:r>
              <a:rPr lang="en-US" dirty="0" smtClean="0"/>
              <a:t>For </a:t>
            </a:r>
            <a:r>
              <a:rPr lang="en-US" dirty="0"/>
              <a:t>example, rewards given to team members based on the extent to which they cooperate with each other are likely to enhance accuracy but not necessarily speed.</a:t>
            </a:r>
          </a:p>
          <a:p>
            <a:endParaRPr lang="en-US" dirty="0"/>
          </a:p>
        </p:txBody>
      </p:sp>
      <p:sp>
        <p:nvSpPr>
          <p:cNvPr id="4" name="Slide Number Placeholder 3"/>
          <p:cNvSpPr>
            <a:spLocks noGrp="1"/>
          </p:cNvSpPr>
          <p:nvPr>
            <p:ph type="sldNum" sz="quarter" idx="12"/>
          </p:nvPr>
        </p:nvSpPr>
        <p:spPr/>
        <p:txBody>
          <a:bodyPr/>
          <a:lstStyle/>
          <a:p>
            <a:fld id="{0CA6E0AD-11C2-4961-A72D-217BBA7CE3AB}" type="slidenum">
              <a:rPr lang="en-US" smtClean="0"/>
              <a:pPr/>
              <a:t>50</a:t>
            </a:fld>
            <a:endParaRPr lang="en-US"/>
          </a:p>
        </p:txBody>
      </p:sp>
    </p:spTree>
    <p:extLst>
      <p:ext uri="{BB962C8B-B14F-4D97-AF65-F5344CB8AC3E}">
        <p14:creationId xmlns="" xmlns:p14="http://schemas.microsoft.com/office/powerpoint/2010/main" val="101230683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Rewarding Team Performance (Contd.)</a:t>
            </a:r>
          </a:p>
        </p:txBody>
      </p:sp>
      <p:sp>
        <p:nvSpPr>
          <p:cNvPr id="3" name="Content Placeholder 2"/>
          <p:cNvSpPr>
            <a:spLocks noGrp="1"/>
          </p:cNvSpPr>
          <p:nvPr>
            <p:ph idx="1"/>
          </p:nvPr>
        </p:nvSpPr>
        <p:spPr/>
        <p:txBody>
          <a:bodyPr>
            <a:normAutofit/>
          </a:bodyPr>
          <a:lstStyle/>
          <a:p>
            <a:r>
              <a:rPr lang="en-US" dirty="0" smtClean="0"/>
              <a:t>An organization can have variable pay system in which an individual is </a:t>
            </a:r>
            <a:r>
              <a:rPr lang="en-US" dirty="0"/>
              <a:t>e</a:t>
            </a:r>
            <a:r>
              <a:rPr lang="en-US" dirty="0" smtClean="0"/>
              <a:t>ligible for a bonus if his or her team achieves specific results. </a:t>
            </a:r>
          </a:p>
          <a:p>
            <a:r>
              <a:rPr lang="en-US" dirty="0" smtClean="0"/>
              <a:t>This reward would be in addition to any performance based rewards allocated according to individual performance. </a:t>
            </a:r>
            <a:endParaRPr lang="en-US" dirty="0"/>
          </a:p>
        </p:txBody>
      </p:sp>
      <p:sp>
        <p:nvSpPr>
          <p:cNvPr id="4" name="Slide Number Placeholder 3"/>
          <p:cNvSpPr>
            <a:spLocks noGrp="1"/>
          </p:cNvSpPr>
          <p:nvPr>
            <p:ph type="sldNum" sz="quarter" idx="12"/>
          </p:nvPr>
        </p:nvSpPr>
        <p:spPr/>
        <p:txBody>
          <a:bodyPr/>
          <a:lstStyle/>
          <a:p>
            <a:fld id="{0CA6E0AD-11C2-4961-A72D-217BBA7CE3AB}" type="slidenum">
              <a:rPr lang="en-US" smtClean="0"/>
              <a:pPr/>
              <a:t>51</a:t>
            </a:fld>
            <a:endParaRPr lang="en-US"/>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Rewarding Team Performance (Contd.)</a:t>
            </a:r>
          </a:p>
        </p:txBody>
      </p:sp>
      <p:sp>
        <p:nvSpPr>
          <p:cNvPr id="3" name="Content Placeholder 2"/>
          <p:cNvSpPr>
            <a:spLocks noGrp="1"/>
          </p:cNvSpPr>
          <p:nvPr>
            <p:ph idx="1"/>
          </p:nvPr>
        </p:nvSpPr>
        <p:spPr/>
        <p:txBody>
          <a:bodyPr/>
          <a:lstStyle/>
          <a:p>
            <a:r>
              <a:rPr lang="en-US" dirty="0"/>
              <a:t>The amount of bonus could also be controlled by team: teams that are able to generate savings that result from controlling costs and improving </a:t>
            </a:r>
            <a:r>
              <a:rPr lang="en-US" dirty="0" smtClean="0"/>
              <a:t>efficiency </a:t>
            </a:r>
            <a:r>
              <a:rPr lang="en-US" dirty="0"/>
              <a:t>may see some of this money come back in the form of bonuses. </a:t>
            </a:r>
          </a:p>
        </p:txBody>
      </p:sp>
      <p:sp>
        <p:nvSpPr>
          <p:cNvPr id="4" name="Slide Number Placeholder 3"/>
          <p:cNvSpPr>
            <a:spLocks noGrp="1"/>
          </p:cNvSpPr>
          <p:nvPr>
            <p:ph type="sldNum" sz="quarter" idx="12"/>
          </p:nvPr>
        </p:nvSpPr>
        <p:spPr/>
        <p:txBody>
          <a:bodyPr/>
          <a:lstStyle/>
          <a:p>
            <a:fld id="{0CA6E0AD-11C2-4961-A72D-217BBA7CE3AB}" type="slidenum">
              <a:rPr lang="en-US" smtClean="0"/>
              <a:pPr/>
              <a:t>52</a:t>
            </a:fld>
            <a:endParaRPr lang="en-US"/>
          </a:p>
        </p:txBody>
      </p:sp>
    </p:spTree>
    <p:extLst>
      <p:ext uri="{BB962C8B-B14F-4D97-AF65-F5344CB8AC3E}">
        <p14:creationId xmlns="" xmlns:p14="http://schemas.microsoft.com/office/powerpoint/2010/main" val="4013267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Rewarding Team Performance (Contd.)</a:t>
            </a:r>
          </a:p>
        </p:txBody>
      </p:sp>
      <p:sp>
        <p:nvSpPr>
          <p:cNvPr id="3" name="Content Placeholder 2"/>
          <p:cNvSpPr>
            <a:spLocks noGrp="1"/>
          </p:cNvSpPr>
          <p:nvPr>
            <p:ph idx="1"/>
          </p:nvPr>
        </p:nvSpPr>
        <p:spPr/>
        <p:txBody>
          <a:bodyPr/>
          <a:lstStyle/>
          <a:p>
            <a:r>
              <a:rPr lang="en-US" dirty="0"/>
              <a:t>In this case, the rewards are called self funded. </a:t>
            </a:r>
            <a:endParaRPr lang="en-US" dirty="0" smtClean="0"/>
          </a:p>
          <a:p>
            <a:r>
              <a:rPr lang="en-US" dirty="0" smtClean="0"/>
              <a:t>In </a:t>
            </a:r>
            <a:r>
              <a:rPr lang="en-US" dirty="0"/>
              <a:t>other cases, the bonus can come from a company wide pool that varies each year, based on overall organizational </a:t>
            </a:r>
            <a:r>
              <a:rPr lang="en-US" dirty="0" smtClean="0"/>
              <a:t>performance.</a:t>
            </a:r>
            <a:endParaRPr lang="en-US" dirty="0"/>
          </a:p>
          <a:p>
            <a:endParaRPr lang="en-US" dirty="0"/>
          </a:p>
        </p:txBody>
      </p:sp>
      <p:sp>
        <p:nvSpPr>
          <p:cNvPr id="4" name="Slide Number Placeholder 3"/>
          <p:cNvSpPr>
            <a:spLocks noGrp="1"/>
          </p:cNvSpPr>
          <p:nvPr>
            <p:ph type="sldNum" sz="quarter" idx="12"/>
          </p:nvPr>
        </p:nvSpPr>
        <p:spPr/>
        <p:txBody>
          <a:bodyPr/>
          <a:lstStyle/>
          <a:p>
            <a:fld id="{0CA6E0AD-11C2-4961-A72D-217BBA7CE3AB}" type="slidenum">
              <a:rPr lang="en-US" smtClean="0"/>
              <a:pPr/>
              <a:t>53</a:t>
            </a:fld>
            <a:endParaRPr lang="en-US"/>
          </a:p>
        </p:txBody>
      </p:sp>
    </p:spTree>
    <p:extLst>
      <p:ext uri="{BB962C8B-B14F-4D97-AF65-F5344CB8AC3E}">
        <p14:creationId xmlns="" xmlns:p14="http://schemas.microsoft.com/office/powerpoint/2010/main" val="261082817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Today’s Lecture</a:t>
            </a:r>
            <a:endParaRPr lang="en-US" dirty="0"/>
          </a:p>
        </p:txBody>
      </p:sp>
      <p:sp>
        <p:nvSpPr>
          <p:cNvPr id="3" name="Content Placeholder 2"/>
          <p:cNvSpPr>
            <a:spLocks noGrp="1"/>
          </p:cNvSpPr>
          <p:nvPr>
            <p:ph idx="1"/>
          </p:nvPr>
        </p:nvSpPr>
        <p:spPr>
          <a:xfrm>
            <a:off x="457200" y="1600200"/>
            <a:ext cx="8229600" cy="4953000"/>
          </a:xfrm>
        </p:spPr>
        <p:txBody>
          <a:bodyPr>
            <a:normAutofit fontScale="92500"/>
          </a:bodyPr>
          <a:lstStyle/>
          <a:p>
            <a:r>
              <a:rPr lang="en-US" dirty="0"/>
              <a:t>CHAPTER 11: MANAGING TEAM PERFORMANCE</a:t>
            </a:r>
          </a:p>
          <a:p>
            <a:r>
              <a:rPr lang="en-US" dirty="0"/>
              <a:t>Definition and Importance of Teams</a:t>
            </a:r>
          </a:p>
          <a:p>
            <a:r>
              <a:rPr lang="en-US" dirty="0"/>
              <a:t>Popularity of Teams</a:t>
            </a:r>
          </a:p>
          <a:p>
            <a:r>
              <a:rPr lang="en-US" dirty="0"/>
              <a:t>Team Performance</a:t>
            </a:r>
          </a:p>
          <a:p>
            <a:r>
              <a:rPr lang="en-US" dirty="0"/>
              <a:t>Conditions necessary for Team Performance</a:t>
            </a:r>
          </a:p>
          <a:p>
            <a:r>
              <a:rPr lang="en-US" dirty="0"/>
              <a:t>Types of Teams</a:t>
            </a:r>
          </a:p>
          <a:p>
            <a:r>
              <a:rPr lang="en-US" dirty="0"/>
              <a:t>Principles of Team Performance Management</a:t>
            </a:r>
          </a:p>
          <a:p>
            <a:r>
              <a:rPr lang="en-US" dirty="0"/>
              <a:t>Team </a:t>
            </a:r>
            <a:r>
              <a:rPr lang="en-US" dirty="0" smtClean="0"/>
              <a:t>Performance </a:t>
            </a:r>
            <a:r>
              <a:rPr lang="en-US" dirty="0"/>
              <a:t>Management Process</a:t>
            </a:r>
          </a:p>
          <a:p>
            <a:r>
              <a:rPr lang="en-US" dirty="0"/>
              <a:t>Rewarding Team </a:t>
            </a:r>
            <a:r>
              <a:rPr lang="en-US" dirty="0" smtClean="0"/>
              <a:t>Performance</a:t>
            </a:r>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7F77B6AA-44AF-4F59-8C6E-570A2009AB5C}" type="slidenum">
              <a:rPr lang="en-US" smtClean="0"/>
              <a:pPr/>
              <a:t>54</a:t>
            </a:fld>
            <a:endParaRPr lang="en-US"/>
          </a:p>
        </p:txBody>
      </p:sp>
    </p:spTree>
    <p:extLst>
      <p:ext uri="{BB962C8B-B14F-4D97-AF65-F5344CB8AC3E}">
        <p14:creationId xmlns="" xmlns:p14="http://schemas.microsoft.com/office/powerpoint/2010/main" val="155044591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0"/>
            <a:ext cx="8229600" cy="1143000"/>
          </a:xfrm>
        </p:spPr>
        <p:txBody>
          <a:bodyPr/>
          <a:lstStyle/>
          <a:p>
            <a:r>
              <a:rPr lang="en-US" dirty="0" smtClean="0"/>
              <a:t>Thank You</a:t>
            </a:r>
            <a:endParaRPr lang="en-US" dirty="0"/>
          </a:p>
        </p:txBody>
      </p:sp>
      <p:sp>
        <p:nvSpPr>
          <p:cNvPr id="3" name="Slide Number Placeholder 2"/>
          <p:cNvSpPr>
            <a:spLocks noGrp="1"/>
          </p:cNvSpPr>
          <p:nvPr>
            <p:ph type="sldNum" sz="quarter" idx="12"/>
          </p:nvPr>
        </p:nvSpPr>
        <p:spPr/>
        <p:txBody>
          <a:bodyPr/>
          <a:lstStyle/>
          <a:p>
            <a:fld id="{33D5A49D-0805-498E-8602-F27DEDAC7663}" type="slidenum">
              <a:rPr lang="en-US" smtClean="0"/>
              <a:pPr/>
              <a:t>55</a:t>
            </a:fld>
            <a:endParaRPr lang="en-US"/>
          </a:p>
        </p:txBody>
      </p:sp>
    </p:spTree>
    <p:extLst>
      <p:ext uri="{BB962C8B-B14F-4D97-AF65-F5344CB8AC3E}">
        <p14:creationId xmlns="" xmlns:p14="http://schemas.microsoft.com/office/powerpoint/2010/main" val="48537342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1417</TotalTime>
  <Words>2509</Words>
  <Application>Microsoft Office PowerPoint</Application>
  <PresentationFormat>On-screen Show (4:3)</PresentationFormat>
  <Paragraphs>276</Paragraphs>
  <Slides>55</Slides>
  <Notes>0</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Office Theme</vt:lpstr>
      <vt:lpstr>HRM-755  PERFORMANCE MANAGEMENT</vt:lpstr>
      <vt:lpstr>Summary of Previous Lecture</vt:lpstr>
      <vt:lpstr>Summary of Previous Lecture (Contd.)</vt:lpstr>
      <vt:lpstr>Agenda for Today’s Lecture</vt:lpstr>
      <vt:lpstr>CHAPTER 11:  MANAGING TEAM PERFORMANCE</vt:lpstr>
      <vt:lpstr>Definition and Importance of Teams</vt:lpstr>
      <vt:lpstr>Popularity of Teams</vt:lpstr>
      <vt:lpstr>Popularity of Teams (Contd.)</vt:lpstr>
      <vt:lpstr>Popularity of Teams (Contd.)</vt:lpstr>
      <vt:lpstr>Popularity of Teams (Contd.)</vt:lpstr>
      <vt:lpstr>Team Performance</vt:lpstr>
      <vt:lpstr>Conditions necessary for Team Performance</vt:lpstr>
      <vt:lpstr>Types of Teams</vt:lpstr>
      <vt:lpstr>Types of Teams (Contd.)</vt:lpstr>
      <vt:lpstr>Types of Teams (Contd.)</vt:lpstr>
      <vt:lpstr>Slide 16</vt:lpstr>
      <vt:lpstr>Principles of Team Performance Management</vt:lpstr>
      <vt:lpstr>Principles of Team Performance Management (Contd.)</vt:lpstr>
      <vt:lpstr>Principles of Team Performance Management (Contd.)</vt:lpstr>
      <vt:lpstr>Principles of Team Performance Management (Contd.)</vt:lpstr>
      <vt:lpstr>Team Performance Management Process</vt:lpstr>
      <vt:lpstr>Prerequisites </vt:lpstr>
      <vt:lpstr>Prerequisites (Contd.)</vt:lpstr>
      <vt:lpstr>Prerequisites (Contd.)</vt:lpstr>
      <vt:lpstr>Prerequisites (Contd.)</vt:lpstr>
      <vt:lpstr>Prerequisites (Contd.)</vt:lpstr>
      <vt:lpstr>Performance Planning</vt:lpstr>
      <vt:lpstr>Performance Planning (Contd.)</vt:lpstr>
      <vt:lpstr>Performance Planning (Contd.)</vt:lpstr>
      <vt:lpstr>Performance Execution</vt:lpstr>
      <vt:lpstr>Performance Execution (Contd.)</vt:lpstr>
      <vt:lpstr>Performance Execution (Contd.)</vt:lpstr>
      <vt:lpstr>Performance Assessment</vt:lpstr>
      <vt:lpstr>Performance Assessment (Contd.)</vt:lpstr>
      <vt:lpstr>Performance Assessment (Contd.)</vt:lpstr>
      <vt:lpstr>Performance Dimensions</vt:lpstr>
      <vt:lpstr>Performance Dimensions (Contd.)</vt:lpstr>
      <vt:lpstr>Performance Dimensions (Contd.)</vt:lpstr>
      <vt:lpstr>Performance Dimensions (Contd.)</vt:lpstr>
      <vt:lpstr>Slide 40</vt:lpstr>
      <vt:lpstr>Performance Review</vt:lpstr>
      <vt:lpstr>Performance Review (Contd.)</vt:lpstr>
      <vt:lpstr>Performance Review (Contd.)</vt:lpstr>
      <vt:lpstr>Slide 44</vt:lpstr>
      <vt:lpstr>Performance Renewal and Re-contracting</vt:lpstr>
      <vt:lpstr>Slide 46</vt:lpstr>
      <vt:lpstr>Rewarding Team Performance</vt:lpstr>
      <vt:lpstr>Rewarding Team Performance (Contd.)</vt:lpstr>
      <vt:lpstr>Rewarding Team Performance (Contd.)</vt:lpstr>
      <vt:lpstr>Rewarding Team Performance (Contd.)</vt:lpstr>
      <vt:lpstr>Rewarding Team Performance (Contd.)</vt:lpstr>
      <vt:lpstr>Rewarding Team Performance (Contd.)</vt:lpstr>
      <vt:lpstr>Rewarding Team Performance (Contd.)</vt:lpstr>
      <vt:lpstr>Summary of Today’s Lecture</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usman</dc:creator>
  <cp:lastModifiedBy>NTS</cp:lastModifiedBy>
  <cp:revision>82</cp:revision>
  <dcterms:created xsi:type="dcterms:W3CDTF">2014-07-14T09:41:08Z</dcterms:created>
  <dcterms:modified xsi:type="dcterms:W3CDTF">2014-07-16T13:23:51Z</dcterms:modified>
</cp:coreProperties>
</file>