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337" r:id="rId2"/>
    <p:sldId id="338" r:id="rId3"/>
    <p:sldId id="344" r:id="rId4"/>
    <p:sldId id="345" r:id="rId5"/>
    <p:sldId id="346" r:id="rId6"/>
    <p:sldId id="257" r:id="rId7"/>
    <p:sldId id="266" r:id="rId8"/>
    <p:sldId id="258" r:id="rId9"/>
    <p:sldId id="267" r:id="rId10"/>
    <p:sldId id="259" r:id="rId11"/>
    <p:sldId id="264" r:id="rId12"/>
    <p:sldId id="268" r:id="rId13"/>
    <p:sldId id="265" r:id="rId14"/>
    <p:sldId id="269" r:id="rId15"/>
    <p:sldId id="320" r:id="rId16"/>
    <p:sldId id="271" r:id="rId17"/>
    <p:sldId id="272" r:id="rId18"/>
    <p:sldId id="273" r:id="rId19"/>
    <p:sldId id="274" r:id="rId20"/>
    <p:sldId id="275" r:id="rId21"/>
    <p:sldId id="276" r:id="rId22"/>
    <p:sldId id="277" r:id="rId23"/>
    <p:sldId id="324" r:id="rId24"/>
    <p:sldId id="280" r:id="rId25"/>
    <p:sldId id="325" r:id="rId26"/>
    <p:sldId id="281" r:id="rId27"/>
    <p:sldId id="326" r:id="rId28"/>
    <p:sldId id="282" r:id="rId29"/>
    <p:sldId id="283" r:id="rId30"/>
    <p:sldId id="284" r:id="rId31"/>
    <p:sldId id="285" r:id="rId32"/>
    <p:sldId id="286" r:id="rId33"/>
    <p:sldId id="288" r:id="rId34"/>
    <p:sldId id="327" r:id="rId35"/>
    <p:sldId id="289" r:id="rId36"/>
    <p:sldId id="290" r:id="rId37"/>
    <p:sldId id="328" r:id="rId38"/>
    <p:sldId id="295" r:id="rId39"/>
    <p:sldId id="329" r:id="rId40"/>
    <p:sldId id="296" r:id="rId41"/>
    <p:sldId id="297" r:id="rId42"/>
    <p:sldId id="298" r:id="rId43"/>
    <p:sldId id="299" r:id="rId44"/>
    <p:sldId id="330" r:id="rId45"/>
    <p:sldId id="300" r:id="rId46"/>
    <p:sldId id="301" r:id="rId47"/>
    <p:sldId id="331" r:id="rId48"/>
    <p:sldId id="302" r:id="rId49"/>
    <p:sldId id="303" r:id="rId50"/>
    <p:sldId id="304" r:id="rId51"/>
    <p:sldId id="332" r:id="rId52"/>
    <p:sldId id="308" r:id="rId53"/>
    <p:sldId id="333" r:id="rId54"/>
    <p:sldId id="309" r:id="rId55"/>
    <p:sldId id="310" r:id="rId56"/>
    <p:sldId id="311" r:id="rId57"/>
    <p:sldId id="334" r:id="rId58"/>
    <p:sldId id="312" r:id="rId59"/>
    <p:sldId id="313" r:id="rId60"/>
    <p:sldId id="335" r:id="rId61"/>
    <p:sldId id="315" r:id="rId62"/>
    <p:sldId id="336" r:id="rId63"/>
    <p:sldId id="316" r:id="rId64"/>
    <p:sldId id="317" r:id="rId65"/>
    <p:sldId id="318" r:id="rId66"/>
    <p:sldId id="319" r:id="rId67"/>
    <p:sldId id="347" r:id="rId68"/>
    <p:sldId id="348" r:id="rId69"/>
    <p:sldId id="343"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4AD53D-2174-411F-9382-929E32146021}" type="datetimeFigureOut">
              <a:rPr lang="en-US" smtClean="0"/>
              <a:pPr/>
              <a:t>7/16/2014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256A79-AD31-43A5-B492-89A58ABF8908}" type="slidenum">
              <a:rPr lang="en-US" smtClean="0"/>
              <a:pPr/>
              <a:t>‹#›</a:t>
            </a:fld>
            <a:endParaRPr lang="en-US"/>
          </a:p>
        </p:txBody>
      </p:sp>
    </p:spTree>
    <p:extLst>
      <p:ext uri="{BB962C8B-B14F-4D97-AF65-F5344CB8AC3E}">
        <p14:creationId xmlns:p14="http://schemas.microsoft.com/office/powerpoint/2010/main" xmlns="" val="4045082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256A79-AD31-43A5-B492-89A58ABF8908}" type="slidenum">
              <a:rPr lang="en-US" smtClean="0"/>
              <a:pPr/>
              <a:t>62</a:t>
            </a:fld>
            <a:endParaRPr lang="en-US"/>
          </a:p>
        </p:txBody>
      </p:sp>
    </p:spTree>
    <p:extLst>
      <p:ext uri="{BB962C8B-B14F-4D97-AF65-F5344CB8AC3E}">
        <p14:creationId xmlns:p14="http://schemas.microsoft.com/office/powerpoint/2010/main" xmlns="" val="2550440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A5C49D-25CF-4A3F-8382-E4F8B4A92CC5}" type="datetime1">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1647474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67D9FD-701D-470F-AE88-A9082C0EFD34}" type="datetime1">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1261075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AD0211-4A31-43FC-A563-3183419BE4B8}" type="datetime1">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336116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999FB1-E13F-4854-8B40-230021E00E32}" type="datetime1">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222494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B91C19-0613-4C69-AEA8-BAB77DC17362}" type="datetime1">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3519238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BC1B25-A45C-4A7A-9100-B21E47B4770F}" type="datetime1">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60532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0CEEB4-5CAB-4A11-81E2-5E17C76A89D5}" type="datetime1">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2289974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33F11-F4F3-4741-AD38-E75D25A98863}" type="datetime1">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4133717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04FC82-66B6-4441-8CA4-A90C069C81E6}" type="datetime1">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354335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D46982-65D6-4AC8-962D-798C5F37576F}" type="datetime1">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70425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1331AD-146C-45CB-8B02-3CB7C2391F6D}" type="datetime1">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2100952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0B55D-0875-4A77-9B10-F855069BFC68}" type="datetime1">
              <a:rPr lang="en-US" smtClean="0"/>
              <a:pPr/>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F3A55-8262-4161-9F2B-8659CDB7033C}" type="slidenum">
              <a:rPr lang="en-US" smtClean="0"/>
              <a:pPr/>
              <a:t>‹#›</a:t>
            </a:fld>
            <a:endParaRPr lang="en-US"/>
          </a:p>
        </p:txBody>
      </p:sp>
    </p:spTree>
    <p:extLst>
      <p:ext uri="{BB962C8B-B14F-4D97-AF65-F5344CB8AC3E}">
        <p14:creationId xmlns:p14="http://schemas.microsoft.com/office/powerpoint/2010/main" xmlns="" val="3917570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THIRTY</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249892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a:bodyPr>
          <a:lstStyle/>
          <a:p>
            <a:r>
              <a:rPr lang="en-US" dirty="0" smtClean="0"/>
              <a:t>Coaching Process</a:t>
            </a:r>
          </a:p>
          <a:p>
            <a:r>
              <a:rPr lang="en-US" dirty="0" smtClean="0"/>
              <a:t>Observation and Documentation of Developmental Behavior and Outcomes</a:t>
            </a:r>
          </a:p>
          <a:p>
            <a:r>
              <a:rPr lang="en-US" dirty="0" smtClean="0"/>
              <a:t>Constraints in Observing and Evaluating Performance</a:t>
            </a:r>
          </a:p>
          <a:p>
            <a:r>
              <a:rPr lang="en-US" dirty="0" smtClean="0"/>
              <a:t>Reasons for Documentation of Progress</a:t>
            </a:r>
          </a:p>
          <a:p>
            <a:r>
              <a:rPr lang="en-US" dirty="0" smtClean="0"/>
              <a:t>Recommendations for Documentation of Progress</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p14="http://schemas.microsoft.com/office/powerpoint/2010/main" xmlns="" val="3922892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Previous Lecture (Contd.)</a:t>
            </a:r>
            <a:endParaRPr lang="en-US" dirty="0"/>
          </a:p>
        </p:txBody>
      </p:sp>
      <p:sp>
        <p:nvSpPr>
          <p:cNvPr id="3" name="Content Placeholder 2"/>
          <p:cNvSpPr>
            <a:spLocks noGrp="1"/>
          </p:cNvSpPr>
          <p:nvPr>
            <p:ph idx="1"/>
          </p:nvPr>
        </p:nvSpPr>
        <p:spPr/>
        <p:txBody>
          <a:bodyPr/>
          <a:lstStyle/>
          <a:p>
            <a:r>
              <a:rPr lang="en-US" dirty="0" smtClean="0"/>
              <a:t>Giving Feedback</a:t>
            </a:r>
          </a:p>
          <a:p>
            <a:r>
              <a:rPr lang="en-US" dirty="0" smtClean="0"/>
              <a:t>Purposes of Feedback</a:t>
            </a:r>
          </a:p>
          <a:p>
            <a:r>
              <a:rPr lang="en-US" dirty="0" smtClean="0"/>
              <a:t>Enhancing Feedback</a:t>
            </a:r>
          </a:p>
          <a:p>
            <a:r>
              <a:rPr lang="en-US" dirty="0" smtClean="0"/>
              <a:t>Praise</a:t>
            </a:r>
          </a:p>
        </p:txBody>
      </p:sp>
      <p:sp>
        <p:nvSpPr>
          <p:cNvPr id="4" name="Slide Number Placeholder 3"/>
          <p:cNvSpPr>
            <a:spLocks noGrp="1"/>
          </p:cNvSpPr>
          <p:nvPr>
            <p:ph type="sldNum" sz="quarter" idx="12"/>
          </p:nvPr>
        </p:nvSpPr>
        <p:spPr/>
        <p:txBody>
          <a:bodyPr/>
          <a:lstStyle/>
          <a:p>
            <a:fld id="{3C1F3A55-8262-4161-9F2B-8659CDB7033C}" type="slidenum">
              <a:rPr lang="en-US" smtClean="0"/>
              <a:pPr/>
              <a:t>3</a:t>
            </a:fld>
            <a:endParaRPr lang="en-US"/>
          </a:p>
        </p:txBody>
      </p:sp>
    </p:spTree>
    <p:extLst>
      <p:ext uri="{BB962C8B-B14F-4D97-AF65-F5344CB8AC3E}">
        <p14:creationId xmlns:p14="http://schemas.microsoft.com/office/powerpoint/2010/main" xmlns="" val="31393254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Negative Feedback</a:t>
            </a:r>
          </a:p>
          <a:p>
            <a:r>
              <a:rPr lang="en-US" dirty="0" smtClean="0"/>
              <a:t>Reasons for Negative Feedback Discomfort</a:t>
            </a:r>
          </a:p>
          <a:p>
            <a:r>
              <a:rPr lang="en-US" dirty="0" smtClean="0"/>
              <a:t>Improving Defensive Response</a:t>
            </a:r>
          </a:p>
          <a:p>
            <a:r>
              <a:rPr lang="en-US" b="1" dirty="0" smtClean="0"/>
              <a:t>SECTION 4: REWARD SYSTEMS, LEGAL ISSUES AND TEAM PERFORMANCE MANAGEMENT</a:t>
            </a:r>
          </a:p>
          <a:p>
            <a:r>
              <a:rPr lang="en-US" i="1" dirty="0" smtClean="0"/>
              <a:t>CHAPTER 10: REWARD SYSTEMS AND LEGAL ISSUES</a:t>
            </a:r>
          </a:p>
          <a:p>
            <a:r>
              <a:rPr lang="en-US" dirty="0" smtClean="0"/>
              <a:t>Traditional Pay Plans</a:t>
            </a:r>
          </a:p>
          <a:p>
            <a:r>
              <a:rPr lang="en-US" dirty="0" smtClean="0"/>
              <a:t>Contingent Pay Plans</a:t>
            </a:r>
          </a:p>
          <a:p>
            <a:r>
              <a:rPr lang="en-US" dirty="0" smtClean="0"/>
              <a:t>Reasons for Introduction of Contingent Pay Plans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a:t>
            </a:fld>
            <a:endParaRPr lang="en-US"/>
          </a:p>
        </p:txBody>
      </p:sp>
    </p:spTree>
    <p:extLst>
      <p:ext uri="{BB962C8B-B14F-4D97-AF65-F5344CB8AC3E}">
        <p14:creationId xmlns:p14="http://schemas.microsoft.com/office/powerpoint/2010/main" xmlns="" val="1977884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 Lecture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Conditions necessary for a Successful CP Plan</a:t>
            </a:r>
          </a:p>
          <a:p>
            <a:r>
              <a:rPr lang="en-US" dirty="0" smtClean="0"/>
              <a:t>Possible Problems Associated With Contingent Pay Plans</a:t>
            </a:r>
          </a:p>
          <a:p>
            <a:r>
              <a:rPr lang="en-US" dirty="0" smtClean="0"/>
              <a:t>Types of CP Systems</a:t>
            </a:r>
          </a:p>
          <a:p>
            <a:r>
              <a:rPr lang="en-US" dirty="0" smtClean="0"/>
              <a:t>Recommendations for Rewards</a:t>
            </a:r>
          </a:p>
          <a:p>
            <a:r>
              <a:rPr lang="en-US" dirty="0" smtClean="0"/>
              <a:t>Pay Structures</a:t>
            </a:r>
          </a:p>
          <a:p>
            <a:r>
              <a:rPr lang="en-US" dirty="0" smtClean="0"/>
              <a:t>Performance Management and Legislation</a:t>
            </a:r>
          </a:p>
          <a:p>
            <a:r>
              <a:rPr lang="en-US" dirty="0" smtClean="0"/>
              <a:t>Legislations Examples, U.K , U.S</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5</a:t>
            </a:fld>
            <a:endParaRPr lang="en-US"/>
          </a:p>
        </p:txBody>
      </p:sp>
    </p:spTree>
    <p:extLst>
      <p:ext uri="{BB962C8B-B14F-4D97-AF65-F5344CB8AC3E}">
        <p14:creationId xmlns:p14="http://schemas.microsoft.com/office/powerpoint/2010/main" xmlns="" val="3733018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feedback</a:t>
            </a:r>
            <a:endParaRPr lang="en-US" dirty="0"/>
          </a:p>
        </p:txBody>
      </p:sp>
      <p:sp>
        <p:nvSpPr>
          <p:cNvPr id="3" name="Content Placeholder 2"/>
          <p:cNvSpPr>
            <a:spLocks noGrp="1"/>
          </p:cNvSpPr>
          <p:nvPr>
            <p:ph idx="1"/>
          </p:nvPr>
        </p:nvSpPr>
        <p:spPr/>
        <p:txBody>
          <a:bodyPr>
            <a:normAutofit/>
          </a:bodyPr>
          <a:lstStyle/>
          <a:p>
            <a:r>
              <a:rPr lang="en-US" dirty="0" smtClean="0"/>
              <a:t>Negative feedback includes information that performance has fallen short of accepted standards. </a:t>
            </a:r>
          </a:p>
          <a:p>
            <a:r>
              <a:rPr lang="en-US" dirty="0" smtClean="0"/>
              <a:t>The goal of providing </a:t>
            </a:r>
            <a:r>
              <a:rPr lang="en-US" dirty="0"/>
              <a:t>n</a:t>
            </a:r>
            <a:r>
              <a:rPr lang="en-US" dirty="0" smtClean="0"/>
              <a:t>egative feedback is to help employees improve their performance in the future; </a:t>
            </a:r>
          </a:p>
          <a:p>
            <a:pPr lvl="1"/>
            <a:r>
              <a:rPr lang="en-US" dirty="0" smtClean="0"/>
              <a:t>it is not to punish, </a:t>
            </a:r>
          </a:p>
          <a:p>
            <a:pPr lvl="2"/>
            <a:r>
              <a:rPr lang="en-US" dirty="0" smtClean="0"/>
              <a:t>embarrass, or </a:t>
            </a:r>
          </a:p>
          <a:p>
            <a:pPr lvl="2"/>
            <a:r>
              <a:rPr lang="en-US" dirty="0" smtClean="0"/>
              <a:t>chastise them.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a:t>
            </a:fld>
            <a:endParaRPr lang="en-US"/>
          </a:p>
        </p:txBody>
      </p:sp>
    </p:spTree>
    <p:extLst>
      <p:ext uri="{BB962C8B-B14F-4D97-AF65-F5344CB8AC3E}">
        <p14:creationId xmlns:p14="http://schemas.microsoft.com/office/powerpoint/2010/main" xmlns="" val="1485687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feedback (Contd.)</a:t>
            </a:r>
            <a:endParaRPr lang="en-US" dirty="0"/>
          </a:p>
        </p:txBody>
      </p:sp>
      <p:sp>
        <p:nvSpPr>
          <p:cNvPr id="3" name="Content Placeholder 2"/>
          <p:cNvSpPr>
            <a:spLocks noGrp="1"/>
          </p:cNvSpPr>
          <p:nvPr>
            <p:ph idx="1"/>
          </p:nvPr>
        </p:nvSpPr>
        <p:spPr/>
        <p:txBody>
          <a:bodyPr/>
          <a:lstStyle/>
          <a:p>
            <a:r>
              <a:rPr lang="en-US" dirty="0" smtClean="0"/>
              <a:t>It is important to give negative feedback when it is warranted because the consequences of not doing so can be detrimental for the organization as a whole.</a:t>
            </a:r>
          </a:p>
          <a:p>
            <a:endParaRPr lang="en-US" dirty="0" smtClean="0"/>
          </a:p>
          <a:p>
            <a:r>
              <a:rPr lang="en-US" dirty="0" smtClean="0"/>
              <a:t>In spite of need to address poor performance, managers are usually not very comfortable providing negative feedback. Why is this so?</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7</a:t>
            </a:fld>
            <a:endParaRPr lang="en-US"/>
          </a:p>
        </p:txBody>
      </p:sp>
    </p:spTree>
    <p:extLst>
      <p:ext uri="{BB962C8B-B14F-4D97-AF65-F5344CB8AC3E}">
        <p14:creationId xmlns:p14="http://schemas.microsoft.com/office/powerpoint/2010/main" xmlns="" val="617840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Negative Feedback Discomfort</a:t>
            </a:r>
            <a:endParaRPr lang="en-US" dirty="0"/>
          </a:p>
        </p:txBody>
      </p:sp>
      <p:sp>
        <p:nvSpPr>
          <p:cNvPr id="3" name="Content Placeholder 2"/>
          <p:cNvSpPr>
            <a:spLocks noGrp="1"/>
          </p:cNvSpPr>
          <p:nvPr>
            <p:ph idx="1"/>
          </p:nvPr>
        </p:nvSpPr>
        <p:spPr/>
        <p:txBody>
          <a:bodyPr>
            <a:normAutofit/>
          </a:bodyPr>
          <a:lstStyle/>
          <a:p>
            <a:pPr>
              <a:buNone/>
            </a:pPr>
            <a:r>
              <a:rPr lang="en-US" dirty="0" smtClean="0"/>
              <a:t>Consider the following reasons, why managers are not comfortable providing negative feedback;</a:t>
            </a:r>
          </a:p>
          <a:p>
            <a:endParaRPr lang="en-US" dirty="0" smtClean="0"/>
          </a:p>
          <a:p>
            <a:r>
              <a:rPr lang="en-US" dirty="0" smtClean="0"/>
              <a:t>Negative reactions and consequences: </a:t>
            </a:r>
          </a:p>
          <a:p>
            <a:pPr lvl="1"/>
            <a:r>
              <a:rPr lang="en-US" dirty="0" smtClean="0"/>
              <a:t>Manager may fear, the employee may react negatively</a:t>
            </a:r>
          </a:p>
          <a:p>
            <a:endParaRPr lang="en-US" dirty="0" smtClean="0"/>
          </a:p>
        </p:txBody>
      </p:sp>
      <p:sp>
        <p:nvSpPr>
          <p:cNvPr id="4" name="Slide Number Placeholder 3"/>
          <p:cNvSpPr>
            <a:spLocks noGrp="1"/>
          </p:cNvSpPr>
          <p:nvPr>
            <p:ph type="sldNum" sz="quarter" idx="12"/>
          </p:nvPr>
        </p:nvSpPr>
        <p:spPr/>
        <p:txBody>
          <a:bodyPr/>
          <a:lstStyle/>
          <a:p>
            <a:fld id="{3C1F3A55-8262-4161-9F2B-8659CDB7033C}" type="slidenum">
              <a:rPr lang="en-US" smtClean="0"/>
              <a:pPr/>
              <a:t>8</a:t>
            </a:fld>
            <a:endParaRPr lang="en-US"/>
          </a:p>
        </p:txBody>
      </p:sp>
    </p:spTree>
    <p:extLst>
      <p:ext uri="{BB962C8B-B14F-4D97-AF65-F5344CB8AC3E}">
        <p14:creationId xmlns:p14="http://schemas.microsoft.com/office/powerpoint/2010/main" xmlns="" val="2629911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Negative Feedback Discomfort (Contd.)</a:t>
            </a:r>
            <a:endParaRPr lang="en-US" dirty="0"/>
          </a:p>
        </p:txBody>
      </p:sp>
      <p:sp>
        <p:nvSpPr>
          <p:cNvPr id="3" name="Content Placeholder 2"/>
          <p:cNvSpPr>
            <a:spLocks noGrp="1"/>
          </p:cNvSpPr>
          <p:nvPr>
            <p:ph idx="1"/>
          </p:nvPr>
        </p:nvSpPr>
        <p:spPr/>
        <p:txBody>
          <a:bodyPr/>
          <a:lstStyle/>
          <a:p>
            <a:r>
              <a:rPr lang="en-US" dirty="0" smtClean="0"/>
              <a:t>Negative experience in the past: </a:t>
            </a:r>
          </a:p>
          <a:p>
            <a:pPr lvl="1"/>
            <a:r>
              <a:rPr lang="en-US" dirty="0" smtClean="0"/>
              <a:t>Managers themselves may have received negative feedback at some point in their careers and have experienced firsthand how feelings can be hurt. </a:t>
            </a:r>
          </a:p>
          <a:p>
            <a:endParaRPr lang="en-US" dirty="0" smtClean="0"/>
          </a:p>
          <a:p>
            <a:r>
              <a:rPr lang="en-US" dirty="0" smtClean="0"/>
              <a:t>Playing “god”: </a:t>
            </a:r>
          </a:p>
          <a:p>
            <a:pPr lvl="1"/>
            <a:r>
              <a:rPr lang="en-US" dirty="0" smtClean="0"/>
              <a:t>Manager may be reluctant to play the role of an all knowing, judgmental god.</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9</a:t>
            </a:fld>
            <a:endParaRPr lang="en-US"/>
          </a:p>
        </p:txBody>
      </p:sp>
    </p:spTree>
    <p:extLst>
      <p:ext uri="{BB962C8B-B14F-4D97-AF65-F5344CB8AC3E}">
        <p14:creationId xmlns:p14="http://schemas.microsoft.com/office/powerpoint/2010/main" xmlns="" val="2064984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Negative Feedback Discomfort (Contd.)</a:t>
            </a:r>
            <a:endParaRPr lang="en-US" dirty="0"/>
          </a:p>
        </p:txBody>
      </p:sp>
      <p:sp>
        <p:nvSpPr>
          <p:cNvPr id="3" name="Content Placeholder 2"/>
          <p:cNvSpPr>
            <a:spLocks noGrp="1"/>
          </p:cNvSpPr>
          <p:nvPr>
            <p:ph idx="1"/>
          </p:nvPr>
        </p:nvSpPr>
        <p:spPr/>
        <p:txBody>
          <a:bodyPr/>
          <a:lstStyle/>
          <a:p>
            <a:r>
              <a:rPr lang="en-US" dirty="0" smtClean="0"/>
              <a:t>Need for irrefutable and conclusive evidence: </a:t>
            </a:r>
          </a:p>
          <a:p>
            <a:pPr lvl="1"/>
            <a:r>
              <a:rPr lang="en-US" dirty="0" smtClean="0"/>
              <a:t>Managers may not want to provide negative feedback until after they have been able to gather irrefutable and conclusive evidence about a performance problem.</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10</a:t>
            </a:fld>
            <a:endParaRPr lang="en-US"/>
          </a:p>
        </p:txBody>
      </p:sp>
    </p:spTree>
    <p:extLst>
      <p:ext uri="{BB962C8B-B14F-4D97-AF65-F5344CB8AC3E}">
        <p14:creationId xmlns:p14="http://schemas.microsoft.com/office/powerpoint/2010/main" xmlns="" val="32578164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Defensive Response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What can supervisor do to improve defensive response?</a:t>
            </a:r>
          </a:p>
          <a:p>
            <a:endParaRPr lang="en-US" dirty="0" smtClean="0"/>
          </a:p>
          <a:p>
            <a:r>
              <a:rPr lang="en-US" dirty="0" smtClean="0"/>
              <a:t>Establish and maintain rapport:</a:t>
            </a:r>
          </a:p>
          <a:p>
            <a:pPr lvl="1"/>
            <a:r>
              <a:rPr lang="en-US" dirty="0" smtClean="0"/>
              <a:t>It is important that meeting take place in a good climate. </a:t>
            </a:r>
          </a:p>
          <a:p>
            <a:pPr lvl="1"/>
            <a:r>
              <a:rPr lang="en-US" dirty="0" smtClean="0"/>
              <a:t>This can be achieved by choosing a meeting place that is private and by preventing interruptions from taking place.</a:t>
            </a:r>
          </a:p>
        </p:txBody>
      </p:sp>
      <p:sp>
        <p:nvSpPr>
          <p:cNvPr id="4" name="Slide Number Placeholder 3"/>
          <p:cNvSpPr>
            <a:spLocks noGrp="1"/>
          </p:cNvSpPr>
          <p:nvPr>
            <p:ph type="sldNum" sz="quarter" idx="12"/>
          </p:nvPr>
        </p:nvSpPr>
        <p:spPr/>
        <p:txBody>
          <a:bodyPr/>
          <a:lstStyle/>
          <a:p>
            <a:fld id="{3C1F3A55-8262-4161-9F2B-8659CDB7033C}" type="slidenum">
              <a:rPr lang="en-US" smtClean="0"/>
              <a:pPr/>
              <a:t>11</a:t>
            </a:fld>
            <a:endParaRPr lang="en-US"/>
          </a:p>
        </p:txBody>
      </p:sp>
    </p:spTree>
    <p:extLst>
      <p:ext uri="{BB962C8B-B14F-4D97-AF65-F5344CB8AC3E}">
        <p14:creationId xmlns:p14="http://schemas.microsoft.com/office/powerpoint/2010/main" xmlns="" val="397644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Defensive Response (Contd.)</a:t>
            </a:r>
            <a:endParaRPr lang="en-US" dirty="0"/>
          </a:p>
        </p:txBody>
      </p:sp>
      <p:sp>
        <p:nvSpPr>
          <p:cNvPr id="3" name="Content Placeholder 2"/>
          <p:cNvSpPr>
            <a:spLocks noGrp="1"/>
          </p:cNvSpPr>
          <p:nvPr>
            <p:ph idx="1"/>
          </p:nvPr>
        </p:nvSpPr>
        <p:spPr/>
        <p:txBody>
          <a:bodyPr/>
          <a:lstStyle/>
          <a:p>
            <a:r>
              <a:rPr lang="en-US" dirty="0" smtClean="0"/>
              <a:t>Be empathetic: </a:t>
            </a:r>
          </a:p>
          <a:p>
            <a:pPr lvl="1"/>
            <a:r>
              <a:rPr lang="en-US" dirty="0" smtClean="0"/>
              <a:t>It is important for the supervisor to put herself in the shoes of the employee. </a:t>
            </a:r>
          </a:p>
          <a:p>
            <a:pPr lvl="1"/>
            <a:r>
              <a:rPr lang="en-US" dirty="0" smtClean="0"/>
              <a:t>The supervisor need to make an effort to understand why the employee has performed at a certain level during the review period.</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12</a:t>
            </a:fld>
            <a:endParaRPr lang="en-US"/>
          </a:p>
        </p:txBody>
      </p:sp>
    </p:spTree>
    <p:extLst>
      <p:ext uri="{BB962C8B-B14F-4D97-AF65-F5344CB8AC3E}">
        <p14:creationId xmlns:p14="http://schemas.microsoft.com/office/powerpoint/2010/main" xmlns="" val="65757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Defensive Response (Contd.)</a:t>
            </a:r>
            <a:endParaRPr lang="en-US" dirty="0"/>
          </a:p>
        </p:txBody>
      </p:sp>
      <p:sp>
        <p:nvSpPr>
          <p:cNvPr id="3" name="Content Placeholder 2"/>
          <p:cNvSpPr>
            <a:spLocks noGrp="1"/>
          </p:cNvSpPr>
          <p:nvPr>
            <p:ph idx="1"/>
          </p:nvPr>
        </p:nvSpPr>
        <p:spPr/>
        <p:txBody>
          <a:bodyPr>
            <a:normAutofit/>
          </a:bodyPr>
          <a:lstStyle/>
          <a:p>
            <a:r>
              <a:rPr lang="en-US" dirty="0" smtClean="0"/>
              <a:t>Observe verbal and non verbal cues: </a:t>
            </a:r>
          </a:p>
          <a:p>
            <a:pPr lvl="1"/>
            <a:r>
              <a:rPr lang="en-US" dirty="0" smtClean="0"/>
              <a:t>The supervisor should be able to read verbal and non verbal signals from the employee to determine whether further clarification is necessary.</a:t>
            </a:r>
          </a:p>
        </p:txBody>
      </p:sp>
      <p:sp>
        <p:nvSpPr>
          <p:cNvPr id="4" name="Slide Number Placeholder 3"/>
          <p:cNvSpPr>
            <a:spLocks noGrp="1"/>
          </p:cNvSpPr>
          <p:nvPr>
            <p:ph type="sldNum" sz="quarter" idx="12"/>
          </p:nvPr>
        </p:nvSpPr>
        <p:spPr/>
        <p:txBody>
          <a:bodyPr/>
          <a:lstStyle/>
          <a:p>
            <a:fld id="{3C1F3A55-8262-4161-9F2B-8659CDB7033C}" type="slidenum">
              <a:rPr lang="en-US" smtClean="0"/>
              <a:pPr/>
              <a:t>13</a:t>
            </a:fld>
            <a:endParaRPr lang="en-US"/>
          </a:p>
        </p:txBody>
      </p:sp>
    </p:spTree>
    <p:extLst>
      <p:ext uri="{BB962C8B-B14F-4D97-AF65-F5344CB8AC3E}">
        <p14:creationId xmlns:p14="http://schemas.microsoft.com/office/powerpoint/2010/main" xmlns="" val="3692769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Defensive Response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Minimize threats: </a:t>
            </a:r>
          </a:p>
          <a:p>
            <a:pPr lvl="1"/>
            <a:r>
              <a:rPr lang="en-US" dirty="0"/>
              <a:t>T</a:t>
            </a:r>
            <a:r>
              <a:rPr lang="en-US" dirty="0" smtClean="0"/>
              <a:t>he performance review meeting should be framed as a meeting that will benefit the employee, not punish him.</a:t>
            </a:r>
          </a:p>
          <a:p>
            <a:endParaRPr lang="en-US" dirty="0" smtClean="0"/>
          </a:p>
          <a:p>
            <a:r>
              <a:rPr lang="en-US" dirty="0" smtClean="0"/>
              <a:t>Encourage participation: </a:t>
            </a:r>
          </a:p>
          <a:p>
            <a:pPr lvl="1"/>
            <a:r>
              <a:rPr lang="en-US" dirty="0" smtClean="0"/>
              <a:t>The employee needs to have her own conversational space rather, she should listen without interrupting and avoid confrontation and argument.</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14</a:t>
            </a:fld>
            <a:endParaRPr lang="en-US"/>
          </a:p>
        </p:txBody>
      </p:sp>
    </p:spTree>
    <p:extLst>
      <p:ext uri="{BB962C8B-B14F-4D97-AF65-F5344CB8AC3E}">
        <p14:creationId xmlns:p14="http://schemas.microsoft.com/office/powerpoint/2010/main" xmlns="" val="4159545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2517775"/>
          </a:xfrm>
        </p:spPr>
        <p:txBody>
          <a:bodyPr>
            <a:normAutofit fontScale="90000"/>
          </a:bodyPr>
          <a:lstStyle/>
          <a:p>
            <a:pPr algn="l"/>
            <a:r>
              <a:rPr lang="en-US" b="1" dirty="0" smtClean="0"/>
              <a:t>SECTION 4: REWARD SYSTEMS, LEGAL ISSUES AND TEAM PERFORMANCE MANAGEMENT</a:t>
            </a:r>
            <a:br>
              <a:rPr lang="en-US" b="1" dirty="0" smtClean="0"/>
            </a:br>
            <a:r>
              <a:rPr lang="en-US" b="1" dirty="0" smtClean="0"/>
              <a:t/>
            </a:r>
            <a:br>
              <a:rPr lang="en-US" b="1" dirty="0" smtClean="0"/>
            </a:br>
            <a:r>
              <a:rPr lang="en-US" i="1" dirty="0" smtClean="0"/>
              <a:t>CHAPTER 10: REWARD SYSTEMS AND LEGAL ISSUES</a:t>
            </a:r>
            <a:endParaRPr lang="en-US" i="1" dirty="0"/>
          </a:p>
        </p:txBody>
      </p:sp>
      <p:sp>
        <p:nvSpPr>
          <p:cNvPr id="3" name="Slide Number Placeholder 2"/>
          <p:cNvSpPr>
            <a:spLocks noGrp="1"/>
          </p:cNvSpPr>
          <p:nvPr>
            <p:ph type="sldNum" sz="quarter" idx="12"/>
          </p:nvPr>
        </p:nvSpPr>
        <p:spPr/>
        <p:txBody>
          <a:bodyPr/>
          <a:lstStyle/>
          <a:p>
            <a:fld id="{3C1F3A55-8262-4161-9F2B-8659CDB7033C}" type="slidenum">
              <a:rPr lang="en-US" smtClean="0"/>
              <a:pPr/>
              <a:t>15</a:t>
            </a:fld>
            <a:endParaRPr lang="en-US"/>
          </a:p>
        </p:txBody>
      </p:sp>
    </p:spTree>
    <p:extLst>
      <p:ext uri="{BB962C8B-B14F-4D97-AF65-F5344CB8AC3E}">
        <p14:creationId xmlns:p14="http://schemas.microsoft.com/office/powerpoint/2010/main" xmlns="" val="2407640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10: REWARD SYSTEMS AND LEGAL ISSUES</a:t>
            </a:r>
            <a:endParaRPr lang="en-US" dirty="0"/>
          </a:p>
        </p:txBody>
      </p:sp>
      <p:sp>
        <p:nvSpPr>
          <p:cNvPr id="3" name="Subtitle 2"/>
          <p:cNvSpPr>
            <a:spLocks noGrp="1"/>
          </p:cNvSpPr>
          <p:nvPr>
            <p:ph type="subTitle" idx="1"/>
          </p:nvPr>
        </p:nvSpPr>
        <p:spPr>
          <a:xfrm>
            <a:off x="228600" y="4419600"/>
            <a:ext cx="8686800" cy="1752600"/>
          </a:xfrm>
        </p:spPr>
        <p:txBody>
          <a:bodyPr>
            <a:normAutofit fontScale="92500"/>
          </a:bodyPr>
          <a:lstStyle/>
          <a:p>
            <a:r>
              <a:rPr lang="en-US" dirty="0" smtClean="0">
                <a:solidFill>
                  <a:schemeClr val="tx1"/>
                </a:solidFill>
                <a:latin typeface="Andalus" panose="02020603050405020304" pitchFamily="18" charset="-78"/>
                <a:cs typeface="Andalus" panose="02020603050405020304" pitchFamily="18" charset="-78"/>
              </a:rPr>
              <a:t>You have to get rewarded in the soul and the wallet. The money isn't enough, but a plaque isn't enough either… you have to give both. --JACK WELCH</a:t>
            </a:r>
            <a:endParaRPr lang="en-US" dirty="0">
              <a:solidFill>
                <a:schemeClr val="tx1"/>
              </a:solidFill>
              <a:latin typeface="Andalus" panose="02020603050405020304" pitchFamily="18" charset="-78"/>
              <a:cs typeface="Andalus" panose="02020603050405020304" pitchFamily="18" charset="-78"/>
            </a:endParaRPr>
          </a:p>
        </p:txBody>
      </p:sp>
      <p:sp>
        <p:nvSpPr>
          <p:cNvPr id="4" name="Slide Number Placeholder 3"/>
          <p:cNvSpPr>
            <a:spLocks noGrp="1"/>
          </p:cNvSpPr>
          <p:nvPr>
            <p:ph type="sldNum" sz="quarter" idx="12"/>
          </p:nvPr>
        </p:nvSpPr>
        <p:spPr/>
        <p:txBody>
          <a:bodyPr/>
          <a:lstStyle/>
          <a:p>
            <a:fld id="{3C1F3A55-8262-4161-9F2B-8659CDB7033C}" type="slidenum">
              <a:rPr lang="en-US" smtClean="0"/>
              <a:pPr/>
              <a:t>16</a:t>
            </a:fld>
            <a:endParaRPr lang="en-US"/>
          </a:p>
        </p:txBody>
      </p:sp>
    </p:spTree>
    <p:extLst>
      <p:ext uri="{BB962C8B-B14F-4D97-AF65-F5344CB8AC3E}">
        <p14:creationId xmlns:p14="http://schemas.microsoft.com/office/powerpoint/2010/main" xmlns="" val="3773012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Traditional Pay Plans</a:t>
            </a:r>
            <a:endParaRPr lang="en-US" dirty="0"/>
          </a:p>
        </p:txBody>
      </p:sp>
      <p:sp>
        <p:nvSpPr>
          <p:cNvPr id="3" name="Content Placeholder 2"/>
          <p:cNvSpPr>
            <a:spLocks noGrp="1"/>
          </p:cNvSpPr>
          <p:nvPr>
            <p:ph idx="1"/>
          </p:nvPr>
        </p:nvSpPr>
        <p:spPr/>
        <p:txBody>
          <a:bodyPr>
            <a:normAutofit/>
          </a:bodyPr>
          <a:lstStyle/>
          <a:p>
            <a:r>
              <a:rPr lang="en-US" dirty="0" smtClean="0"/>
              <a:t>A traditional approach in implementing reward system is to reward employees for the positions they fill as indicated by their jobs and not necessarily by how they do their work. </a:t>
            </a:r>
          </a:p>
          <a:p>
            <a:r>
              <a:rPr lang="en-US" dirty="0" smtClean="0"/>
              <a:t>In other words, employees are rewarded for filling a specific slot in the organizational hierarchy.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17</a:t>
            </a:fld>
            <a:endParaRPr lang="en-US"/>
          </a:p>
        </p:txBody>
      </p:sp>
    </p:spTree>
    <p:extLst>
      <p:ext uri="{BB962C8B-B14F-4D97-AF65-F5344CB8AC3E}">
        <p14:creationId xmlns:p14="http://schemas.microsoft.com/office/powerpoint/2010/main" xmlns="" val="1131393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Pay Plans (Contd.)</a:t>
            </a:r>
            <a:endParaRPr lang="en-US" dirty="0"/>
          </a:p>
        </p:txBody>
      </p:sp>
      <p:sp>
        <p:nvSpPr>
          <p:cNvPr id="3" name="Content Placeholder 2"/>
          <p:cNvSpPr>
            <a:spLocks noGrp="1"/>
          </p:cNvSpPr>
          <p:nvPr>
            <p:ph idx="1"/>
          </p:nvPr>
        </p:nvSpPr>
        <p:spPr/>
        <p:txBody>
          <a:bodyPr>
            <a:normAutofit/>
          </a:bodyPr>
          <a:lstStyle/>
          <a:p>
            <a:r>
              <a:rPr lang="en-US" dirty="0" smtClean="0"/>
              <a:t>Typically, there is a pay range that determines minimum, midpoint, and maximum rates for each job. For example, a university may have five ranks for professors who just have been hired:</a:t>
            </a:r>
          </a:p>
          <a:p>
            <a:r>
              <a:rPr lang="en-US" dirty="0" smtClean="0"/>
              <a:t>Instructor(pay range:$30,000-45,000)</a:t>
            </a:r>
          </a:p>
          <a:p>
            <a:r>
              <a:rPr lang="en-US" dirty="0" smtClean="0"/>
              <a:t>Senior instructor(pay range:$40,000-55,000)</a:t>
            </a:r>
          </a:p>
        </p:txBody>
      </p:sp>
      <p:sp>
        <p:nvSpPr>
          <p:cNvPr id="4" name="Slide Number Placeholder 3"/>
          <p:cNvSpPr>
            <a:spLocks noGrp="1"/>
          </p:cNvSpPr>
          <p:nvPr>
            <p:ph type="sldNum" sz="quarter" idx="12"/>
          </p:nvPr>
        </p:nvSpPr>
        <p:spPr/>
        <p:txBody>
          <a:bodyPr/>
          <a:lstStyle/>
          <a:p>
            <a:fld id="{3C1F3A55-8262-4161-9F2B-8659CDB7033C}" type="slidenum">
              <a:rPr lang="en-US" smtClean="0"/>
              <a:pPr/>
              <a:t>18</a:t>
            </a:fld>
            <a:endParaRPr lang="en-US"/>
          </a:p>
        </p:txBody>
      </p:sp>
    </p:spTree>
    <p:extLst>
      <p:ext uri="{BB962C8B-B14F-4D97-AF65-F5344CB8AC3E}">
        <p14:creationId xmlns:p14="http://schemas.microsoft.com/office/powerpoint/2010/main" xmlns="" val="18992339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Pay Plans</a:t>
            </a:r>
            <a:endParaRPr lang="en-US" dirty="0"/>
          </a:p>
        </p:txBody>
      </p:sp>
      <p:sp>
        <p:nvSpPr>
          <p:cNvPr id="3" name="Content Placeholder 2"/>
          <p:cNvSpPr>
            <a:spLocks noGrp="1"/>
          </p:cNvSpPr>
          <p:nvPr>
            <p:ph idx="1"/>
          </p:nvPr>
        </p:nvSpPr>
        <p:spPr/>
        <p:txBody>
          <a:bodyPr>
            <a:normAutofit/>
          </a:bodyPr>
          <a:lstStyle/>
          <a:p>
            <a:r>
              <a:rPr lang="en-US" dirty="0" smtClean="0"/>
              <a:t>Contingent pay(CP) also called pay for performance, means that individuals are rewarded based on how well they perform on job. </a:t>
            </a:r>
          </a:p>
          <a:p>
            <a:r>
              <a:rPr lang="en-US" dirty="0" smtClean="0"/>
              <a:t>Thus, employees receive increase in pay based wholly or partially on job performance.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19</a:t>
            </a:fld>
            <a:endParaRPr lang="en-US"/>
          </a:p>
        </p:txBody>
      </p:sp>
    </p:spTree>
    <p:extLst>
      <p:ext uri="{BB962C8B-B14F-4D97-AF65-F5344CB8AC3E}">
        <p14:creationId xmlns:p14="http://schemas.microsoft.com/office/powerpoint/2010/main" xmlns="" val="21160283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Pay Plans (Contd.)</a:t>
            </a:r>
            <a:endParaRPr lang="en-US" dirty="0"/>
          </a:p>
        </p:txBody>
      </p:sp>
      <p:sp>
        <p:nvSpPr>
          <p:cNvPr id="3" name="Content Placeholder 2"/>
          <p:cNvSpPr>
            <a:spLocks noGrp="1"/>
          </p:cNvSpPr>
          <p:nvPr>
            <p:ph idx="1"/>
          </p:nvPr>
        </p:nvSpPr>
        <p:spPr/>
        <p:txBody>
          <a:bodyPr>
            <a:normAutofit/>
          </a:bodyPr>
          <a:lstStyle/>
          <a:p>
            <a:r>
              <a:rPr lang="en-US" dirty="0" smtClean="0"/>
              <a:t>These increases can either be added to employees base salary or be a one time bonus. </a:t>
            </a:r>
          </a:p>
          <a:p>
            <a:endParaRPr lang="en-US" dirty="0" smtClean="0"/>
          </a:p>
          <a:p>
            <a:r>
              <a:rPr lang="en-US" dirty="0" smtClean="0"/>
              <a:t>Originally, CP plans were used only for top management. </a:t>
            </a:r>
          </a:p>
          <a:p>
            <a:r>
              <a:rPr lang="en-US" dirty="0" smtClean="0"/>
              <a:t>Generally the use of CP plans extended to sales jobs. </a:t>
            </a:r>
          </a:p>
        </p:txBody>
      </p:sp>
      <p:sp>
        <p:nvSpPr>
          <p:cNvPr id="4" name="Slide Number Placeholder 3"/>
          <p:cNvSpPr>
            <a:spLocks noGrp="1"/>
          </p:cNvSpPr>
          <p:nvPr>
            <p:ph type="sldNum" sz="quarter" idx="12"/>
          </p:nvPr>
        </p:nvSpPr>
        <p:spPr/>
        <p:txBody>
          <a:bodyPr/>
          <a:lstStyle/>
          <a:p>
            <a:fld id="{3C1F3A55-8262-4161-9F2B-8659CDB7033C}" type="slidenum">
              <a:rPr lang="en-US" smtClean="0"/>
              <a:pPr/>
              <a:t>20</a:t>
            </a:fld>
            <a:endParaRPr lang="en-US"/>
          </a:p>
        </p:txBody>
      </p:sp>
    </p:spTree>
    <p:extLst>
      <p:ext uri="{BB962C8B-B14F-4D97-AF65-F5344CB8AC3E}">
        <p14:creationId xmlns:p14="http://schemas.microsoft.com/office/powerpoint/2010/main" xmlns="" val="3424428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Introduction of Contingent </a:t>
            </a:r>
            <a:r>
              <a:rPr lang="en-US" dirty="0"/>
              <a:t>P</a:t>
            </a:r>
            <a:r>
              <a:rPr lang="en-US" dirty="0" smtClean="0"/>
              <a:t>ay </a:t>
            </a:r>
            <a:r>
              <a:rPr lang="en-US" dirty="0"/>
              <a:t>P</a:t>
            </a:r>
            <a:r>
              <a:rPr lang="en-US" dirty="0" smtClean="0"/>
              <a:t>lans</a:t>
            </a:r>
            <a:endParaRPr lang="en-US" dirty="0"/>
          </a:p>
        </p:txBody>
      </p:sp>
      <p:sp>
        <p:nvSpPr>
          <p:cNvPr id="3" name="Content Placeholder 2"/>
          <p:cNvSpPr>
            <a:spLocks noGrp="1"/>
          </p:cNvSpPr>
          <p:nvPr>
            <p:ph idx="1"/>
          </p:nvPr>
        </p:nvSpPr>
        <p:spPr/>
        <p:txBody>
          <a:bodyPr>
            <a:normAutofit fontScale="92500"/>
          </a:bodyPr>
          <a:lstStyle/>
          <a:p>
            <a:r>
              <a:rPr lang="en-US" dirty="0" smtClean="0"/>
              <a:t>The result of a recent survey of Fortune 500 companies indicated that performance management systems are not effective when results are directly not tied to the reward system. </a:t>
            </a:r>
          </a:p>
          <a:p>
            <a:r>
              <a:rPr lang="en-US" dirty="0" smtClean="0"/>
              <a:t>When the performance management system has a direct relationship with the reward system, performance measurement and performance improvement are taken more seriously.</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21</a:t>
            </a:fld>
            <a:endParaRPr lang="en-US"/>
          </a:p>
        </p:txBody>
      </p:sp>
    </p:spTree>
    <p:extLst>
      <p:ext uri="{BB962C8B-B14F-4D97-AF65-F5344CB8AC3E}">
        <p14:creationId xmlns:p14="http://schemas.microsoft.com/office/powerpoint/2010/main" xmlns="" val="10053053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Introduction of Contingent Pay Plans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a CP plan is implemented, organizations need to make clear what is expected of employees, what specific behaviors or results will be rewarded, and how employees can achieve these behaviors or results. </a:t>
            </a:r>
          </a:p>
          <a:p>
            <a:endParaRPr lang="en-US" dirty="0" smtClean="0"/>
          </a:p>
          <a:p>
            <a:r>
              <a:rPr lang="en-US" dirty="0" smtClean="0"/>
              <a:t>This, in and of itself, serves as an important communication goal because supervisors and employees are better able to understand what really matters.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22</a:t>
            </a:fld>
            <a:endParaRPr lang="en-US"/>
          </a:p>
        </p:txBody>
      </p:sp>
    </p:spTree>
    <p:extLst>
      <p:ext uri="{BB962C8B-B14F-4D97-AF65-F5344CB8AC3E}">
        <p14:creationId xmlns:p14="http://schemas.microsoft.com/office/powerpoint/2010/main" xmlns="" val="2890157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Introduction of Contingent Pay Plans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For example, assume an organization is trying hard to improve customers satisfaction. </a:t>
            </a:r>
          </a:p>
          <a:p>
            <a:r>
              <a:rPr lang="en-US" dirty="0" smtClean="0"/>
              <a:t>Some units in this organization decide to implement a CP plan that awards cash to employees who improve their customer satisfaction ratings.</a:t>
            </a:r>
          </a:p>
          <a:p>
            <a:r>
              <a:rPr lang="en-US" dirty="0" smtClean="0"/>
              <a:t>In contrast, other units continue with a traditional pay plan in which there is no clear tie between performance levels and rewards.</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23</a:t>
            </a:fld>
            <a:endParaRPr lang="en-US"/>
          </a:p>
        </p:txBody>
      </p:sp>
    </p:spTree>
    <p:extLst>
      <p:ext uri="{BB962C8B-B14F-4D97-AF65-F5344CB8AC3E}">
        <p14:creationId xmlns:p14="http://schemas.microsoft.com/office/powerpoint/2010/main" xmlns="" val="3698929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Conditions necessary for a Successful CP Plan</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CP plans can help improve the motivation of employees when each of the following conditions is present:</a:t>
            </a:r>
          </a:p>
          <a:p>
            <a:r>
              <a:rPr lang="en-US" dirty="0" smtClean="0"/>
              <a:t>Employees see a clear link between their efforts and the resulting performance (expectancy)</a:t>
            </a:r>
          </a:p>
          <a:p>
            <a:endParaRPr lang="en-US" dirty="0" smtClean="0"/>
          </a:p>
          <a:p>
            <a:r>
              <a:rPr lang="en-US" dirty="0" smtClean="0"/>
              <a:t>Employees see a clear link between their performance level and the reward received (instrumentality)</a:t>
            </a:r>
          </a:p>
        </p:txBody>
      </p:sp>
      <p:sp>
        <p:nvSpPr>
          <p:cNvPr id="4" name="Slide Number Placeholder 3"/>
          <p:cNvSpPr>
            <a:spLocks noGrp="1"/>
          </p:cNvSpPr>
          <p:nvPr>
            <p:ph type="sldNum" sz="quarter" idx="12"/>
          </p:nvPr>
        </p:nvSpPr>
        <p:spPr/>
        <p:txBody>
          <a:bodyPr/>
          <a:lstStyle/>
          <a:p>
            <a:fld id="{3C1F3A55-8262-4161-9F2B-8659CDB7033C}" type="slidenum">
              <a:rPr lang="en-US" smtClean="0"/>
              <a:pPr/>
              <a:t>24</a:t>
            </a:fld>
            <a:endParaRPr lang="en-US"/>
          </a:p>
        </p:txBody>
      </p:sp>
    </p:spTree>
    <p:extLst>
      <p:ext uri="{BB962C8B-B14F-4D97-AF65-F5344CB8AC3E}">
        <p14:creationId xmlns:p14="http://schemas.microsoft.com/office/powerpoint/2010/main" xmlns="" val="1668394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Conditions necessary for a Successful CP Plan (Contd.)</a:t>
            </a:r>
            <a:endParaRPr lang="en-US" dirty="0"/>
          </a:p>
        </p:txBody>
      </p:sp>
      <p:sp>
        <p:nvSpPr>
          <p:cNvPr id="3" name="Content Placeholder 2"/>
          <p:cNvSpPr>
            <a:spLocks noGrp="1"/>
          </p:cNvSpPr>
          <p:nvPr>
            <p:ph idx="1"/>
          </p:nvPr>
        </p:nvSpPr>
        <p:spPr>
          <a:xfrm>
            <a:off x="228600" y="1600200"/>
            <a:ext cx="8610600" cy="4525963"/>
          </a:xfrm>
        </p:spPr>
        <p:txBody>
          <a:bodyPr/>
          <a:lstStyle/>
          <a:p>
            <a:r>
              <a:rPr lang="en-US" dirty="0" smtClean="0"/>
              <a:t>Employees value the reward available (valence)</a:t>
            </a:r>
          </a:p>
          <a:p>
            <a:pPr>
              <a:buNone/>
            </a:pPr>
            <a:endParaRPr lang="en-US" dirty="0" smtClean="0"/>
          </a:p>
          <a:p>
            <a:pPr>
              <a:buNone/>
            </a:pPr>
            <a:r>
              <a:rPr lang="en-US" dirty="0" smtClean="0"/>
              <a:t>There is multiplicative relationship among these three determinants of motivation so that </a:t>
            </a:r>
          </a:p>
          <a:p>
            <a:pPr>
              <a:buNone/>
            </a:pPr>
            <a:endParaRPr lang="en-US" dirty="0" smtClean="0"/>
          </a:p>
          <a:p>
            <a:pPr>
              <a:buNone/>
            </a:pPr>
            <a:r>
              <a:rPr lang="en-US" dirty="0" smtClean="0"/>
              <a:t>motivation=expectancy*instrumentality*valence</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25</a:t>
            </a:fld>
            <a:endParaRPr lang="en-US"/>
          </a:p>
        </p:txBody>
      </p:sp>
    </p:spTree>
    <p:extLst>
      <p:ext uri="{BB962C8B-B14F-4D97-AF65-F5344CB8AC3E}">
        <p14:creationId xmlns:p14="http://schemas.microsoft.com/office/powerpoint/2010/main" xmlns="" val="30895942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t>
            </a:r>
            <a:r>
              <a:rPr lang="en-US" dirty="0"/>
              <a:t>A</a:t>
            </a:r>
            <a:r>
              <a:rPr lang="en-US" dirty="0" smtClean="0"/>
              <a:t>ssociated </a:t>
            </a:r>
            <a:r>
              <a:rPr lang="en-US" dirty="0"/>
              <a:t>W</a:t>
            </a:r>
            <a:r>
              <a:rPr lang="en-US" dirty="0" smtClean="0"/>
              <a:t>ith </a:t>
            </a:r>
            <a:r>
              <a:rPr lang="en-US" dirty="0"/>
              <a:t>C</a:t>
            </a:r>
            <a:r>
              <a:rPr lang="en-US" dirty="0" smtClean="0"/>
              <a:t>ontingent </a:t>
            </a:r>
            <a:r>
              <a:rPr lang="en-US" dirty="0"/>
              <a:t>P</a:t>
            </a:r>
            <a:r>
              <a:rPr lang="en-US" dirty="0" smtClean="0"/>
              <a:t>ay Plans</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a:buNone/>
            </a:pPr>
            <a:r>
              <a:rPr lang="en-US" dirty="0" smtClean="0"/>
              <a:t>In spite of potential possible impact of CP plans, we should be aware that not all CP plans work as intended. </a:t>
            </a:r>
          </a:p>
          <a:p>
            <a:pPr>
              <a:buNone/>
            </a:pPr>
            <a:r>
              <a:rPr lang="en-US" dirty="0" smtClean="0"/>
              <a:t>Why is that the Cp plan may not succeed? Consider the following reasons:</a:t>
            </a:r>
          </a:p>
        </p:txBody>
      </p:sp>
      <p:sp>
        <p:nvSpPr>
          <p:cNvPr id="4" name="Slide Number Placeholder 3"/>
          <p:cNvSpPr>
            <a:spLocks noGrp="1"/>
          </p:cNvSpPr>
          <p:nvPr>
            <p:ph type="sldNum" sz="quarter" idx="12"/>
          </p:nvPr>
        </p:nvSpPr>
        <p:spPr/>
        <p:txBody>
          <a:bodyPr/>
          <a:lstStyle/>
          <a:p>
            <a:fld id="{3C1F3A55-8262-4161-9F2B-8659CDB7033C}" type="slidenum">
              <a:rPr lang="en-US" smtClean="0"/>
              <a:pPr/>
              <a:t>26</a:t>
            </a:fld>
            <a:endParaRPr lang="en-US"/>
          </a:p>
        </p:txBody>
      </p:sp>
    </p:spTree>
    <p:extLst>
      <p:ext uri="{BB962C8B-B14F-4D97-AF65-F5344CB8AC3E}">
        <p14:creationId xmlns:p14="http://schemas.microsoft.com/office/powerpoint/2010/main" xmlns="" val="23186969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Associated With Contingent Pay Plans (Contd.)</a:t>
            </a:r>
            <a:endParaRPr lang="en-US" dirty="0"/>
          </a:p>
        </p:txBody>
      </p:sp>
      <p:sp>
        <p:nvSpPr>
          <p:cNvPr id="3" name="Content Placeholder 2"/>
          <p:cNvSpPr>
            <a:spLocks noGrp="1"/>
          </p:cNvSpPr>
          <p:nvPr>
            <p:ph idx="1"/>
          </p:nvPr>
        </p:nvSpPr>
        <p:spPr/>
        <p:txBody>
          <a:bodyPr/>
          <a:lstStyle/>
          <a:p>
            <a:r>
              <a:rPr lang="en-US" dirty="0" smtClean="0"/>
              <a:t>A poor performance management is in place: </a:t>
            </a:r>
          </a:p>
          <a:p>
            <a:pPr lvl="1"/>
            <a:r>
              <a:rPr lang="en-US" dirty="0" smtClean="0"/>
              <a:t>What happens when a CP plan is paired with a poorly designed, poorly implemented performance management system, one that includes biased ratings and the measurement of unrelated performance dimensions? </a:t>
            </a:r>
          </a:p>
          <a:p>
            <a:pPr lvl="1"/>
            <a:r>
              <a:rPr lang="en-US" dirty="0" smtClean="0"/>
              <a:t>This situation may lead some employees to challenge the CP plan legally.</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27</a:t>
            </a:fld>
            <a:endParaRPr lang="en-US"/>
          </a:p>
        </p:txBody>
      </p:sp>
    </p:spTree>
    <p:extLst>
      <p:ext uri="{BB962C8B-B14F-4D97-AF65-F5344CB8AC3E}">
        <p14:creationId xmlns:p14="http://schemas.microsoft.com/office/powerpoint/2010/main" xmlns="" val="16540936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Associated With Contingent Pay Plans (Contd.)</a:t>
            </a:r>
            <a:endParaRPr lang="en-US" dirty="0"/>
          </a:p>
        </p:txBody>
      </p:sp>
      <p:sp>
        <p:nvSpPr>
          <p:cNvPr id="3" name="Content Placeholder 2"/>
          <p:cNvSpPr>
            <a:spLocks noGrp="1"/>
          </p:cNvSpPr>
          <p:nvPr>
            <p:ph idx="1"/>
          </p:nvPr>
        </p:nvSpPr>
        <p:spPr/>
        <p:txBody>
          <a:bodyPr>
            <a:normAutofit/>
          </a:bodyPr>
          <a:lstStyle/>
          <a:p>
            <a:r>
              <a:rPr lang="en-US" dirty="0" smtClean="0"/>
              <a:t>There is folly of rewarding A while hoping for B: </a:t>
            </a:r>
          </a:p>
          <a:p>
            <a:pPr lvl="1"/>
            <a:r>
              <a:rPr lang="en-US" dirty="0" smtClean="0"/>
              <a:t>What happens when system rewards results and behaviors that are not those that will help the organization succeed? </a:t>
            </a:r>
          </a:p>
          <a:p>
            <a:pPr lvl="1"/>
            <a:r>
              <a:rPr lang="en-US" dirty="0" smtClean="0"/>
              <a:t>Employees are likely to engage in these often counter productive behaviors when this behavior is what will earn them the desired rewards.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28</a:t>
            </a:fld>
            <a:endParaRPr lang="en-US"/>
          </a:p>
        </p:txBody>
      </p:sp>
    </p:spTree>
    <p:extLst>
      <p:ext uri="{BB962C8B-B14F-4D97-AF65-F5344CB8AC3E}">
        <p14:creationId xmlns:p14="http://schemas.microsoft.com/office/powerpoint/2010/main" xmlns="" val="3912071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Associated With Contingent Pay Plans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Rewards are not considered significant: </a:t>
            </a:r>
          </a:p>
          <a:p>
            <a:pPr lvl="1"/>
            <a:r>
              <a:rPr lang="en-US" dirty="0" smtClean="0"/>
              <a:t>What happens when a CP plan includes pay increases, and other rewards that are so small that they don’t differentiate between outstanding and poor performers. </a:t>
            </a:r>
          </a:p>
          <a:p>
            <a:pPr lvl="1"/>
            <a:r>
              <a:rPr lang="en-US" dirty="0" smtClean="0"/>
              <a:t>For example, what happens when top performers receive a 5% pay increase and a average performer receives a 3% or 4% pay increase? </a:t>
            </a:r>
          </a:p>
          <a:p>
            <a:pPr lvl="1"/>
            <a:r>
              <a:rPr lang="en-US" dirty="0" smtClean="0"/>
              <a:t>In this context, rewards are not viewed as performance based rewards and they do not make an impact.</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29</a:t>
            </a:fld>
            <a:endParaRPr lang="en-US"/>
          </a:p>
        </p:txBody>
      </p:sp>
    </p:spTree>
    <p:extLst>
      <p:ext uri="{BB962C8B-B14F-4D97-AF65-F5344CB8AC3E}">
        <p14:creationId xmlns:p14="http://schemas.microsoft.com/office/powerpoint/2010/main" xmlns="" val="12390985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Associated With Contingent Pay Plans (Contd.)</a:t>
            </a:r>
            <a:endParaRPr lang="en-US" dirty="0"/>
          </a:p>
        </p:txBody>
      </p:sp>
      <p:sp>
        <p:nvSpPr>
          <p:cNvPr id="3" name="Content Placeholder 2"/>
          <p:cNvSpPr>
            <a:spLocks noGrp="1"/>
          </p:cNvSpPr>
          <p:nvPr>
            <p:ph idx="1"/>
          </p:nvPr>
        </p:nvSpPr>
        <p:spPr/>
        <p:txBody>
          <a:bodyPr>
            <a:normAutofit/>
          </a:bodyPr>
          <a:lstStyle/>
          <a:p>
            <a:r>
              <a:rPr lang="en-US" dirty="0" smtClean="0"/>
              <a:t>Managers are not accountable: </a:t>
            </a:r>
          </a:p>
          <a:p>
            <a:pPr lvl="1"/>
            <a:r>
              <a:rPr lang="en-US" dirty="0" smtClean="0"/>
              <a:t>What happens when managers are not accountable regarding how they handle the performance and the performance evaluation of their employees? </a:t>
            </a:r>
          </a:p>
          <a:p>
            <a:pPr lvl="1"/>
            <a:r>
              <a:rPr lang="en-US" dirty="0" smtClean="0"/>
              <a:t>They are likely to inflate ratings so that employees receive what the manager thinks are appropriate rewards. </a:t>
            </a:r>
          </a:p>
        </p:txBody>
      </p:sp>
      <p:sp>
        <p:nvSpPr>
          <p:cNvPr id="4" name="Slide Number Placeholder 3"/>
          <p:cNvSpPr>
            <a:spLocks noGrp="1"/>
          </p:cNvSpPr>
          <p:nvPr>
            <p:ph type="sldNum" sz="quarter" idx="12"/>
          </p:nvPr>
        </p:nvSpPr>
        <p:spPr/>
        <p:txBody>
          <a:bodyPr/>
          <a:lstStyle/>
          <a:p>
            <a:fld id="{3C1F3A55-8262-4161-9F2B-8659CDB7033C}" type="slidenum">
              <a:rPr lang="en-US" smtClean="0"/>
              <a:pPr/>
              <a:t>30</a:t>
            </a:fld>
            <a:endParaRPr lang="en-US"/>
          </a:p>
        </p:txBody>
      </p:sp>
    </p:spTree>
    <p:extLst>
      <p:ext uri="{BB962C8B-B14F-4D97-AF65-F5344CB8AC3E}">
        <p14:creationId xmlns:p14="http://schemas.microsoft.com/office/powerpoint/2010/main" xmlns="" val="1940493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Associated With Contingent Pay Plans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There exist extrinsic motivation at the expense of intrinsic motivation: </a:t>
            </a:r>
          </a:p>
          <a:p>
            <a:pPr lvl="1"/>
            <a:r>
              <a:rPr lang="en-US" dirty="0" smtClean="0"/>
              <a:t>What happens when there is so much, almost exclusive, emphasis on rewards? </a:t>
            </a:r>
          </a:p>
          <a:p>
            <a:pPr lvl="1"/>
            <a:r>
              <a:rPr lang="en-US" dirty="0" smtClean="0"/>
              <a:t>Employees may start to lose interest in their job, which in turn can decrease motivation. </a:t>
            </a:r>
          </a:p>
          <a:p>
            <a:pPr lvl="1"/>
            <a:r>
              <a:rPr lang="en-US" dirty="0" smtClean="0"/>
              <a:t>In some cases, the extrinsic value of doing ones job can supersede the intrinsic value.</a:t>
            </a:r>
          </a:p>
          <a:p>
            <a:pPr lvl="1"/>
            <a:r>
              <a:rPr lang="en-US" dirty="0" smtClean="0"/>
              <a:t>(</a:t>
            </a:r>
            <a:r>
              <a:rPr lang="en-US" dirty="0" err="1" smtClean="0"/>
              <a:t>e.g</a:t>
            </a:r>
            <a:r>
              <a:rPr lang="en-US" dirty="0" smtClean="0"/>
              <a:t> Challenging job, interesting work environment and other motivating factors)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31</a:t>
            </a:fld>
            <a:endParaRPr lang="en-US"/>
          </a:p>
        </p:txBody>
      </p:sp>
    </p:spTree>
    <p:extLst>
      <p:ext uri="{BB962C8B-B14F-4D97-AF65-F5344CB8AC3E}">
        <p14:creationId xmlns:p14="http://schemas.microsoft.com/office/powerpoint/2010/main" xmlns="" val="14888744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Problems Associated With Contingent Pay Plans (Contd.)</a:t>
            </a:r>
            <a:endParaRPr lang="en-US" dirty="0"/>
          </a:p>
        </p:txBody>
      </p:sp>
      <p:sp>
        <p:nvSpPr>
          <p:cNvPr id="3" name="Content Placeholder 2"/>
          <p:cNvSpPr>
            <a:spLocks noGrp="1"/>
          </p:cNvSpPr>
          <p:nvPr>
            <p:ph idx="1"/>
          </p:nvPr>
        </p:nvSpPr>
        <p:spPr/>
        <p:txBody>
          <a:bodyPr/>
          <a:lstStyle/>
          <a:p>
            <a:r>
              <a:rPr lang="en-US" dirty="0" smtClean="0"/>
              <a:t>Rewards for executives are disproportionality large compared to rewards for everyone else: </a:t>
            </a:r>
          </a:p>
          <a:p>
            <a:pPr lvl="1"/>
            <a:r>
              <a:rPr lang="en-US" dirty="0" smtClean="0"/>
              <a:t>In many organizations, executive rewards are disproportionality large compared to the rewards received by everyone else in the organization.</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32</a:t>
            </a:fld>
            <a:endParaRPr lang="en-US"/>
          </a:p>
        </p:txBody>
      </p:sp>
    </p:spTree>
    <p:extLst>
      <p:ext uri="{BB962C8B-B14F-4D97-AF65-F5344CB8AC3E}">
        <p14:creationId xmlns:p14="http://schemas.microsoft.com/office/powerpoint/2010/main" xmlns="" val="38345606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CP Systems</a:t>
            </a:r>
            <a:endParaRPr lang="en-US" dirty="0"/>
          </a:p>
        </p:txBody>
      </p:sp>
      <p:sp>
        <p:nvSpPr>
          <p:cNvPr id="3" name="Content Placeholder 2"/>
          <p:cNvSpPr>
            <a:spLocks noGrp="1"/>
          </p:cNvSpPr>
          <p:nvPr>
            <p:ph idx="1"/>
          </p:nvPr>
        </p:nvSpPr>
        <p:spPr/>
        <p:txBody>
          <a:bodyPr>
            <a:normAutofit/>
          </a:bodyPr>
          <a:lstStyle/>
          <a:p>
            <a:pPr>
              <a:buNone/>
            </a:pPr>
            <a:r>
              <a:rPr lang="en-US" dirty="0" smtClean="0"/>
              <a:t>Consider the type of systems that can be implemented in cultures that we can label;</a:t>
            </a:r>
          </a:p>
          <a:p>
            <a:pPr lvl="1"/>
            <a:r>
              <a:rPr lang="en-US" dirty="0" smtClean="0"/>
              <a:t>traditionally or </a:t>
            </a:r>
          </a:p>
          <a:p>
            <a:pPr lvl="1"/>
            <a:r>
              <a:rPr lang="en-US" dirty="0" smtClean="0"/>
              <a:t>involvement cultures.</a:t>
            </a:r>
          </a:p>
          <a:p>
            <a:pPr marL="0" indent="0">
              <a:buNone/>
            </a:pPr>
            <a:endParaRPr lang="en-US" dirty="0" smtClean="0"/>
          </a:p>
        </p:txBody>
      </p:sp>
      <p:sp>
        <p:nvSpPr>
          <p:cNvPr id="4" name="Slide Number Placeholder 3"/>
          <p:cNvSpPr>
            <a:spLocks noGrp="1"/>
          </p:cNvSpPr>
          <p:nvPr>
            <p:ph type="sldNum" sz="quarter" idx="12"/>
          </p:nvPr>
        </p:nvSpPr>
        <p:spPr/>
        <p:txBody>
          <a:bodyPr/>
          <a:lstStyle/>
          <a:p>
            <a:fld id="{3C1F3A55-8262-4161-9F2B-8659CDB7033C}" type="slidenum">
              <a:rPr lang="en-US" smtClean="0"/>
              <a:pPr/>
              <a:t>33</a:t>
            </a:fld>
            <a:endParaRPr lang="en-US"/>
          </a:p>
        </p:txBody>
      </p:sp>
    </p:spTree>
    <p:extLst>
      <p:ext uri="{BB962C8B-B14F-4D97-AF65-F5344CB8AC3E}">
        <p14:creationId xmlns:p14="http://schemas.microsoft.com/office/powerpoint/2010/main" xmlns="" val="12863937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Culture of CP System</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Example of such CP systems are the following.</a:t>
            </a:r>
          </a:p>
          <a:p>
            <a:endParaRPr lang="en-US" dirty="0" smtClean="0"/>
          </a:p>
          <a:p>
            <a:r>
              <a:rPr lang="en-US" dirty="0" smtClean="0"/>
              <a:t>Piece rate: </a:t>
            </a:r>
          </a:p>
          <a:p>
            <a:pPr lvl="1"/>
            <a:r>
              <a:rPr lang="en-US" dirty="0" smtClean="0"/>
              <a:t>Employees are paid based on the number of units produced or repaired. </a:t>
            </a:r>
          </a:p>
          <a:p>
            <a:pPr lvl="1"/>
            <a:r>
              <a:rPr lang="en-US" dirty="0" smtClean="0"/>
              <a:t>This system is usually implemented in manufacturing environments. </a:t>
            </a:r>
          </a:p>
          <a:p>
            <a:pPr lvl="1"/>
            <a:r>
              <a:rPr lang="en-US" dirty="0" smtClean="0"/>
              <a:t>In the service organizations, this could involve the number of calls made or the number of clients or potential clients, contracted.</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34</a:t>
            </a:fld>
            <a:endParaRPr lang="en-US"/>
          </a:p>
        </p:txBody>
      </p:sp>
    </p:spTree>
    <p:extLst>
      <p:ext uri="{BB962C8B-B14F-4D97-AF65-F5344CB8AC3E}">
        <p14:creationId xmlns:p14="http://schemas.microsoft.com/office/powerpoint/2010/main" xmlns="" val="33992226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Traditional Culture of CP System (Contd.)</a:t>
            </a:r>
            <a:endParaRPr lang="en-US" dirty="0"/>
          </a:p>
        </p:txBody>
      </p:sp>
      <p:sp>
        <p:nvSpPr>
          <p:cNvPr id="3" name="Content Placeholder 2"/>
          <p:cNvSpPr>
            <a:spLocks noGrp="1"/>
          </p:cNvSpPr>
          <p:nvPr>
            <p:ph idx="1"/>
          </p:nvPr>
        </p:nvSpPr>
        <p:spPr/>
        <p:txBody>
          <a:bodyPr>
            <a:normAutofit fontScale="92500"/>
          </a:bodyPr>
          <a:lstStyle/>
          <a:p>
            <a:r>
              <a:rPr lang="en-US" dirty="0" smtClean="0"/>
              <a:t>Sales commission: </a:t>
            </a:r>
          </a:p>
          <a:p>
            <a:pPr lvl="1"/>
            <a:r>
              <a:rPr lang="en-US" dirty="0" smtClean="0"/>
              <a:t>Employees are paid based on percentage of sales. </a:t>
            </a:r>
          </a:p>
          <a:p>
            <a:pPr lvl="1"/>
            <a:r>
              <a:rPr lang="en-US" dirty="0" smtClean="0"/>
              <a:t>This system is usually implemented in car dealerships.</a:t>
            </a:r>
          </a:p>
          <a:p>
            <a:endParaRPr lang="en-US" dirty="0" smtClean="0"/>
          </a:p>
          <a:p>
            <a:r>
              <a:rPr lang="en-US" dirty="0" smtClean="0"/>
              <a:t>Group incentives: </a:t>
            </a:r>
          </a:p>
          <a:p>
            <a:pPr lvl="1"/>
            <a:r>
              <a:rPr lang="en-US" dirty="0" smtClean="0"/>
              <a:t>Employees are paid based on extra group production based on result oriented measures. </a:t>
            </a:r>
          </a:p>
          <a:p>
            <a:pPr lvl="1"/>
            <a:r>
              <a:rPr lang="en-US" dirty="0" smtClean="0"/>
              <a:t>This system is implemented frequently in the retail industry.</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35</a:t>
            </a:fld>
            <a:endParaRPr lang="en-US"/>
          </a:p>
        </p:txBody>
      </p:sp>
    </p:spTree>
    <p:extLst>
      <p:ext uri="{BB962C8B-B14F-4D97-AF65-F5344CB8AC3E}">
        <p14:creationId xmlns:p14="http://schemas.microsoft.com/office/powerpoint/2010/main" xmlns="" val="17488028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Involvement Culture of CP System</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Involvement culture is different from traditional cultures. </a:t>
            </a:r>
          </a:p>
          <a:p>
            <a:pPr>
              <a:buNone/>
            </a:pPr>
            <a:r>
              <a:rPr lang="en-US" dirty="0" smtClean="0"/>
              <a:t>Examples of systems that work well in organizations with involvement cultures are the following</a:t>
            </a:r>
          </a:p>
          <a:p>
            <a:r>
              <a:rPr lang="en-US" dirty="0" smtClean="0"/>
              <a:t>Profit sharing: </a:t>
            </a:r>
          </a:p>
          <a:p>
            <a:pPr lvl="1"/>
            <a:r>
              <a:rPr lang="en-US" dirty="0" smtClean="0"/>
              <a:t>Employees are paid based on the performance of group and on whether the group has exceeded a specific final goal. This type of system is implemented in many large law firms.</a:t>
            </a:r>
          </a:p>
        </p:txBody>
      </p:sp>
      <p:sp>
        <p:nvSpPr>
          <p:cNvPr id="4" name="Slide Number Placeholder 3"/>
          <p:cNvSpPr>
            <a:spLocks noGrp="1"/>
          </p:cNvSpPr>
          <p:nvPr>
            <p:ph type="sldNum" sz="quarter" idx="12"/>
          </p:nvPr>
        </p:nvSpPr>
        <p:spPr/>
        <p:txBody>
          <a:bodyPr/>
          <a:lstStyle/>
          <a:p>
            <a:fld id="{3C1F3A55-8262-4161-9F2B-8659CDB7033C}" type="slidenum">
              <a:rPr lang="en-US" smtClean="0"/>
              <a:pPr/>
              <a:t>36</a:t>
            </a:fld>
            <a:endParaRPr lang="en-US"/>
          </a:p>
        </p:txBody>
      </p:sp>
    </p:spTree>
    <p:extLst>
      <p:ext uri="{BB962C8B-B14F-4D97-AF65-F5344CB8AC3E}">
        <p14:creationId xmlns:p14="http://schemas.microsoft.com/office/powerpoint/2010/main" xmlns="" val="33288001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Involvement Culture of CP System (Contd.)</a:t>
            </a:r>
            <a:endParaRPr lang="en-US" dirty="0"/>
          </a:p>
        </p:txBody>
      </p:sp>
      <p:sp>
        <p:nvSpPr>
          <p:cNvPr id="3" name="Content Placeholder 2"/>
          <p:cNvSpPr>
            <a:spLocks noGrp="1"/>
          </p:cNvSpPr>
          <p:nvPr>
            <p:ph idx="1"/>
          </p:nvPr>
        </p:nvSpPr>
        <p:spPr/>
        <p:txBody>
          <a:bodyPr/>
          <a:lstStyle/>
          <a:p>
            <a:r>
              <a:rPr lang="en-US" dirty="0" smtClean="0"/>
              <a:t>Skill based pay: </a:t>
            </a:r>
          </a:p>
          <a:p>
            <a:pPr lvl="1"/>
            <a:r>
              <a:rPr lang="en-US" dirty="0" smtClean="0"/>
              <a:t>Employees are paid based on whether they acquire new knowledge and skills that are beneficial to the organization. </a:t>
            </a:r>
          </a:p>
          <a:p>
            <a:pPr lvl="1"/>
            <a:r>
              <a:rPr lang="en-US" dirty="0" smtClean="0"/>
              <a:t>This type of system is usually implemented in knowledge based organizations such as software development companies.</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37</a:t>
            </a:fld>
            <a:endParaRPr lang="en-US"/>
          </a:p>
        </p:txBody>
      </p:sp>
    </p:spTree>
    <p:extLst>
      <p:ext uri="{BB962C8B-B14F-4D97-AF65-F5344CB8AC3E}">
        <p14:creationId xmlns:p14="http://schemas.microsoft.com/office/powerpoint/2010/main" xmlns="" val="36738954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for Rewards</a:t>
            </a:r>
            <a:endParaRPr lang="en-US" dirty="0"/>
          </a:p>
        </p:txBody>
      </p:sp>
      <p:sp>
        <p:nvSpPr>
          <p:cNvPr id="3" name="Content Placeholder 2"/>
          <p:cNvSpPr>
            <a:spLocks noGrp="1"/>
          </p:cNvSpPr>
          <p:nvPr>
            <p:ph idx="1"/>
          </p:nvPr>
        </p:nvSpPr>
        <p:spPr/>
        <p:txBody>
          <a:bodyPr>
            <a:normAutofit/>
          </a:bodyPr>
          <a:lstStyle/>
          <a:p>
            <a:pPr>
              <a:buNone/>
            </a:pPr>
            <a:r>
              <a:rPr lang="en-US" dirty="0" smtClean="0"/>
              <a:t>What can the organization do to ensure that actions intended to be reward are actually regarded as rewards? </a:t>
            </a:r>
          </a:p>
          <a:p>
            <a:pPr>
              <a:buNone/>
            </a:pPr>
            <a:r>
              <a:rPr lang="en-US" dirty="0" smtClean="0"/>
              <a:t>What can we do to make rewards work? </a:t>
            </a:r>
          </a:p>
          <a:p>
            <a:pPr>
              <a:buNone/>
            </a:pPr>
            <a:r>
              <a:rPr lang="en-US" dirty="0" smtClean="0"/>
              <a:t>Consider the following recommendations.</a:t>
            </a:r>
          </a:p>
        </p:txBody>
      </p:sp>
      <p:sp>
        <p:nvSpPr>
          <p:cNvPr id="4" name="Slide Number Placeholder 3"/>
          <p:cNvSpPr>
            <a:spLocks noGrp="1"/>
          </p:cNvSpPr>
          <p:nvPr>
            <p:ph type="sldNum" sz="quarter" idx="12"/>
          </p:nvPr>
        </p:nvSpPr>
        <p:spPr/>
        <p:txBody>
          <a:bodyPr/>
          <a:lstStyle/>
          <a:p>
            <a:fld id="{3C1F3A55-8262-4161-9F2B-8659CDB7033C}" type="slidenum">
              <a:rPr lang="en-US" smtClean="0"/>
              <a:pPr/>
              <a:t>38</a:t>
            </a:fld>
            <a:endParaRPr lang="en-US"/>
          </a:p>
        </p:txBody>
      </p:sp>
    </p:spTree>
    <p:extLst>
      <p:ext uri="{BB962C8B-B14F-4D97-AF65-F5344CB8AC3E}">
        <p14:creationId xmlns:p14="http://schemas.microsoft.com/office/powerpoint/2010/main" xmlns="" val="3642215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Rewards (Contd.)</a:t>
            </a:r>
            <a:endParaRPr lang="en-US" dirty="0"/>
          </a:p>
        </p:txBody>
      </p:sp>
      <p:sp>
        <p:nvSpPr>
          <p:cNvPr id="3" name="Content Placeholder 2"/>
          <p:cNvSpPr>
            <a:spLocks noGrp="1"/>
          </p:cNvSpPr>
          <p:nvPr>
            <p:ph idx="1"/>
          </p:nvPr>
        </p:nvSpPr>
        <p:spPr/>
        <p:txBody>
          <a:bodyPr/>
          <a:lstStyle/>
          <a:p>
            <a:r>
              <a:rPr lang="en-US" dirty="0" smtClean="0"/>
              <a:t>Define and measure performance first, then allocate rewards: </a:t>
            </a:r>
          </a:p>
          <a:p>
            <a:pPr lvl="1"/>
            <a:r>
              <a:rPr lang="en-US" dirty="0" smtClean="0"/>
              <a:t>Before rewards are allocated, there must be a good performance management system in place that defines </a:t>
            </a:r>
          </a:p>
          <a:p>
            <a:pPr lvl="1"/>
            <a:r>
              <a:rPr lang="en-US" dirty="0" smtClean="0"/>
              <a:t>(1)performance and performance expectations </a:t>
            </a:r>
          </a:p>
          <a:p>
            <a:pPr lvl="1"/>
            <a:r>
              <a:rPr lang="en-US" dirty="0" smtClean="0"/>
              <a:t>(2) measure performance well.</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39</a:t>
            </a:fld>
            <a:endParaRPr lang="en-US"/>
          </a:p>
        </p:txBody>
      </p:sp>
    </p:spTree>
    <p:extLst>
      <p:ext uri="{BB962C8B-B14F-4D97-AF65-F5344CB8AC3E}">
        <p14:creationId xmlns:p14="http://schemas.microsoft.com/office/powerpoint/2010/main" xmlns="" val="20504017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Rewards (Contd.)</a:t>
            </a:r>
            <a:endParaRPr lang="en-US" dirty="0"/>
          </a:p>
        </p:txBody>
      </p:sp>
      <p:sp>
        <p:nvSpPr>
          <p:cNvPr id="3" name="Content Placeholder 2"/>
          <p:cNvSpPr>
            <a:spLocks noGrp="1"/>
          </p:cNvSpPr>
          <p:nvPr>
            <p:ph idx="1"/>
          </p:nvPr>
        </p:nvSpPr>
        <p:spPr/>
        <p:txBody>
          <a:bodyPr>
            <a:normAutofit fontScale="92500"/>
          </a:bodyPr>
          <a:lstStyle/>
          <a:p>
            <a:r>
              <a:rPr lang="en-US" dirty="0" smtClean="0"/>
              <a:t>Use only rewards that are available:</a:t>
            </a:r>
          </a:p>
          <a:p>
            <a:pPr lvl="1"/>
            <a:r>
              <a:rPr lang="en-US" dirty="0" smtClean="0"/>
              <a:t>If the organization does not have financial rewards available, then employees expectations should be adjusted accordingly and the focus should be on non financial rewards.</a:t>
            </a:r>
          </a:p>
          <a:p>
            <a:r>
              <a:rPr lang="en-US" dirty="0" smtClean="0"/>
              <a:t>Make sure that all employees are eligible: </a:t>
            </a:r>
          </a:p>
          <a:p>
            <a:pPr lvl="1"/>
            <a:r>
              <a:rPr lang="en-US" dirty="0" smtClean="0"/>
              <a:t>In many organizations, top executives receive benefits such as profit sharing, stock options, executive life and liability insurance, invitations to meetings in attractive locations and permission to fly first class.</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40</a:t>
            </a:fld>
            <a:endParaRPr lang="en-US"/>
          </a:p>
        </p:txBody>
      </p:sp>
    </p:spTree>
    <p:extLst>
      <p:ext uri="{BB962C8B-B14F-4D97-AF65-F5344CB8AC3E}">
        <p14:creationId xmlns:p14="http://schemas.microsoft.com/office/powerpoint/2010/main" xmlns="" val="4004815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Rewards (Contd.)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Make rewards visible: </a:t>
            </a:r>
          </a:p>
          <a:p>
            <a:pPr lvl="1"/>
            <a:r>
              <a:rPr lang="en-US" dirty="0" smtClean="0"/>
              <a:t>Rewards should be visible to those who receive them. Rewards should also be visible to others, together with information about what needs to happen for an employee to receive the reward in the future.</a:t>
            </a:r>
          </a:p>
          <a:p>
            <a:r>
              <a:rPr lang="en-US" dirty="0" smtClean="0"/>
              <a:t>Make rewards contingent: </a:t>
            </a:r>
          </a:p>
          <a:p>
            <a:pPr lvl="1"/>
            <a:r>
              <a:rPr lang="en-US" dirty="0" smtClean="0"/>
              <a:t>Rewards should be tied to performance directly and exclusively. Imagine that an outsider is asked to guess the salary levels for various employees in an organization. </a:t>
            </a:r>
          </a:p>
          <a:p>
            <a:pPr lvl="1"/>
            <a:r>
              <a:rPr lang="en-US" dirty="0" smtClean="0"/>
              <a:t>Assume that she can ask the following questions: what do people do? How long have they done it? How well have they done it?</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41</a:t>
            </a:fld>
            <a:endParaRPr lang="en-US"/>
          </a:p>
        </p:txBody>
      </p:sp>
    </p:spTree>
    <p:extLst>
      <p:ext uri="{BB962C8B-B14F-4D97-AF65-F5344CB8AC3E}">
        <p14:creationId xmlns:p14="http://schemas.microsoft.com/office/powerpoint/2010/main" xmlns="" val="6445255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Rewards (Contd.)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Make rewards timely:</a:t>
            </a:r>
          </a:p>
          <a:p>
            <a:pPr lvl="1"/>
            <a:r>
              <a:rPr lang="en-US" dirty="0" smtClean="0"/>
              <a:t>Rewards should be given soon after the occurrence of result or behavior being rewarded. </a:t>
            </a:r>
          </a:p>
          <a:p>
            <a:pPr lvl="1"/>
            <a:r>
              <a:rPr lang="en-US" dirty="0" smtClean="0"/>
              <a:t>Experimental psychologist know that if a mouse is in a cage pulls a lever and lump of sugar appears 10 months later, no learning will takes place.</a:t>
            </a:r>
          </a:p>
          <a:p>
            <a:r>
              <a:rPr lang="en-US" dirty="0" smtClean="0"/>
              <a:t>Make rewards reversible: </a:t>
            </a:r>
          </a:p>
          <a:p>
            <a:pPr lvl="1"/>
            <a:r>
              <a:rPr lang="en-US" dirty="0" smtClean="0"/>
              <a:t>Increasing an employees base pay creates an annuity for the employees tenure with the organization. </a:t>
            </a:r>
          </a:p>
          <a:p>
            <a:pPr lvl="1"/>
            <a:r>
              <a:rPr lang="en-US" dirty="0" smtClean="0"/>
              <a:t>If mistakes are made in the allocation of increase in base salary, they are usually irreversible and can be very costly over time. </a:t>
            </a:r>
          </a:p>
          <a:p>
            <a:pPr lvl="1"/>
            <a:r>
              <a:rPr lang="en-US" dirty="0" smtClean="0"/>
              <a:t>This why variable pay which is not added to the employees base salary has become an attractive option for many organizations.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42</a:t>
            </a:fld>
            <a:endParaRPr lang="en-US"/>
          </a:p>
        </p:txBody>
      </p:sp>
    </p:spTree>
    <p:extLst>
      <p:ext uri="{BB962C8B-B14F-4D97-AF65-F5344CB8AC3E}">
        <p14:creationId xmlns:p14="http://schemas.microsoft.com/office/powerpoint/2010/main" xmlns="" val="10492915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Rewards (Contd.)</a:t>
            </a:r>
            <a:endParaRPr lang="en-US" dirty="0"/>
          </a:p>
        </p:txBody>
      </p:sp>
      <p:sp>
        <p:nvSpPr>
          <p:cNvPr id="3" name="Content Placeholder 2"/>
          <p:cNvSpPr>
            <a:spLocks noGrp="1"/>
          </p:cNvSpPr>
          <p:nvPr>
            <p:ph idx="1"/>
          </p:nvPr>
        </p:nvSpPr>
        <p:spPr/>
        <p:txBody>
          <a:bodyPr>
            <a:normAutofit/>
          </a:bodyPr>
          <a:lstStyle/>
          <a:p>
            <a:r>
              <a:rPr lang="en-US" dirty="0" smtClean="0"/>
              <a:t>Use Non Financial Rewards: </a:t>
            </a:r>
          </a:p>
          <a:p>
            <a:pPr lvl="1"/>
            <a:r>
              <a:rPr lang="en-US" dirty="0" smtClean="0"/>
              <a:t>Unfortunately, many organizations under estimate the impact of non financial rewards, including the following:</a:t>
            </a:r>
          </a:p>
          <a:p>
            <a:pPr>
              <a:buFont typeface="Wingdings" pitchFamily="2" charset="2"/>
              <a:buChar char="Ø"/>
            </a:pPr>
            <a:r>
              <a:rPr lang="en-US" dirty="0" smtClean="0"/>
              <a:t>Formal commendation and awards</a:t>
            </a:r>
          </a:p>
          <a:p>
            <a:pPr>
              <a:buFont typeface="Wingdings" pitchFamily="2" charset="2"/>
              <a:buChar char="Ø"/>
            </a:pPr>
            <a:r>
              <a:rPr lang="en-US" dirty="0" smtClean="0"/>
              <a:t>Favorable mention in the company publication</a:t>
            </a:r>
          </a:p>
          <a:p>
            <a:pPr>
              <a:buFont typeface="Wingdings" pitchFamily="2" charset="2"/>
              <a:buChar char="Ø"/>
            </a:pPr>
            <a:r>
              <a:rPr lang="en-US" dirty="0" smtClean="0"/>
              <a:t>Private, informal recognition for jobs well done.</a:t>
            </a:r>
          </a:p>
        </p:txBody>
      </p:sp>
      <p:sp>
        <p:nvSpPr>
          <p:cNvPr id="4" name="Slide Number Placeholder 3"/>
          <p:cNvSpPr>
            <a:spLocks noGrp="1"/>
          </p:cNvSpPr>
          <p:nvPr>
            <p:ph type="sldNum" sz="quarter" idx="12"/>
          </p:nvPr>
        </p:nvSpPr>
        <p:spPr/>
        <p:txBody>
          <a:bodyPr/>
          <a:lstStyle/>
          <a:p>
            <a:fld id="{3C1F3A55-8262-4161-9F2B-8659CDB7033C}" type="slidenum">
              <a:rPr lang="en-US" smtClean="0"/>
              <a:pPr/>
              <a:t>43</a:t>
            </a:fld>
            <a:endParaRPr lang="en-US"/>
          </a:p>
        </p:txBody>
      </p:sp>
    </p:spTree>
    <p:extLst>
      <p:ext uri="{BB962C8B-B14F-4D97-AF65-F5344CB8AC3E}">
        <p14:creationId xmlns:p14="http://schemas.microsoft.com/office/powerpoint/2010/main" xmlns="" val="4357134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Rewards (Contd.)</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t>Public recognition, including praise, certificates of accomplishment, and letter of appreciation.</a:t>
            </a:r>
          </a:p>
          <a:p>
            <a:pPr>
              <a:buFont typeface="Wingdings" pitchFamily="2" charset="2"/>
              <a:buChar char="Ø"/>
            </a:pPr>
            <a:r>
              <a:rPr lang="en-US" dirty="0" smtClean="0"/>
              <a:t>Status indictors, such as new job title, larger work area, promotion, ability to supervise more people and newer or more equipment</a:t>
            </a:r>
          </a:p>
          <a:p>
            <a:pPr>
              <a:buFont typeface="Wingdings" pitchFamily="2" charset="2"/>
              <a:buChar char="Ø"/>
            </a:pPr>
            <a:r>
              <a:rPr lang="en-US" dirty="0" smtClean="0"/>
              <a:t>Time such as taking a longer break , leaving work earlier and getting time off with or without pay.</a:t>
            </a:r>
          </a:p>
          <a:p>
            <a:pPr>
              <a:buFont typeface="Wingdings" pitchFamily="2" charset="2"/>
              <a:buChar char="Ø"/>
            </a:pPr>
            <a:r>
              <a:rPr lang="en-US" dirty="0" smtClean="0"/>
              <a:t>A more challenging work environment, responsibility and freedom.</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44</a:t>
            </a:fld>
            <a:endParaRPr lang="en-US"/>
          </a:p>
        </p:txBody>
      </p:sp>
    </p:spTree>
    <p:extLst>
      <p:ext uri="{BB962C8B-B14F-4D97-AF65-F5344CB8AC3E}">
        <p14:creationId xmlns:p14="http://schemas.microsoft.com/office/powerpoint/2010/main" xmlns="" val="36187464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structures</a:t>
            </a:r>
            <a:endParaRPr lang="en-US" dirty="0"/>
          </a:p>
        </p:txBody>
      </p:sp>
      <p:sp>
        <p:nvSpPr>
          <p:cNvPr id="3" name="Content Placeholder 2"/>
          <p:cNvSpPr>
            <a:spLocks noGrp="1"/>
          </p:cNvSpPr>
          <p:nvPr>
            <p:ph idx="1"/>
          </p:nvPr>
        </p:nvSpPr>
        <p:spPr/>
        <p:txBody>
          <a:bodyPr/>
          <a:lstStyle/>
          <a:p>
            <a:r>
              <a:rPr lang="en-US" dirty="0" smtClean="0"/>
              <a:t>Regardless of whether the organizations implemented a reward system based on performance, they face the question of what salary to assign a new employees.</a:t>
            </a:r>
          </a:p>
          <a:p>
            <a:r>
              <a:rPr lang="en-US" dirty="0" smtClean="0"/>
              <a:t>An organizations pay structure classifies job into categories based on their relative worth.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45</a:t>
            </a:fld>
            <a:endParaRPr lang="en-US"/>
          </a:p>
        </p:txBody>
      </p:sp>
    </p:spTree>
    <p:extLst>
      <p:ext uri="{BB962C8B-B14F-4D97-AF65-F5344CB8AC3E}">
        <p14:creationId xmlns:p14="http://schemas.microsoft.com/office/powerpoint/2010/main" xmlns="" val="22562732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evaluation</a:t>
            </a:r>
            <a:endParaRPr lang="en-US" dirty="0"/>
          </a:p>
        </p:txBody>
      </p:sp>
      <p:sp>
        <p:nvSpPr>
          <p:cNvPr id="3" name="Content Placeholder 2"/>
          <p:cNvSpPr>
            <a:spLocks noGrp="1"/>
          </p:cNvSpPr>
          <p:nvPr>
            <p:ph idx="1"/>
          </p:nvPr>
        </p:nvSpPr>
        <p:spPr/>
        <p:txBody>
          <a:bodyPr>
            <a:normAutofit lnSpcReduction="10000"/>
          </a:bodyPr>
          <a:lstStyle/>
          <a:p>
            <a:r>
              <a:rPr lang="en-US" dirty="0" smtClean="0"/>
              <a:t>Job evaluation is a process of data collection through which an organization can understand the worth of various jobs and as a result, create a pay structure. </a:t>
            </a:r>
          </a:p>
          <a:p>
            <a:r>
              <a:rPr lang="en-US" dirty="0" smtClean="0"/>
              <a:t>Job evaluation includes a consideration of skills, knowledge, and abilities that are required for each job, how valuable the job is for the organization, and how much pay other organizations allocate to these jobs.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46</a:t>
            </a:fld>
            <a:endParaRPr lang="en-US"/>
          </a:p>
        </p:txBody>
      </p:sp>
    </p:spTree>
    <p:extLst>
      <p:ext uri="{BB962C8B-B14F-4D97-AF65-F5344CB8AC3E}">
        <p14:creationId xmlns:p14="http://schemas.microsoft.com/office/powerpoint/2010/main" xmlns="" val="31851862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structures (Contd.)</a:t>
            </a:r>
            <a:endParaRPr lang="en-US" dirty="0"/>
          </a:p>
        </p:txBody>
      </p:sp>
      <p:sp>
        <p:nvSpPr>
          <p:cNvPr id="3" name="Content Placeholder 2"/>
          <p:cNvSpPr>
            <a:spLocks noGrp="1"/>
          </p:cNvSpPr>
          <p:nvPr>
            <p:ph idx="1"/>
          </p:nvPr>
        </p:nvSpPr>
        <p:spPr/>
        <p:txBody>
          <a:bodyPr/>
          <a:lstStyle/>
          <a:p>
            <a:r>
              <a:rPr lang="en-US" dirty="0" smtClean="0"/>
              <a:t>Several job evaluation methods are available but the most popular are;</a:t>
            </a:r>
          </a:p>
          <a:p>
            <a:pPr lvl="1"/>
            <a:r>
              <a:rPr lang="en-US" dirty="0" smtClean="0"/>
              <a:t>Ranking, </a:t>
            </a:r>
          </a:p>
          <a:p>
            <a:pPr lvl="1"/>
            <a:r>
              <a:rPr lang="en-US" dirty="0" smtClean="0"/>
              <a:t>Classification, and</a:t>
            </a:r>
          </a:p>
          <a:p>
            <a:pPr lvl="1"/>
            <a:r>
              <a:rPr lang="en-US" dirty="0" smtClean="0"/>
              <a:t>Point.</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47</a:t>
            </a:fld>
            <a:endParaRPr lang="en-US"/>
          </a:p>
        </p:txBody>
      </p:sp>
    </p:spTree>
    <p:extLst>
      <p:ext uri="{BB962C8B-B14F-4D97-AF65-F5344CB8AC3E}">
        <p14:creationId xmlns:p14="http://schemas.microsoft.com/office/powerpoint/2010/main" xmlns="" val="35476733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Ranking </a:t>
            </a:r>
            <a:r>
              <a:rPr lang="en-US" dirty="0"/>
              <a:t>M</a:t>
            </a:r>
            <a:r>
              <a:rPr lang="en-US" dirty="0" smtClean="0"/>
              <a:t>ethod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ranking method is the fastest and simplest method to implement. </a:t>
            </a:r>
          </a:p>
          <a:p>
            <a:r>
              <a:rPr lang="en-US" dirty="0" smtClean="0"/>
              <a:t>It consist of two steps, first, a job description is created for each job. </a:t>
            </a:r>
          </a:p>
          <a:p>
            <a:r>
              <a:rPr lang="en-US" dirty="0" smtClean="0"/>
              <a:t>A job description which results from a job analysis, summarizes the job duties, needed knowledge, skills and abilities and working condition for each job. </a:t>
            </a:r>
          </a:p>
          <a:p>
            <a:r>
              <a:rPr lang="en-US" dirty="0" smtClean="0"/>
              <a:t>Second, job descriptions are compared to each other in terms of how valuable each job is for the organization.</a:t>
            </a:r>
          </a:p>
        </p:txBody>
      </p:sp>
      <p:sp>
        <p:nvSpPr>
          <p:cNvPr id="4" name="Slide Number Placeholder 3"/>
          <p:cNvSpPr>
            <a:spLocks noGrp="1"/>
          </p:cNvSpPr>
          <p:nvPr>
            <p:ph type="sldNum" sz="quarter" idx="12"/>
          </p:nvPr>
        </p:nvSpPr>
        <p:spPr/>
        <p:txBody>
          <a:bodyPr/>
          <a:lstStyle/>
          <a:p>
            <a:fld id="{3C1F3A55-8262-4161-9F2B-8659CDB7033C}" type="slidenum">
              <a:rPr lang="en-US" smtClean="0"/>
              <a:pPr/>
              <a:t>48</a:t>
            </a:fld>
            <a:endParaRPr lang="en-US"/>
          </a:p>
        </p:txBody>
      </p:sp>
    </p:spTree>
    <p:extLst>
      <p:ext uri="{BB962C8B-B14F-4D97-AF65-F5344CB8AC3E}">
        <p14:creationId xmlns:p14="http://schemas.microsoft.com/office/powerpoint/2010/main" xmlns="" val="34035301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Classification Method</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US" dirty="0" smtClean="0"/>
              <a:t>The classification method also consist of two steps: </a:t>
            </a:r>
          </a:p>
          <a:p>
            <a:r>
              <a:rPr lang="en-US" dirty="0" smtClean="0"/>
              <a:t>First, a series of classes or job families are created. </a:t>
            </a:r>
          </a:p>
          <a:p>
            <a:r>
              <a:rPr lang="en-US" dirty="0" smtClean="0"/>
              <a:t>Each job class, sometimes referred to as a grade has a unique label and includes a sufficiently detailed description of the work performed so that it will be easy to classify all individual jobs within one class. </a:t>
            </a:r>
          </a:p>
          <a:p>
            <a:r>
              <a:rPr lang="en-US" dirty="0" smtClean="0"/>
              <a:t>Second, each individual job is placed within a job class. The end result is a set of classes, each including several jobs.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49</a:t>
            </a:fld>
            <a:endParaRPr lang="en-US"/>
          </a:p>
        </p:txBody>
      </p:sp>
    </p:spTree>
    <p:extLst>
      <p:ext uri="{BB962C8B-B14F-4D97-AF65-F5344CB8AC3E}">
        <p14:creationId xmlns:p14="http://schemas.microsoft.com/office/powerpoint/2010/main" xmlns="" val="17700807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Point Method</a:t>
            </a:r>
            <a:endParaRPr lang="en-US" dirty="0"/>
          </a:p>
        </p:txBody>
      </p:sp>
      <p:sp>
        <p:nvSpPr>
          <p:cNvPr id="3" name="Content Placeholder 2"/>
          <p:cNvSpPr>
            <a:spLocks noGrp="1"/>
          </p:cNvSpPr>
          <p:nvPr>
            <p:ph idx="1"/>
          </p:nvPr>
        </p:nvSpPr>
        <p:spPr>
          <a:xfrm>
            <a:off x="457200" y="1600200"/>
            <a:ext cx="8229600" cy="5105400"/>
          </a:xfrm>
        </p:spPr>
        <p:txBody>
          <a:bodyPr/>
          <a:lstStyle/>
          <a:p>
            <a:r>
              <a:rPr lang="en-US" dirty="0" smtClean="0"/>
              <a:t>The most time consuming of the three, but it is the one that provides the most accurate results in terms of pay scale for each job compared to all other jobs in the organization. </a:t>
            </a:r>
          </a:p>
          <a:p>
            <a:r>
              <a:rPr lang="en-US" dirty="0" smtClean="0"/>
              <a:t>It includes identifying compensable factors or those characteristics of jobs that add value to the organization and for which the organization is willing to pay.</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50</a:t>
            </a:fld>
            <a:endParaRPr lang="en-US"/>
          </a:p>
        </p:txBody>
      </p:sp>
    </p:spTree>
    <p:extLst>
      <p:ext uri="{BB962C8B-B14F-4D97-AF65-F5344CB8AC3E}">
        <p14:creationId xmlns:p14="http://schemas.microsoft.com/office/powerpoint/2010/main" xmlns="" val="35994840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6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1600201"/>
            <a:ext cx="8229599"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3C1F3A55-8262-4161-9F2B-8659CDB7033C}" type="slidenum">
              <a:rPr lang="en-US" smtClean="0"/>
              <a:pPr/>
              <a:t>51</a:t>
            </a:fld>
            <a:endParaRPr lang="en-US"/>
          </a:p>
        </p:txBody>
      </p:sp>
    </p:spTree>
    <p:extLst>
      <p:ext uri="{BB962C8B-B14F-4D97-AF65-F5344CB8AC3E}">
        <p14:creationId xmlns:p14="http://schemas.microsoft.com/office/powerpoint/2010/main" xmlns="" val="13447958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Management and the Law</a:t>
            </a:r>
            <a:endParaRPr lang="en-US" dirty="0"/>
          </a:p>
        </p:txBody>
      </p:sp>
      <p:sp>
        <p:nvSpPr>
          <p:cNvPr id="3" name="Content Placeholder 2"/>
          <p:cNvSpPr>
            <a:spLocks noGrp="1"/>
          </p:cNvSpPr>
          <p:nvPr>
            <p:ph idx="1"/>
          </p:nvPr>
        </p:nvSpPr>
        <p:spPr/>
        <p:txBody>
          <a:bodyPr>
            <a:normAutofit/>
          </a:bodyPr>
          <a:lstStyle/>
          <a:p>
            <a:r>
              <a:rPr lang="en-US" dirty="0" smtClean="0"/>
              <a:t>Usually performance management systems that are fair and acceptable to employees are also legally sound. </a:t>
            </a:r>
          </a:p>
          <a:p>
            <a:r>
              <a:rPr lang="en-US" dirty="0" smtClean="0"/>
              <a:t>A basic principle that guides the design of a fair system is that procedures are standardized and the same procedure are used with all employees. </a:t>
            </a:r>
          </a:p>
        </p:txBody>
      </p:sp>
      <p:sp>
        <p:nvSpPr>
          <p:cNvPr id="4" name="Slide Number Placeholder 3"/>
          <p:cNvSpPr>
            <a:spLocks noGrp="1"/>
          </p:cNvSpPr>
          <p:nvPr>
            <p:ph type="sldNum" sz="quarter" idx="12"/>
          </p:nvPr>
        </p:nvSpPr>
        <p:spPr/>
        <p:txBody>
          <a:bodyPr/>
          <a:lstStyle/>
          <a:p>
            <a:fld id="{3C1F3A55-8262-4161-9F2B-8659CDB7033C}" type="slidenum">
              <a:rPr lang="en-US" smtClean="0"/>
              <a:pPr/>
              <a:t>52</a:t>
            </a:fld>
            <a:endParaRPr lang="en-US"/>
          </a:p>
        </p:txBody>
      </p:sp>
    </p:spTree>
    <p:extLst>
      <p:ext uri="{BB962C8B-B14F-4D97-AF65-F5344CB8AC3E}">
        <p14:creationId xmlns:p14="http://schemas.microsoft.com/office/powerpoint/2010/main" xmlns="" val="25142662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Management and the Law (Contd.)</a:t>
            </a:r>
            <a:endParaRPr lang="en-US" dirty="0"/>
          </a:p>
        </p:txBody>
      </p:sp>
      <p:sp>
        <p:nvSpPr>
          <p:cNvPr id="3" name="Content Placeholder 2"/>
          <p:cNvSpPr>
            <a:spLocks noGrp="1"/>
          </p:cNvSpPr>
          <p:nvPr>
            <p:ph idx="1"/>
          </p:nvPr>
        </p:nvSpPr>
        <p:spPr/>
        <p:txBody>
          <a:bodyPr/>
          <a:lstStyle/>
          <a:p>
            <a:r>
              <a:rPr lang="en-US" dirty="0" smtClean="0"/>
              <a:t>In other words, when the rules and procedures are known by everyone and they are applied in the same way to everyone, the system is likely to be regarded as a fair one. </a:t>
            </a:r>
          </a:p>
          <a:p>
            <a:endParaRPr lang="en-US" dirty="0" smtClean="0"/>
          </a:p>
          <a:p>
            <a:r>
              <a:rPr lang="en-US" dirty="0" smtClean="0"/>
              <a:t>This is also the basic principle that underlies the implementation of performance management system that are legally sound.</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53</a:t>
            </a:fld>
            <a:endParaRPr lang="en-US"/>
          </a:p>
        </p:txBody>
      </p:sp>
    </p:spTree>
    <p:extLst>
      <p:ext uri="{BB962C8B-B14F-4D97-AF65-F5344CB8AC3E}">
        <p14:creationId xmlns:p14="http://schemas.microsoft.com/office/powerpoint/2010/main" xmlns="" val="18329364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Principle of Legislation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Legislation and court cases in many other countries around the world indicate that discriminatory effects of a performance management system can be minimized by applying the basic principle: </a:t>
            </a:r>
          </a:p>
          <a:p>
            <a:pPr lvl="1"/>
            <a:r>
              <a:rPr lang="en-US" dirty="0" smtClean="0"/>
              <a:t>Treat everyone in exactly the same way. </a:t>
            </a:r>
          </a:p>
          <a:p>
            <a:pPr lvl="2"/>
            <a:r>
              <a:rPr lang="en-US" dirty="0" smtClean="0"/>
              <a:t>Unfortunately this does not happen very often. </a:t>
            </a:r>
          </a:p>
          <a:p>
            <a:pPr lvl="2"/>
            <a:r>
              <a:rPr lang="en-US" dirty="0" smtClean="0"/>
              <a:t>As a consequence, there has been an increase in number of employment discrimination cases filed and many of these cases have involved issues around the design and implementation of the performance management system.</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54</a:t>
            </a:fld>
            <a:endParaRPr lang="en-US"/>
          </a:p>
        </p:txBody>
      </p:sp>
    </p:spTree>
    <p:extLst>
      <p:ext uri="{BB962C8B-B14F-4D97-AF65-F5344CB8AC3E}">
        <p14:creationId xmlns:p14="http://schemas.microsoft.com/office/powerpoint/2010/main" xmlns="" val="25733507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Legal </a:t>
            </a:r>
            <a:r>
              <a:rPr lang="en-US" dirty="0"/>
              <a:t>P</a:t>
            </a:r>
            <a:r>
              <a:rPr lang="en-US" dirty="0" smtClean="0"/>
              <a:t>rinciples </a:t>
            </a:r>
            <a:r>
              <a:rPr lang="en-US" dirty="0"/>
              <a:t>A</a:t>
            </a:r>
            <a:r>
              <a:rPr lang="en-US" dirty="0" smtClean="0"/>
              <a:t>ffecting </a:t>
            </a:r>
            <a:r>
              <a:rPr lang="en-US" dirty="0"/>
              <a:t>P</a:t>
            </a:r>
            <a:r>
              <a:rPr lang="en-US" dirty="0" smtClean="0"/>
              <a:t>erformance </a:t>
            </a:r>
            <a:r>
              <a:rPr lang="en-US" dirty="0"/>
              <a:t>M</a:t>
            </a:r>
            <a:r>
              <a:rPr lang="en-US" dirty="0" smtClean="0"/>
              <a:t>anagement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There are six important concepts that often come into play in the case of litigations related to the implementation of a performance management system: </a:t>
            </a:r>
          </a:p>
          <a:p>
            <a:endParaRPr lang="en-US" dirty="0" smtClean="0"/>
          </a:p>
          <a:p>
            <a:r>
              <a:rPr lang="en-US" dirty="0" smtClean="0"/>
              <a:t>Employment at will: </a:t>
            </a:r>
          </a:p>
          <a:p>
            <a:pPr lvl="1"/>
            <a:r>
              <a:rPr lang="en-US" dirty="0" smtClean="0"/>
              <a:t>In employment at will, the employer or employee can end the development relationship at any time. </a:t>
            </a:r>
          </a:p>
          <a:p>
            <a:pPr lvl="1"/>
            <a:r>
              <a:rPr lang="en-US" dirty="0" smtClean="0"/>
              <a:t>This type of employment relationship gives employers considerable latitude in determining whether, when, and how to measure and reward performance. </a:t>
            </a:r>
          </a:p>
          <a:p>
            <a:pPr lvl="1"/>
            <a:r>
              <a:rPr lang="en-US" dirty="0" smtClean="0"/>
              <a:t>Thus, an employer could potentially end the employment relationship without documenting any performance problems.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55</a:t>
            </a:fld>
            <a:endParaRPr lang="en-US"/>
          </a:p>
        </p:txBody>
      </p:sp>
    </p:spTree>
    <p:extLst>
      <p:ext uri="{BB962C8B-B14F-4D97-AF65-F5344CB8AC3E}">
        <p14:creationId xmlns:p14="http://schemas.microsoft.com/office/powerpoint/2010/main" xmlns="" val="27632044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Legal Principles Affecting Performance Management  (Contd.)</a:t>
            </a:r>
            <a:endParaRPr lang="en-US" dirty="0"/>
          </a:p>
        </p:txBody>
      </p:sp>
      <p:sp>
        <p:nvSpPr>
          <p:cNvPr id="3" name="Content Placeholder 2"/>
          <p:cNvSpPr>
            <a:spLocks noGrp="1"/>
          </p:cNvSpPr>
          <p:nvPr>
            <p:ph idx="1"/>
          </p:nvPr>
        </p:nvSpPr>
        <p:spPr/>
        <p:txBody>
          <a:bodyPr>
            <a:normAutofit/>
          </a:bodyPr>
          <a:lstStyle/>
          <a:p>
            <a:r>
              <a:rPr lang="en-US" dirty="0" smtClean="0"/>
              <a:t>Negligence: </a:t>
            </a:r>
          </a:p>
          <a:p>
            <a:pPr lvl="1"/>
            <a:r>
              <a:rPr lang="en-US" dirty="0"/>
              <a:t>M</a:t>
            </a:r>
            <a:r>
              <a:rPr lang="en-US" dirty="0" smtClean="0"/>
              <a:t>any organizations outline a performance management system in their employee manual, employment contract, or other materials. </a:t>
            </a:r>
          </a:p>
          <a:p>
            <a:pPr lvl="1"/>
            <a:r>
              <a:rPr lang="en-US" dirty="0" smtClean="0"/>
              <a:t>When the system is described in such documents and not implemented as described, legal problems can arise. </a:t>
            </a:r>
          </a:p>
          <a:p>
            <a:endParaRPr lang="en-US" dirty="0" smtClean="0"/>
          </a:p>
        </p:txBody>
      </p:sp>
      <p:sp>
        <p:nvSpPr>
          <p:cNvPr id="4" name="Slide Number Placeholder 3"/>
          <p:cNvSpPr>
            <a:spLocks noGrp="1"/>
          </p:cNvSpPr>
          <p:nvPr>
            <p:ph type="sldNum" sz="quarter" idx="12"/>
          </p:nvPr>
        </p:nvSpPr>
        <p:spPr/>
        <p:txBody>
          <a:bodyPr/>
          <a:lstStyle/>
          <a:p>
            <a:fld id="{3C1F3A55-8262-4161-9F2B-8659CDB7033C}" type="slidenum">
              <a:rPr lang="en-US" smtClean="0"/>
              <a:pPr/>
              <a:t>56</a:t>
            </a:fld>
            <a:endParaRPr lang="en-US"/>
          </a:p>
        </p:txBody>
      </p:sp>
    </p:spTree>
    <p:extLst>
      <p:ext uri="{BB962C8B-B14F-4D97-AF65-F5344CB8AC3E}">
        <p14:creationId xmlns:p14="http://schemas.microsoft.com/office/powerpoint/2010/main" xmlns="" val="30331544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Legal Principles Affecting Performance Management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Defamation: </a:t>
            </a:r>
          </a:p>
          <a:p>
            <a:pPr lvl="1"/>
            <a:r>
              <a:rPr lang="en-US" dirty="0" smtClean="0"/>
              <a:t>Defamation is the disclosure of untrue, unfavorable performance information that damages an employees reputation.</a:t>
            </a:r>
          </a:p>
          <a:p>
            <a:pPr lvl="1"/>
            <a:r>
              <a:rPr lang="en-US" dirty="0" smtClean="0"/>
              <a:t>An employee can argue that the organization defamed her if the employer states false and libelous information during the course of performance evaluation, or negligently or intentionally communicates these statements to a third party, such as potential future employer, thus subjected the employee to harm or loss of reputation.</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57</a:t>
            </a:fld>
            <a:endParaRPr lang="en-US"/>
          </a:p>
        </p:txBody>
      </p:sp>
    </p:spTree>
    <p:extLst>
      <p:ext uri="{BB962C8B-B14F-4D97-AF65-F5344CB8AC3E}">
        <p14:creationId xmlns:p14="http://schemas.microsoft.com/office/powerpoint/2010/main" xmlns="" val="8025611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Legal Principles Affecting Performance Management  (Contd.)</a:t>
            </a:r>
            <a:endParaRPr lang="en-US" dirty="0"/>
          </a:p>
        </p:txBody>
      </p:sp>
      <p:sp>
        <p:nvSpPr>
          <p:cNvPr id="3" name="Content Placeholder 2"/>
          <p:cNvSpPr>
            <a:spLocks noGrp="1"/>
          </p:cNvSpPr>
          <p:nvPr>
            <p:ph idx="1"/>
          </p:nvPr>
        </p:nvSpPr>
        <p:spPr/>
        <p:txBody>
          <a:bodyPr>
            <a:normAutofit/>
          </a:bodyPr>
          <a:lstStyle/>
          <a:p>
            <a:r>
              <a:rPr lang="en-US" dirty="0" smtClean="0"/>
              <a:t>Misrepresentation: </a:t>
            </a:r>
          </a:p>
          <a:p>
            <a:pPr lvl="1"/>
            <a:r>
              <a:rPr lang="en-US" dirty="0" smtClean="0"/>
              <a:t>Whereas defamation is about disclosing untrue, unfavorable information, </a:t>
            </a:r>
            <a:r>
              <a:rPr lang="en-US" dirty="0" err="1" smtClean="0"/>
              <a:t>mis</a:t>
            </a:r>
            <a:r>
              <a:rPr lang="en-US" dirty="0" smtClean="0"/>
              <a:t> presentation is about disclosing untrue favorable performance and this information causes risk or harm to others. </a:t>
            </a:r>
          </a:p>
        </p:txBody>
      </p:sp>
      <p:sp>
        <p:nvSpPr>
          <p:cNvPr id="4" name="Slide Number Placeholder 3"/>
          <p:cNvSpPr>
            <a:spLocks noGrp="1"/>
          </p:cNvSpPr>
          <p:nvPr>
            <p:ph type="sldNum" sz="quarter" idx="12"/>
          </p:nvPr>
        </p:nvSpPr>
        <p:spPr/>
        <p:txBody>
          <a:bodyPr/>
          <a:lstStyle/>
          <a:p>
            <a:fld id="{3C1F3A55-8262-4161-9F2B-8659CDB7033C}" type="slidenum">
              <a:rPr lang="en-US" smtClean="0"/>
              <a:pPr/>
              <a:t>58</a:t>
            </a:fld>
            <a:endParaRPr lang="en-US"/>
          </a:p>
        </p:txBody>
      </p:sp>
    </p:spTree>
    <p:extLst>
      <p:ext uri="{BB962C8B-B14F-4D97-AF65-F5344CB8AC3E}">
        <p14:creationId xmlns:p14="http://schemas.microsoft.com/office/powerpoint/2010/main" xmlns="" val="6779854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Legal Principles Affecting Performance Management  (Contd.)</a:t>
            </a:r>
            <a:endParaRPr lang="en-US" dirty="0"/>
          </a:p>
        </p:txBody>
      </p:sp>
      <p:sp>
        <p:nvSpPr>
          <p:cNvPr id="3" name="Content Placeholder 2"/>
          <p:cNvSpPr>
            <a:spLocks noGrp="1"/>
          </p:cNvSpPr>
          <p:nvPr>
            <p:ph idx="1"/>
          </p:nvPr>
        </p:nvSpPr>
        <p:spPr/>
        <p:txBody>
          <a:bodyPr>
            <a:normAutofit/>
          </a:bodyPr>
          <a:lstStyle/>
          <a:p>
            <a:r>
              <a:rPr lang="en-US" dirty="0" smtClean="0"/>
              <a:t>Adverse impact: </a:t>
            </a:r>
          </a:p>
          <a:p>
            <a:pPr lvl="1"/>
            <a:r>
              <a:rPr lang="en-US" dirty="0" smtClean="0"/>
              <a:t>Adverse impact also called unintentional discrimination, occurs when the performance management system has as unintentional impact on a protected class. </a:t>
            </a:r>
          </a:p>
          <a:p>
            <a:pPr lvl="1"/>
            <a:r>
              <a:rPr lang="en-US" dirty="0" smtClean="0"/>
              <a:t>This can happen when women receive consistently lower performance ratings than men.</a:t>
            </a:r>
          </a:p>
        </p:txBody>
      </p:sp>
      <p:sp>
        <p:nvSpPr>
          <p:cNvPr id="4" name="Slide Number Placeholder 3"/>
          <p:cNvSpPr>
            <a:spLocks noGrp="1"/>
          </p:cNvSpPr>
          <p:nvPr>
            <p:ph type="sldNum" sz="quarter" idx="12"/>
          </p:nvPr>
        </p:nvSpPr>
        <p:spPr/>
        <p:txBody>
          <a:bodyPr/>
          <a:lstStyle/>
          <a:p>
            <a:fld id="{3C1F3A55-8262-4161-9F2B-8659CDB7033C}" type="slidenum">
              <a:rPr lang="en-US" smtClean="0"/>
              <a:pPr/>
              <a:t>59</a:t>
            </a:fld>
            <a:endParaRPr lang="en-US"/>
          </a:p>
        </p:txBody>
      </p:sp>
    </p:spTree>
    <p:extLst>
      <p:ext uri="{BB962C8B-B14F-4D97-AF65-F5344CB8AC3E}">
        <p14:creationId xmlns:p14="http://schemas.microsoft.com/office/powerpoint/2010/main" xmlns="" val="211353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Legal Principles Affecting Performance Management  (Contd.)</a:t>
            </a:r>
            <a:endParaRPr lang="en-US" dirty="0"/>
          </a:p>
        </p:txBody>
      </p:sp>
      <p:sp>
        <p:nvSpPr>
          <p:cNvPr id="3" name="Content Placeholder 2"/>
          <p:cNvSpPr>
            <a:spLocks noGrp="1"/>
          </p:cNvSpPr>
          <p:nvPr>
            <p:ph idx="1"/>
          </p:nvPr>
        </p:nvSpPr>
        <p:spPr/>
        <p:txBody>
          <a:bodyPr>
            <a:normAutofit/>
          </a:bodyPr>
          <a:lstStyle/>
          <a:p>
            <a:r>
              <a:rPr lang="en-US" dirty="0" smtClean="0"/>
              <a:t>Illegal discrimination: </a:t>
            </a:r>
          </a:p>
          <a:p>
            <a:pPr lvl="1"/>
            <a:r>
              <a:rPr lang="en-US" dirty="0" smtClean="0"/>
              <a:t>Illegal discrimination also called disparate treatment, means that raters assign scores differentially to various employees based on factors that are not performance related such as race, nationality, color, or ethnic and national origin.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60</a:t>
            </a:fld>
            <a:endParaRPr lang="en-US"/>
          </a:p>
        </p:txBody>
      </p:sp>
    </p:spTree>
    <p:extLst>
      <p:ext uri="{BB962C8B-B14F-4D97-AF65-F5344CB8AC3E}">
        <p14:creationId xmlns:p14="http://schemas.microsoft.com/office/powerpoint/2010/main" xmlns="" val="36511765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Laws Affecting </a:t>
            </a:r>
            <a:r>
              <a:rPr lang="en-US" dirty="0"/>
              <a:t>P</a:t>
            </a:r>
            <a:r>
              <a:rPr lang="en-US" dirty="0" smtClean="0"/>
              <a:t>erformance Management</a:t>
            </a:r>
            <a:endParaRPr lang="en-US" dirty="0"/>
          </a:p>
        </p:txBody>
      </p:sp>
      <p:sp>
        <p:nvSpPr>
          <p:cNvPr id="3" name="Content Placeholder 2"/>
          <p:cNvSpPr>
            <a:spLocks noGrp="1"/>
          </p:cNvSpPr>
          <p:nvPr>
            <p:ph idx="1"/>
          </p:nvPr>
        </p:nvSpPr>
        <p:spPr/>
        <p:txBody>
          <a:bodyPr>
            <a:normAutofit/>
          </a:bodyPr>
          <a:lstStyle/>
          <a:p>
            <a:pPr>
              <a:buNone/>
            </a:pPr>
            <a:r>
              <a:rPr lang="en-US" dirty="0" smtClean="0"/>
              <a:t>In the past few decades, several countries have passed laws prohibiting discrimination based on race, ethnicity, national origin, gender, religion, age, disability status. </a:t>
            </a:r>
          </a:p>
        </p:txBody>
      </p:sp>
      <p:sp>
        <p:nvSpPr>
          <p:cNvPr id="4" name="Slide Number Placeholder 3"/>
          <p:cNvSpPr>
            <a:spLocks noGrp="1"/>
          </p:cNvSpPr>
          <p:nvPr>
            <p:ph type="sldNum" sz="quarter" idx="12"/>
          </p:nvPr>
        </p:nvSpPr>
        <p:spPr/>
        <p:txBody>
          <a:bodyPr/>
          <a:lstStyle/>
          <a:p>
            <a:fld id="{3C1F3A55-8262-4161-9F2B-8659CDB7033C}" type="slidenum">
              <a:rPr lang="en-US" smtClean="0"/>
              <a:pPr/>
              <a:t>61</a:t>
            </a:fld>
            <a:endParaRPr lang="en-US"/>
          </a:p>
        </p:txBody>
      </p:sp>
    </p:spTree>
    <p:extLst>
      <p:ext uri="{BB962C8B-B14F-4D97-AF65-F5344CB8AC3E}">
        <p14:creationId xmlns:p14="http://schemas.microsoft.com/office/powerpoint/2010/main" xmlns="" val="39867036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in the U.K</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For example, the following laws have been passed in the United Kingdom:</a:t>
            </a:r>
          </a:p>
          <a:p>
            <a:r>
              <a:rPr lang="en-US" dirty="0" smtClean="0"/>
              <a:t>Equal pay act of 1970: </a:t>
            </a:r>
          </a:p>
          <a:p>
            <a:pPr lvl="1"/>
            <a:r>
              <a:rPr lang="en-US" dirty="0" smtClean="0"/>
              <a:t>Aims to give individuals the right to the same contractual pay and benefits as a person of opposite gender in the same employment</a:t>
            </a:r>
          </a:p>
          <a:p>
            <a:r>
              <a:rPr lang="en-US" dirty="0" smtClean="0"/>
              <a:t>Race relations act of 1976: </a:t>
            </a:r>
          </a:p>
          <a:p>
            <a:pPr lvl="1"/>
            <a:r>
              <a:rPr lang="en-US" dirty="0" smtClean="0"/>
              <a:t>Makes it illegal to discriminate against someone on the ground of nationality and color, or ethnic, racial or national group.</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62</a:t>
            </a:fld>
            <a:endParaRPr lang="en-US"/>
          </a:p>
        </p:txBody>
      </p:sp>
    </p:spTree>
    <p:extLst>
      <p:ext uri="{BB962C8B-B14F-4D97-AF65-F5344CB8AC3E}">
        <p14:creationId xmlns:p14="http://schemas.microsoft.com/office/powerpoint/2010/main" xmlns="" val="30235692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in the U.K (Contd.)</a:t>
            </a:r>
            <a:endParaRPr lang="en-US" dirty="0"/>
          </a:p>
        </p:txBody>
      </p:sp>
      <p:sp>
        <p:nvSpPr>
          <p:cNvPr id="3" name="Content Placeholder 2"/>
          <p:cNvSpPr>
            <a:spLocks noGrp="1"/>
          </p:cNvSpPr>
          <p:nvPr>
            <p:ph idx="1"/>
          </p:nvPr>
        </p:nvSpPr>
        <p:spPr/>
        <p:txBody>
          <a:bodyPr/>
          <a:lstStyle/>
          <a:p>
            <a:r>
              <a:rPr lang="en-US" dirty="0" smtClean="0"/>
              <a:t>Gender discrimination act of 1975: </a:t>
            </a:r>
          </a:p>
          <a:p>
            <a:pPr lvl="1"/>
            <a:r>
              <a:rPr lang="en-US" dirty="0" smtClean="0"/>
              <a:t>Makes it illegal to discriminate on the grounds of gender, marital status, and gender reassignment in a limited manner.</a:t>
            </a:r>
          </a:p>
          <a:p>
            <a:r>
              <a:rPr lang="en-US" dirty="0" smtClean="0"/>
              <a:t>Disability discrimination act of 1995: </a:t>
            </a:r>
          </a:p>
          <a:p>
            <a:pPr lvl="1"/>
            <a:r>
              <a:rPr lang="en-US" dirty="0" smtClean="0"/>
              <a:t>Makes it illegal to discriminate on the grounds of disability status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63</a:t>
            </a:fld>
            <a:endParaRPr lang="en-US"/>
          </a:p>
        </p:txBody>
      </p:sp>
    </p:spTree>
    <p:extLst>
      <p:ext uri="{BB962C8B-B14F-4D97-AF65-F5344CB8AC3E}">
        <p14:creationId xmlns:p14="http://schemas.microsoft.com/office/powerpoint/2010/main" xmlns="" val="12186822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in the U.K (Contd.)</a:t>
            </a:r>
            <a:endParaRPr lang="en-US" dirty="0"/>
          </a:p>
        </p:txBody>
      </p:sp>
      <p:sp>
        <p:nvSpPr>
          <p:cNvPr id="3" name="Content Placeholder 2"/>
          <p:cNvSpPr>
            <a:spLocks noGrp="1"/>
          </p:cNvSpPr>
          <p:nvPr>
            <p:ph idx="1"/>
          </p:nvPr>
        </p:nvSpPr>
        <p:spPr/>
        <p:txBody>
          <a:bodyPr/>
          <a:lstStyle/>
          <a:p>
            <a:r>
              <a:rPr lang="en-US" dirty="0" smtClean="0"/>
              <a:t>Employment equality (sexual orientation) regulations 2003: </a:t>
            </a:r>
          </a:p>
          <a:p>
            <a:pPr lvl="1"/>
            <a:r>
              <a:rPr lang="en-US" dirty="0" smtClean="0"/>
              <a:t>Makes it illegal to discriminate on the grounds of sexual orientation.</a:t>
            </a:r>
          </a:p>
          <a:p>
            <a:r>
              <a:rPr lang="en-US" dirty="0" smtClean="0"/>
              <a:t>Employment equality (religion or belief) regulation 2003: </a:t>
            </a:r>
          </a:p>
          <a:p>
            <a:pPr lvl="1"/>
            <a:r>
              <a:rPr lang="en-US" dirty="0" smtClean="0"/>
              <a:t>Makes it illegal to discriminate on the grounds of religion and belief. </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64</a:t>
            </a:fld>
            <a:endParaRPr lang="en-US"/>
          </a:p>
        </p:txBody>
      </p:sp>
    </p:spTree>
    <p:extLst>
      <p:ext uri="{BB962C8B-B14F-4D97-AF65-F5344CB8AC3E}">
        <p14:creationId xmlns:p14="http://schemas.microsoft.com/office/powerpoint/2010/main" xmlns="" val="40970884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in the U.S</a:t>
            </a:r>
            <a:endParaRPr lang="en-US" dirty="0"/>
          </a:p>
        </p:txBody>
      </p:sp>
      <p:sp>
        <p:nvSpPr>
          <p:cNvPr id="3" name="Content Placeholder 2"/>
          <p:cNvSpPr>
            <a:spLocks noGrp="1"/>
          </p:cNvSpPr>
          <p:nvPr>
            <p:ph idx="1"/>
          </p:nvPr>
        </p:nvSpPr>
        <p:spPr/>
        <p:txBody>
          <a:bodyPr/>
          <a:lstStyle/>
          <a:p>
            <a:pPr>
              <a:buNone/>
            </a:pPr>
            <a:r>
              <a:rPr lang="en-US" dirty="0" smtClean="0"/>
              <a:t>Similarly following laws have been passed in the united states:</a:t>
            </a:r>
          </a:p>
          <a:p>
            <a:r>
              <a:rPr lang="en-US" dirty="0" smtClean="0"/>
              <a:t>Equal pay act of 1963: </a:t>
            </a:r>
          </a:p>
          <a:p>
            <a:pPr lvl="1"/>
            <a:r>
              <a:rPr lang="en-US" dirty="0"/>
              <a:t>P</a:t>
            </a:r>
            <a:r>
              <a:rPr lang="en-US" dirty="0" smtClean="0"/>
              <a:t>rohibits gender discrimination in the payment of wages.</a:t>
            </a:r>
          </a:p>
          <a:p>
            <a:r>
              <a:rPr lang="en-US" dirty="0" smtClean="0"/>
              <a:t>Civil religious act of 1964: </a:t>
            </a:r>
          </a:p>
          <a:p>
            <a:pPr lvl="1"/>
            <a:r>
              <a:rPr lang="en-US" dirty="0" smtClean="0"/>
              <a:t>Prohibits discrimination on the basis of color, race, religion, gender or national origin.</a:t>
            </a:r>
          </a:p>
        </p:txBody>
      </p:sp>
      <p:sp>
        <p:nvSpPr>
          <p:cNvPr id="4" name="Slide Number Placeholder 3"/>
          <p:cNvSpPr>
            <a:spLocks noGrp="1"/>
          </p:cNvSpPr>
          <p:nvPr>
            <p:ph type="sldNum" sz="quarter" idx="12"/>
          </p:nvPr>
        </p:nvSpPr>
        <p:spPr/>
        <p:txBody>
          <a:bodyPr/>
          <a:lstStyle/>
          <a:p>
            <a:fld id="{3C1F3A55-8262-4161-9F2B-8659CDB7033C}" type="slidenum">
              <a:rPr lang="en-US" smtClean="0"/>
              <a:pPr/>
              <a:t>65</a:t>
            </a:fld>
            <a:endParaRPr lang="en-US"/>
          </a:p>
        </p:txBody>
      </p:sp>
    </p:spTree>
    <p:extLst>
      <p:ext uri="{BB962C8B-B14F-4D97-AF65-F5344CB8AC3E}">
        <p14:creationId xmlns:p14="http://schemas.microsoft.com/office/powerpoint/2010/main" xmlns="" val="34933514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in the U.S (Contd.)</a:t>
            </a:r>
            <a:endParaRPr lang="en-US" dirty="0"/>
          </a:p>
        </p:txBody>
      </p:sp>
      <p:sp>
        <p:nvSpPr>
          <p:cNvPr id="3" name="Content Placeholder 2"/>
          <p:cNvSpPr>
            <a:spLocks noGrp="1"/>
          </p:cNvSpPr>
          <p:nvPr>
            <p:ph idx="1"/>
          </p:nvPr>
        </p:nvSpPr>
        <p:spPr/>
        <p:txBody>
          <a:bodyPr/>
          <a:lstStyle/>
          <a:p>
            <a:r>
              <a:rPr lang="en-US" dirty="0" smtClean="0"/>
              <a:t>Age discrimination in employment act of 1967: </a:t>
            </a:r>
          </a:p>
          <a:p>
            <a:pPr lvl="1"/>
            <a:r>
              <a:rPr lang="en-US" dirty="0" smtClean="0"/>
              <a:t>Prohibits discrimination on the basis of age.</a:t>
            </a:r>
          </a:p>
          <a:p>
            <a:r>
              <a:rPr lang="en-US" dirty="0" smtClean="0"/>
              <a:t>Americans with disability act of 1990: </a:t>
            </a:r>
          </a:p>
          <a:p>
            <a:pPr lvl="1"/>
            <a:r>
              <a:rPr lang="en-US" dirty="0" smtClean="0"/>
              <a:t>Makes it illegal to discriminate against people with disabilities.</a:t>
            </a:r>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66</a:t>
            </a:fld>
            <a:endParaRPr lang="en-US"/>
          </a:p>
        </p:txBody>
      </p:sp>
    </p:spTree>
    <p:extLst>
      <p:ext uri="{BB962C8B-B14F-4D97-AF65-F5344CB8AC3E}">
        <p14:creationId xmlns:p14="http://schemas.microsoft.com/office/powerpoint/2010/main" xmlns="" val="373070599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for Today’s Lecture</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Negative Feedback</a:t>
            </a:r>
          </a:p>
          <a:p>
            <a:r>
              <a:rPr lang="en-US" dirty="0" smtClean="0"/>
              <a:t>Reasons for Negative Feedback Discomfort</a:t>
            </a:r>
          </a:p>
          <a:p>
            <a:r>
              <a:rPr lang="en-US" dirty="0" smtClean="0"/>
              <a:t>Improving Defensive Response</a:t>
            </a:r>
          </a:p>
          <a:p>
            <a:r>
              <a:rPr lang="en-US" b="1" dirty="0" smtClean="0"/>
              <a:t>SECTION 4: REWARD SYSTEMS, LEGAL ISSUES AND TEAM PERFORMANCE MANAGEMENT</a:t>
            </a:r>
          </a:p>
          <a:p>
            <a:r>
              <a:rPr lang="en-US" i="1" dirty="0" smtClean="0"/>
              <a:t>CHAPTER 10: REWARD SYSTEMS AND LEGAL ISSUES</a:t>
            </a:r>
          </a:p>
          <a:p>
            <a:r>
              <a:rPr lang="en-US" dirty="0" smtClean="0"/>
              <a:t>Traditional Pay Plans</a:t>
            </a:r>
          </a:p>
          <a:p>
            <a:r>
              <a:rPr lang="en-US" dirty="0" smtClean="0"/>
              <a:t>Contingent Pay Plans</a:t>
            </a:r>
          </a:p>
          <a:p>
            <a:r>
              <a:rPr lang="en-US" dirty="0" smtClean="0"/>
              <a:t>Reasons for Introduction of Contingent Pay Plans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67</a:t>
            </a:fld>
            <a:endParaRPr lang="en-US"/>
          </a:p>
        </p:txBody>
      </p:sp>
    </p:spTree>
    <p:extLst>
      <p:ext uri="{BB962C8B-B14F-4D97-AF65-F5344CB8AC3E}">
        <p14:creationId xmlns:p14="http://schemas.microsoft.com/office/powerpoint/2010/main" xmlns="" val="31972427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for Today’ Lecture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Conditions necessary for a Successful CP Plan</a:t>
            </a:r>
          </a:p>
          <a:p>
            <a:r>
              <a:rPr lang="en-US" dirty="0" smtClean="0"/>
              <a:t>Possible Problems Associated With Contingent Pay Plans</a:t>
            </a:r>
          </a:p>
          <a:p>
            <a:r>
              <a:rPr lang="en-US" dirty="0" smtClean="0"/>
              <a:t>Types of CP Systems</a:t>
            </a:r>
          </a:p>
          <a:p>
            <a:r>
              <a:rPr lang="en-US" dirty="0" smtClean="0"/>
              <a:t>Recommendations for Rewards</a:t>
            </a:r>
          </a:p>
          <a:p>
            <a:r>
              <a:rPr lang="en-US" dirty="0" smtClean="0"/>
              <a:t>Pay Structures</a:t>
            </a:r>
          </a:p>
          <a:p>
            <a:r>
              <a:rPr lang="en-US" dirty="0" smtClean="0"/>
              <a:t>Performance Management and Legislation</a:t>
            </a:r>
          </a:p>
          <a:p>
            <a:r>
              <a:rPr lang="en-US" dirty="0" smtClean="0"/>
              <a:t>Legislations Examples, U.K , U.S</a:t>
            </a:r>
          </a:p>
          <a:p>
            <a:endParaRPr lang="en-US" dirty="0"/>
          </a:p>
        </p:txBody>
      </p:sp>
      <p:sp>
        <p:nvSpPr>
          <p:cNvPr id="4" name="Slide Number Placeholder 3"/>
          <p:cNvSpPr>
            <a:spLocks noGrp="1"/>
          </p:cNvSpPr>
          <p:nvPr>
            <p:ph type="sldNum" sz="quarter" idx="12"/>
          </p:nvPr>
        </p:nvSpPr>
        <p:spPr/>
        <p:txBody>
          <a:bodyPr/>
          <a:lstStyle/>
          <a:p>
            <a:fld id="{3C1F3A55-8262-4161-9F2B-8659CDB7033C}" type="slidenum">
              <a:rPr lang="en-US" smtClean="0"/>
              <a:pPr/>
              <a:t>68</a:t>
            </a:fld>
            <a:endParaRPr lang="en-US"/>
          </a:p>
        </p:txBody>
      </p:sp>
    </p:spTree>
    <p:extLst>
      <p:ext uri="{BB962C8B-B14F-4D97-AF65-F5344CB8AC3E}">
        <p14:creationId xmlns:p14="http://schemas.microsoft.com/office/powerpoint/2010/main" xmlns="" val="131963800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69</a:t>
            </a:fld>
            <a:endParaRPr lang="en-US"/>
          </a:p>
        </p:txBody>
      </p:sp>
    </p:spTree>
    <p:extLst>
      <p:ext uri="{BB962C8B-B14F-4D97-AF65-F5344CB8AC3E}">
        <p14:creationId xmlns:p14="http://schemas.microsoft.com/office/powerpoint/2010/main" xmlns="" val="485373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TotalTime>
  <Words>3695</Words>
  <Application>Microsoft Office PowerPoint</Application>
  <PresentationFormat>On-screen Show (4:3)</PresentationFormat>
  <Paragraphs>389</Paragraphs>
  <Slides>69</Slides>
  <Notes>1</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HRM-755  PERFORMANCE MANAGEMENT</vt:lpstr>
      <vt:lpstr>Summary of Previous Lecture</vt:lpstr>
      <vt:lpstr>Summary of Previous Lecture (Contd.)</vt:lpstr>
      <vt:lpstr>Agenda for Today’s Lecture</vt:lpstr>
      <vt:lpstr>Agenda for Today’ Lecture (Contd.)</vt:lpstr>
      <vt:lpstr>Negative feedback</vt:lpstr>
      <vt:lpstr>Negative feedback (Contd.)</vt:lpstr>
      <vt:lpstr>Reasons for Negative Feedback Discomfort</vt:lpstr>
      <vt:lpstr>Reasons for Negative Feedback Discomfort (Contd.)</vt:lpstr>
      <vt:lpstr>Reasons for Negative Feedback Discomfort (Contd.)</vt:lpstr>
      <vt:lpstr>Improving Defensive Response</vt:lpstr>
      <vt:lpstr>Improving Defensive Response (Contd.)</vt:lpstr>
      <vt:lpstr>Improving Defensive Response (Contd.)</vt:lpstr>
      <vt:lpstr>Improving Defensive Response (Contd.)</vt:lpstr>
      <vt:lpstr>SECTION 4: REWARD SYSTEMS, LEGAL ISSUES AND TEAM PERFORMANCE MANAGEMENT  CHAPTER 10: REWARD SYSTEMS AND LEGAL ISSUES</vt:lpstr>
      <vt:lpstr>CHAPTER 10: REWARD SYSTEMS AND LEGAL ISSUES</vt:lpstr>
      <vt:lpstr>Traditional Pay Plans</vt:lpstr>
      <vt:lpstr>Traditional Pay Plans (Contd.)</vt:lpstr>
      <vt:lpstr>Contingent Pay Plans</vt:lpstr>
      <vt:lpstr>Contingent Pay Plans (Contd.)</vt:lpstr>
      <vt:lpstr>Reasons for Introduction of Contingent Pay Plans</vt:lpstr>
      <vt:lpstr>Reasons for Introduction of Contingent Pay Plans (Contd.)</vt:lpstr>
      <vt:lpstr>Reasons for Introduction of Contingent Pay Plans (Contd.)</vt:lpstr>
      <vt:lpstr>Conditions necessary for a Successful CP Plan</vt:lpstr>
      <vt:lpstr>Conditions necessary for a Successful CP Plan (Contd.)</vt:lpstr>
      <vt:lpstr>Possible Problems Associated With Contingent Pay Plans</vt:lpstr>
      <vt:lpstr>Possible Problems Associated With Contingent Pay Plans (Contd.)</vt:lpstr>
      <vt:lpstr>Possible Problems Associated With Contingent Pay Plans (Contd.)</vt:lpstr>
      <vt:lpstr>Possible Problems Associated With Contingent Pay Plans (Contd.)</vt:lpstr>
      <vt:lpstr>Possible Problems Associated With Contingent Pay Plans (Contd.)</vt:lpstr>
      <vt:lpstr>Possible Problems Associated With Contingent Pay Plans (Contd.)</vt:lpstr>
      <vt:lpstr>Possible Problems Associated With Contingent Pay Plans (Contd.)</vt:lpstr>
      <vt:lpstr>Types of CP Systems</vt:lpstr>
      <vt:lpstr>Traditional Culture of CP System</vt:lpstr>
      <vt:lpstr>Traditional Culture of CP System (Contd.)</vt:lpstr>
      <vt:lpstr>Involvement Culture of CP System</vt:lpstr>
      <vt:lpstr>Involvement Culture of CP System (Contd.)</vt:lpstr>
      <vt:lpstr>Recommendations for Rewards</vt:lpstr>
      <vt:lpstr>Recommendations for Rewards (Contd.)</vt:lpstr>
      <vt:lpstr>Recommendations for Rewards (Contd.)</vt:lpstr>
      <vt:lpstr>Recommendations for Rewards (Contd.)</vt:lpstr>
      <vt:lpstr>Recommendations for Rewards (Contd.)</vt:lpstr>
      <vt:lpstr>Recommendations for Rewards (Contd.)</vt:lpstr>
      <vt:lpstr>Recommendations for Rewards (Contd.)</vt:lpstr>
      <vt:lpstr>Pay structures</vt:lpstr>
      <vt:lpstr>Job evaluation</vt:lpstr>
      <vt:lpstr>Pay structures (Contd.)</vt:lpstr>
      <vt:lpstr>The Ranking Method</vt:lpstr>
      <vt:lpstr>The Classification Method</vt:lpstr>
      <vt:lpstr>The Point Method</vt:lpstr>
      <vt:lpstr>Slide 51</vt:lpstr>
      <vt:lpstr>Performance Management and the Law</vt:lpstr>
      <vt:lpstr>Performance Management and the Law (Contd.)</vt:lpstr>
      <vt:lpstr>Basic Principle of Legislation</vt:lpstr>
      <vt:lpstr>Some Legal Principles Affecting Performance Management </vt:lpstr>
      <vt:lpstr>Some Legal Principles Affecting Performance Management  (Contd.)</vt:lpstr>
      <vt:lpstr>Some Legal Principles Affecting Performance Management  (Contd.)</vt:lpstr>
      <vt:lpstr>Some Legal Principles Affecting Performance Management  (Contd.)</vt:lpstr>
      <vt:lpstr>Some Legal Principles Affecting Performance Management  (Contd.)</vt:lpstr>
      <vt:lpstr>Some Legal Principles Affecting Performance Management  (Contd.)</vt:lpstr>
      <vt:lpstr>Laws Affecting Performance Management</vt:lpstr>
      <vt:lpstr>Laws in the U.K</vt:lpstr>
      <vt:lpstr>Laws in the U.K (Contd.)</vt:lpstr>
      <vt:lpstr>Laws in the U.K (Contd.)</vt:lpstr>
      <vt:lpstr>Laws in the U.S</vt:lpstr>
      <vt:lpstr>Laws in the U.S (Contd.)</vt:lpstr>
      <vt:lpstr>Summary for Today’s Lecture</vt:lpstr>
      <vt:lpstr>Summary for Today’ Lecture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76</cp:revision>
  <dcterms:created xsi:type="dcterms:W3CDTF">2014-07-16T06:14:37Z</dcterms:created>
  <dcterms:modified xsi:type="dcterms:W3CDTF">2014-07-16T10:18:35Z</dcterms:modified>
</cp:coreProperties>
</file>