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36" r:id="rId2"/>
    <p:sldId id="338" r:id="rId3"/>
    <p:sldId id="337" r:id="rId4"/>
    <p:sldId id="339" r:id="rId5"/>
    <p:sldId id="285" r:id="rId6"/>
    <p:sldId id="286" r:id="rId7"/>
    <p:sldId id="257" r:id="rId8"/>
    <p:sldId id="258" r:id="rId9"/>
    <p:sldId id="259" r:id="rId10"/>
    <p:sldId id="287" r:id="rId11"/>
    <p:sldId id="288" r:id="rId12"/>
    <p:sldId id="289" r:id="rId13"/>
    <p:sldId id="290" r:id="rId14"/>
    <p:sldId id="291" r:id="rId15"/>
    <p:sldId id="292" r:id="rId16"/>
    <p:sldId id="293" r:id="rId17"/>
    <p:sldId id="294" r:id="rId18"/>
    <p:sldId id="295" r:id="rId19"/>
    <p:sldId id="260" r:id="rId20"/>
    <p:sldId id="296" r:id="rId21"/>
    <p:sldId id="297" r:id="rId22"/>
    <p:sldId id="261" r:id="rId23"/>
    <p:sldId id="262" r:id="rId24"/>
    <p:sldId id="263" r:id="rId25"/>
    <p:sldId id="298" r:id="rId26"/>
    <p:sldId id="299" r:id="rId27"/>
    <p:sldId id="264" r:id="rId28"/>
    <p:sldId id="265" r:id="rId29"/>
    <p:sldId id="300" r:id="rId30"/>
    <p:sldId id="266" r:id="rId31"/>
    <p:sldId id="267" r:id="rId32"/>
    <p:sldId id="301" r:id="rId33"/>
    <p:sldId id="302" r:id="rId34"/>
    <p:sldId id="341" r:id="rId35"/>
    <p:sldId id="34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572"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0F37C-4105-4838-88D0-4725BF131BF6}" type="datetimeFigureOut">
              <a:rPr lang="en-US" smtClean="0"/>
              <a:pPr/>
              <a:t>6/24/2014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AE2C7B-4AAF-4D5B-A4B8-AFE95E058F6D}" type="slidenum">
              <a:rPr lang="en-US" smtClean="0"/>
              <a:pPr/>
              <a:t>‹#›</a:t>
            </a:fld>
            <a:endParaRPr lang="en-US"/>
          </a:p>
        </p:txBody>
      </p:sp>
    </p:spTree>
    <p:extLst>
      <p:ext uri="{BB962C8B-B14F-4D97-AF65-F5344CB8AC3E}">
        <p14:creationId xmlns:p14="http://schemas.microsoft.com/office/powerpoint/2010/main" xmlns="" val="2987251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AE2C7B-4AAF-4D5B-A4B8-AFE95E058F6D}" type="slidenum">
              <a:rPr lang="en-US" smtClean="0"/>
              <a:pPr/>
              <a:t>27</a:t>
            </a:fld>
            <a:endParaRPr lang="en-US"/>
          </a:p>
        </p:txBody>
      </p:sp>
    </p:spTree>
    <p:extLst>
      <p:ext uri="{BB962C8B-B14F-4D97-AF65-F5344CB8AC3E}">
        <p14:creationId xmlns:p14="http://schemas.microsoft.com/office/powerpoint/2010/main" xmlns="" val="2743812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C4A038-551A-46A2-8B45-CEB5956F6100}"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C8C11-57A8-4CAF-989B-F620325EA46F}"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CBAAE7-099E-42DF-A5BC-BC06639AB0A5}"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2343D7-1236-4EF9-9CC4-8171A1443444}" type="datetime1">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45CAF0-39F1-4844-AD01-FF0D659B5F99}" type="datetime1">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E8EA76-C5C5-4609-994B-380C87394559}" type="datetime1">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85F4E-9467-4530-A0DD-3531C8825E52}" type="datetime1">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7FCF0C-7D67-47A7-9E6E-10369537E7B3}" type="datetime1">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69818D-349D-48DF-AE26-224A9E28D9B5}" type="datetime1">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EF9C7A-0DE9-45D6-934C-963B8186DE7F}"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36D85-528E-4A29-A108-F7FEA3321158}"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3EA083-0CFE-4A64-B279-00AEEC37AC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8164D-82B1-47CC-AC33-D0E28A1C41A2}" type="datetime1">
              <a:rPr lang="en-US" smtClean="0"/>
              <a:pPr/>
              <a:t>6/24/2014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EA083-0CFE-4A64-B279-00AEEC37AC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Three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90683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Disadvantages / Dangers of poorly implemented PM systems</a:t>
            </a:r>
          </a:p>
          <a:p>
            <a:r>
              <a:rPr lang="en-US" dirty="0" smtClean="0"/>
              <a:t>Case study</a:t>
            </a:r>
          </a:p>
          <a:p>
            <a:r>
              <a:rPr lang="en-US" dirty="0" smtClean="0"/>
              <a:t>Reward Systems</a:t>
            </a:r>
          </a:p>
          <a:p>
            <a:r>
              <a:rPr lang="en-US" dirty="0" smtClean="0"/>
              <a:t>Types of Return</a:t>
            </a:r>
          </a:p>
          <a:p>
            <a:r>
              <a:rPr lang="en-US" dirty="0" smtClean="0"/>
              <a:t>Aims and Role of PM system</a:t>
            </a:r>
          </a:p>
          <a:p>
            <a:r>
              <a:rPr lang="en-US" dirty="0" smtClean="0"/>
              <a:t>Characteristics of Ideal PM system</a:t>
            </a:r>
          </a:p>
          <a:p>
            <a:r>
              <a:rPr lang="en-US" dirty="0" smtClean="0"/>
              <a:t>Case Study-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2444390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a:t>
            </a:r>
            <a:r>
              <a:rPr lang="en-US" dirty="0"/>
              <a:t>Performance Management process</a:t>
            </a:r>
          </a:p>
          <a:p>
            <a:pPr lvl="2"/>
            <a:r>
              <a:rPr lang="en-US" dirty="0" smtClean="0"/>
              <a:t>Pre-requisites</a:t>
            </a:r>
          </a:p>
          <a:p>
            <a:pPr lvl="2"/>
            <a:r>
              <a:rPr lang="en-US" dirty="0" smtClean="0"/>
              <a:t>Performance Planning</a:t>
            </a:r>
          </a:p>
          <a:p>
            <a:pPr lvl="1"/>
            <a:r>
              <a:rPr lang="en-US" dirty="0" smtClean="0"/>
              <a:t>Implementation of Performance Management process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2148569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 process</a:t>
            </a:r>
          </a:p>
        </p:txBody>
      </p:sp>
      <p:sp>
        <p:nvSpPr>
          <p:cNvPr id="3" name="Content Placeholder 2"/>
          <p:cNvSpPr>
            <a:spLocks noGrp="1"/>
          </p:cNvSpPr>
          <p:nvPr>
            <p:ph idx="1"/>
          </p:nvPr>
        </p:nvSpPr>
        <p:spPr/>
        <p:txBody>
          <a:bodyPr/>
          <a:lstStyle/>
          <a:p>
            <a:r>
              <a:rPr lang="en-US" i="1" dirty="0" smtClean="0"/>
              <a:t>“In </a:t>
            </a:r>
            <a:r>
              <a:rPr lang="en-US" i="1" dirty="0"/>
              <a:t>theory, the Performance Review process can be thought of a positive interaction between a coach and an employee, working together to achieve maximum performance . In reality, its more like  finding a dead squirrel in your backyard and realizing the best solution is to fling it into your neighbors </a:t>
            </a:r>
            <a:r>
              <a:rPr lang="en-US" i="1" dirty="0" smtClean="0"/>
              <a:t>roof”.</a:t>
            </a:r>
          </a:p>
          <a:p>
            <a:pPr marL="457200" lvl="1" indent="0">
              <a:buNone/>
            </a:pPr>
            <a:r>
              <a:rPr lang="en-US" i="1" dirty="0"/>
              <a:t>	</a:t>
            </a:r>
            <a:r>
              <a:rPr lang="en-US" i="1" dirty="0" smtClean="0"/>
              <a:t>					</a:t>
            </a:r>
            <a:r>
              <a:rPr lang="en-US" dirty="0" smtClean="0"/>
              <a:t>--SCOTT ADAMS</a:t>
            </a:r>
            <a:endParaRPr lang="en-US" dirty="0"/>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4</a:t>
            </a:fld>
            <a:endParaRPr lang="en-US"/>
          </a:p>
        </p:txBody>
      </p:sp>
    </p:spTree>
    <p:extLst>
      <p:ext uri="{BB962C8B-B14F-4D97-AF65-F5344CB8AC3E}">
        <p14:creationId xmlns:p14="http://schemas.microsoft.com/office/powerpoint/2010/main" xmlns="" val="2326578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process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Performance management is an ongoing process.</a:t>
            </a:r>
          </a:p>
          <a:p>
            <a:r>
              <a:rPr lang="en-US" dirty="0" smtClean="0"/>
              <a:t>PM does not take place just once a year, it is a continuous process including several components.</a:t>
            </a:r>
          </a:p>
          <a:p>
            <a:r>
              <a:rPr lang="en-US" dirty="0" smtClean="0"/>
              <a:t>These components are closely related to each other, and poor implementation of any of the component has a negative impact on the performance management system as a whole.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5</a:t>
            </a:fld>
            <a:endParaRPr lang="en-US"/>
          </a:p>
        </p:txBody>
      </p:sp>
    </p:spTree>
    <p:extLst>
      <p:ext uri="{BB962C8B-B14F-4D97-AF65-F5344CB8AC3E}">
        <p14:creationId xmlns:p14="http://schemas.microsoft.com/office/powerpoint/2010/main" xmlns="" val="28331978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67818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p:cNvSpPr>
            <a:spLocks noGrp="1"/>
          </p:cNvSpPr>
          <p:nvPr>
            <p:ph idx="1"/>
          </p:nvPr>
        </p:nvSpPr>
        <p:spPr>
          <a:xfrm>
            <a:off x="6172200" y="1676400"/>
            <a:ext cx="2819400" cy="4525963"/>
          </a:xfrm>
        </p:spPr>
        <p:txBody>
          <a:bodyPr/>
          <a:lstStyle/>
          <a:p>
            <a:r>
              <a:rPr lang="en-US" dirty="0" smtClean="0"/>
              <a:t>These are the components of a Performance Management Process.</a:t>
            </a:r>
            <a:endParaRPr lang="en-US" dirty="0"/>
          </a:p>
        </p:txBody>
      </p:sp>
      <p:sp>
        <p:nvSpPr>
          <p:cNvPr id="2" name="Slide Number Placeholder 1"/>
          <p:cNvSpPr>
            <a:spLocks noGrp="1"/>
          </p:cNvSpPr>
          <p:nvPr>
            <p:ph type="sldNum" sz="quarter" idx="12"/>
          </p:nvPr>
        </p:nvSpPr>
        <p:spPr/>
        <p:txBody>
          <a:bodyPr/>
          <a:lstStyle/>
          <a:p>
            <a:fld id="{493EA083-0CFE-4A64-B279-00AEEC37AC6C}" type="slidenum">
              <a:rPr lang="en-US" smtClean="0"/>
              <a:pPr/>
              <a:t>6</a:t>
            </a:fld>
            <a:endParaRPr lang="en-US"/>
          </a:p>
        </p:txBody>
      </p:sp>
    </p:spTree>
    <p:extLst>
      <p:ext uri="{BB962C8B-B14F-4D97-AF65-F5344CB8AC3E}">
        <p14:creationId xmlns:p14="http://schemas.microsoft.com/office/powerpoint/2010/main" xmlns="" val="4152631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Prerequisites </a:t>
            </a:r>
            <a:endParaRPr lang="en-US" dirty="0"/>
          </a:p>
        </p:txBody>
      </p:sp>
      <p:sp>
        <p:nvSpPr>
          <p:cNvPr id="3" name="Content Placeholder 2"/>
          <p:cNvSpPr>
            <a:spLocks noGrp="1"/>
          </p:cNvSpPr>
          <p:nvPr>
            <p:ph idx="1"/>
          </p:nvPr>
        </p:nvSpPr>
        <p:spPr/>
        <p:txBody>
          <a:bodyPr/>
          <a:lstStyle/>
          <a:p>
            <a:pPr>
              <a:buNone/>
            </a:pPr>
            <a:r>
              <a:rPr lang="en-US" dirty="0" smtClean="0"/>
              <a:t>   There are two main prerequisites that are required before a performance management system is implemented</a:t>
            </a:r>
          </a:p>
          <a:p>
            <a:r>
              <a:rPr lang="en-US" dirty="0" smtClean="0"/>
              <a:t>Knowledge of organizations mission and strategic goals and </a:t>
            </a:r>
          </a:p>
          <a:p>
            <a:r>
              <a:rPr lang="en-US" dirty="0" smtClean="0"/>
              <a:t>Knowledge of job in question</a:t>
            </a:r>
          </a:p>
          <a:p>
            <a:pPr>
              <a:buNone/>
            </a:pP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Prerequisites (Contd.)</a:t>
            </a:r>
            <a:endParaRPr lang="en-US" dirty="0"/>
          </a:p>
        </p:txBody>
      </p:sp>
      <p:sp>
        <p:nvSpPr>
          <p:cNvPr id="3" name="Content Placeholder 2"/>
          <p:cNvSpPr>
            <a:spLocks noGrp="1"/>
          </p:cNvSpPr>
          <p:nvPr>
            <p:ph idx="1"/>
          </p:nvPr>
        </p:nvSpPr>
        <p:spPr/>
        <p:txBody>
          <a:bodyPr/>
          <a:lstStyle/>
          <a:p>
            <a:r>
              <a:rPr lang="en-US" dirty="0" smtClean="0"/>
              <a:t>PRE-REQUISITE 1</a:t>
            </a:r>
          </a:p>
          <a:p>
            <a:pPr lvl="1"/>
            <a:r>
              <a:rPr lang="en-US" dirty="0" smtClean="0"/>
              <a:t>Knowledge of organizations mission and strategic goals is a result of strategic planning</a:t>
            </a:r>
          </a:p>
          <a:p>
            <a:pPr lvl="1"/>
            <a:r>
              <a:rPr lang="en-US" dirty="0" smtClean="0"/>
              <a:t>Strategic planning allows an organization to clearly define it purpose or reason for existing, where it wants to be in future, the goals it wants to achieve and the strategies it will use to attain these goals.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pPr lvl="1"/>
            <a:r>
              <a:rPr lang="en-US" dirty="0" smtClean="0"/>
              <a:t>Once the goals for the entire organization has been established, similar goals cascade downward, with departments setting objectives to support the organizations overall mission and objectives.</a:t>
            </a:r>
          </a:p>
          <a:p>
            <a:pPr lvl="1"/>
            <a:r>
              <a:rPr lang="en-US" dirty="0" smtClean="0"/>
              <a:t>The cascading continues downward until each employee has a set of goals compatible with those of the organization.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PRE-REQUISITE 2</a:t>
            </a:r>
          </a:p>
          <a:p>
            <a:pPr lvl="1"/>
            <a:r>
              <a:rPr lang="en-US" dirty="0" smtClean="0"/>
              <a:t>The second important pre-requisite before a performance management system is implemented is to understand the job in question.</a:t>
            </a:r>
          </a:p>
          <a:p>
            <a:pPr lvl="1"/>
            <a:r>
              <a:rPr lang="en-US" dirty="0" smtClean="0"/>
              <a:t>This is done through job analysis.</a:t>
            </a:r>
          </a:p>
          <a:p>
            <a:pPr lvl="1"/>
            <a:r>
              <a:rPr lang="en-US" dirty="0" smtClean="0"/>
              <a:t>Job analysis is a process of determining the key components of a particular job, including activities, tasks, products, services and processes.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10</a:t>
            </a:fld>
            <a:endParaRPr lang="en-US"/>
          </a:p>
        </p:txBody>
      </p:sp>
    </p:spTree>
    <p:extLst>
      <p:ext uri="{BB962C8B-B14F-4D97-AF65-F5344CB8AC3E}">
        <p14:creationId xmlns:p14="http://schemas.microsoft.com/office/powerpoint/2010/main" xmlns="" val="125968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fontScale="92500" lnSpcReduction="10000"/>
          </a:bodyPr>
          <a:lstStyle/>
          <a:p>
            <a:pPr lvl="1"/>
            <a:r>
              <a:rPr lang="en-US" dirty="0" smtClean="0"/>
              <a:t>A job analysis is a fundamental pre-requisite of any performance management system.</a:t>
            </a:r>
          </a:p>
          <a:p>
            <a:pPr lvl="1"/>
            <a:r>
              <a:rPr lang="en-US" dirty="0" smtClean="0"/>
              <a:t>Without a job analysis, it is difficult to understand what constitutes the required duties for a particular job.</a:t>
            </a:r>
          </a:p>
          <a:p>
            <a:pPr lvl="1"/>
            <a:r>
              <a:rPr lang="en-US" dirty="0" smtClean="0"/>
              <a:t>If we don’t know what an employee is supposed to do on the job, we won’t know what needs to be evaluated and how to do so.</a:t>
            </a:r>
          </a:p>
          <a:p>
            <a:pPr lvl="1"/>
            <a:r>
              <a:rPr lang="en-US" dirty="0" smtClean="0"/>
              <a:t>As a result of the job analysis, we obtain information regarding the tasks carried out and the knowledge, skills and abilities (KSAs) required of a particular job.</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11</a:t>
            </a:fld>
            <a:endParaRPr lang="en-US"/>
          </a:p>
        </p:txBody>
      </p:sp>
    </p:spTree>
    <p:extLst>
      <p:ext uri="{BB962C8B-B14F-4D97-AF65-F5344CB8AC3E}">
        <p14:creationId xmlns:p14="http://schemas.microsoft.com/office/powerpoint/2010/main" xmlns="" val="33280353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lnSpcReduction="10000"/>
          </a:bodyPr>
          <a:lstStyle/>
          <a:p>
            <a:pPr marL="0" indent="0">
              <a:buNone/>
            </a:pPr>
            <a:r>
              <a:rPr lang="en-US" dirty="0" smtClean="0"/>
              <a:t>KSA refers to;</a:t>
            </a:r>
          </a:p>
          <a:p>
            <a:r>
              <a:rPr lang="en-US" dirty="0" smtClean="0"/>
              <a:t>K- (knowledge)</a:t>
            </a:r>
          </a:p>
          <a:p>
            <a:pPr lvl="1"/>
            <a:r>
              <a:rPr lang="en-US" dirty="0" smtClean="0"/>
              <a:t>Information needed to perform the work</a:t>
            </a:r>
          </a:p>
          <a:p>
            <a:r>
              <a:rPr lang="en-US" dirty="0" smtClean="0"/>
              <a:t>S- (skills)</a:t>
            </a:r>
          </a:p>
          <a:p>
            <a:pPr lvl="1"/>
            <a:r>
              <a:rPr lang="en-US" dirty="0" smtClean="0"/>
              <a:t>Required attributes that are usually acquired by having done the work in the past</a:t>
            </a:r>
          </a:p>
          <a:p>
            <a:r>
              <a:rPr lang="en-US" dirty="0" smtClean="0"/>
              <a:t>A- (ability)</a:t>
            </a:r>
          </a:p>
          <a:p>
            <a:pPr lvl="1"/>
            <a:r>
              <a:rPr lang="en-US" dirty="0" smtClean="0"/>
              <a:t>The physical, emotional, intellectual and psychological aptitude to perform work.</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12</a:t>
            </a:fld>
            <a:endParaRPr lang="en-US"/>
          </a:p>
        </p:txBody>
      </p:sp>
    </p:spTree>
    <p:extLst>
      <p:ext uri="{BB962C8B-B14F-4D97-AF65-F5344CB8AC3E}">
        <p14:creationId xmlns:p14="http://schemas.microsoft.com/office/powerpoint/2010/main" xmlns="" val="2551595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The tasks and KSAs needed for the various jobs are typically presented in the form of job description, which summarizes the job duties, needed KSAs and working conditions for a particular job.</a:t>
            </a:r>
          </a:p>
          <a:p>
            <a:endParaRPr lang="en-US" dirty="0"/>
          </a:p>
          <a:p>
            <a:r>
              <a:rPr lang="en-US" dirty="0" smtClean="0"/>
              <a:t>CASE- Example– Trailer Truck Driver Job Description.</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13</a:t>
            </a:fld>
            <a:endParaRPr lang="en-US"/>
          </a:p>
        </p:txBody>
      </p:sp>
    </p:spTree>
    <p:extLst>
      <p:ext uri="{BB962C8B-B14F-4D97-AF65-F5344CB8AC3E}">
        <p14:creationId xmlns:p14="http://schemas.microsoft.com/office/powerpoint/2010/main" xmlns="" val="2604023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19200"/>
            <a:ext cx="9144000" cy="4953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14</a:t>
            </a:fld>
            <a:endParaRPr lang="en-US"/>
          </a:p>
        </p:txBody>
      </p:sp>
    </p:spTree>
    <p:extLst>
      <p:ext uri="{BB962C8B-B14F-4D97-AF65-F5344CB8AC3E}">
        <p14:creationId xmlns:p14="http://schemas.microsoft.com/office/powerpoint/2010/main" xmlns="" val="189747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lnSpcReduction="10000"/>
          </a:bodyPr>
          <a:lstStyle/>
          <a:p>
            <a:r>
              <a:rPr lang="en-US" dirty="0" smtClean="0"/>
              <a:t>This job description includes information about;</a:t>
            </a:r>
          </a:p>
          <a:p>
            <a:pPr lvl="1"/>
            <a:r>
              <a:rPr lang="en-US" dirty="0" smtClean="0"/>
              <a:t>What tasks are to be performed (</a:t>
            </a:r>
            <a:r>
              <a:rPr lang="en-US" dirty="0" err="1" smtClean="0"/>
              <a:t>e.g</a:t>
            </a:r>
            <a:r>
              <a:rPr lang="en-US" dirty="0" smtClean="0"/>
              <a:t> operation of a specific type of truck)</a:t>
            </a:r>
          </a:p>
          <a:p>
            <a:pPr lvl="1"/>
            <a:r>
              <a:rPr lang="en-US" dirty="0" smtClean="0"/>
              <a:t>Information about the needed </a:t>
            </a:r>
          </a:p>
          <a:p>
            <a:pPr lvl="2"/>
            <a:r>
              <a:rPr lang="en-US" dirty="0" smtClean="0"/>
              <a:t>knowledge (</a:t>
            </a:r>
            <a:r>
              <a:rPr lang="en-US" dirty="0" err="1" smtClean="0"/>
              <a:t>e.g</a:t>
            </a:r>
            <a:r>
              <a:rPr lang="en-US" dirty="0" smtClean="0"/>
              <a:t> manifests, bill of lading)</a:t>
            </a:r>
          </a:p>
          <a:p>
            <a:pPr lvl="2"/>
            <a:r>
              <a:rPr lang="en-US" dirty="0" smtClean="0"/>
              <a:t>Skills (</a:t>
            </a:r>
            <a:r>
              <a:rPr lang="en-US" dirty="0" err="1" smtClean="0"/>
              <a:t>e.g</a:t>
            </a:r>
            <a:r>
              <a:rPr lang="en-US" dirty="0" smtClean="0"/>
              <a:t> keeping truck and trailer under control, particularly in difficult whether conditions)</a:t>
            </a:r>
          </a:p>
          <a:p>
            <a:pPr lvl="2"/>
            <a:r>
              <a:rPr lang="en-US" dirty="0" smtClean="0"/>
              <a:t>Abilities (</a:t>
            </a:r>
            <a:r>
              <a:rPr lang="en-US" dirty="0" err="1" smtClean="0"/>
              <a:t>e.g</a:t>
            </a:r>
            <a:r>
              <a:rPr lang="en-US" dirty="0" smtClean="0"/>
              <a:t> physical and spatial abilities needed to turn narrow corners)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15</a:t>
            </a:fld>
            <a:endParaRPr lang="en-US"/>
          </a:p>
        </p:txBody>
      </p:sp>
    </p:spTree>
    <p:extLst>
      <p:ext uri="{BB962C8B-B14F-4D97-AF65-F5344CB8AC3E}">
        <p14:creationId xmlns:p14="http://schemas.microsoft.com/office/powerpoint/2010/main" xmlns="" val="21599929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Job Analysis:</a:t>
            </a:r>
          </a:p>
          <a:p>
            <a:pPr lvl="1"/>
            <a:r>
              <a:rPr lang="en-US" dirty="0" smtClean="0"/>
              <a:t>Job analysis can be conducted using observation, off-the-shelf questionnaires or interviews.</a:t>
            </a:r>
          </a:p>
          <a:p>
            <a:pPr lvl="1"/>
            <a:r>
              <a:rPr lang="en-US" dirty="0" smtClean="0"/>
              <a:t>Alternatively if the job is yet to be created, data can be gathered from individuals responsible for creating the job or those who will supervise the individuals in the new position.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16</a:t>
            </a:fld>
            <a:endParaRPr lang="en-US"/>
          </a:p>
        </p:txBody>
      </p:sp>
    </p:spTree>
    <p:extLst>
      <p:ext uri="{BB962C8B-B14F-4D97-AF65-F5344CB8AC3E}">
        <p14:creationId xmlns:p14="http://schemas.microsoft.com/office/powerpoint/2010/main" xmlns="" val="998101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1"/>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17</a:t>
            </a:fld>
            <a:endParaRPr lang="en-US"/>
          </a:p>
        </p:txBody>
      </p:sp>
    </p:spTree>
    <p:extLst>
      <p:ext uri="{BB962C8B-B14F-4D97-AF65-F5344CB8AC3E}">
        <p14:creationId xmlns:p14="http://schemas.microsoft.com/office/powerpoint/2010/main" xmlns="" val="3325802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18</a:t>
            </a:fld>
            <a:endParaRPr lang="en-US"/>
          </a:p>
        </p:txBody>
      </p:sp>
    </p:spTree>
    <p:extLst>
      <p:ext uri="{BB962C8B-B14F-4D97-AF65-F5344CB8AC3E}">
        <p14:creationId xmlns:p14="http://schemas.microsoft.com/office/powerpoint/2010/main" xmlns="" val="32708939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planning</a:t>
            </a:r>
            <a:endParaRPr lang="en-US" dirty="0"/>
          </a:p>
        </p:txBody>
      </p:sp>
      <p:sp>
        <p:nvSpPr>
          <p:cNvPr id="3" name="Content Placeholder 2"/>
          <p:cNvSpPr>
            <a:spLocks noGrp="1"/>
          </p:cNvSpPr>
          <p:nvPr>
            <p:ph idx="1"/>
          </p:nvPr>
        </p:nvSpPr>
        <p:spPr/>
        <p:txBody>
          <a:bodyPr>
            <a:normAutofit/>
          </a:bodyPr>
          <a:lstStyle/>
          <a:p>
            <a:r>
              <a:rPr lang="en-US" dirty="0" smtClean="0"/>
              <a:t>Employees should have thorough knowledge of the performance management system. In  fact, at beginning of each performance cycle the supervisor and the employee meet to discuss, and agree upon, what needs to be done and how it should be done.</a:t>
            </a:r>
          </a:p>
        </p:txBody>
      </p:sp>
      <p:sp>
        <p:nvSpPr>
          <p:cNvPr id="4" name="Slide Number Placeholder 3"/>
          <p:cNvSpPr>
            <a:spLocks noGrp="1"/>
          </p:cNvSpPr>
          <p:nvPr>
            <p:ph type="sldNum" sz="quarter" idx="12"/>
          </p:nvPr>
        </p:nvSpPr>
        <p:spPr/>
        <p:txBody>
          <a:bodyPr/>
          <a:lstStyle/>
          <a:p>
            <a:fld id="{493EA083-0CFE-4A64-B279-00AEEC37AC6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20</a:t>
            </a:fld>
            <a:endParaRPr lang="en-US"/>
          </a:p>
        </p:txBody>
      </p:sp>
    </p:spTree>
    <p:extLst>
      <p:ext uri="{BB962C8B-B14F-4D97-AF65-F5344CB8AC3E}">
        <p14:creationId xmlns:p14="http://schemas.microsoft.com/office/powerpoint/2010/main" xmlns="" val="14217603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planning (Contd.)</a:t>
            </a:r>
            <a:endParaRPr lang="en-US" dirty="0"/>
          </a:p>
        </p:txBody>
      </p:sp>
      <p:sp>
        <p:nvSpPr>
          <p:cNvPr id="3" name="Content Placeholder 2"/>
          <p:cNvSpPr>
            <a:spLocks noGrp="1"/>
          </p:cNvSpPr>
          <p:nvPr>
            <p:ph idx="1"/>
          </p:nvPr>
        </p:nvSpPr>
        <p:spPr/>
        <p:txBody>
          <a:bodyPr/>
          <a:lstStyle/>
          <a:p>
            <a:r>
              <a:rPr lang="en-US" dirty="0" smtClean="0"/>
              <a:t>The </a:t>
            </a:r>
            <a:r>
              <a:rPr lang="en-US" dirty="0"/>
              <a:t>performance planning </a:t>
            </a:r>
            <a:r>
              <a:rPr lang="en-US" dirty="0" smtClean="0"/>
              <a:t>includes;</a:t>
            </a:r>
          </a:p>
          <a:p>
            <a:pPr lvl="1"/>
            <a:r>
              <a:rPr lang="en-US" dirty="0" smtClean="0"/>
              <a:t> </a:t>
            </a:r>
            <a:r>
              <a:rPr lang="en-US" dirty="0"/>
              <a:t>a consideration of both results </a:t>
            </a:r>
            <a:endParaRPr lang="en-US" dirty="0" smtClean="0"/>
          </a:p>
          <a:p>
            <a:pPr lvl="1"/>
            <a:r>
              <a:rPr lang="en-US" dirty="0" smtClean="0"/>
              <a:t>and </a:t>
            </a:r>
            <a:r>
              <a:rPr lang="en-US" dirty="0"/>
              <a:t>behaviors</a:t>
            </a:r>
            <a:r>
              <a:rPr lang="en-US" dirty="0" smtClean="0"/>
              <a:t>,</a:t>
            </a:r>
          </a:p>
          <a:p>
            <a:pPr lvl="1"/>
            <a:r>
              <a:rPr lang="en-US" dirty="0" smtClean="0"/>
              <a:t> </a:t>
            </a:r>
            <a:r>
              <a:rPr lang="en-US" dirty="0"/>
              <a:t>as well as a developmental plan.</a:t>
            </a:r>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21</a:t>
            </a:fld>
            <a:endParaRPr lang="en-US"/>
          </a:p>
        </p:txBody>
      </p:sp>
    </p:spTree>
    <p:extLst>
      <p:ext uri="{BB962C8B-B14F-4D97-AF65-F5344CB8AC3E}">
        <p14:creationId xmlns:p14="http://schemas.microsoft.com/office/powerpoint/2010/main" xmlns="" val="17967246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lstStyle/>
          <a:p>
            <a:r>
              <a:rPr lang="en-US" dirty="0" smtClean="0"/>
              <a:t>Results refer to what need to be done  or the outcomes an employee must produce.</a:t>
            </a:r>
          </a:p>
          <a:p>
            <a:r>
              <a:rPr lang="en-US" dirty="0" smtClean="0"/>
              <a:t>A consideration of results needs to include the key accountabilities, or broad areas of a job for which the employee is responsible for producing results.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r>
              <a:rPr lang="en-US" dirty="0" smtClean="0"/>
              <a:t>(Contd.)</a:t>
            </a:r>
            <a:endParaRPr lang="en-US" dirty="0"/>
          </a:p>
        </p:txBody>
      </p:sp>
      <p:sp>
        <p:nvSpPr>
          <p:cNvPr id="3" name="Content Placeholder 2"/>
          <p:cNvSpPr>
            <a:spLocks noGrp="1"/>
          </p:cNvSpPr>
          <p:nvPr>
            <p:ph idx="1"/>
          </p:nvPr>
        </p:nvSpPr>
        <p:spPr/>
        <p:txBody>
          <a:bodyPr/>
          <a:lstStyle/>
          <a:p>
            <a:r>
              <a:rPr lang="en-US" dirty="0" smtClean="0"/>
              <a:t>This information is typically obtained from the job discussion. </a:t>
            </a:r>
          </a:p>
          <a:p>
            <a:r>
              <a:rPr lang="en-US" dirty="0" smtClean="0"/>
              <a:t>A discussion of results also includes specific objectives that the employee will achieve as a part of each accountability.</a:t>
            </a:r>
          </a:p>
          <a:p>
            <a:r>
              <a:rPr lang="en-US" dirty="0" smtClean="0"/>
              <a:t>Objectives are statements of important and measurable outcomes.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(Contd.)</a:t>
            </a:r>
          </a:p>
        </p:txBody>
      </p:sp>
      <p:sp>
        <p:nvSpPr>
          <p:cNvPr id="3" name="Content Placeholder 2"/>
          <p:cNvSpPr>
            <a:spLocks noGrp="1"/>
          </p:cNvSpPr>
          <p:nvPr>
            <p:ph idx="1"/>
          </p:nvPr>
        </p:nvSpPr>
        <p:spPr/>
        <p:txBody>
          <a:bodyPr/>
          <a:lstStyle/>
          <a:p>
            <a:r>
              <a:rPr lang="en-US" dirty="0" smtClean="0"/>
              <a:t>Finally, discussing results also means discussing performance standards.</a:t>
            </a:r>
          </a:p>
          <a:p>
            <a:r>
              <a:rPr lang="en-US" dirty="0" smtClean="0"/>
              <a:t>A performance standard is a yardstick used to evaluate how well employees have achieved each objective.</a:t>
            </a:r>
          </a:p>
          <a:p>
            <a:r>
              <a:rPr lang="en-US" dirty="0" smtClean="0"/>
              <a:t>Performance standards provide information about acceptable and unacceptable performance.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(Contd.)</a:t>
            </a:r>
          </a:p>
        </p:txBody>
      </p:sp>
      <p:sp>
        <p:nvSpPr>
          <p:cNvPr id="3" name="Content Placeholder 2"/>
          <p:cNvSpPr>
            <a:spLocks noGrp="1"/>
          </p:cNvSpPr>
          <p:nvPr>
            <p:ph idx="1"/>
          </p:nvPr>
        </p:nvSpPr>
        <p:spPr/>
        <p:txBody>
          <a:bodyPr/>
          <a:lstStyle/>
          <a:p>
            <a:r>
              <a:rPr lang="en-US" dirty="0" smtClean="0"/>
              <a:t>Example:-</a:t>
            </a:r>
          </a:p>
          <a:p>
            <a:pPr lvl="1"/>
            <a:r>
              <a:rPr lang="en-US" dirty="0" smtClean="0"/>
              <a:t>Consider the job of a university professors. </a:t>
            </a:r>
          </a:p>
          <a:p>
            <a:pPr lvl="1"/>
            <a:r>
              <a:rPr lang="en-US" dirty="0" smtClean="0"/>
              <a:t>Two key accountabilities are;</a:t>
            </a:r>
          </a:p>
          <a:p>
            <a:pPr lvl="2"/>
            <a:r>
              <a:rPr lang="en-US" dirty="0" smtClean="0"/>
              <a:t>Teaching</a:t>
            </a:r>
          </a:p>
          <a:p>
            <a:pPr lvl="2"/>
            <a:r>
              <a:rPr lang="en-US" dirty="0" smtClean="0"/>
              <a:t>Research</a:t>
            </a:r>
          </a:p>
          <a:p>
            <a:pPr lvl="1"/>
            <a:r>
              <a:rPr lang="en-US" dirty="0" smtClean="0"/>
              <a:t>An objective for teaching could be “to obtain a student evaluation of teaching performance on a point scale.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25</a:t>
            </a:fld>
            <a:endParaRPr lang="en-US"/>
          </a:p>
        </p:txBody>
      </p:sp>
    </p:spTree>
    <p:extLst>
      <p:ext uri="{BB962C8B-B14F-4D97-AF65-F5344CB8AC3E}">
        <p14:creationId xmlns:p14="http://schemas.microsoft.com/office/powerpoint/2010/main" xmlns="" val="21153059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(Contd.)</a:t>
            </a:r>
          </a:p>
        </p:txBody>
      </p:sp>
      <p:sp>
        <p:nvSpPr>
          <p:cNvPr id="3" name="Content Placeholder 2"/>
          <p:cNvSpPr>
            <a:spLocks noGrp="1"/>
          </p:cNvSpPr>
          <p:nvPr>
            <p:ph idx="1"/>
          </p:nvPr>
        </p:nvSpPr>
        <p:spPr/>
        <p:txBody>
          <a:bodyPr>
            <a:normAutofit lnSpcReduction="10000"/>
          </a:bodyPr>
          <a:lstStyle/>
          <a:p>
            <a:pPr lvl="1"/>
            <a:r>
              <a:rPr lang="en-US" dirty="0" smtClean="0"/>
              <a:t>An objective for research could be ‘to publish two articles in scholarly referred journals per year”.</a:t>
            </a:r>
          </a:p>
          <a:p>
            <a:pPr lvl="1"/>
            <a:r>
              <a:rPr lang="en-US" dirty="0" smtClean="0"/>
              <a:t>Performance standard could be “to obtain a student evaluation of teaching performance of at-least 2 on a 4 point scale”</a:t>
            </a:r>
          </a:p>
          <a:p>
            <a:pPr lvl="1"/>
            <a:r>
              <a:rPr lang="en-US" dirty="0" smtClean="0"/>
              <a:t>And to publish at least one article </a:t>
            </a:r>
            <a:r>
              <a:rPr lang="en-US" dirty="0"/>
              <a:t>in scholarly referred journals per </a:t>
            </a:r>
            <a:r>
              <a:rPr lang="en-US" dirty="0" smtClean="0"/>
              <a:t>year.</a:t>
            </a:r>
          </a:p>
          <a:p>
            <a:r>
              <a:rPr lang="en-US" dirty="0" smtClean="0"/>
              <a:t>Thus objective is desired level of performance, where as the standard is usually a minimum acceptable level of performance.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26</a:t>
            </a:fld>
            <a:endParaRPr lang="en-US"/>
          </a:p>
        </p:txBody>
      </p:sp>
    </p:spTree>
    <p:extLst>
      <p:ext uri="{BB962C8B-B14F-4D97-AF65-F5344CB8AC3E}">
        <p14:creationId xmlns:p14="http://schemas.microsoft.com/office/powerpoint/2010/main" xmlns="" val="36828022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Behaviors </a:t>
            </a:r>
            <a:endParaRPr lang="en-US" dirty="0"/>
          </a:p>
        </p:txBody>
      </p:sp>
      <p:sp>
        <p:nvSpPr>
          <p:cNvPr id="3" name="Content Placeholder 2"/>
          <p:cNvSpPr>
            <a:spLocks noGrp="1"/>
          </p:cNvSpPr>
          <p:nvPr>
            <p:ph idx="1"/>
          </p:nvPr>
        </p:nvSpPr>
        <p:spPr/>
        <p:txBody>
          <a:bodyPr>
            <a:normAutofit lnSpcReduction="10000"/>
          </a:bodyPr>
          <a:lstStyle/>
          <a:p>
            <a:r>
              <a:rPr lang="en-US" dirty="0" smtClean="0"/>
              <a:t>Its is important to measure results, an exclusive emphasis on results can give a skewed or incomplete picture of employees performance.</a:t>
            </a:r>
          </a:p>
          <a:p>
            <a:r>
              <a:rPr lang="en-US" dirty="0" smtClean="0"/>
              <a:t>Results from a survey indicated that, in  additio</a:t>
            </a:r>
            <a:r>
              <a:rPr lang="en-US" dirty="0"/>
              <a:t>n</a:t>
            </a:r>
            <a:r>
              <a:rPr lang="en-US" dirty="0" smtClean="0"/>
              <a:t> to sales figure, salespeople would like to be appraised on such behavioral criteria as communications skills and product knowledge.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Behaviors </a:t>
            </a:r>
            <a:r>
              <a:rPr lang="en-US" dirty="0" smtClean="0"/>
              <a:t>(Contd.)</a:t>
            </a:r>
            <a:endParaRPr lang="en-US" dirty="0"/>
          </a:p>
        </p:txBody>
      </p:sp>
      <p:sp>
        <p:nvSpPr>
          <p:cNvPr id="3" name="Content Placeholder 2"/>
          <p:cNvSpPr>
            <a:spLocks noGrp="1"/>
          </p:cNvSpPr>
          <p:nvPr>
            <p:ph idx="1"/>
          </p:nvPr>
        </p:nvSpPr>
        <p:spPr/>
        <p:txBody>
          <a:bodyPr/>
          <a:lstStyle/>
          <a:p>
            <a:r>
              <a:rPr lang="en-US" dirty="0" smtClean="0"/>
              <a:t>A consideration of behavior includes discussing competencies, which are measurable clusters of KSAs that are critical in determining how results will be achieved.</a:t>
            </a:r>
          </a:p>
          <a:p>
            <a:r>
              <a:rPr lang="en-US" dirty="0" smtClean="0"/>
              <a:t>Examples of competencies are custom service, written or oral communication, creative thinking, and dependability.</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Behaviors (Contd.)</a:t>
            </a:r>
          </a:p>
        </p:txBody>
      </p:sp>
      <p:sp>
        <p:nvSpPr>
          <p:cNvPr id="3" name="Content Placeholder 2"/>
          <p:cNvSpPr>
            <a:spLocks noGrp="1"/>
          </p:cNvSpPr>
          <p:nvPr>
            <p:ph idx="1"/>
          </p:nvPr>
        </p:nvSpPr>
        <p:spPr/>
        <p:txBody>
          <a:bodyPr>
            <a:normAutofit fontScale="92500"/>
          </a:bodyPr>
          <a:lstStyle/>
          <a:p>
            <a:r>
              <a:rPr lang="en-US" dirty="0" smtClean="0"/>
              <a:t>Example:-</a:t>
            </a:r>
          </a:p>
          <a:p>
            <a:pPr lvl="1"/>
            <a:r>
              <a:rPr lang="en-US" dirty="0" smtClean="0"/>
              <a:t>Returning to the same example of professor, assume that teaching is done online and numerous technology related problems exist, so that the resulting teaching evaluations are deficient.</a:t>
            </a:r>
          </a:p>
          <a:p>
            <a:pPr lvl="1"/>
            <a:r>
              <a:rPr lang="en-US" dirty="0" smtClean="0"/>
              <a:t>This is an example of situation in which behaviors should be given more importance than results.</a:t>
            </a:r>
          </a:p>
          <a:p>
            <a:pPr lvl="1"/>
            <a:r>
              <a:rPr lang="en-US" dirty="0" smtClean="0"/>
              <a:t>In this situation the evaluation could include competencies such as online communication skills (</a:t>
            </a:r>
            <a:r>
              <a:rPr lang="en-US" dirty="0" err="1" smtClean="0"/>
              <a:t>e,g</a:t>
            </a:r>
            <a:r>
              <a:rPr lang="en-US" dirty="0" smtClean="0"/>
              <a:t> in the chat room).</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29</a:t>
            </a:fld>
            <a:endParaRPr lang="en-US"/>
          </a:p>
        </p:txBody>
      </p:sp>
    </p:spTree>
    <p:extLst>
      <p:ext uri="{BB962C8B-B14F-4D97-AF65-F5344CB8AC3E}">
        <p14:creationId xmlns:p14="http://schemas.microsoft.com/office/powerpoint/2010/main" xmlns="" val="16662235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plan </a:t>
            </a:r>
            <a:endParaRPr lang="en-US" dirty="0"/>
          </a:p>
        </p:txBody>
      </p:sp>
      <p:sp>
        <p:nvSpPr>
          <p:cNvPr id="3" name="Content Placeholder 2"/>
          <p:cNvSpPr>
            <a:spLocks noGrp="1"/>
          </p:cNvSpPr>
          <p:nvPr>
            <p:ph idx="1"/>
          </p:nvPr>
        </p:nvSpPr>
        <p:spPr/>
        <p:txBody>
          <a:bodyPr/>
          <a:lstStyle/>
          <a:p>
            <a:r>
              <a:rPr lang="en-US" dirty="0" smtClean="0"/>
              <a:t>An important step before the review cycle begins is for the supervisor and employee to agree on a development plan.</a:t>
            </a:r>
          </a:p>
          <a:p>
            <a:r>
              <a:rPr lang="en-US" dirty="0" smtClean="0"/>
              <a:t>At a minimum, this plan should include identifying areas that need improvement and setting goals to be achieved in each area.</a:t>
            </a:r>
          </a:p>
          <a:p>
            <a:r>
              <a:rPr lang="en-US" dirty="0" smtClean="0"/>
              <a:t>Development plan usually include both results and behaviors.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plan </a:t>
            </a:r>
            <a:r>
              <a:rPr lang="en-US" dirty="0" smtClean="0"/>
              <a:t>(Contd.)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Performance plan includes the consideration of results and behaviors and the developmental plan.</a:t>
            </a:r>
          </a:p>
          <a:p>
            <a:r>
              <a:rPr lang="en-US" dirty="0" smtClean="0"/>
              <a:t>A discussion of results need to include;</a:t>
            </a:r>
          </a:p>
          <a:p>
            <a:pPr lvl="1"/>
            <a:r>
              <a:rPr lang="en-US" dirty="0" smtClean="0"/>
              <a:t>key accountabilities ,(</a:t>
            </a:r>
            <a:r>
              <a:rPr lang="en-US" dirty="0" err="1" smtClean="0"/>
              <a:t>i.e</a:t>
            </a:r>
            <a:r>
              <a:rPr lang="en-US" dirty="0" smtClean="0"/>
              <a:t> broad area for which an employee is responsible)</a:t>
            </a:r>
          </a:p>
          <a:p>
            <a:pPr lvl="1"/>
            <a:r>
              <a:rPr lang="en-US" dirty="0" smtClean="0"/>
              <a:t>specific objectives for each key accountability,(</a:t>
            </a:r>
            <a:r>
              <a:rPr lang="en-US" dirty="0" err="1" smtClean="0"/>
              <a:t>i.e</a:t>
            </a:r>
            <a:r>
              <a:rPr lang="en-US" dirty="0" smtClean="0"/>
              <a:t> goals to be reached)</a:t>
            </a:r>
          </a:p>
          <a:p>
            <a:pPr lvl="1"/>
            <a:r>
              <a:rPr lang="en-US" dirty="0" smtClean="0"/>
              <a:t>and performance standards.(</a:t>
            </a:r>
            <a:r>
              <a:rPr lang="en-US" dirty="0" err="1" smtClean="0"/>
              <a:t>i.e</a:t>
            </a:r>
            <a:r>
              <a:rPr lang="en-US" dirty="0" smtClean="0"/>
              <a:t> what constitutes acceptable and unacceptable levels of performance)</a:t>
            </a:r>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plan (Contd.)</a:t>
            </a:r>
          </a:p>
        </p:txBody>
      </p:sp>
      <p:sp>
        <p:nvSpPr>
          <p:cNvPr id="3" name="Content Placeholder 2"/>
          <p:cNvSpPr>
            <a:spLocks noGrp="1"/>
          </p:cNvSpPr>
          <p:nvPr>
            <p:ph idx="1"/>
          </p:nvPr>
        </p:nvSpPr>
        <p:spPr/>
        <p:txBody>
          <a:bodyPr/>
          <a:lstStyle/>
          <a:p>
            <a:r>
              <a:rPr lang="en-US" dirty="0"/>
              <a:t>A discussion of behaviors needs to include competencies</a:t>
            </a:r>
            <a:r>
              <a:rPr lang="en-US" dirty="0" smtClean="0"/>
              <a:t>.(</a:t>
            </a:r>
            <a:r>
              <a:rPr lang="en-US" dirty="0" err="1" smtClean="0"/>
              <a:t>i.e</a:t>
            </a:r>
            <a:r>
              <a:rPr lang="en-US" dirty="0" smtClean="0"/>
              <a:t> clusters of Knowledge Skills Abilities)</a:t>
            </a:r>
          </a:p>
          <a:p>
            <a:r>
              <a:rPr lang="en-US" dirty="0" smtClean="0"/>
              <a:t>Finally the developmental plan includes a description of areas that need improving and goals to be achieved in each area.</a:t>
            </a:r>
            <a:endParaRPr lang="en-US" dirty="0"/>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32</a:t>
            </a:fld>
            <a:endParaRPr lang="en-US"/>
          </a:p>
        </p:txBody>
      </p:sp>
    </p:spTree>
    <p:extLst>
      <p:ext uri="{BB962C8B-B14F-4D97-AF65-F5344CB8AC3E}">
        <p14:creationId xmlns:p14="http://schemas.microsoft.com/office/powerpoint/2010/main" xmlns="" val="36958850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PMS</a:t>
            </a:r>
            <a:endParaRPr lang="en-US" dirty="0"/>
          </a:p>
        </p:txBody>
      </p:sp>
      <p:sp>
        <p:nvSpPr>
          <p:cNvPr id="3" name="Content Placeholder 2"/>
          <p:cNvSpPr>
            <a:spLocks noGrp="1"/>
          </p:cNvSpPr>
          <p:nvPr>
            <p:ph idx="1"/>
          </p:nvPr>
        </p:nvSpPr>
        <p:spPr/>
        <p:txBody>
          <a:bodyPr/>
          <a:lstStyle/>
          <a:p>
            <a:r>
              <a:rPr lang="en-US" dirty="0" smtClean="0"/>
              <a:t>Once the prerequisites are met and the planning phase has been completed, we are ready to begin the implementation of the performance management system.</a:t>
            </a:r>
          </a:p>
          <a:p>
            <a:r>
              <a:rPr lang="en-US" dirty="0" smtClean="0"/>
              <a:t>This includes;</a:t>
            </a:r>
          </a:p>
          <a:p>
            <a:pPr lvl="1"/>
            <a:r>
              <a:rPr lang="en-US" dirty="0" smtClean="0"/>
              <a:t>Performance execution</a:t>
            </a:r>
          </a:p>
          <a:p>
            <a:pPr lvl="1"/>
            <a:r>
              <a:rPr lang="en-US" dirty="0" smtClean="0"/>
              <a:t>Performance assessment</a:t>
            </a:r>
          </a:p>
          <a:p>
            <a:pPr lvl="1"/>
            <a:r>
              <a:rPr lang="en-US" dirty="0" smtClean="0"/>
              <a:t>Performance review and </a:t>
            </a:r>
            <a:r>
              <a:rPr lang="en-US" dirty="0" err="1" smtClean="0"/>
              <a:t>recontracting</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33</a:t>
            </a:fld>
            <a:endParaRPr lang="en-US"/>
          </a:p>
        </p:txBody>
      </p:sp>
    </p:spTree>
    <p:extLst>
      <p:ext uri="{BB962C8B-B14F-4D97-AF65-F5344CB8AC3E}">
        <p14:creationId xmlns:p14="http://schemas.microsoft.com/office/powerpoint/2010/main" xmlns="" val="39017613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a:t>
            </a:r>
            <a:r>
              <a:rPr lang="en-US" dirty="0"/>
              <a:t>Performance Management process</a:t>
            </a:r>
          </a:p>
          <a:p>
            <a:pPr lvl="2"/>
            <a:r>
              <a:rPr lang="en-US" dirty="0" smtClean="0"/>
              <a:t>Pre-requisites</a:t>
            </a:r>
          </a:p>
          <a:p>
            <a:pPr lvl="2"/>
            <a:r>
              <a:rPr lang="en-US" dirty="0" smtClean="0"/>
              <a:t>Performance Planning</a:t>
            </a:r>
          </a:p>
          <a:p>
            <a:pPr lvl="1"/>
            <a:r>
              <a:rPr lang="en-US" dirty="0" smtClean="0"/>
              <a:t>Implementation of Performance Management process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34</a:t>
            </a:fld>
            <a:endParaRPr lang="en-US"/>
          </a:p>
        </p:txBody>
      </p:sp>
    </p:spTree>
    <p:extLst>
      <p:ext uri="{BB962C8B-B14F-4D97-AF65-F5344CB8AC3E}">
        <p14:creationId xmlns:p14="http://schemas.microsoft.com/office/powerpoint/2010/main" xmlns="" val="12348291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35</a:t>
            </a:fld>
            <a:endParaRPr lang="en-US"/>
          </a:p>
        </p:txBody>
      </p:sp>
    </p:spTree>
    <p:extLst>
      <p:ext uri="{BB962C8B-B14F-4D97-AF65-F5344CB8AC3E}">
        <p14:creationId xmlns:p14="http://schemas.microsoft.com/office/powerpoint/2010/main" xmlns="" val="1265575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3367</TotalTime>
  <Words>1469</Words>
  <Application>Microsoft Office PowerPoint</Application>
  <PresentationFormat>On-screen Show (4:3)</PresentationFormat>
  <Paragraphs>172</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HRM-755  PERFORMANCE MANAGEMENT</vt:lpstr>
      <vt:lpstr>Summary of Previous Lecture</vt:lpstr>
      <vt:lpstr>Agenda of Today’s Lecture</vt:lpstr>
      <vt:lpstr>Performance management process</vt:lpstr>
      <vt:lpstr>Performance management process (Contd.)</vt:lpstr>
      <vt:lpstr>Slide 6</vt:lpstr>
      <vt:lpstr>Prerequisites </vt:lpstr>
      <vt:lpstr>Prerequisites (Contd.)</vt:lpstr>
      <vt:lpstr>Prerequisites (Contd.)</vt:lpstr>
      <vt:lpstr>Prerequisites (Contd.)</vt:lpstr>
      <vt:lpstr>Prerequisites (Contd.)</vt:lpstr>
      <vt:lpstr>Prerequisites (Contd.)</vt:lpstr>
      <vt:lpstr>Prerequisites (Contd.)</vt:lpstr>
      <vt:lpstr>Slide 14</vt:lpstr>
      <vt:lpstr>Prerequisites (Contd.)</vt:lpstr>
      <vt:lpstr>Prerequisites (Contd.)</vt:lpstr>
      <vt:lpstr>Slide 17</vt:lpstr>
      <vt:lpstr>Slide 18</vt:lpstr>
      <vt:lpstr>Performance planning</vt:lpstr>
      <vt:lpstr>Slide 20</vt:lpstr>
      <vt:lpstr>Performance planning (Contd.)</vt:lpstr>
      <vt:lpstr>Results </vt:lpstr>
      <vt:lpstr>Results (Contd.)</vt:lpstr>
      <vt:lpstr>Results (Contd.)</vt:lpstr>
      <vt:lpstr>Results (Contd.)</vt:lpstr>
      <vt:lpstr>Results (Contd.)</vt:lpstr>
      <vt:lpstr>Behaviors </vt:lpstr>
      <vt:lpstr>Behaviors (Contd.)</vt:lpstr>
      <vt:lpstr>Behaviors (Contd.)</vt:lpstr>
      <vt:lpstr>Development plan </vt:lpstr>
      <vt:lpstr>Development plan (Contd.)</vt:lpstr>
      <vt:lpstr>Development plan (Contd.)</vt:lpstr>
      <vt:lpstr>Implementation of PMS</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management process</dc:title>
  <dc:creator>usman</dc:creator>
  <cp:lastModifiedBy>Administrator</cp:lastModifiedBy>
  <cp:revision>43</cp:revision>
  <dcterms:created xsi:type="dcterms:W3CDTF">2014-06-21T15:41:25Z</dcterms:created>
  <dcterms:modified xsi:type="dcterms:W3CDTF">2014-06-24T17:41:44Z</dcterms:modified>
</cp:coreProperties>
</file>