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05" r:id="rId2"/>
    <p:sldId id="306" r:id="rId3"/>
    <p:sldId id="310" r:id="rId4"/>
    <p:sldId id="267" r:id="rId5"/>
    <p:sldId id="268" r:id="rId6"/>
    <p:sldId id="269" r:id="rId7"/>
    <p:sldId id="270" r:id="rId8"/>
    <p:sldId id="271" r:id="rId9"/>
    <p:sldId id="272" r:id="rId10"/>
    <p:sldId id="273" r:id="rId11"/>
    <p:sldId id="274" r:id="rId12"/>
    <p:sldId id="275" r:id="rId13"/>
    <p:sldId id="276" r:id="rId14"/>
    <p:sldId id="277" r:id="rId15"/>
    <p:sldId id="278" r:id="rId16"/>
    <p:sldId id="257"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311" r:id="rId30"/>
    <p:sldId id="297" r:id="rId31"/>
    <p:sldId id="298" r:id="rId32"/>
    <p:sldId id="299" r:id="rId33"/>
    <p:sldId id="300" r:id="rId34"/>
    <p:sldId id="301" r:id="rId35"/>
    <p:sldId id="302" r:id="rId36"/>
    <p:sldId id="303" r:id="rId37"/>
    <p:sldId id="304" r:id="rId38"/>
    <p:sldId id="308" r:id="rId39"/>
    <p:sldId id="30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3A9FCA-BA29-4DE6-A811-8D81211B33C1}" type="datetimeFigureOut">
              <a:rPr lang="en-US" smtClean="0"/>
              <a:pPr/>
              <a:t>7/11/2014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4C32B3-CAFD-4422-955A-1129B8024593}" type="slidenum">
              <a:rPr lang="en-US" smtClean="0"/>
              <a:pPr/>
              <a:t>‹#›</a:t>
            </a:fld>
            <a:endParaRPr lang="en-US"/>
          </a:p>
        </p:txBody>
      </p:sp>
    </p:spTree>
    <p:extLst>
      <p:ext uri="{BB962C8B-B14F-4D97-AF65-F5344CB8AC3E}">
        <p14:creationId xmlns:p14="http://schemas.microsoft.com/office/powerpoint/2010/main" xmlns="" val="155769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61A87C-D72D-4332-946B-0516F26C716F}"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2240313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972949-94D6-4CE2-B51E-267A00D54A29}"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251562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1F7555-35DF-4B97-BB4B-D360A98501FA}"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173549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916397-623B-4EC9-8166-50A692517AF2}"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379794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378DCA-4761-4CE8-B883-1F48D113E404}" type="datetime1">
              <a:rPr lang="en-US" smtClean="0"/>
              <a:pPr/>
              <a:t>7/11/2014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1476718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F50C82-14FB-4A72-BB81-02E39ACC2306}" type="datetime1">
              <a:rPr lang="en-US" smtClean="0"/>
              <a:pPr/>
              <a:t>7/11/2014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51418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8EA444-7F06-4D84-AD27-9F5BBE3CC5D8}" type="datetime1">
              <a:rPr lang="en-US" smtClean="0"/>
              <a:pPr/>
              <a:t>7/11/2014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56518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B5FFF5-7BFE-4F04-86F0-EEED8931983D}"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2908535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EB8581-8C2B-4705-8675-A6B0996772D0}" type="datetime1">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420766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4F079F-F74B-4CBE-9543-026007DA602B}"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519038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6BE1C9-4A3F-47E1-BB5E-6186B47D4EC2}" type="datetime1">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1846493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3F4DB-9D44-4293-822A-5308D3C2CBA9}" type="datetime1">
              <a:rPr lang="en-US" smtClean="0"/>
              <a:pPr/>
              <a:t>7/11/2014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C06066-32CA-42AF-B022-5E9AC3129AA2}" type="slidenum">
              <a:rPr lang="en-US" smtClean="0"/>
              <a:pPr/>
              <a:t>‹#›</a:t>
            </a:fld>
            <a:endParaRPr lang="en-US"/>
          </a:p>
        </p:txBody>
      </p:sp>
    </p:spTree>
    <p:extLst>
      <p:ext uri="{BB962C8B-B14F-4D97-AF65-F5344CB8AC3E}">
        <p14:creationId xmlns:p14="http://schemas.microsoft.com/office/powerpoint/2010/main" xmlns="" val="3242936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TWENTY SIX</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651547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normAutofit/>
          </a:bodyPr>
          <a:lstStyle/>
          <a:p>
            <a:r>
              <a:rPr lang="en-US" dirty="0"/>
              <a:t>Development Activities</a:t>
            </a:r>
          </a:p>
          <a:p>
            <a:pPr lvl="1"/>
            <a:r>
              <a:rPr lang="en-US" dirty="0"/>
              <a:t>Ways of achieving objectives of developmental plans</a:t>
            </a:r>
          </a:p>
          <a:p>
            <a:r>
              <a:rPr lang="en-US" dirty="0"/>
              <a:t>Direct Supervisors Role</a:t>
            </a:r>
          </a:p>
          <a:p>
            <a:r>
              <a:rPr lang="en-US" dirty="0"/>
              <a:t>360 Degree Feedback System</a:t>
            </a:r>
          </a:p>
          <a:p>
            <a:pPr marL="457200" lvl="1"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a:t>
            </a:fld>
            <a:endParaRPr lang="en-US"/>
          </a:p>
        </p:txBody>
      </p:sp>
    </p:spTree>
    <p:extLst>
      <p:ext uri="{BB962C8B-B14F-4D97-AF65-F5344CB8AC3E}">
        <p14:creationId xmlns:p14="http://schemas.microsoft.com/office/powerpoint/2010/main" xmlns="" val="1868278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for Today’s Lecture</a:t>
            </a:r>
          </a:p>
        </p:txBody>
      </p:sp>
      <p:sp>
        <p:nvSpPr>
          <p:cNvPr id="3" name="Content Placeholder 2"/>
          <p:cNvSpPr>
            <a:spLocks noGrp="1"/>
          </p:cNvSpPr>
          <p:nvPr>
            <p:ph idx="1"/>
          </p:nvPr>
        </p:nvSpPr>
        <p:spPr/>
        <p:txBody>
          <a:bodyPr/>
          <a:lstStyle/>
          <a:p>
            <a:r>
              <a:rPr lang="en-US" dirty="0"/>
              <a:t>360 Degree Feedback </a:t>
            </a:r>
            <a:r>
              <a:rPr lang="en-US" dirty="0" smtClean="0"/>
              <a:t>System</a:t>
            </a:r>
          </a:p>
          <a:p>
            <a:r>
              <a:rPr lang="en-US" dirty="0"/>
              <a:t>Internet- based 360-degree systems</a:t>
            </a:r>
          </a:p>
          <a:p>
            <a:r>
              <a:rPr lang="en-US" dirty="0"/>
              <a:t>Check Point – 360-degree System Case Analysis</a:t>
            </a:r>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3</a:t>
            </a:fld>
            <a:endParaRPr lang="en-US"/>
          </a:p>
        </p:txBody>
      </p:sp>
    </p:spTree>
    <p:extLst>
      <p:ext uri="{BB962C8B-B14F-4D97-AF65-F5344CB8AC3E}">
        <p14:creationId xmlns:p14="http://schemas.microsoft.com/office/powerpoint/2010/main" xmlns="" val="815971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 Degree Feedback </a:t>
            </a:r>
            <a:r>
              <a:rPr lang="en-US" dirty="0"/>
              <a:t>S</a:t>
            </a:r>
            <a:r>
              <a:rPr lang="en-US" dirty="0" smtClean="0"/>
              <a:t>ystem</a:t>
            </a:r>
            <a:endParaRPr lang="en-US" dirty="0"/>
          </a:p>
        </p:txBody>
      </p:sp>
      <p:sp>
        <p:nvSpPr>
          <p:cNvPr id="3" name="Content Placeholder 2"/>
          <p:cNvSpPr>
            <a:spLocks noGrp="1"/>
          </p:cNvSpPr>
          <p:nvPr>
            <p:ph idx="1"/>
          </p:nvPr>
        </p:nvSpPr>
        <p:spPr/>
        <p:txBody>
          <a:bodyPr>
            <a:normAutofit lnSpcReduction="10000"/>
          </a:bodyPr>
          <a:lstStyle/>
          <a:p>
            <a:r>
              <a:rPr lang="en-US" dirty="0" smtClean="0"/>
              <a:t>The 360 degree feedback system has become a preferred tool for helping employees, particularly those in supervisory roles, improve performance by gathering information on their performance from different groups. </a:t>
            </a:r>
          </a:p>
          <a:p>
            <a:r>
              <a:rPr lang="en-US" dirty="0" smtClean="0"/>
              <a:t>These systems are called 360 degree systems because information is gathered from individuals all around the employee. </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4</a:t>
            </a:fld>
            <a:endParaRPr lang="en-US"/>
          </a:p>
        </p:txBody>
      </p:sp>
    </p:spTree>
    <p:extLst>
      <p:ext uri="{BB962C8B-B14F-4D97-AF65-F5344CB8AC3E}">
        <p14:creationId xmlns:p14="http://schemas.microsoft.com/office/powerpoint/2010/main" xmlns="" val="2274548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Specifically, information on what performance dimensions could be improved is gathered from supervisors, peers, customers, and subordinates. </a:t>
            </a:r>
            <a:endParaRPr lang="en-US" dirty="0" smtClean="0"/>
          </a:p>
          <a:p>
            <a:r>
              <a:rPr lang="en-US" dirty="0" smtClean="0"/>
              <a:t>This </a:t>
            </a:r>
            <a:r>
              <a:rPr lang="en-US" dirty="0"/>
              <a:t>information is usually collected anonymously to minimize rating </a:t>
            </a:r>
            <a:r>
              <a:rPr lang="en-US" dirty="0" smtClean="0"/>
              <a:t>inflation.</a:t>
            </a:r>
            <a:endParaRPr lang="en-US" dirty="0"/>
          </a:p>
          <a:p>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5</a:t>
            </a:fld>
            <a:endParaRPr lang="en-US"/>
          </a:p>
        </p:txBody>
      </p:sp>
    </p:spTree>
    <p:extLst>
      <p:ext uri="{BB962C8B-B14F-4D97-AF65-F5344CB8AC3E}">
        <p14:creationId xmlns:p14="http://schemas.microsoft.com/office/powerpoint/2010/main" xmlns="" val="2643252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Employees also rate themselves on the various performance dimensions and compare self perceptions with the information provided by others. </a:t>
            </a:r>
          </a:p>
          <a:p>
            <a:r>
              <a:rPr lang="en-US" dirty="0" smtClean="0"/>
              <a:t>A gap analysis is conducted to examine the areas for which there are large discrepancies between self perception and the perception of others. </a:t>
            </a:r>
          </a:p>
        </p:txBody>
      </p:sp>
      <p:sp>
        <p:nvSpPr>
          <p:cNvPr id="4" name="Slide Number Placeholder 3"/>
          <p:cNvSpPr>
            <a:spLocks noGrp="1"/>
          </p:cNvSpPr>
          <p:nvPr>
            <p:ph type="sldNum" sz="quarter" idx="12"/>
          </p:nvPr>
        </p:nvSpPr>
        <p:spPr/>
        <p:txBody>
          <a:bodyPr/>
          <a:lstStyle/>
          <a:p>
            <a:fld id="{43C06066-32CA-42AF-B022-5E9AC3129AA2}" type="slidenum">
              <a:rPr lang="en-US" smtClean="0"/>
              <a:pPr/>
              <a:t>6</a:t>
            </a:fld>
            <a:endParaRPr lang="en-US"/>
          </a:p>
        </p:txBody>
      </p:sp>
    </p:spTree>
    <p:extLst>
      <p:ext uri="{BB962C8B-B14F-4D97-AF65-F5344CB8AC3E}">
        <p14:creationId xmlns:p14="http://schemas.microsoft.com/office/powerpoint/2010/main" xmlns="" val="2026557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A 360 degree feedback system reports usually includes information on dimensions for which there is agreement that further development is needed. </a:t>
            </a:r>
            <a:endParaRPr lang="en-US" dirty="0" smtClean="0"/>
          </a:p>
          <a:p>
            <a:r>
              <a:rPr lang="en-US" dirty="0" smtClean="0"/>
              <a:t>This </a:t>
            </a:r>
            <a:r>
              <a:rPr lang="en-US" dirty="0"/>
              <a:t>information is used to create a developmental plan as described </a:t>
            </a:r>
            <a:r>
              <a:rPr lang="en-US" dirty="0" smtClean="0"/>
              <a:t>earlier. </a:t>
            </a:r>
            <a:endParaRPr lang="en-US" dirty="0"/>
          </a:p>
          <a:p>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7</a:t>
            </a:fld>
            <a:endParaRPr lang="en-US"/>
          </a:p>
        </p:txBody>
      </p:sp>
    </p:spTree>
    <p:extLst>
      <p:ext uri="{BB962C8B-B14F-4D97-AF65-F5344CB8AC3E}">
        <p14:creationId xmlns:p14="http://schemas.microsoft.com/office/powerpoint/2010/main" xmlns="" val="15135143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Usman\Desktop\DESK TOP 11 JAN 2014\vIRTUAL UNI COMSATS\Performance Management\scans\21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2209800"/>
            <a:ext cx="9144001" cy="22431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8</a:t>
            </a:fld>
            <a:endParaRPr lang="en-US"/>
          </a:p>
        </p:txBody>
      </p:sp>
    </p:spTree>
    <p:extLst>
      <p:ext uri="{BB962C8B-B14F-4D97-AF65-F5344CB8AC3E}">
        <p14:creationId xmlns:p14="http://schemas.microsoft.com/office/powerpoint/2010/main" xmlns="" val="18102270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The 360 degree feedback system is most helpful when it is used for developmental purposes only and not for administrative purposes. </a:t>
            </a:r>
          </a:p>
          <a:p>
            <a:r>
              <a:rPr lang="en-US" dirty="0" smtClean="0"/>
              <a:t>This is because people are more likely to be honest if they know the information will be used to help the individual improve and not to punish or to reward him or her. </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9</a:t>
            </a:fld>
            <a:endParaRPr lang="en-US"/>
          </a:p>
        </p:txBody>
      </p:sp>
    </p:spTree>
    <p:extLst>
      <p:ext uri="{BB962C8B-B14F-4D97-AF65-F5344CB8AC3E}">
        <p14:creationId xmlns:p14="http://schemas.microsoft.com/office/powerpoint/2010/main" xmlns="" val="1380221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The 360 degree feedback system is usually implemented for individuals who have supervisory roles, but these systems can be used for all positions within the organization.</a:t>
            </a:r>
          </a:p>
          <a:p>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10</a:t>
            </a:fld>
            <a:endParaRPr lang="en-US"/>
          </a:p>
        </p:txBody>
      </p:sp>
    </p:spTree>
    <p:extLst>
      <p:ext uri="{BB962C8B-B14F-4D97-AF65-F5344CB8AC3E}">
        <p14:creationId xmlns:p14="http://schemas.microsoft.com/office/powerpoint/2010/main" xmlns="" val="6961381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Many organizations take advantage of technology to minimize the amount of paperwork and time involved in collecting such data. </a:t>
            </a:r>
          </a:p>
          <a:p>
            <a:r>
              <a:rPr lang="en-US" dirty="0" smtClean="0"/>
              <a:t>The internet is becoming a pervasive medium by which to administer 360 degree feedback systems.  </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11</a:t>
            </a:fld>
            <a:endParaRPr lang="en-US"/>
          </a:p>
        </p:txBody>
      </p:sp>
    </p:spTree>
    <p:extLst>
      <p:ext uri="{BB962C8B-B14F-4D97-AF65-F5344CB8AC3E}">
        <p14:creationId xmlns:p14="http://schemas.microsoft.com/office/powerpoint/2010/main" xmlns="" val="2000830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The service provider , usually an outside consulting firm, sends an email message with instructions and time frames for assessment to each employee to be </a:t>
            </a:r>
            <a:r>
              <a:rPr lang="en-US" dirty="0" smtClean="0"/>
              <a:t>rated.</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12</a:t>
            </a:fld>
            <a:endParaRPr lang="en-US"/>
          </a:p>
        </p:txBody>
      </p:sp>
    </p:spTree>
    <p:extLst>
      <p:ext uri="{BB962C8B-B14F-4D97-AF65-F5344CB8AC3E}">
        <p14:creationId xmlns:p14="http://schemas.microsoft.com/office/powerpoint/2010/main" xmlns="" val="2218918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Then employees can assess a secure website and after entering their personal IDs and password, create individual lists of raters who will be asked to provide feedback about their performance.</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13</a:t>
            </a:fld>
            <a:endParaRPr lang="en-US"/>
          </a:p>
        </p:txBody>
      </p:sp>
    </p:spTree>
    <p:extLst>
      <p:ext uri="{BB962C8B-B14F-4D97-AF65-F5344CB8AC3E}">
        <p14:creationId xmlns:p14="http://schemas.microsoft.com/office/powerpoint/2010/main" xmlns="" val="6509288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To make things easier, the employee can even select names from a drop-down menu that includes company managers and employees.</a:t>
            </a:r>
          </a:p>
          <a:p>
            <a:endParaRPr lang="en-US" dirty="0"/>
          </a:p>
          <a:p>
            <a:r>
              <a:rPr lang="en-US" dirty="0" smtClean="0"/>
              <a:t>Allowing employees to select the raters who will provide information on their performance and is likely to increase acceptance of the results.</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14</a:t>
            </a:fld>
            <a:endParaRPr lang="en-US"/>
          </a:p>
        </p:txBody>
      </p:sp>
    </p:spTree>
    <p:extLst>
      <p:ext uri="{BB962C8B-B14F-4D97-AF65-F5344CB8AC3E}">
        <p14:creationId xmlns:p14="http://schemas.microsoft.com/office/powerpoint/2010/main" xmlns="" val="3871302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smtClean="0"/>
              <a:t>The raters selected are asked to visit the web site and to provide performance feedback within a certain time period.</a:t>
            </a:r>
          </a:p>
          <a:p>
            <a:endParaRPr lang="en-US" dirty="0"/>
          </a:p>
          <a:p>
            <a:r>
              <a:rPr lang="en-US" dirty="0" smtClean="0"/>
              <a:t>After the data have been collected electronically, it is fairly easy to compile the results and e-mail a report to the employee who has been evaluated.</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15</a:t>
            </a:fld>
            <a:endParaRPr lang="en-US"/>
          </a:p>
        </p:txBody>
      </p:sp>
    </p:spTree>
    <p:extLst>
      <p:ext uri="{BB962C8B-B14F-4D97-AF65-F5344CB8AC3E}">
        <p14:creationId xmlns:p14="http://schemas.microsoft.com/office/powerpoint/2010/main" xmlns="" val="1041487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360 Degree Feedback System (Contd.)</a:t>
            </a:r>
          </a:p>
        </p:txBody>
      </p:sp>
      <p:sp>
        <p:nvSpPr>
          <p:cNvPr id="3" name="Content Placeholder 2"/>
          <p:cNvSpPr>
            <a:spLocks noGrp="1"/>
          </p:cNvSpPr>
          <p:nvPr>
            <p:ph idx="1"/>
          </p:nvPr>
        </p:nvSpPr>
        <p:spPr/>
        <p:txBody>
          <a:bodyPr/>
          <a:lstStyle/>
          <a:p>
            <a:r>
              <a:rPr lang="en-US" dirty="0" smtClean="0"/>
              <a:t>Some internet based systems also provide on line training for raters on how to complete the feedback forms in helpful and constructive ways. </a:t>
            </a:r>
          </a:p>
          <a:p>
            <a:r>
              <a:rPr lang="en-US" dirty="0" smtClean="0"/>
              <a:t>Some systems even include features that allow for the detection of rating errors.</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16</a:t>
            </a:fld>
            <a:endParaRPr lang="en-US"/>
          </a:p>
        </p:txBody>
      </p:sp>
    </p:spTree>
    <p:extLst>
      <p:ext uri="{BB962C8B-B14F-4D97-AF65-F5344CB8AC3E}">
        <p14:creationId xmlns:p14="http://schemas.microsoft.com/office/powerpoint/2010/main" xmlns="" val="41576292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21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371600"/>
            <a:ext cx="91440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17</a:t>
            </a:fld>
            <a:endParaRPr lang="en-US"/>
          </a:p>
        </p:txBody>
      </p:sp>
    </p:spTree>
    <p:extLst>
      <p:ext uri="{BB962C8B-B14F-4D97-AF65-F5344CB8AC3E}">
        <p14:creationId xmlns:p14="http://schemas.microsoft.com/office/powerpoint/2010/main" xmlns="" val="24906711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360 Degree Feedback System (Contd.)</a:t>
            </a:r>
          </a:p>
        </p:txBody>
      </p:sp>
      <p:sp>
        <p:nvSpPr>
          <p:cNvPr id="3" name="Content Placeholder 2"/>
          <p:cNvSpPr>
            <a:spLocks noGrp="1"/>
          </p:cNvSpPr>
          <p:nvPr>
            <p:ph idx="1"/>
          </p:nvPr>
        </p:nvSpPr>
        <p:spPr/>
        <p:txBody>
          <a:bodyPr/>
          <a:lstStyle/>
          <a:p>
            <a:r>
              <a:rPr lang="en-US" dirty="0" smtClean="0"/>
              <a:t>Feedback Reports can include graphs showing the areas in which employee’s perception differs the most from the perceptions of other raters.</a:t>
            </a:r>
          </a:p>
          <a:p>
            <a:endParaRPr lang="en-US" dirty="0"/>
          </a:p>
          <a:p>
            <a:r>
              <a:rPr lang="en-US" dirty="0" smtClean="0"/>
              <a:t>They can also show average scores, across sources of information, so that the areas that need improvement are readily identified.</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18</a:t>
            </a:fld>
            <a:endParaRPr lang="en-US"/>
          </a:p>
        </p:txBody>
      </p:sp>
    </p:spTree>
    <p:extLst>
      <p:ext uri="{BB962C8B-B14F-4D97-AF65-F5344CB8AC3E}">
        <p14:creationId xmlns:p14="http://schemas.microsoft.com/office/powerpoint/2010/main" xmlns="" val="34299367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360 Degree Feedback System (Contd.)</a:t>
            </a:r>
          </a:p>
        </p:txBody>
      </p:sp>
      <p:sp>
        <p:nvSpPr>
          <p:cNvPr id="3" name="Content Placeholder 2"/>
          <p:cNvSpPr>
            <a:spLocks noGrp="1"/>
          </p:cNvSpPr>
          <p:nvPr>
            <p:ph idx="1"/>
          </p:nvPr>
        </p:nvSpPr>
        <p:spPr/>
        <p:txBody>
          <a:bodyPr/>
          <a:lstStyle/>
          <a:p>
            <a:r>
              <a:rPr lang="en-US" dirty="0" smtClean="0"/>
              <a:t>The resulting report can be e-mailed automatically to the employee and his supervisor so that both have an opportunity to review the results before meeting to create a development plan.</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19</a:t>
            </a:fld>
            <a:endParaRPr lang="en-US"/>
          </a:p>
        </p:txBody>
      </p:sp>
    </p:spTree>
    <p:extLst>
      <p:ext uri="{BB962C8B-B14F-4D97-AF65-F5344CB8AC3E}">
        <p14:creationId xmlns:p14="http://schemas.microsoft.com/office/powerpoint/2010/main" xmlns="" val="2584321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Internet- based 360-degree systems</a:t>
            </a:r>
          </a:p>
        </p:txBody>
      </p:sp>
      <p:sp>
        <p:nvSpPr>
          <p:cNvPr id="3" name="Content Placeholder 2"/>
          <p:cNvSpPr>
            <a:spLocks noGrp="1"/>
          </p:cNvSpPr>
          <p:nvPr>
            <p:ph idx="1"/>
          </p:nvPr>
        </p:nvSpPr>
        <p:spPr/>
        <p:txBody>
          <a:bodyPr/>
          <a:lstStyle/>
          <a:p>
            <a:r>
              <a:rPr lang="en-US" dirty="0" smtClean="0"/>
              <a:t>A trend adopted by software companies that offer Internet- based 360-degree systems is to offer a bundle of systems including 360-degree feedback together with;</a:t>
            </a:r>
          </a:p>
          <a:p>
            <a:pPr lvl="1"/>
            <a:r>
              <a:rPr lang="en-US" dirty="0" smtClean="0"/>
              <a:t>learning management, </a:t>
            </a:r>
          </a:p>
          <a:p>
            <a:pPr lvl="1"/>
            <a:r>
              <a:rPr lang="en-US" dirty="0" smtClean="0"/>
              <a:t>Compensation</a:t>
            </a:r>
          </a:p>
          <a:p>
            <a:pPr lvl="1"/>
            <a:r>
              <a:rPr lang="en-US" dirty="0" smtClean="0"/>
              <a:t>And even recruiting</a:t>
            </a:r>
          </a:p>
          <a:p>
            <a:pPr lvl="1"/>
            <a:r>
              <a:rPr lang="en-US" dirty="0" smtClean="0"/>
              <a:t>And succession planning.</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20</a:t>
            </a:fld>
            <a:endParaRPr lang="en-US"/>
          </a:p>
        </p:txBody>
      </p:sp>
    </p:spTree>
    <p:extLst>
      <p:ext uri="{BB962C8B-B14F-4D97-AF65-F5344CB8AC3E}">
        <p14:creationId xmlns:p14="http://schemas.microsoft.com/office/powerpoint/2010/main" xmlns="" val="38758726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Internet- based 360-degree </a:t>
            </a:r>
            <a:r>
              <a:rPr lang="en-US" dirty="0" smtClean="0"/>
              <a:t>systems (Contd.)</a:t>
            </a:r>
            <a:endParaRPr lang="en-US" dirty="0"/>
          </a:p>
        </p:txBody>
      </p:sp>
      <p:sp>
        <p:nvSpPr>
          <p:cNvPr id="3" name="Content Placeholder 2"/>
          <p:cNvSpPr>
            <a:spLocks noGrp="1"/>
          </p:cNvSpPr>
          <p:nvPr>
            <p:ph idx="1"/>
          </p:nvPr>
        </p:nvSpPr>
        <p:spPr/>
        <p:txBody>
          <a:bodyPr/>
          <a:lstStyle/>
          <a:p>
            <a:r>
              <a:rPr lang="en-US" dirty="0" smtClean="0"/>
              <a:t>These integrative applications, usually called “talent management” systems, allow organizations to manage data about employees in a systematic and coordinated way.</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21</a:t>
            </a:fld>
            <a:endParaRPr lang="en-US"/>
          </a:p>
        </p:txBody>
      </p:sp>
    </p:spTree>
    <p:extLst>
      <p:ext uri="{BB962C8B-B14F-4D97-AF65-F5344CB8AC3E}">
        <p14:creationId xmlns:p14="http://schemas.microsoft.com/office/powerpoint/2010/main" xmlns="" val="1451801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dirty="0"/>
              <a:t>Internet- based 360-degree systems (Contd.)</a:t>
            </a:r>
          </a:p>
        </p:txBody>
      </p:sp>
      <p:sp>
        <p:nvSpPr>
          <p:cNvPr id="3" name="Content Placeholder 2"/>
          <p:cNvSpPr>
            <a:spLocks noGrp="1"/>
          </p:cNvSpPr>
          <p:nvPr>
            <p:ph idx="1"/>
          </p:nvPr>
        </p:nvSpPr>
        <p:spPr/>
        <p:txBody>
          <a:bodyPr/>
          <a:lstStyle/>
          <a:p>
            <a:r>
              <a:rPr lang="en-US" dirty="0" smtClean="0"/>
              <a:t>Such integrative software applications allow organizations to create an inventory of their human capital and better understand their strengths and weaknesses at the organizational level.</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22</a:t>
            </a:fld>
            <a:endParaRPr lang="en-US"/>
          </a:p>
        </p:txBody>
      </p:sp>
    </p:spTree>
    <p:extLst>
      <p:ext uri="{BB962C8B-B14F-4D97-AF65-F5344CB8AC3E}">
        <p14:creationId xmlns:p14="http://schemas.microsoft.com/office/powerpoint/2010/main" xmlns="" val="39792256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21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752600"/>
            <a:ext cx="9144000" cy="3200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23</a:t>
            </a:fld>
            <a:endParaRPr lang="en-US"/>
          </a:p>
        </p:txBody>
      </p:sp>
    </p:spTree>
    <p:extLst>
      <p:ext uri="{BB962C8B-B14F-4D97-AF65-F5344CB8AC3E}">
        <p14:creationId xmlns:p14="http://schemas.microsoft.com/office/powerpoint/2010/main" xmlns="" val="22215440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Internet- based 360-degree systems (Contd.)</a:t>
            </a:r>
          </a:p>
        </p:txBody>
      </p:sp>
      <p:sp>
        <p:nvSpPr>
          <p:cNvPr id="3" name="Content Placeholder 2"/>
          <p:cNvSpPr>
            <a:spLocks noGrp="1"/>
          </p:cNvSpPr>
          <p:nvPr>
            <p:ph idx="1"/>
          </p:nvPr>
        </p:nvSpPr>
        <p:spPr/>
        <p:txBody>
          <a:bodyPr/>
          <a:lstStyle/>
          <a:p>
            <a:r>
              <a:rPr lang="en-US" dirty="0" smtClean="0"/>
              <a:t>The following cases provides informations on organizations which offer Internet- based 360-degree feedback systems and a brief description of their products.</a:t>
            </a:r>
          </a:p>
          <a:p>
            <a:r>
              <a:rPr lang="en-US" dirty="0" smtClean="0"/>
              <a:t>It also includes information on whether a demonstration of it is available on-line.</a:t>
            </a:r>
            <a:endParaRPr lang="en-US" dirty="0"/>
          </a:p>
        </p:txBody>
      </p:sp>
      <p:sp>
        <p:nvSpPr>
          <p:cNvPr id="4" name="Slide Number Placeholder 3"/>
          <p:cNvSpPr>
            <a:spLocks noGrp="1"/>
          </p:cNvSpPr>
          <p:nvPr>
            <p:ph type="sldNum" sz="quarter" idx="12"/>
          </p:nvPr>
        </p:nvSpPr>
        <p:spPr/>
        <p:txBody>
          <a:bodyPr/>
          <a:lstStyle/>
          <a:p>
            <a:fld id="{43C06066-32CA-42AF-B022-5E9AC3129AA2}" type="slidenum">
              <a:rPr lang="en-US" smtClean="0"/>
              <a:pPr/>
              <a:t>24</a:t>
            </a:fld>
            <a:endParaRPr lang="en-US"/>
          </a:p>
        </p:txBody>
      </p:sp>
    </p:spTree>
    <p:extLst>
      <p:ext uri="{BB962C8B-B14F-4D97-AF65-F5344CB8AC3E}">
        <p14:creationId xmlns:p14="http://schemas.microsoft.com/office/powerpoint/2010/main" xmlns="" val="21677572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22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371600"/>
            <a:ext cx="9144000" cy="5029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25</a:t>
            </a:fld>
            <a:endParaRPr lang="en-US"/>
          </a:p>
        </p:txBody>
      </p:sp>
    </p:spTree>
    <p:extLst>
      <p:ext uri="{BB962C8B-B14F-4D97-AF65-F5344CB8AC3E}">
        <p14:creationId xmlns:p14="http://schemas.microsoft.com/office/powerpoint/2010/main" xmlns="" val="3984394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22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838200"/>
            <a:ext cx="9144000" cy="52577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26</a:t>
            </a:fld>
            <a:endParaRPr lang="en-US"/>
          </a:p>
        </p:txBody>
      </p:sp>
    </p:spTree>
    <p:extLst>
      <p:ext uri="{BB962C8B-B14F-4D97-AF65-F5344CB8AC3E}">
        <p14:creationId xmlns:p14="http://schemas.microsoft.com/office/powerpoint/2010/main" xmlns="" val="3029518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22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9144000" cy="5486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27</a:t>
            </a:fld>
            <a:endParaRPr lang="en-US"/>
          </a:p>
        </p:txBody>
      </p:sp>
    </p:spTree>
    <p:extLst>
      <p:ext uri="{BB962C8B-B14F-4D97-AF65-F5344CB8AC3E}">
        <p14:creationId xmlns:p14="http://schemas.microsoft.com/office/powerpoint/2010/main" xmlns="" val="2234085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22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9144000" cy="5333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28</a:t>
            </a:fld>
            <a:endParaRPr lang="en-US"/>
          </a:p>
        </p:txBody>
      </p:sp>
    </p:spTree>
    <p:extLst>
      <p:ext uri="{BB962C8B-B14F-4D97-AF65-F5344CB8AC3E}">
        <p14:creationId xmlns:p14="http://schemas.microsoft.com/office/powerpoint/2010/main" xmlns="" val="27481602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normAutofit fontScale="90000"/>
          </a:bodyPr>
          <a:lstStyle/>
          <a:p>
            <a:r>
              <a:rPr lang="en-US" dirty="0" smtClean="0"/>
              <a:t>Check Point – 360-degree System Case Analysis</a:t>
            </a:r>
            <a:endParaRPr lang="en-US" dirty="0"/>
          </a:p>
        </p:txBody>
      </p:sp>
      <p:sp>
        <p:nvSpPr>
          <p:cNvPr id="3" name="Slide Number Placeholder 2"/>
          <p:cNvSpPr>
            <a:spLocks noGrp="1"/>
          </p:cNvSpPr>
          <p:nvPr>
            <p:ph type="sldNum" sz="quarter" idx="12"/>
          </p:nvPr>
        </p:nvSpPr>
        <p:spPr/>
        <p:txBody>
          <a:bodyPr/>
          <a:lstStyle/>
          <a:p>
            <a:fld id="{43C06066-32CA-42AF-B022-5E9AC3129AA2}" type="slidenum">
              <a:rPr lang="en-US" smtClean="0"/>
              <a:pPr/>
              <a:t>29</a:t>
            </a:fld>
            <a:endParaRPr lang="en-US"/>
          </a:p>
        </p:txBody>
      </p:sp>
    </p:spTree>
    <p:extLst>
      <p:ext uri="{BB962C8B-B14F-4D97-AF65-F5344CB8AC3E}">
        <p14:creationId xmlns:p14="http://schemas.microsoft.com/office/powerpoint/2010/main" xmlns="" val="29463208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22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30</a:t>
            </a:fld>
            <a:endParaRPr lang="en-US"/>
          </a:p>
        </p:txBody>
      </p:sp>
    </p:spTree>
    <p:extLst>
      <p:ext uri="{BB962C8B-B14F-4D97-AF65-F5344CB8AC3E}">
        <p14:creationId xmlns:p14="http://schemas.microsoft.com/office/powerpoint/2010/main" xmlns="" val="10372402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22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176462"/>
            <a:ext cx="9144000" cy="315753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31</a:t>
            </a:fld>
            <a:endParaRPr lang="en-US"/>
          </a:p>
        </p:txBody>
      </p:sp>
    </p:spTree>
    <p:extLst>
      <p:ext uri="{BB962C8B-B14F-4D97-AF65-F5344CB8AC3E}">
        <p14:creationId xmlns:p14="http://schemas.microsoft.com/office/powerpoint/2010/main" xmlns="" val="7011019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22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47800" y="0"/>
            <a:ext cx="6096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32</a:t>
            </a:fld>
            <a:endParaRPr lang="en-US"/>
          </a:p>
        </p:txBody>
      </p:sp>
    </p:spTree>
    <p:extLst>
      <p:ext uri="{BB962C8B-B14F-4D97-AF65-F5344CB8AC3E}">
        <p14:creationId xmlns:p14="http://schemas.microsoft.com/office/powerpoint/2010/main" xmlns="" val="35417868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22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386013"/>
            <a:ext cx="9144000" cy="310038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33</a:t>
            </a:fld>
            <a:endParaRPr lang="en-US"/>
          </a:p>
        </p:txBody>
      </p:sp>
    </p:spTree>
    <p:extLst>
      <p:ext uri="{BB962C8B-B14F-4D97-AF65-F5344CB8AC3E}">
        <p14:creationId xmlns:p14="http://schemas.microsoft.com/office/powerpoint/2010/main" xmlns="" val="11358961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22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4600" y="0"/>
            <a:ext cx="5105400"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34</a:t>
            </a:fld>
            <a:endParaRPr lang="en-US"/>
          </a:p>
        </p:txBody>
      </p:sp>
    </p:spTree>
    <p:extLst>
      <p:ext uri="{BB962C8B-B14F-4D97-AF65-F5344CB8AC3E}">
        <p14:creationId xmlns:p14="http://schemas.microsoft.com/office/powerpoint/2010/main" xmlns="" val="2136148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Usman\Desktop\DESK TOP 11 JAN 2014\vIRTUAL UNI COMSATS\Performance Management\scans\22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895600"/>
            <a:ext cx="9067799" cy="2438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35</a:t>
            </a:fld>
            <a:endParaRPr lang="en-US"/>
          </a:p>
        </p:txBody>
      </p:sp>
    </p:spTree>
    <p:extLst>
      <p:ext uri="{BB962C8B-B14F-4D97-AF65-F5344CB8AC3E}">
        <p14:creationId xmlns:p14="http://schemas.microsoft.com/office/powerpoint/2010/main" xmlns="" val="23014515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Usman\Desktop\DESK TOP 11 JAN 2014\vIRTUAL UNI COMSATS\Performance Management\scans\23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914400"/>
            <a:ext cx="9144000" cy="51054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3C06066-32CA-42AF-B022-5E9AC3129AA2}" type="slidenum">
              <a:rPr lang="en-US" smtClean="0"/>
              <a:pPr/>
              <a:t>36</a:t>
            </a:fld>
            <a:endParaRPr lang="en-US"/>
          </a:p>
        </p:txBody>
      </p:sp>
    </p:spTree>
    <p:extLst>
      <p:ext uri="{BB962C8B-B14F-4D97-AF65-F5344CB8AC3E}">
        <p14:creationId xmlns:p14="http://schemas.microsoft.com/office/powerpoint/2010/main" xmlns="" val="17382999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3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990600"/>
            <a:ext cx="9144000" cy="4724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43C06066-32CA-42AF-B022-5E9AC3129AA2}" type="slidenum">
              <a:rPr lang="en-US" smtClean="0"/>
              <a:pPr/>
              <a:t>37</a:t>
            </a:fld>
            <a:endParaRPr lang="en-US"/>
          </a:p>
        </p:txBody>
      </p:sp>
    </p:spTree>
    <p:extLst>
      <p:ext uri="{BB962C8B-B14F-4D97-AF65-F5344CB8AC3E}">
        <p14:creationId xmlns:p14="http://schemas.microsoft.com/office/powerpoint/2010/main" xmlns="" val="11816701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a:t>360 Degree Feedback System</a:t>
            </a:r>
          </a:p>
          <a:p>
            <a:r>
              <a:rPr lang="en-US" dirty="0"/>
              <a:t>Internet- based 360-degree systems</a:t>
            </a:r>
          </a:p>
          <a:p>
            <a:r>
              <a:rPr lang="en-US" dirty="0"/>
              <a:t>Check Point – 360-degree System Case Analysis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38</a:t>
            </a:fld>
            <a:endParaRPr lang="en-US"/>
          </a:p>
        </p:txBody>
      </p:sp>
    </p:spTree>
    <p:extLst>
      <p:ext uri="{BB962C8B-B14F-4D97-AF65-F5344CB8AC3E}">
        <p14:creationId xmlns:p14="http://schemas.microsoft.com/office/powerpoint/2010/main" xmlns="" val="1687803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39</a:t>
            </a:fld>
            <a:endParaRPr lang="en-US"/>
          </a:p>
        </p:txBody>
      </p:sp>
    </p:spTree>
    <p:extLst>
      <p:ext uri="{BB962C8B-B14F-4D97-AF65-F5344CB8AC3E}">
        <p14:creationId xmlns:p14="http://schemas.microsoft.com/office/powerpoint/2010/main" xmlns="" val="4071121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908</Words>
  <Application>Microsoft Office PowerPoint</Application>
  <PresentationFormat>On-screen Show (4:3)</PresentationFormat>
  <Paragraphs>111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HRM-755  PERFORMANCE MANAGEMENT</vt:lpstr>
      <vt:lpstr>Summary of Previous Lecture</vt:lpstr>
      <vt:lpstr>Agenda for Today’s Lecture</vt:lpstr>
      <vt:lpstr>360 Degree Feedback System</vt:lpstr>
      <vt:lpstr>360 Degree Feedback System (Contd.)</vt:lpstr>
      <vt:lpstr>360 Degree Feedback System (Contd.)</vt:lpstr>
      <vt:lpstr>360 Degree Feedback System (Contd.)</vt:lpstr>
      <vt:lpstr>Slide 8</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360 Degree Feedback System (Contd.)</vt:lpstr>
      <vt:lpstr>Slide 17</vt:lpstr>
      <vt:lpstr>360 Degree Feedback System (Contd.)</vt:lpstr>
      <vt:lpstr>360 Degree Feedback System (Contd.)</vt:lpstr>
      <vt:lpstr>Internet- based 360-degree systems</vt:lpstr>
      <vt:lpstr>Internet- based 360-degree systems (Contd.)</vt:lpstr>
      <vt:lpstr>Internet- based 360-degree systems (Contd.)</vt:lpstr>
      <vt:lpstr>Slide 23</vt:lpstr>
      <vt:lpstr>Internet- based 360-degree systems (Contd.)</vt:lpstr>
      <vt:lpstr>Slide 25</vt:lpstr>
      <vt:lpstr>Slide 26</vt:lpstr>
      <vt:lpstr>Slide 27</vt:lpstr>
      <vt:lpstr>Slide 28</vt:lpstr>
      <vt:lpstr>Check Point – 360-degree System Case Analysis</vt:lpstr>
      <vt:lpstr>Slide 30</vt:lpstr>
      <vt:lpstr>Slide 31</vt:lpstr>
      <vt:lpstr>Slide 32</vt:lpstr>
      <vt:lpstr>Slide 33</vt:lpstr>
      <vt:lpstr>Slide 34</vt:lpstr>
      <vt:lpstr>Slide 35</vt:lpstr>
      <vt:lpstr>Slide 36</vt:lpstr>
      <vt:lpstr>Slide 37</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stdc_lp</cp:lastModifiedBy>
  <cp:revision>61</cp:revision>
  <dcterms:created xsi:type="dcterms:W3CDTF">2014-07-09T18:04:10Z</dcterms:created>
  <dcterms:modified xsi:type="dcterms:W3CDTF">2014-07-12T00:06:49Z</dcterms:modified>
</cp:coreProperties>
</file>