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97" r:id="rId2"/>
    <p:sldId id="298" r:id="rId3"/>
    <p:sldId id="299"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300" r:id="rId45"/>
    <p:sldId id="301"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40"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E88EAC-6507-4710-8691-1C89765A3E57}" type="datetimeFigureOut">
              <a:rPr lang="en-US" smtClean="0"/>
              <a:t>7/10/2014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DEEED9-355F-4792-A943-13A061C8EA5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5B13F1-4C10-4CF4-AB64-000F5A6D4A54}" type="datetime1">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755503-BA29-4263-8943-71E4FF6F2F4A}" type="slidenum">
              <a:rPr lang="en-US" smtClean="0"/>
              <a:pPr/>
              <a:t>‹#›</a:t>
            </a:fld>
            <a:endParaRPr lang="en-US"/>
          </a:p>
        </p:txBody>
      </p:sp>
    </p:spTree>
    <p:extLst>
      <p:ext uri="{BB962C8B-B14F-4D97-AF65-F5344CB8AC3E}">
        <p14:creationId xmlns:p14="http://schemas.microsoft.com/office/powerpoint/2010/main" xmlns="" val="4139024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1C45DE-2BFC-461D-84EB-051667294136}" type="datetime1">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755503-BA29-4263-8943-71E4FF6F2F4A}" type="slidenum">
              <a:rPr lang="en-US" smtClean="0"/>
              <a:pPr/>
              <a:t>‹#›</a:t>
            </a:fld>
            <a:endParaRPr lang="en-US"/>
          </a:p>
        </p:txBody>
      </p:sp>
    </p:spTree>
    <p:extLst>
      <p:ext uri="{BB962C8B-B14F-4D97-AF65-F5344CB8AC3E}">
        <p14:creationId xmlns:p14="http://schemas.microsoft.com/office/powerpoint/2010/main" xmlns="" val="3552942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31E99F-89A8-40C9-921D-FFFCB913ACA5}" type="datetime1">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755503-BA29-4263-8943-71E4FF6F2F4A}" type="slidenum">
              <a:rPr lang="en-US" smtClean="0"/>
              <a:pPr/>
              <a:t>‹#›</a:t>
            </a:fld>
            <a:endParaRPr lang="en-US"/>
          </a:p>
        </p:txBody>
      </p:sp>
    </p:spTree>
    <p:extLst>
      <p:ext uri="{BB962C8B-B14F-4D97-AF65-F5344CB8AC3E}">
        <p14:creationId xmlns:p14="http://schemas.microsoft.com/office/powerpoint/2010/main" xmlns="" val="1983060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B38C13-F46F-4BF6-A7A9-C241A585D105}" type="datetime1">
              <a:rPr lang="en-US" smtClean="0"/>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755503-BA29-4263-8943-71E4FF6F2F4A}" type="slidenum">
              <a:rPr lang="en-US" smtClean="0"/>
              <a:pPr/>
              <a:t>‹#›</a:t>
            </a:fld>
            <a:endParaRPr lang="en-US"/>
          </a:p>
        </p:txBody>
      </p:sp>
    </p:spTree>
    <p:extLst>
      <p:ext uri="{BB962C8B-B14F-4D97-AF65-F5344CB8AC3E}">
        <p14:creationId xmlns:p14="http://schemas.microsoft.com/office/powerpoint/2010/main" xmlns="" val="2902209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091AC3-7018-4627-9D97-07F7A50FEDB5}" type="datetime1">
              <a:rPr lang="en-US" smtClean="0"/>
              <a:t>7/10/2014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755503-BA29-4263-8943-71E4FF6F2F4A}" type="slidenum">
              <a:rPr lang="en-US" smtClean="0"/>
              <a:pPr/>
              <a:t>‹#›</a:t>
            </a:fld>
            <a:endParaRPr lang="en-US"/>
          </a:p>
        </p:txBody>
      </p:sp>
    </p:spTree>
    <p:extLst>
      <p:ext uri="{BB962C8B-B14F-4D97-AF65-F5344CB8AC3E}">
        <p14:creationId xmlns:p14="http://schemas.microsoft.com/office/powerpoint/2010/main" xmlns="" val="2760209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95D056-A44F-4323-AA16-E985C5166A17}" type="datetime1">
              <a:rPr lang="en-US" smtClean="0"/>
              <a:t>7/10/2014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755503-BA29-4263-8943-71E4FF6F2F4A}" type="slidenum">
              <a:rPr lang="en-US" smtClean="0"/>
              <a:pPr/>
              <a:t>‹#›</a:t>
            </a:fld>
            <a:endParaRPr lang="en-US"/>
          </a:p>
        </p:txBody>
      </p:sp>
    </p:spTree>
    <p:extLst>
      <p:ext uri="{BB962C8B-B14F-4D97-AF65-F5344CB8AC3E}">
        <p14:creationId xmlns:p14="http://schemas.microsoft.com/office/powerpoint/2010/main" xmlns="" val="1060771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984246-D738-40E9-9F04-4B2E74011964}" type="datetime1">
              <a:rPr lang="en-US" smtClean="0"/>
              <a:t>7/10/2014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755503-BA29-4263-8943-71E4FF6F2F4A}" type="slidenum">
              <a:rPr lang="en-US" smtClean="0"/>
              <a:pPr/>
              <a:t>‹#›</a:t>
            </a:fld>
            <a:endParaRPr lang="en-US"/>
          </a:p>
        </p:txBody>
      </p:sp>
    </p:spTree>
    <p:extLst>
      <p:ext uri="{BB962C8B-B14F-4D97-AF65-F5344CB8AC3E}">
        <p14:creationId xmlns:p14="http://schemas.microsoft.com/office/powerpoint/2010/main" xmlns="" val="2303847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860275-E529-4564-BDCE-DD9EF38A2077}" type="datetime1">
              <a:rPr lang="en-US" smtClean="0"/>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755503-BA29-4263-8943-71E4FF6F2F4A}" type="slidenum">
              <a:rPr lang="en-US" smtClean="0"/>
              <a:pPr/>
              <a:t>‹#›</a:t>
            </a:fld>
            <a:endParaRPr lang="en-US"/>
          </a:p>
        </p:txBody>
      </p:sp>
    </p:spTree>
    <p:extLst>
      <p:ext uri="{BB962C8B-B14F-4D97-AF65-F5344CB8AC3E}">
        <p14:creationId xmlns:p14="http://schemas.microsoft.com/office/powerpoint/2010/main" xmlns="" val="2418364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328E6F-E93F-45ED-986D-7818AB1B1F6A}" type="datetime1">
              <a:rPr lang="en-US" smtClean="0"/>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755503-BA29-4263-8943-71E4FF6F2F4A}" type="slidenum">
              <a:rPr lang="en-US" smtClean="0"/>
              <a:pPr/>
              <a:t>‹#›</a:t>
            </a:fld>
            <a:endParaRPr lang="en-US"/>
          </a:p>
        </p:txBody>
      </p:sp>
    </p:spTree>
    <p:extLst>
      <p:ext uri="{BB962C8B-B14F-4D97-AF65-F5344CB8AC3E}">
        <p14:creationId xmlns:p14="http://schemas.microsoft.com/office/powerpoint/2010/main" xmlns="" val="1176644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C86A63-D7ED-4F32-90DA-2FB0AD2BFFF9}" type="datetime1">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755503-BA29-4263-8943-71E4FF6F2F4A}" type="slidenum">
              <a:rPr lang="en-US" smtClean="0"/>
              <a:pPr/>
              <a:t>‹#›</a:t>
            </a:fld>
            <a:endParaRPr lang="en-US"/>
          </a:p>
        </p:txBody>
      </p:sp>
    </p:spTree>
    <p:extLst>
      <p:ext uri="{BB962C8B-B14F-4D97-AF65-F5344CB8AC3E}">
        <p14:creationId xmlns:p14="http://schemas.microsoft.com/office/powerpoint/2010/main" xmlns="" val="638421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126D58-EC44-43A8-8C5A-412B1115DDE5}" type="datetime1">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755503-BA29-4263-8943-71E4FF6F2F4A}" type="slidenum">
              <a:rPr lang="en-US" smtClean="0"/>
              <a:pPr/>
              <a:t>‹#›</a:t>
            </a:fld>
            <a:endParaRPr lang="en-US"/>
          </a:p>
        </p:txBody>
      </p:sp>
    </p:spTree>
    <p:extLst>
      <p:ext uri="{BB962C8B-B14F-4D97-AF65-F5344CB8AC3E}">
        <p14:creationId xmlns:p14="http://schemas.microsoft.com/office/powerpoint/2010/main" xmlns="" val="559064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C6DC2B-E0FF-46C6-A987-EBE6AD326653}" type="datetime1">
              <a:rPr lang="en-US" smtClean="0"/>
              <a:t>7/10/2014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755503-BA29-4263-8943-71E4FF6F2F4A}" type="slidenum">
              <a:rPr lang="en-US" smtClean="0"/>
              <a:pPr/>
              <a:t>‹#›</a:t>
            </a:fld>
            <a:endParaRPr lang="en-US"/>
          </a:p>
        </p:txBody>
      </p:sp>
    </p:spTree>
    <p:extLst>
      <p:ext uri="{BB962C8B-B14F-4D97-AF65-F5344CB8AC3E}">
        <p14:creationId xmlns:p14="http://schemas.microsoft.com/office/powerpoint/2010/main" xmlns="" val="3231734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486400" y="468868"/>
            <a:ext cx="2743200" cy="369332"/>
          </a:xfrm>
          <a:prstGeom prst="rect">
            <a:avLst/>
          </a:prstGeom>
          <a:noFill/>
        </p:spPr>
        <p:txBody>
          <a:bodyPr wrap="square" rtlCol="0">
            <a:spAutoFit/>
          </a:bodyPr>
          <a:lstStyle/>
          <a:p>
            <a:r>
              <a:rPr lang="en-US" dirty="0" smtClean="0"/>
              <a:t>LECTURE: </a:t>
            </a:r>
            <a:r>
              <a:rPr lang="en-US" smtClean="0"/>
              <a:t>TWENTY FIVE</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13564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normAutofit/>
          </a:bodyPr>
          <a:lstStyle/>
          <a:p>
            <a:r>
              <a:rPr lang="en-US" dirty="0" smtClean="0"/>
              <a:t>SECTION 3; EMPLOYEE DEVELOPMENT</a:t>
            </a:r>
          </a:p>
          <a:p>
            <a:r>
              <a:rPr lang="en-US" dirty="0" smtClean="0"/>
              <a:t>CHAPTER 8- PERFORMANCE MANAGEMENT AND EMPLOYEE DEVELOPMENT</a:t>
            </a:r>
          </a:p>
          <a:p>
            <a:pPr lvl="1"/>
            <a:r>
              <a:rPr lang="en-US" dirty="0" smtClean="0"/>
              <a:t>Personal Developmental Plan</a:t>
            </a:r>
          </a:p>
          <a:p>
            <a:pPr lvl="1"/>
            <a:r>
              <a:rPr lang="en-US" dirty="0" smtClean="0"/>
              <a:t>Objectives of Developmental Plan</a:t>
            </a:r>
          </a:p>
          <a:p>
            <a:pPr lvl="1"/>
            <a:r>
              <a:rPr lang="en-US" dirty="0" smtClean="0"/>
              <a:t>Content of Developmental Plan</a:t>
            </a:r>
          </a:p>
          <a:p>
            <a:pPr lvl="1"/>
            <a:r>
              <a:rPr lang="en-US" dirty="0" smtClean="0"/>
              <a:t>Development Activities</a:t>
            </a:r>
          </a:p>
          <a:p>
            <a:pPr marL="457200" lvl="1"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2</a:t>
            </a:fld>
            <a:endParaRPr lang="en-US"/>
          </a:p>
        </p:txBody>
      </p:sp>
    </p:spTree>
    <p:extLst>
      <p:ext uri="{BB962C8B-B14F-4D97-AF65-F5344CB8AC3E}">
        <p14:creationId xmlns:p14="http://schemas.microsoft.com/office/powerpoint/2010/main" xmlns="" val="7857472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Today’s Lecture</a:t>
            </a:r>
            <a:endParaRPr lang="en-US" dirty="0"/>
          </a:p>
        </p:txBody>
      </p:sp>
      <p:sp>
        <p:nvSpPr>
          <p:cNvPr id="3" name="Content Placeholder 2"/>
          <p:cNvSpPr>
            <a:spLocks noGrp="1"/>
          </p:cNvSpPr>
          <p:nvPr>
            <p:ph idx="1"/>
          </p:nvPr>
        </p:nvSpPr>
        <p:spPr/>
        <p:txBody>
          <a:bodyPr>
            <a:normAutofit/>
          </a:bodyPr>
          <a:lstStyle/>
          <a:p>
            <a:r>
              <a:rPr lang="en-US" dirty="0" smtClean="0"/>
              <a:t>Development Activities</a:t>
            </a:r>
          </a:p>
          <a:p>
            <a:pPr lvl="1"/>
            <a:r>
              <a:rPr lang="en-US" dirty="0" smtClean="0"/>
              <a:t>Ways of achieving objectives of developmental plans</a:t>
            </a:r>
          </a:p>
          <a:p>
            <a:r>
              <a:rPr lang="en-US" dirty="0" smtClean="0"/>
              <a:t>Direct Supervisors Role</a:t>
            </a:r>
          </a:p>
          <a:p>
            <a:r>
              <a:rPr lang="en-US" dirty="0" smtClean="0"/>
              <a:t>360 Degree Feedback System</a:t>
            </a:r>
          </a:p>
          <a:p>
            <a:endParaRPr lang="en-US" dirty="0"/>
          </a:p>
          <a:p>
            <a:endParaRPr lang="en-US" dirty="0" smtClean="0"/>
          </a:p>
        </p:txBody>
      </p:sp>
      <p:sp>
        <p:nvSpPr>
          <p:cNvPr id="4" name="Slide Number Placeholder 3"/>
          <p:cNvSpPr>
            <a:spLocks noGrp="1"/>
          </p:cNvSpPr>
          <p:nvPr>
            <p:ph type="sldNum" sz="quarter" idx="12"/>
          </p:nvPr>
        </p:nvSpPr>
        <p:spPr/>
        <p:txBody>
          <a:bodyPr/>
          <a:lstStyle/>
          <a:p>
            <a:fld id="{B8ADA181-FCAB-405C-9272-CF5F47714BAB}" type="slidenum">
              <a:rPr lang="en-US" smtClean="0"/>
              <a:pPr/>
              <a:t>3</a:t>
            </a:fld>
            <a:endParaRPr lang="en-US"/>
          </a:p>
        </p:txBody>
      </p:sp>
    </p:spTree>
    <p:extLst>
      <p:ext uri="{BB962C8B-B14F-4D97-AF65-F5344CB8AC3E}">
        <p14:creationId xmlns:p14="http://schemas.microsoft.com/office/powerpoint/2010/main" xmlns="" val="41082507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There are several ways through which employees can reach the objectives stated in their developmental plans. Including:</a:t>
            </a:r>
          </a:p>
          <a:p>
            <a:pPr>
              <a:buNone/>
            </a:pPr>
            <a:endParaRPr lang="en-US" dirty="0" smtClean="0"/>
          </a:p>
          <a:p>
            <a:r>
              <a:rPr lang="en-US" dirty="0" smtClean="0"/>
              <a:t>On the job training: </a:t>
            </a:r>
          </a:p>
          <a:p>
            <a:pPr lvl="1"/>
            <a:r>
              <a:rPr lang="en-US" dirty="0" smtClean="0"/>
              <a:t>Employees are paired with a coworker or supervisor who designs a formal on the job training course.</a:t>
            </a:r>
          </a:p>
          <a:p>
            <a:pPr lvl="1"/>
            <a:r>
              <a:rPr lang="en-US" dirty="0" smtClean="0"/>
              <a:t>The design of these mini training programs includes how many hours a day or week training will take place and specific learning objectives.</a:t>
            </a:r>
          </a:p>
        </p:txBody>
      </p:sp>
      <p:sp>
        <p:nvSpPr>
          <p:cNvPr id="4" name="Slide Number Placeholder 3"/>
          <p:cNvSpPr>
            <a:spLocks noGrp="1"/>
          </p:cNvSpPr>
          <p:nvPr>
            <p:ph type="sldNum" sz="quarter" idx="12"/>
          </p:nvPr>
        </p:nvSpPr>
        <p:spPr/>
        <p:txBody>
          <a:bodyPr/>
          <a:lstStyle/>
          <a:p>
            <a:fld id="{CA755503-BA29-4263-8943-71E4FF6F2F4A}" type="slidenum">
              <a:rPr lang="en-US" smtClean="0"/>
              <a:pPr/>
              <a:t>4</a:t>
            </a:fld>
            <a:endParaRPr lang="en-US"/>
          </a:p>
        </p:txBody>
      </p:sp>
    </p:spTree>
    <p:extLst>
      <p:ext uri="{BB962C8B-B14F-4D97-AF65-F5344CB8AC3E}">
        <p14:creationId xmlns:p14="http://schemas.microsoft.com/office/powerpoint/2010/main" xmlns="" val="24609195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lnSpcReduction="10000"/>
          </a:bodyPr>
          <a:lstStyle/>
          <a:p>
            <a:r>
              <a:rPr lang="en-US" dirty="0"/>
              <a:t>Courses: </a:t>
            </a:r>
            <a:endParaRPr lang="en-US" dirty="0" smtClean="0"/>
          </a:p>
          <a:p>
            <a:pPr lvl="1"/>
            <a:r>
              <a:rPr lang="en-US" dirty="0" smtClean="0"/>
              <a:t>Some </a:t>
            </a:r>
            <a:r>
              <a:rPr lang="en-US" dirty="0"/>
              <a:t>large organizations such as McDonalds, Motorola, </a:t>
            </a:r>
            <a:r>
              <a:rPr lang="en-US" dirty="0" err="1"/>
              <a:t>Capgemini</a:t>
            </a:r>
            <a:r>
              <a:rPr lang="en-US" dirty="0"/>
              <a:t>, Ernst and young, and others, offer in house courses given at their own corporate </a:t>
            </a:r>
            <a:r>
              <a:rPr lang="en-US" dirty="0" smtClean="0"/>
              <a:t>universities. </a:t>
            </a:r>
          </a:p>
          <a:p>
            <a:pPr lvl="1"/>
            <a:r>
              <a:rPr lang="en-US" dirty="0" smtClean="0"/>
              <a:t>Other </a:t>
            </a:r>
            <a:r>
              <a:rPr lang="en-US" dirty="0"/>
              <a:t>organizations may provide tuition </a:t>
            </a:r>
            <a:r>
              <a:rPr lang="en-US" dirty="0" smtClean="0"/>
              <a:t>reimbursements.</a:t>
            </a:r>
          </a:p>
          <a:p>
            <a:pPr lvl="1"/>
            <a:r>
              <a:rPr lang="en-US" dirty="0" smtClean="0"/>
              <a:t>Given the proliferation of online courses, employees have a wide variety of options from which to choose.</a:t>
            </a:r>
            <a:endParaRPr lang="en-US" dirty="0"/>
          </a:p>
          <a:p>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5</a:t>
            </a:fld>
            <a:endParaRPr lang="en-US"/>
          </a:p>
        </p:txBody>
      </p:sp>
    </p:spTree>
    <p:extLst>
      <p:ext uri="{BB962C8B-B14F-4D97-AF65-F5344CB8AC3E}">
        <p14:creationId xmlns:p14="http://schemas.microsoft.com/office/powerpoint/2010/main" xmlns="" val="34910208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a:bodyPr>
          <a:lstStyle/>
          <a:p>
            <a:r>
              <a:rPr lang="en-US" dirty="0" smtClean="0"/>
              <a:t>Self guided reading: </a:t>
            </a:r>
          </a:p>
          <a:p>
            <a:pPr lvl="1"/>
            <a:r>
              <a:rPr lang="en-US" dirty="0" smtClean="0"/>
              <a:t>An employee can read books and study other resources on her own.</a:t>
            </a:r>
          </a:p>
          <a:p>
            <a:pPr lvl="1"/>
            <a:r>
              <a:rPr lang="en-US" dirty="0" smtClean="0"/>
              <a:t>Once again it is important that an objective be set regarding what will be read and within what time frame, as well as what measures will be used to assess whether learning has taken place.</a:t>
            </a:r>
          </a:p>
        </p:txBody>
      </p:sp>
      <p:sp>
        <p:nvSpPr>
          <p:cNvPr id="4" name="Slide Number Placeholder 3"/>
          <p:cNvSpPr>
            <a:spLocks noGrp="1"/>
          </p:cNvSpPr>
          <p:nvPr>
            <p:ph type="sldNum" sz="quarter" idx="12"/>
          </p:nvPr>
        </p:nvSpPr>
        <p:spPr/>
        <p:txBody>
          <a:bodyPr/>
          <a:lstStyle/>
          <a:p>
            <a:fld id="{CA755503-BA29-4263-8943-71E4FF6F2F4A}" type="slidenum">
              <a:rPr lang="en-US" smtClean="0"/>
              <a:pPr/>
              <a:t>6</a:t>
            </a:fld>
            <a:endParaRPr lang="en-US"/>
          </a:p>
        </p:txBody>
      </p:sp>
    </p:spTree>
    <p:extLst>
      <p:ext uri="{BB962C8B-B14F-4D97-AF65-F5344CB8AC3E}">
        <p14:creationId xmlns:p14="http://schemas.microsoft.com/office/powerpoint/2010/main" xmlns="" val="20689859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lnSpcReduction="10000"/>
          </a:bodyPr>
          <a:lstStyle/>
          <a:p>
            <a:r>
              <a:rPr lang="en-US" dirty="0"/>
              <a:t>Mentoring: </a:t>
            </a:r>
            <a:endParaRPr lang="en-US" dirty="0" smtClean="0"/>
          </a:p>
          <a:p>
            <a:pPr lvl="1"/>
            <a:r>
              <a:rPr lang="en-US" dirty="0" smtClean="0"/>
              <a:t>Many </a:t>
            </a:r>
            <a:r>
              <a:rPr lang="en-US" dirty="0"/>
              <a:t>organizations have mentoring programs. </a:t>
            </a:r>
            <a:endParaRPr lang="en-US" dirty="0" smtClean="0"/>
          </a:p>
          <a:p>
            <a:pPr lvl="1"/>
            <a:r>
              <a:rPr lang="en-US" dirty="0" smtClean="0"/>
              <a:t>In </a:t>
            </a:r>
            <a:r>
              <a:rPr lang="en-US" dirty="0"/>
              <a:t>general terms, mentoring is a developmental process that consist of a one on one relationship between a senior </a:t>
            </a:r>
            <a:r>
              <a:rPr lang="en-US" dirty="0" smtClean="0"/>
              <a:t>(mentor) and junior (protégé) </a:t>
            </a:r>
            <a:r>
              <a:rPr lang="en-US" dirty="0"/>
              <a:t>employee</a:t>
            </a:r>
            <a:r>
              <a:rPr lang="en-US" dirty="0" smtClean="0"/>
              <a:t>.</a:t>
            </a:r>
          </a:p>
          <a:p>
            <a:pPr lvl="1"/>
            <a:r>
              <a:rPr lang="en-US" dirty="0" smtClean="0"/>
              <a:t>For such programs to be successful, it is best to allow the mentor and protégé to choose each other rather than arbitrarily assigning who will be mentoring whom.</a:t>
            </a:r>
            <a:endParaRPr lang="en-US" dirty="0"/>
          </a:p>
          <a:p>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7</a:t>
            </a:fld>
            <a:endParaRPr lang="en-US"/>
          </a:p>
        </p:txBody>
      </p:sp>
    </p:spTree>
    <p:extLst>
      <p:ext uri="{BB962C8B-B14F-4D97-AF65-F5344CB8AC3E}">
        <p14:creationId xmlns:p14="http://schemas.microsoft.com/office/powerpoint/2010/main" xmlns="" val="39533419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lstStyle/>
          <a:p>
            <a:pPr lvl="1"/>
            <a:r>
              <a:rPr lang="en-US" dirty="0" smtClean="0"/>
              <a:t>In general mentors serve as role models and teach protégé what it takes to succeed in the organization.</a:t>
            </a:r>
          </a:p>
          <a:p>
            <a:pPr lvl="1"/>
            <a:r>
              <a:rPr lang="en-US" dirty="0" smtClean="0"/>
              <a:t>In more specific terms, mentors can help protégé gain targeted skills.</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8</a:t>
            </a:fld>
            <a:endParaRPr lang="en-US"/>
          </a:p>
        </p:txBody>
      </p:sp>
    </p:spTree>
    <p:extLst>
      <p:ext uri="{BB962C8B-B14F-4D97-AF65-F5344CB8AC3E}">
        <p14:creationId xmlns:p14="http://schemas.microsoft.com/office/powerpoint/2010/main" xmlns="" val="42136613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lnSpcReduction="10000"/>
          </a:bodyPr>
          <a:lstStyle/>
          <a:p>
            <a:r>
              <a:rPr lang="en-US" dirty="0"/>
              <a:t>Attending a conference: </a:t>
            </a:r>
            <a:endParaRPr lang="en-US" dirty="0" smtClean="0"/>
          </a:p>
          <a:p>
            <a:pPr lvl="1"/>
            <a:r>
              <a:rPr lang="en-US" dirty="0" smtClean="0"/>
              <a:t>Another </a:t>
            </a:r>
            <a:r>
              <a:rPr lang="en-US" dirty="0"/>
              <a:t>way to acquire required knowledge and skill is to sponsor an employees attendance at a conference or trade show</a:t>
            </a:r>
            <a:r>
              <a:rPr lang="en-US" dirty="0" smtClean="0"/>
              <a:t>.</a:t>
            </a:r>
          </a:p>
          <a:p>
            <a:pPr lvl="1"/>
            <a:r>
              <a:rPr lang="en-US" dirty="0" smtClean="0"/>
              <a:t>It </a:t>
            </a:r>
            <a:r>
              <a:rPr lang="en-US" dirty="0"/>
              <a:t>is useful to require that the employee provide a written report, or even deliver a presentation, upon returning from the conference. </a:t>
            </a:r>
            <a:endParaRPr lang="en-US" dirty="0" smtClean="0"/>
          </a:p>
          <a:p>
            <a:pPr lvl="1"/>
            <a:r>
              <a:rPr lang="en-US" dirty="0" smtClean="0"/>
              <a:t>In this way it is easier to assess what has been learned and in addition, the knowledge gained can be shared with other organizational members. </a:t>
            </a:r>
            <a:endParaRPr lang="en-US" dirty="0"/>
          </a:p>
          <a:p>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9</a:t>
            </a:fld>
            <a:endParaRPr lang="en-US"/>
          </a:p>
        </p:txBody>
      </p:sp>
    </p:spTree>
    <p:extLst>
      <p:ext uri="{BB962C8B-B14F-4D97-AF65-F5344CB8AC3E}">
        <p14:creationId xmlns:p14="http://schemas.microsoft.com/office/powerpoint/2010/main" xmlns="" val="22626538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a:bodyPr>
          <a:lstStyle/>
          <a:p>
            <a:r>
              <a:rPr lang="en-US" dirty="0" smtClean="0"/>
              <a:t>Getting a degree: </a:t>
            </a:r>
          </a:p>
          <a:p>
            <a:pPr lvl="1"/>
            <a:r>
              <a:rPr lang="en-US" dirty="0" smtClean="0"/>
              <a:t>Some organizations provide tuition reimbursement benefits for their employee to obtain additional degrees or certifications.</a:t>
            </a:r>
          </a:p>
          <a:p>
            <a:pPr lvl="1"/>
            <a:r>
              <a:rPr lang="en-US" dirty="0" smtClean="0"/>
              <a:t>For Example; the organization can sponsor an employee’s MBA program or an employee’s taking a course with the goal of earning a certification designation (</a:t>
            </a:r>
            <a:r>
              <a:rPr lang="en-US" dirty="0" err="1" smtClean="0"/>
              <a:t>e.g</a:t>
            </a:r>
            <a:r>
              <a:rPr lang="en-US" dirty="0" smtClean="0"/>
              <a:t> Certified Novell Administrator, Professional in Human Resources)</a:t>
            </a:r>
          </a:p>
        </p:txBody>
      </p:sp>
      <p:sp>
        <p:nvSpPr>
          <p:cNvPr id="4" name="Slide Number Placeholder 3"/>
          <p:cNvSpPr>
            <a:spLocks noGrp="1"/>
          </p:cNvSpPr>
          <p:nvPr>
            <p:ph type="sldNum" sz="quarter" idx="12"/>
          </p:nvPr>
        </p:nvSpPr>
        <p:spPr/>
        <p:txBody>
          <a:bodyPr/>
          <a:lstStyle/>
          <a:p>
            <a:fld id="{CA755503-BA29-4263-8943-71E4FF6F2F4A}" type="slidenum">
              <a:rPr lang="en-US" smtClean="0"/>
              <a:pPr/>
              <a:t>10</a:t>
            </a:fld>
            <a:endParaRPr lang="en-US"/>
          </a:p>
        </p:txBody>
      </p:sp>
    </p:spTree>
    <p:extLst>
      <p:ext uri="{BB962C8B-B14F-4D97-AF65-F5344CB8AC3E}">
        <p14:creationId xmlns:p14="http://schemas.microsoft.com/office/powerpoint/2010/main" xmlns="" val="7422832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lstStyle/>
          <a:p>
            <a:pPr lvl="1"/>
            <a:r>
              <a:rPr lang="en-US" dirty="0" smtClean="0"/>
              <a:t>In most cases, employees commit to continuing the relationship with their employer for a pre-specified amount of time after completing the degree.</a:t>
            </a:r>
          </a:p>
          <a:p>
            <a:pPr lvl="1"/>
            <a:r>
              <a:rPr lang="en-US" dirty="0" smtClean="0"/>
              <a:t>If the employee leaves the organization before this time frame, he may have to reimburse the organization for the cost of his education.</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11</a:t>
            </a:fld>
            <a:endParaRPr lang="en-US"/>
          </a:p>
        </p:txBody>
      </p:sp>
    </p:spTree>
    <p:extLst>
      <p:ext uri="{BB962C8B-B14F-4D97-AF65-F5344CB8AC3E}">
        <p14:creationId xmlns:p14="http://schemas.microsoft.com/office/powerpoint/2010/main" xmlns="" val="472464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a:bodyPr>
          <a:lstStyle/>
          <a:p>
            <a:r>
              <a:rPr lang="en-US" dirty="0"/>
              <a:t>Job rotation: </a:t>
            </a:r>
            <a:endParaRPr lang="en-US" dirty="0" smtClean="0"/>
          </a:p>
          <a:p>
            <a:pPr lvl="1"/>
            <a:r>
              <a:rPr lang="en-US" dirty="0" smtClean="0"/>
              <a:t>Another </a:t>
            </a:r>
            <a:r>
              <a:rPr lang="en-US" dirty="0"/>
              <a:t>way to gain necessary skills is to be assigned to different job on a temporary basis. </a:t>
            </a:r>
            <a:endParaRPr lang="en-US" dirty="0" smtClean="0"/>
          </a:p>
          <a:p>
            <a:pPr lvl="1"/>
            <a:r>
              <a:rPr lang="en-US" dirty="0" smtClean="0"/>
              <a:t>This </a:t>
            </a:r>
            <a:r>
              <a:rPr lang="en-US" dirty="0"/>
              <a:t>is the model followed in medical profession in which residents have to rotate across specialty areas for several months</a:t>
            </a:r>
            <a:r>
              <a:rPr lang="en-US" dirty="0" smtClean="0"/>
              <a:t>.</a:t>
            </a:r>
          </a:p>
          <a:p>
            <a:pPr lvl="1"/>
            <a:r>
              <a:rPr lang="en-US" dirty="0" smtClean="0"/>
              <a:t>For example; residents may be required to rotate across the various emergency medicine services for a x number of months period.</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12</a:t>
            </a:fld>
            <a:endParaRPr lang="en-US"/>
          </a:p>
        </p:txBody>
      </p:sp>
    </p:spTree>
    <p:extLst>
      <p:ext uri="{BB962C8B-B14F-4D97-AF65-F5344CB8AC3E}">
        <p14:creationId xmlns:p14="http://schemas.microsoft.com/office/powerpoint/2010/main" xmlns="" val="2715681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lstStyle/>
          <a:p>
            <a:r>
              <a:rPr lang="en-US" dirty="0"/>
              <a:t>Temporary assignments: </a:t>
            </a:r>
            <a:endParaRPr lang="en-US" dirty="0" smtClean="0"/>
          </a:p>
          <a:p>
            <a:pPr lvl="1"/>
            <a:r>
              <a:rPr lang="en-US" dirty="0" smtClean="0"/>
              <a:t>A </a:t>
            </a:r>
            <a:r>
              <a:rPr lang="en-US" dirty="0"/>
              <a:t>less systematic rotation system includes the opportunity to work on challenging  temporary assignment. </a:t>
            </a:r>
            <a:endParaRPr lang="en-US" dirty="0" smtClean="0"/>
          </a:p>
          <a:p>
            <a:pPr lvl="1"/>
            <a:r>
              <a:rPr lang="en-US" dirty="0" smtClean="0"/>
              <a:t>This allows employees to gain specific skills within a limited time frame.</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13</a:t>
            </a:fld>
            <a:endParaRPr lang="en-US"/>
          </a:p>
        </p:txBody>
      </p:sp>
    </p:spTree>
    <p:extLst>
      <p:ext uri="{BB962C8B-B14F-4D97-AF65-F5344CB8AC3E}">
        <p14:creationId xmlns:p14="http://schemas.microsoft.com/office/powerpoint/2010/main" xmlns="" val="2070748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a:bodyPr>
          <a:lstStyle/>
          <a:p>
            <a:r>
              <a:rPr lang="en-US" dirty="0" smtClean="0"/>
              <a:t>Membership </a:t>
            </a:r>
            <a:r>
              <a:rPr lang="en-US" dirty="0" smtClean="0"/>
              <a:t>or leadership role in profession or trade organization: </a:t>
            </a:r>
          </a:p>
          <a:p>
            <a:pPr lvl="1"/>
            <a:r>
              <a:rPr lang="en-US" dirty="0" smtClean="0"/>
              <a:t>Some employer sponsor membership in professional or trade organizations, </a:t>
            </a:r>
          </a:p>
          <a:p>
            <a:pPr lvl="1"/>
            <a:r>
              <a:rPr lang="en-US" dirty="0" smtClean="0"/>
              <a:t>Such an organization distributes publications to its members and also holds informal and formal meetings in which employee have an opportunity to learn about best practices and other useful information for their jobs.</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14</a:t>
            </a:fld>
            <a:endParaRPr lang="en-US"/>
          </a:p>
        </p:txBody>
      </p:sp>
    </p:spTree>
    <p:extLst>
      <p:ext uri="{BB962C8B-B14F-4D97-AF65-F5344CB8AC3E}">
        <p14:creationId xmlns:p14="http://schemas.microsoft.com/office/powerpoint/2010/main" xmlns="" val="3626678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lstStyle/>
          <a:p>
            <a:pPr lvl="1"/>
            <a:r>
              <a:rPr lang="en-US" dirty="0" smtClean="0"/>
              <a:t>For example; this could include The </a:t>
            </a:r>
            <a:r>
              <a:rPr lang="en-US" dirty="0"/>
              <a:t>S</a:t>
            </a:r>
            <a:r>
              <a:rPr lang="en-US" dirty="0" smtClean="0"/>
              <a:t>ociety for Human Resource Management or The Chartered Institute of Personnel and Development for Human Resources Professionals.</a:t>
            </a:r>
          </a:p>
          <a:p>
            <a:pPr lvl="1"/>
            <a:r>
              <a:rPr lang="en-US" dirty="0" smtClean="0"/>
              <a:t>Also, presentation, communication, planning and other skills can be learned while serving in a leadership role in a volunteer organization outside of work.</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15</a:t>
            </a:fld>
            <a:endParaRPr lang="en-US"/>
          </a:p>
        </p:txBody>
      </p:sp>
    </p:spTree>
    <p:extLst>
      <p:ext uri="{BB962C8B-B14F-4D97-AF65-F5344CB8AC3E}">
        <p14:creationId xmlns:p14="http://schemas.microsoft.com/office/powerpoint/2010/main" xmlns="" val="1190630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Usman\Desktop\DESK TOP 11 JAN 2014\vIRTUAL UNI COMSATS\Performance Management\scans\20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 y="1371600"/>
            <a:ext cx="8000999" cy="402431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CA755503-BA29-4263-8943-71E4FF6F2F4A}" type="slidenum">
              <a:rPr lang="en-US" smtClean="0"/>
              <a:pPr/>
              <a:t>16</a:t>
            </a:fld>
            <a:endParaRPr lang="en-US"/>
          </a:p>
        </p:txBody>
      </p:sp>
    </p:spTree>
    <p:extLst>
      <p:ext uri="{BB962C8B-B14F-4D97-AF65-F5344CB8AC3E}">
        <p14:creationId xmlns:p14="http://schemas.microsoft.com/office/powerpoint/2010/main" xmlns="" val="527883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Usman\Desktop\DESK TOP 11 JAN 2014\vIRTUAL UNI COMSATS\Performance Management\scans\21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2362200"/>
            <a:ext cx="8991600" cy="200501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CA755503-BA29-4263-8943-71E4FF6F2F4A}" type="slidenum">
              <a:rPr lang="en-US" smtClean="0"/>
              <a:pPr/>
              <a:t>17</a:t>
            </a:fld>
            <a:endParaRPr lang="en-US"/>
          </a:p>
        </p:txBody>
      </p:sp>
    </p:spTree>
    <p:extLst>
      <p:ext uri="{BB962C8B-B14F-4D97-AF65-F5344CB8AC3E}">
        <p14:creationId xmlns:p14="http://schemas.microsoft.com/office/powerpoint/2010/main" xmlns="" val="2621546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Usman\Desktop\DESK TOP 11 JAN 2014\vIRTUAL UNI COMSATS\Performance Management\scans\21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286000"/>
            <a:ext cx="9144000" cy="24003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CA755503-BA29-4263-8943-71E4FF6F2F4A}" type="slidenum">
              <a:rPr lang="en-US" smtClean="0"/>
              <a:pPr/>
              <a:t>18</a:t>
            </a:fld>
            <a:endParaRPr lang="en-US"/>
          </a:p>
        </p:txBody>
      </p:sp>
    </p:spTree>
    <p:extLst>
      <p:ext uri="{BB962C8B-B14F-4D97-AF65-F5344CB8AC3E}">
        <p14:creationId xmlns:p14="http://schemas.microsoft.com/office/powerpoint/2010/main" xmlns="" val="4191851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Usman\Desktop\DESK TOP 11 JAN 2014\vIRTUAL UNI COMSATS\Performance Management\scans\21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CA755503-BA29-4263-8943-71E4FF6F2F4A}" type="slidenum">
              <a:rPr lang="en-US" smtClean="0"/>
              <a:pPr/>
              <a:t>19</a:t>
            </a:fld>
            <a:endParaRPr lang="en-US"/>
          </a:p>
        </p:txBody>
      </p:sp>
    </p:spTree>
    <p:extLst>
      <p:ext uri="{BB962C8B-B14F-4D97-AF65-F5344CB8AC3E}">
        <p14:creationId xmlns:p14="http://schemas.microsoft.com/office/powerpoint/2010/main" xmlns="" val="1823794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Usman\Desktop\DESK TOP 11 JAN 2014\vIRTUAL UNI COMSATS\Performance Management\scans\21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133600"/>
            <a:ext cx="9144000" cy="312896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CA755503-BA29-4263-8943-71E4FF6F2F4A}" type="slidenum">
              <a:rPr lang="en-US" smtClean="0"/>
              <a:pPr/>
              <a:t>20</a:t>
            </a:fld>
            <a:endParaRPr lang="en-US"/>
          </a:p>
        </p:txBody>
      </p:sp>
    </p:spTree>
    <p:extLst>
      <p:ext uri="{BB962C8B-B14F-4D97-AF65-F5344CB8AC3E}">
        <p14:creationId xmlns:p14="http://schemas.microsoft.com/office/powerpoint/2010/main" xmlns="" val="235033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a:t>
            </a:r>
            <a:r>
              <a:rPr lang="en-US" dirty="0"/>
              <a:t>R</a:t>
            </a:r>
            <a:r>
              <a:rPr lang="en-US" dirty="0" smtClean="0"/>
              <a:t>ole</a:t>
            </a:r>
            <a:endParaRPr lang="en-US" dirty="0"/>
          </a:p>
        </p:txBody>
      </p:sp>
      <p:sp>
        <p:nvSpPr>
          <p:cNvPr id="3" name="Content Placeholder 2"/>
          <p:cNvSpPr>
            <a:spLocks noGrp="1"/>
          </p:cNvSpPr>
          <p:nvPr>
            <p:ph idx="1"/>
          </p:nvPr>
        </p:nvSpPr>
        <p:spPr/>
        <p:txBody>
          <a:bodyPr>
            <a:normAutofit/>
          </a:bodyPr>
          <a:lstStyle/>
          <a:p>
            <a:r>
              <a:rPr lang="en-US" dirty="0" smtClean="0"/>
              <a:t>The direct supervisor or the line manager has an important role in the creation and completion of the employees developmental plan. </a:t>
            </a:r>
          </a:p>
          <a:p>
            <a:r>
              <a:rPr lang="en-US" dirty="0" smtClean="0"/>
              <a:t>Because of a pivotal role of the direct supervisor in the employee developmental process, it is a good idea for the supervisor to have her own developmental plan. </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21</a:t>
            </a:fld>
            <a:endParaRPr lang="en-US"/>
          </a:p>
        </p:txBody>
      </p:sp>
    </p:spTree>
    <p:extLst>
      <p:ext uri="{BB962C8B-B14F-4D97-AF65-F5344CB8AC3E}">
        <p14:creationId xmlns:p14="http://schemas.microsoft.com/office/powerpoint/2010/main" xmlns="" val="2215028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lstStyle/>
          <a:p>
            <a:r>
              <a:rPr lang="en-US" dirty="0"/>
              <a:t>This will help the supervisor understand the process from the employees prospective, anticipate potential roadblocks and defensive attitudes, and create a plan in a collaborative fashion.</a:t>
            </a:r>
          </a:p>
          <a:p>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22</a:t>
            </a:fld>
            <a:endParaRPr lang="en-US"/>
          </a:p>
        </p:txBody>
      </p:sp>
    </p:spTree>
    <p:extLst>
      <p:ext uri="{BB962C8B-B14F-4D97-AF65-F5344CB8AC3E}">
        <p14:creationId xmlns:p14="http://schemas.microsoft.com/office/powerpoint/2010/main" xmlns="" val="3801767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normAutofit/>
          </a:bodyPr>
          <a:lstStyle/>
          <a:p>
            <a:r>
              <a:rPr lang="en-US" dirty="0" smtClean="0"/>
              <a:t>First, the supervisor needs to explain  what would be required for the employee to achieve the desired performance. </a:t>
            </a:r>
          </a:p>
          <a:p>
            <a:r>
              <a:rPr lang="en-US" dirty="0" smtClean="0"/>
              <a:t>This information needs to be provided together with information on the probability of success if the employee completes the suggested steps.</a:t>
            </a:r>
          </a:p>
        </p:txBody>
      </p:sp>
      <p:sp>
        <p:nvSpPr>
          <p:cNvPr id="4" name="Slide Number Placeholder 3"/>
          <p:cNvSpPr>
            <a:spLocks noGrp="1"/>
          </p:cNvSpPr>
          <p:nvPr>
            <p:ph type="sldNum" sz="quarter" idx="12"/>
          </p:nvPr>
        </p:nvSpPr>
        <p:spPr/>
        <p:txBody>
          <a:bodyPr/>
          <a:lstStyle/>
          <a:p>
            <a:fld id="{CA755503-BA29-4263-8943-71E4FF6F2F4A}" type="slidenum">
              <a:rPr lang="en-US" smtClean="0"/>
              <a:pPr/>
              <a:t>23</a:t>
            </a:fld>
            <a:endParaRPr lang="en-US"/>
          </a:p>
        </p:txBody>
      </p:sp>
    </p:spTree>
    <p:extLst>
      <p:ext uri="{BB962C8B-B14F-4D97-AF65-F5344CB8AC3E}">
        <p14:creationId xmlns:p14="http://schemas.microsoft.com/office/powerpoint/2010/main" xmlns="" val="2951641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lstStyle/>
          <a:p>
            <a:r>
              <a:rPr lang="en-US" dirty="0"/>
              <a:t>Second, the supervisor has a primary role in referring the employee to appropriate developmental activities that can assist the employee in achieving the goals. </a:t>
            </a:r>
            <a:endParaRPr lang="en-US" dirty="0" smtClean="0"/>
          </a:p>
          <a:p>
            <a:r>
              <a:rPr lang="en-US" dirty="0" smtClean="0"/>
              <a:t>This </a:t>
            </a:r>
            <a:r>
              <a:rPr lang="en-US" dirty="0"/>
              <a:t>include helping the employee select a mentor, appropriate reading resources, courses, and so forth.</a:t>
            </a:r>
          </a:p>
          <a:p>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24</a:t>
            </a:fld>
            <a:endParaRPr lang="en-US"/>
          </a:p>
        </p:txBody>
      </p:sp>
    </p:spTree>
    <p:extLst>
      <p:ext uri="{BB962C8B-B14F-4D97-AF65-F5344CB8AC3E}">
        <p14:creationId xmlns:p14="http://schemas.microsoft.com/office/powerpoint/2010/main" xmlns="" val="2455825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normAutofit/>
          </a:bodyPr>
          <a:lstStyle/>
          <a:p>
            <a:r>
              <a:rPr lang="en-US" dirty="0" smtClean="0"/>
              <a:t>Third, the supervisor reviews and make suggestions about the developmental objectives. </a:t>
            </a:r>
          </a:p>
          <a:p>
            <a:r>
              <a:rPr lang="en-US" dirty="0" smtClean="0"/>
              <a:t>Specifically, the supervisor helps assure the goals are achievable, specific and doable.</a:t>
            </a:r>
          </a:p>
        </p:txBody>
      </p:sp>
      <p:sp>
        <p:nvSpPr>
          <p:cNvPr id="4" name="Slide Number Placeholder 3"/>
          <p:cNvSpPr>
            <a:spLocks noGrp="1"/>
          </p:cNvSpPr>
          <p:nvPr>
            <p:ph type="sldNum" sz="quarter" idx="12"/>
          </p:nvPr>
        </p:nvSpPr>
        <p:spPr/>
        <p:txBody>
          <a:bodyPr/>
          <a:lstStyle/>
          <a:p>
            <a:fld id="{CA755503-BA29-4263-8943-71E4FF6F2F4A}" type="slidenum">
              <a:rPr lang="en-US" smtClean="0"/>
              <a:pPr/>
              <a:t>25</a:t>
            </a:fld>
            <a:endParaRPr lang="en-US"/>
          </a:p>
        </p:txBody>
      </p:sp>
    </p:spTree>
    <p:extLst>
      <p:ext uri="{BB962C8B-B14F-4D97-AF65-F5344CB8AC3E}">
        <p14:creationId xmlns:p14="http://schemas.microsoft.com/office/powerpoint/2010/main" xmlns="" val="975414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lstStyle/>
          <a:p>
            <a:r>
              <a:rPr lang="en-US" dirty="0"/>
              <a:t>Fourth, the supervisor has primary responsibility for checking in the employees progress towards achieving the developmental goals</a:t>
            </a:r>
            <a:r>
              <a:rPr lang="en-US" dirty="0" smtClean="0"/>
              <a:t>.</a:t>
            </a:r>
          </a:p>
          <a:p>
            <a:r>
              <a:rPr lang="en-US" dirty="0" smtClean="0"/>
              <a:t>For example;</a:t>
            </a:r>
          </a:p>
          <a:p>
            <a:pPr lvl="1"/>
            <a:r>
              <a:rPr lang="en-US" dirty="0" smtClean="0"/>
              <a:t>The supervisor can remind the employee of due dates and revise goals if needed.</a:t>
            </a:r>
            <a:endParaRPr lang="en-US" dirty="0"/>
          </a:p>
          <a:p>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26</a:t>
            </a:fld>
            <a:endParaRPr lang="en-US"/>
          </a:p>
        </p:txBody>
      </p:sp>
    </p:spTree>
    <p:extLst>
      <p:ext uri="{BB962C8B-B14F-4D97-AF65-F5344CB8AC3E}">
        <p14:creationId xmlns:p14="http://schemas.microsoft.com/office/powerpoint/2010/main" xmlns="" val="1163240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normAutofit fontScale="92500"/>
          </a:bodyPr>
          <a:lstStyle/>
          <a:p>
            <a:r>
              <a:rPr lang="en-US" dirty="0" smtClean="0"/>
              <a:t>Finally, the supervisor needs to provide reinforcements so that employee will be motivated to achieve the developmental goals.</a:t>
            </a:r>
          </a:p>
          <a:p>
            <a:r>
              <a:rPr lang="en-US" dirty="0" smtClean="0"/>
              <a:t>Reinforcements can be extrinsic and include rewards such as bonuses and additional benefits, but reinforcements can also include the assignment of more challenging and interesting work that takes advantage of the new skills learned.</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27</a:t>
            </a:fld>
            <a:endParaRPr lang="en-US"/>
          </a:p>
        </p:txBody>
      </p:sp>
    </p:spTree>
    <p:extLst>
      <p:ext uri="{BB962C8B-B14F-4D97-AF65-F5344CB8AC3E}">
        <p14:creationId xmlns:p14="http://schemas.microsoft.com/office/powerpoint/2010/main" xmlns="" val="1752918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lstStyle/>
          <a:p>
            <a:r>
              <a:rPr lang="en-US" dirty="0" smtClean="0"/>
              <a:t>Supervisors themselves need to be motivated to perform functions that will support the employees completion of their developmental objectives. </a:t>
            </a:r>
          </a:p>
          <a:p>
            <a:r>
              <a:rPr lang="en-US" dirty="0" smtClean="0"/>
              <a:t>For this to happen, supervisors must be rewarded for doing a good job in helping their employees develop.</a:t>
            </a:r>
          </a:p>
          <a:p>
            <a:endParaRPr lang="en-US" dirty="0" smtClean="0"/>
          </a:p>
        </p:txBody>
      </p:sp>
      <p:sp>
        <p:nvSpPr>
          <p:cNvPr id="4" name="Slide Number Placeholder 3"/>
          <p:cNvSpPr>
            <a:spLocks noGrp="1"/>
          </p:cNvSpPr>
          <p:nvPr>
            <p:ph type="sldNum" sz="quarter" idx="12"/>
          </p:nvPr>
        </p:nvSpPr>
        <p:spPr/>
        <p:txBody>
          <a:bodyPr/>
          <a:lstStyle/>
          <a:p>
            <a:fld id="{CA755503-BA29-4263-8943-71E4FF6F2F4A}" type="slidenum">
              <a:rPr lang="en-US" smtClean="0"/>
              <a:pPr/>
              <a:t>28</a:t>
            </a:fld>
            <a:endParaRPr lang="en-US"/>
          </a:p>
        </p:txBody>
      </p:sp>
    </p:spTree>
    <p:extLst>
      <p:ext uri="{BB962C8B-B14F-4D97-AF65-F5344CB8AC3E}">
        <p14:creationId xmlns:p14="http://schemas.microsoft.com/office/powerpoint/2010/main" xmlns="" val="2175446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man\Desktop\DESK TOP 11 JAN 2014\vIRTUAL UNI COMSATS\Performance Management\scans\21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09600"/>
            <a:ext cx="9144000" cy="58674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CA755503-BA29-4263-8943-71E4FF6F2F4A}" type="slidenum">
              <a:rPr lang="en-US" smtClean="0"/>
              <a:pPr/>
              <a:t>29</a:t>
            </a:fld>
            <a:endParaRPr lang="en-US"/>
          </a:p>
        </p:txBody>
      </p:sp>
    </p:spTree>
    <p:extLst>
      <p:ext uri="{BB962C8B-B14F-4D97-AF65-F5344CB8AC3E}">
        <p14:creationId xmlns:p14="http://schemas.microsoft.com/office/powerpoint/2010/main" xmlns="" val="31526450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Usman\Desktop\DESK TOP 11 JAN 2014\vIRTUAL UNI COMSATS\Performance Management\scans\21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28600"/>
            <a:ext cx="9143999" cy="66294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CA755503-BA29-4263-8943-71E4FF6F2F4A}" type="slidenum">
              <a:rPr lang="en-US" smtClean="0"/>
              <a:pPr/>
              <a:t>30</a:t>
            </a:fld>
            <a:endParaRPr lang="en-US"/>
          </a:p>
        </p:txBody>
      </p:sp>
    </p:spTree>
    <p:extLst>
      <p:ext uri="{BB962C8B-B14F-4D97-AF65-F5344CB8AC3E}">
        <p14:creationId xmlns:p14="http://schemas.microsoft.com/office/powerpoint/2010/main" xmlns="" val="11078817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Usman\Desktop\DESK TOP 11 JAN 2014\vIRTUAL UNI COMSATS\Performance Management\scans\21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CA755503-BA29-4263-8943-71E4FF6F2F4A}" type="slidenum">
              <a:rPr lang="en-US" smtClean="0"/>
              <a:pPr/>
              <a:t>31</a:t>
            </a:fld>
            <a:endParaRPr lang="en-US"/>
          </a:p>
        </p:txBody>
      </p:sp>
    </p:spTree>
    <p:extLst>
      <p:ext uri="{BB962C8B-B14F-4D97-AF65-F5344CB8AC3E}">
        <p14:creationId xmlns:p14="http://schemas.microsoft.com/office/powerpoint/2010/main" xmlns="" val="1921791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360 Degree Feedback </a:t>
            </a:r>
            <a:r>
              <a:rPr lang="en-US" dirty="0"/>
              <a:t>S</a:t>
            </a:r>
            <a:r>
              <a:rPr lang="en-US" dirty="0" smtClean="0"/>
              <a:t>ystem</a:t>
            </a:r>
            <a:endParaRPr lang="en-US" dirty="0"/>
          </a:p>
        </p:txBody>
      </p:sp>
      <p:sp>
        <p:nvSpPr>
          <p:cNvPr id="3" name="Content Placeholder 2"/>
          <p:cNvSpPr>
            <a:spLocks noGrp="1"/>
          </p:cNvSpPr>
          <p:nvPr>
            <p:ph idx="1"/>
          </p:nvPr>
        </p:nvSpPr>
        <p:spPr/>
        <p:txBody>
          <a:bodyPr>
            <a:normAutofit lnSpcReduction="10000"/>
          </a:bodyPr>
          <a:lstStyle/>
          <a:p>
            <a:r>
              <a:rPr lang="en-US" dirty="0" smtClean="0"/>
              <a:t>The 360 degree feedback system has become a preferred tool for helping employees, particularly those in supervisory roles, improve performance by gathering information on their performance from different groups. </a:t>
            </a:r>
          </a:p>
          <a:p>
            <a:r>
              <a:rPr lang="en-US" dirty="0" smtClean="0"/>
              <a:t>These systems are called 360 degree systems because information is gathered from individuals all around the employee. </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32</a:t>
            </a:fld>
            <a:endParaRPr lang="en-US"/>
          </a:p>
        </p:txBody>
      </p:sp>
    </p:spTree>
    <p:extLst>
      <p:ext uri="{BB962C8B-B14F-4D97-AF65-F5344CB8AC3E}">
        <p14:creationId xmlns:p14="http://schemas.microsoft.com/office/powerpoint/2010/main" xmlns="" val="3287878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Specifically, information on what performance dimensions could be improved is gathered from supervisors, peers, customers, and subordinates. </a:t>
            </a:r>
            <a:endParaRPr lang="en-US" dirty="0" smtClean="0"/>
          </a:p>
          <a:p>
            <a:r>
              <a:rPr lang="en-US" dirty="0" smtClean="0"/>
              <a:t>This </a:t>
            </a:r>
            <a:r>
              <a:rPr lang="en-US" dirty="0"/>
              <a:t>information is usually collected anonymously to minimize rating </a:t>
            </a:r>
            <a:r>
              <a:rPr lang="en-US" dirty="0" smtClean="0"/>
              <a:t>inflation.</a:t>
            </a:r>
            <a:endParaRPr lang="en-US" dirty="0"/>
          </a:p>
          <a:p>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33</a:t>
            </a:fld>
            <a:endParaRPr lang="en-US"/>
          </a:p>
        </p:txBody>
      </p:sp>
    </p:spTree>
    <p:extLst>
      <p:ext uri="{BB962C8B-B14F-4D97-AF65-F5344CB8AC3E}">
        <p14:creationId xmlns:p14="http://schemas.microsoft.com/office/powerpoint/2010/main" xmlns="" val="2763615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Employees also rate themselves on the various performance dimensions and compare self perceptions with the information provided by others. </a:t>
            </a:r>
          </a:p>
          <a:p>
            <a:r>
              <a:rPr lang="en-US" dirty="0" smtClean="0"/>
              <a:t>A gap analysis is conducted to examine the areas for which there are large discrepancies between self perception and the perception of others. </a:t>
            </a:r>
          </a:p>
        </p:txBody>
      </p:sp>
      <p:sp>
        <p:nvSpPr>
          <p:cNvPr id="4" name="Slide Number Placeholder 3"/>
          <p:cNvSpPr>
            <a:spLocks noGrp="1"/>
          </p:cNvSpPr>
          <p:nvPr>
            <p:ph type="sldNum" sz="quarter" idx="12"/>
          </p:nvPr>
        </p:nvSpPr>
        <p:spPr/>
        <p:txBody>
          <a:bodyPr/>
          <a:lstStyle/>
          <a:p>
            <a:fld id="{CA755503-BA29-4263-8943-71E4FF6F2F4A}" type="slidenum">
              <a:rPr lang="en-US" smtClean="0"/>
              <a:pPr/>
              <a:t>34</a:t>
            </a:fld>
            <a:endParaRPr lang="en-US"/>
          </a:p>
        </p:txBody>
      </p:sp>
    </p:spTree>
    <p:extLst>
      <p:ext uri="{BB962C8B-B14F-4D97-AF65-F5344CB8AC3E}">
        <p14:creationId xmlns:p14="http://schemas.microsoft.com/office/powerpoint/2010/main" xmlns="" val="26505326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A 360 degree feedback system reports usually includes information on dimensions for which there is agreement that further development is needed. </a:t>
            </a:r>
            <a:endParaRPr lang="en-US" dirty="0" smtClean="0"/>
          </a:p>
          <a:p>
            <a:r>
              <a:rPr lang="en-US" dirty="0" smtClean="0"/>
              <a:t>This </a:t>
            </a:r>
            <a:r>
              <a:rPr lang="en-US" dirty="0"/>
              <a:t>information is used to create a developmental plan as described </a:t>
            </a:r>
            <a:r>
              <a:rPr lang="en-US" dirty="0" smtClean="0"/>
              <a:t>earlier. </a:t>
            </a:r>
            <a:endParaRPr lang="en-US" dirty="0"/>
          </a:p>
          <a:p>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35</a:t>
            </a:fld>
            <a:endParaRPr lang="en-US"/>
          </a:p>
        </p:txBody>
      </p:sp>
    </p:spTree>
    <p:extLst>
      <p:ext uri="{BB962C8B-B14F-4D97-AF65-F5344CB8AC3E}">
        <p14:creationId xmlns:p14="http://schemas.microsoft.com/office/powerpoint/2010/main" xmlns="" val="30095150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Usman\Desktop\DESK TOP 11 JAN 2014\vIRTUAL UNI COMSATS\Performance Management\scans\21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2209800"/>
            <a:ext cx="9144001" cy="224313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CA755503-BA29-4263-8943-71E4FF6F2F4A}" type="slidenum">
              <a:rPr lang="en-US" smtClean="0"/>
              <a:pPr/>
              <a:t>36</a:t>
            </a:fld>
            <a:endParaRPr lang="en-US"/>
          </a:p>
        </p:txBody>
      </p:sp>
    </p:spTree>
    <p:extLst>
      <p:ext uri="{BB962C8B-B14F-4D97-AF65-F5344CB8AC3E}">
        <p14:creationId xmlns:p14="http://schemas.microsoft.com/office/powerpoint/2010/main" xmlns="" val="1208007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The 360 degree feedback system is most helpful when it is used for developmental purposes only and not for administrative purposes. </a:t>
            </a:r>
          </a:p>
          <a:p>
            <a:r>
              <a:rPr lang="en-US" dirty="0" smtClean="0"/>
              <a:t>This is because people are more likely to be honest if they know the information will be used to help the individual improve and not to punish or to reward him or her. </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37</a:t>
            </a:fld>
            <a:endParaRPr lang="en-US"/>
          </a:p>
        </p:txBody>
      </p:sp>
    </p:spTree>
    <p:extLst>
      <p:ext uri="{BB962C8B-B14F-4D97-AF65-F5344CB8AC3E}">
        <p14:creationId xmlns:p14="http://schemas.microsoft.com/office/powerpoint/2010/main" xmlns="" val="287586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The 360 degree feedback system is usually implemented for individuals who have supervisory roles, but these systems can be used for all positions within the organization.</a:t>
            </a:r>
          </a:p>
          <a:p>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38</a:t>
            </a:fld>
            <a:endParaRPr lang="en-US"/>
          </a:p>
        </p:txBody>
      </p:sp>
    </p:spTree>
    <p:extLst>
      <p:ext uri="{BB962C8B-B14F-4D97-AF65-F5344CB8AC3E}">
        <p14:creationId xmlns:p14="http://schemas.microsoft.com/office/powerpoint/2010/main" xmlns="" val="4007306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Many organizations take advantage of technology to minimize the amount of paperwork and time involved in collecting such data. </a:t>
            </a:r>
          </a:p>
          <a:p>
            <a:r>
              <a:rPr lang="en-US" dirty="0" smtClean="0"/>
              <a:t>The internet is becoming a pervasive medium by which to administer 360 degree feedback systems.  </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39</a:t>
            </a:fld>
            <a:endParaRPr lang="en-US"/>
          </a:p>
        </p:txBody>
      </p:sp>
    </p:spTree>
    <p:extLst>
      <p:ext uri="{BB962C8B-B14F-4D97-AF65-F5344CB8AC3E}">
        <p14:creationId xmlns:p14="http://schemas.microsoft.com/office/powerpoint/2010/main" xmlns="" val="40483492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The service provider , usually an outside consulting firm, sends an email message with instructions and time frames for assessment to each employee to be </a:t>
            </a:r>
            <a:r>
              <a:rPr lang="en-US" dirty="0" smtClean="0"/>
              <a:t>rated.</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40</a:t>
            </a:fld>
            <a:endParaRPr lang="en-US"/>
          </a:p>
        </p:txBody>
      </p:sp>
    </p:spTree>
    <p:extLst>
      <p:ext uri="{BB962C8B-B14F-4D97-AF65-F5344CB8AC3E}">
        <p14:creationId xmlns:p14="http://schemas.microsoft.com/office/powerpoint/2010/main" xmlns="" val="16284324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smtClean="0"/>
              <a:t>Then employees can assess a secure website and after entering their personal IDs and password, create individual lists of raters who will be asked to provide feedback about their performance.</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41</a:t>
            </a:fld>
            <a:endParaRPr lang="en-US"/>
          </a:p>
        </p:txBody>
      </p:sp>
    </p:spTree>
    <p:extLst>
      <p:ext uri="{BB962C8B-B14F-4D97-AF65-F5344CB8AC3E}">
        <p14:creationId xmlns:p14="http://schemas.microsoft.com/office/powerpoint/2010/main" xmlns="" val="2866978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smtClean="0"/>
              <a:t>To make things easier, the employee can even select names from a drop-down menu that includes company managers and employees.</a:t>
            </a:r>
          </a:p>
          <a:p>
            <a:endParaRPr lang="en-US" dirty="0"/>
          </a:p>
          <a:p>
            <a:r>
              <a:rPr lang="en-US" dirty="0" smtClean="0"/>
              <a:t>Allowing employees to select the raters who will provide information on their performance and is likely to increase acceptance of the results.</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42</a:t>
            </a:fld>
            <a:endParaRPr lang="en-US"/>
          </a:p>
        </p:txBody>
      </p:sp>
    </p:spTree>
    <p:extLst>
      <p:ext uri="{BB962C8B-B14F-4D97-AF65-F5344CB8AC3E}">
        <p14:creationId xmlns:p14="http://schemas.microsoft.com/office/powerpoint/2010/main" xmlns="" val="29942272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smtClean="0"/>
              <a:t>The raters selected are asked to visit the web site and to provide performance feedback within a certain time period.</a:t>
            </a:r>
          </a:p>
          <a:p>
            <a:endParaRPr lang="en-US" dirty="0"/>
          </a:p>
          <a:p>
            <a:r>
              <a:rPr lang="en-US" dirty="0" smtClean="0"/>
              <a:t>After the data have been collected electronically, it is fairly easy to compile the results and e-mail a report to the employee who has been evaluated.</a:t>
            </a:r>
            <a:endParaRPr lang="en-US" dirty="0"/>
          </a:p>
        </p:txBody>
      </p:sp>
      <p:sp>
        <p:nvSpPr>
          <p:cNvPr id="4" name="Slide Number Placeholder 3"/>
          <p:cNvSpPr>
            <a:spLocks noGrp="1"/>
          </p:cNvSpPr>
          <p:nvPr>
            <p:ph type="sldNum" sz="quarter" idx="12"/>
          </p:nvPr>
        </p:nvSpPr>
        <p:spPr/>
        <p:txBody>
          <a:bodyPr/>
          <a:lstStyle/>
          <a:p>
            <a:fld id="{CA755503-BA29-4263-8943-71E4FF6F2F4A}" type="slidenum">
              <a:rPr lang="en-US" smtClean="0"/>
              <a:pPr/>
              <a:t>43</a:t>
            </a:fld>
            <a:endParaRPr lang="en-US"/>
          </a:p>
        </p:txBody>
      </p:sp>
    </p:spTree>
    <p:extLst>
      <p:ext uri="{BB962C8B-B14F-4D97-AF65-F5344CB8AC3E}">
        <p14:creationId xmlns:p14="http://schemas.microsoft.com/office/powerpoint/2010/main" xmlns="" val="21916417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a:bodyPr>
          <a:lstStyle/>
          <a:p>
            <a:r>
              <a:rPr lang="en-US" dirty="0" smtClean="0"/>
              <a:t>Development Activities</a:t>
            </a:r>
          </a:p>
          <a:p>
            <a:pPr lvl="1"/>
            <a:r>
              <a:rPr lang="en-US" dirty="0" smtClean="0"/>
              <a:t>Ways of achieving objectives of developmental plans</a:t>
            </a:r>
          </a:p>
          <a:p>
            <a:r>
              <a:rPr lang="en-US" dirty="0" smtClean="0"/>
              <a:t>Direct Supervisors Role</a:t>
            </a:r>
          </a:p>
          <a:p>
            <a:r>
              <a:rPr lang="en-US" dirty="0" smtClean="0"/>
              <a:t>360 Degree Feedback System</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44</a:t>
            </a:fld>
            <a:endParaRPr lang="en-US"/>
          </a:p>
        </p:txBody>
      </p:sp>
    </p:spTree>
    <p:extLst>
      <p:ext uri="{BB962C8B-B14F-4D97-AF65-F5344CB8AC3E}">
        <p14:creationId xmlns:p14="http://schemas.microsoft.com/office/powerpoint/2010/main" xmlns="" val="1485685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45</a:t>
            </a:fld>
            <a:endParaRPr lang="en-US"/>
          </a:p>
        </p:txBody>
      </p:sp>
    </p:spTree>
    <p:extLst>
      <p:ext uri="{BB962C8B-B14F-4D97-AF65-F5344CB8AC3E}">
        <p14:creationId xmlns:p14="http://schemas.microsoft.com/office/powerpoint/2010/main" xmlns="" val="32622873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1726</Words>
  <Application>Microsoft Office PowerPoint</Application>
  <PresentationFormat>On-screen Show (4:3)</PresentationFormat>
  <Paragraphs>173</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HRM-755  PERFORMANCE MANAGEMENT</vt:lpstr>
      <vt:lpstr>Summary of Previous Lecture</vt:lpstr>
      <vt:lpstr>Agenda for Today’s Lecture</vt:lpstr>
      <vt:lpstr>Developmental Activities</vt:lpstr>
      <vt:lpstr>Developmental Activities (Contd.)</vt:lpstr>
      <vt:lpstr>Developmental Activities (Contd.)</vt:lpstr>
      <vt:lpstr>Developmental Activities (Contd.)</vt:lpstr>
      <vt:lpstr>Developmental Activities (Contd.)</vt:lpstr>
      <vt:lpstr>Developmental Activities (Contd.)</vt:lpstr>
      <vt:lpstr>Developmental Activities (Contd.)</vt:lpstr>
      <vt:lpstr>Developmental Activities (Contd.)</vt:lpstr>
      <vt:lpstr>Developmental Activities (Contd.)</vt:lpstr>
      <vt:lpstr>Developmental Activities (Contd.)</vt:lpstr>
      <vt:lpstr>Developmental Activities (Contd.)</vt:lpstr>
      <vt:lpstr>Developmental Activities (Contd.)</vt:lpstr>
      <vt:lpstr>Slide 16</vt:lpstr>
      <vt:lpstr>Slide 17</vt:lpstr>
      <vt:lpstr>Slide 18</vt:lpstr>
      <vt:lpstr>Slide 19</vt:lpstr>
      <vt:lpstr>Slide 20</vt:lpstr>
      <vt:lpstr>Direct Supervisors Role</vt:lpstr>
      <vt:lpstr>Direct Supervisors Role (Contd.)</vt:lpstr>
      <vt:lpstr>Direct Supervisors Role (Contd.)</vt:lpstr>
      <vt:lpstr>Direct Supervisors Role (Contd.)</vt:lpstr>
      <vt:lpstr>Direct Supervisors Role (Contd.)</vt:lpstr>
      <vt:lpstr>Direct Supervisors Role (Contd.)</vt:lpstr>
      <vt:lpstr>Direct Supervisors Role (Contd.)</vt:lpstr>
      <vt:lpstr>Direct Supervisors Role (Contd.)</vt:lpstr>
      <vt:lpstr>Slide 29</vt:lpstr>
      <vt:lpstr>Slide 30</vt:lpstr>
      <vt:lpstr>Slide 31</vt:lpstr>
      <vt:lpstr>360 Degree Feedback System</vt:lpstr>
      <vt:lpstr>360 Degree Feedback System (Contd.)</vt:lpstr>
      <vt:lpstr>360 Degree Feedback System (Contd.)</vt:lpstr>
      <vt:lpstr>360 Degree Feedback System (Contd.)</vt:lpstr>
      <vt:lpstr>Slide 36</vt:lpstr>
      <vt:lpstr>360 Degree Feedback System (Contd.)</vt:lpstr>
      <vt:lpstr>360 Degree Feedback System (Contd.)</vt:lpstr>
      <vt:lpstr>360 Degree Feedback System (Contd.)</vt:lpstr>
      <vt:lpstr>360 Degree Feedback System (Contd.)</vt:lpstr>
      <vt:lpstr>360 Degree Feedback System (Contd.)</vt:lpstr>
      <vt:lpstr>360 Degree Feedback System (Contd.)</vt:lpstr>
      <vt:lpstr>360 Degree Feedback System (Contd.)</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Administrator</cp:lastModifiedBy>
  <cp:revision>12</cp:revision>
  <dcterms:created xsi:type="dcterms:W3CDTF">2014-07-09T18:06:09Z</dcterms:created>
  <dcterms:modified xsi:type="dcterms:W3CDTF">2014-07-09T20:13:29Z</dcterms:modified>
</cp:coreProperties>
</file>