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01" r:id="rId2"/>
    <p:sldId id="302" r:id="rId3"/>
    <p:sldId id="304"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5" r:id="rId44"/>
    <p:sldId id="306"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B01010-65CF-40D5-8F8C-0E4F94CAFCDE}" type="datetimeFigureOut">
              <a:rPr lang="en-US" smtClean="0"/>
              <a:pPr/>
              <a:t>7/8/2014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ED90E2-5AEF-41DF-9A2D-0247589E37FC}" type="slidenum">
              <a:rPr lang="en-US" smtClean="0"/>
              <a:pPr/>
              <a:t>‹#›</a:t>
            </a:fld>
            <a:endParaRPr lang="en-US"/>
          </a:p>
        </p:txBody>
      </p:sp>
    </p:spTree>
    <p:extLst>
      <p:ext uri="{BB962C8B-B14F-4D97-AF65-F5344CB8AC3E}">
        <p14:creationId xmlns:p14="http://schemas.microsoft.com/office/powerpoint/2010/main" xmlns="" val="498942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91512C-5287-446F-ADC6-BC80A834FBCF}"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724939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3F71C8-2447-4E69-95E5-310B31C59EDC}"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538271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E0E7EA-5317-4772-9EE6-6C340976DCDA}"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1490113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80B8C4-3D7B-4AF5-8094-E8740380F9DD}"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168999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925A7C-6713-439C-A408-2897E00474A7}" type="datetime1">
              <a:rPr lang="en-US" smtClean="0"/>
              <a:pPr/>
              <a:t>7/8/2014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2885332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11F955-B156-4B5A-8616-EFB67EF02F4B}" type="datetime1">
              <a:rPr lang="en-US" smtClean="0"/>
              <a:pPr/>
              <a:t>7/8/2014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33263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7AEEB-F754-4D5C-B81B-279D2ACB012D}" type="datetime1">
              <a:rPr lang="en-US" smtClean="0"/>
              <a:pPr/>
              <a:t>7/8/2014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404950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8097CC-E663-4097-A7EB-36F28DAEB1D2}"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2902797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EE0B2-63A5-4B60-BD5E-C09F6780D388}"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152376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50ACDF-8853-4D38-880E-E5638BD7C560}"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690344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559E63-40D7-4FE4-9FF1-FA6F2663B5D6}"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602171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768054-516B-45A0-B91B-D1835B1695D2}" type="datetime1">
              <a:rPr lang="en-US" smtClean="0"/>
              <a:pPr/>
              <a:t>7/8/2014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19F115-8EF2-4F59-B966-9311F78F53C8}" type="slidenum">
              <a:rPr lang="en-US" smtClean="0"/>
              <a:pPr/>
              <a:t>‹#›</a:t>
            </a:fld>
            <a:endParaRPr lang="en-US"/>
          </a:p>
        </p:txBody>
      </p:sp>
    </p:spTree>
    <p:extLst>
      <p:ext uri="{BB962C8B-B14F-4D97-AF65-F5344CB8AC3E}">
        <p14:creationId xmlns:p14="http://schemas.microsoft.com/office/powerpoint/2010/main" xmlns="" val="3921850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TWENTY THREE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4414329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lnSpcReduction="10000"/>
          </a:bodyPr>
          <a:lstStyle/>
          <a:p>
            <a:r>
              <a:rPr lang="en-US" dirty="0"/>
              <a:t>Possible Errors in Ratings</a:t>
            </a:r>
          </a:p>
          <a:p>
            <a:r>
              <a:rPr lang="en-US" dirty="0"/>
              <a:t>Frame of Reference Training</a:t>
            </a:r>
          </a:p>
          <a:p>
            <a:r>
              <a:rPr lang="en-US" dirty="0"/>
              <a:t>Steps in designing a Frame of Reference Training</a:t>
            </a:r>
          </a:p>
          <a:p>
            <a:r>
              <a:rPr lang="en-US" dirty="0"/>
              <a:t>Behavior Observational Training</a:t>
            </a:r>
          </a:p>
          <a:p>
            <a:r>
              <a:rPr lang="en-US" dirty="0"/>
              <a:t>Self Leadership Training</a:t>
            </a:r>
          </a:p>
          <a:p>
            <a:r>
              <a:rPr lang="en-US" dirty="0"/>
              <a:t>Steps in designing a Self Leadership Training</a:t>
            </a:r>
          </a:p>
          <a:p>
            <a:r>
              <a:rPr lang="en-US" dirty="0"/>
              <a:t>Self Efficacy Training</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p14="http://schemas.microsoft.com/office/powerpoint/2010/main" xmlns="" val="1183793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normAutofit/>
          </a:bodyPr>
          <a:lstStyle/>
          <a:p>
            <a:r>
              <a:rPr lang="en-US" dirty="0"/>
              <a:t>Self Efficacy </a:t>
            </a:r>
            <a:r>
              <a:rPr lang="en-US" dirty="0" smtClean="0"/>
              <a:t>Training</a:t>
            </a:r>
          </a:p>
          <a:p>
            <a:r>
              <a:rPr lang="en-US" dirty="0" smtClean="0"/>
              <a:t>Summary Raters Errors</a:t>
            </a:r>
          </a:p>
          <a:p>
            <a:r>
              <a:rPr lang="en-US" dirty="0" smtClean="0"/>
              <a:t>Pilot Testing</a:t>
            </a:r>
          </a:p>
          <a:p>
            <a:r>
              <a:rPr lang="en-US" dirty="0" smtClean="0"/>
              <a:t>Ongoing Monitoring and Evaluation</a:t>
            </a:r>
          </a:p>
          <a:p>
            <a:endParaRPr lang="en-US" dirty="0"/>
          </a:p>
          <a:p>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pPr/>
              <a:t>3</a:t>
            </a:fld>
            <a:endParaRPr lang="en-US"/>
          </a:p>
        </p:txBody>
      </p:sp>
    </p:spTree>
    <p:extLst>
      <p:ext uri="{BB962C8B-B14F-4D97-AF65-F5344CB8AC3E}">
        <p14:creationId xmlns:p14="http://schemas.microsoft.com/office/powerpoint/2010/main" xmlns="" val="3380418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Efficacy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A related type of training program is labelled self- efficacy training for raters (SET-R).</a:t>
            </a:r>
          </a:p>
          <a:p>
            <a:endParaRPr lang="en-US" dirty="0"/>
          </a:p>
          <a:p>
            <a:r>
              <a:rPr lang="en-US" dirty="0" smtClean="0"/>
              <a:t>The goal of this type of training is to decrease a rater’s discomfort with the interpersonal demands of performance management and to enhance a manager’s belief that he has the necessary skills to manage employee’s performance.</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4</a:t>
            </a:fld>
            <a:endParaRPr lang="en-US"/>
          </a:p>
        </p:txBody>
      </p:sp>
    </p:spTree>
    <p:extLst>
      <p:ext uri="{BB962C8B-B14F-4D97-AF65-F5344CB8AC3E}">
        <p14:creationId xmlns:p14="http://schemas.microsoft.com/office/powerpoint/2010/main" xmlns="" val="3502268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a:t>
            </a:r>
            <a:r>
              <a:rPr lang="en-US" dirty="0" smtClean="0"/>
              <a:t>Training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The self efficacy training for raters includes the following steps:</a:t>
            </a:r>
          </a:p>
          <a:p>
            <a:pPr marL="514350" indent="-514350">
              <a:buFont typeface="+mj-lt"/>
              <a:buAutoNum type="arabicPeriod"/>
            </a:pPr>
            <a:endParaRPr lang="en-US" dirty="0" smtClean="0"/>
          </a:p>
          <a:p>
            <a:pPr marL="514350" indent="-514350">
              <a:buFont typeface="+mj-lt"/>
              <a:buAutoNum type="arabicPeriod"/>
            </a:pPr>
            <a:r>
              <a:rPr lang="en-US" dirty="0" smtClean="0"/>
              <a:t>Raters watch a video tape of a vicarious success experience including a manager conducting a successful performance review meeting with a subordinates.</a:t>
            </a:r>
          </a:p>
        </p:txBody>
      </p:sp>
      <p:sp>
        <p:nvSpPr>
          <p:cNvPr id="4" name="Slide Number Placeholder 3"/>
          <p:cNvSpPr>
            <a:spLocks noGrp="1"/>
          </p:cNvSpPr>
          <p:nvPr>
            <p:ph type="sldNum" sz="quarter" idx="12"/>
          </p:nvPr>
        </p:nvSpPr>
        <p:spPr/>
        <p:txBody>
          <a:bodyPr/>
          <a:lstStyle/>
          <a:p>
            <a:fld id="{9419F115-8EF2-4F59-B966-9311F78F53C8}" type="slidenum">
              <a:rPr lang="en-US" smtClean="0"/>
              <a:pPr/>
              <a:t>5</a:t>
            </a:fld>
            <a:endParaRPr lang="en-US"/>
          </a:p>
        </p:txBody>
      </p:sp>
    </p:spTree>
    <p:extLst>
      <p:ext uri="{BB962C8B-B14F-4D97-AF65-F5344CB8AC3E}">
        <p14:creationId xmlns:p14="http://schemas.microsoft.com/office/powerpoint/2010/main" xmlns="" val="2077341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2"/>
            </a:pPr>
            <a:r>
              <a:rPr lang="en-US" dirty="0"/>
              <a:t>Raters engage in a follow up discussion of the specific behaviors observed in the videotape that contributes to the meeting success</a:t>
            </a:r>
            <a:r>
              <a:rPr lang="en-US" dirty="0" smtClean="0"/>
              <a:t>.</a:t>
            </a:r>
          </a:p>
          <a:p>
            <a:r>
              <a:rPr lang="en-US" dirty="0" smtClean="0"/>
              <a:t>This follow up discussion of dual goals of ;</a:t>
            </a:r>
          </a:p>
          <a:p>
            <a:pPr marL="914400" lvl="1" indent="-514350">
              <a:buFont typeface="+mj-lt"/>
              <a:buAutoNum type="arabicPeriod"/>
            </a:pPr>
            <a:r>
              <a:rPr lang="en-US" dirty="0" smtClean="0"/>
              <a:t>Focusing the raters attention on the techniques used by the videotaped manager to convey negative feedback</a:t>
            </a:r>
          </a:p>
          <a:p>
            <a:pPr marL="914400" lvl="1" indent="-514350">
              <a:buFont typeface="+mj-lt"/>
              <a:buAutoNum type="arabicPeriod"/>
            </a:pPr>
            <a:r>
              <a:rPr lang="en-US" dirty="0" smtClean="0"/>
              <a:t>Allowing for an opportunity to persuade raters that they too would be able to conduct such a successful meeting.</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6</a:t>
            </a:fld>
            <a:endParaRPr lang="en-US"/>
          </a:p>
        </p:txBody>
      </p:sp>
    </p:spTree>
    <p:extLst>
      <p:ext uri="{BB962C8B-B14F-4D97-AF65-F5344CB8AC3E}">
        <p14:creationId xmlns:p14="http://schemas.microsoft.com/office/powerpoint/2010/main" xmlns="" val="1136953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p>
        </p:txBody>
      </p:sp>
      <p:sp>
        <p:nvSpPr>
          <p:cNvPr id="3" name="Content Placeholder 2"/>
          <p:cNvSpPr>
            <a:spLocks noGrp="1"/>
          </p:cNvSpPr>
          <p:nvPr>
            <p:ph idx="1"/>
          </p:nvPr>
        </p:nvSpPr>
        <p:spPr/>
        <p:txBody>
          <a:bodyPr/>
          <a:lstStyle/>
          <a:p>
            <a:pPr marL="514350" indent="-514350">
              <a:buFont typeface="+mj-lt"/>
              <a:buAutoNum type="arabicPeriod" startAt="3"/>
            </a:pPr>
            <a:r>
              <a:rPr lang="en-US" dirty="0"/>
              <a:t>Raters participate in a role play exercise that requires providing feedback to an employee. This role play exercise is repeated until raters demonstrate an appropriate level of mastery.</a:t>
            </a:r>
          </a:p>
          <a:p>
            <a:endParaRPr lang="en-US" dirty="0"/>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7</a:t>
            </a:fld>
            <a:endParaRPr lang="en-US"/>
          </a:p>
        </p:txBody>
      </p:sp>
    </p:spTree>
    <p:extLst>
      <p:ext uri="{BB962C8B-B14F-4D97-AF65-F5344CB8AC3E}">
        <p14:creationId xmlns:p14="http://schemas.microsoft.com/office/powerpoint/2010/main" xmlns="" val="2429825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Raters Errors</a:t>
            </a:r>
            <a:endParaRPr lang="en-US" dirty="0"/>
          </a:p>
        </p:txBody>
      </p:sp>
      <p:sp>
        <p:nvSpPr>
          <p:cNvPr id="3" name="Content Placeholder 2"/>
          <p:cNvSpPr>
            <a:spLocks noGrp="1"/>
          </p:cNvSpPr>
          <p:nvPr>
            <p:ph idx="1"/>
          </p:nvPr>
        </p:nvSpPr>
        <p:spPr/>
        <p:txBody>
          <a:bodyPr/>
          <a:lstStyle/>
          <a:p>
            <a:r>
              <a:rPr lang="en-US" dirty="0" smtClean="0"/>
              <a:t>In summary raters are likely to make both intentional and unintentional errors when providing performance information.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8</a:t>
            </a:fld>
            <a:endParaRPr lang="en-US"/>
          </a:p>
        </p:txBody>
      </p:sp>
    </p:spTree>
    <p:extLst>
      <p:ext uri="{BB962C8B-B14F-4D97-AF65-F5344CB8AC3E}">
        <p14:creationId xmlns:p14="http://schemas.microsoft.com/office/powerpoint/2010/main" xmlns="" val="2452199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a:t>
            </a:r>
            <a:r>
              <a:rPr lang="en-US" dirty="0" smtClean="0"/>
              <a:t>Errors (Contd</a:t>
            </a:r>
            <a:r>
              <a:rPr lang="en-US" dirty="0"/>
              <a:t>.)</a:t>
            </a:r>
          </a:p>
        </p:txBody>
      </p:sp>
      <p:sp>
        <p:nvSpPr>
          <p:cNvPr id="3" name="Content Placeholder 2"/>
          <p:cNvSpPr>
            <a:spLocks noGrp="1"/>
          </p:cNvSpPr>
          <p:nvPr>
            <p:ph idx="1"/>
          </p:nvPr>
        </p:nvSpPr>
        <p:spPr/>
        <p:txBody>
          <a:bodyPr/>
          <a:lstStyle/>
          <a:p>
            <a:r>
              <a:rPr lang="en-US" dirty="0" smtClean="0"/>
              <a:t>Intentional errors are largely due to motivational issues.</a:t>
            </a:r>
          </a:p>
          <a:p>
            <a:endParaRPr lang="en-US" dirty="0" smtClean="0"/>
          </a:p>
          <a:p>
            <a:r>
              <a:rPr lang="en-US" dirty="0" smtClean="0"/>
              <a:t>In some cases raters are see more benefit in distorting ratings than in providing accurate information.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9</a:t>
            </a:fld>
            <a:endParaRPr lang="en-US"/>
          </a:p>
        </p:txBody>
      </p:sp>
    </p:spTree>
    <p:extLst>
      <p:ext uri="{BB962C8B-B14F-4D97-AF65-F5344CB8AC3E}">
        <p14:creationId xmlns:p14="http://schemas.microsoft.com/office/powerpoint/2010/main" xmlns="" val="396938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Unintentional errors are largely due to cognitive biases that are the product of the complex tasks of observing, encoding, storing and retrieving performance information.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10</a:t>
            </a:fld>
            <a:endParaRPr lang="en-US"/>
          </a:p>
        </p:txBody>
      </p:sp>
    </p:spTree>
    <p:extLst>
      <p:ext uri="{BB962C8B-B14F-4D97-AF65-F5344CB8AC3E}">
        <p14:creationId xmlns:p14="http://schemas.microsoft.com/office/powerpoint/2010/main" xmlns="" val="864178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Through the combined use of good communication plan and various training programs, ratings errors can be substantially minimized.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11</a:t>
            </a:fld>
            <a:endParaRPr lang="en-US"/>
          </a:p>
        </p:txBody>
      </p:sp>
    </p:spTree>
    <p:extLst>
      <p:ext uri="{BB962C8B-B14F-4D97-AF65-F5344CB8AC3E}">
        <p14:creationId xmlns:p14="http://schemas.microsoft.com/office/powerpoint/2010/main" xmlns="" val="1970362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Regarding the communication plan, it is important that it include convincing reasons that it is more advantageous to provide accurate than inaccurate performance information.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12</a:t>
            </a:fld>
            <a:endParaRPr lang="en-US"/>
          </a:p>
        </p:txBody>
      </p:sp>
    </p:spTree>
    <p:extLst>
      <p:ext uri="{BB962C8B-B14F-4D97-AF65-F5344CB8AC3E}">
        <p14:creationId xmlns:p14="http://schemas.microsoft.com/office/powerpoint/2010/main" xmlns="" val="3524283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Regarding training programs, these often focus on describing the errors that raters usually make (RET programs).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13</a:t>
            </a:fld>
            <a:endParaRPr lang="en-US"/>
          </a:p>
        </p:txBody>
      </p:sp>
    </p:spTree>
    <p:extLst>
      <p:ext uri="{BB962C8B-B14F-4D97-AF65-F5344CB8AC3E}">
        <p14:creationId xmlns:p14="http://schemas.microsoft.com/office/powerpoint/2010/main" xmlns="" val="309357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In addition they should allow raters to generate a common frame of reference to be used in evaluating performance as well as offer raters tools to improve observation and memory skills and help mitigate the discomfort generated by the interpersonal demands of the performance management process.</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14</a:t>
            </a:fld>
            <a:endParaRPr lang="en-US"/>
          </a:p>
        </p:txBody>
      </p:sp>
    </p:spTree>
    <p:extLst>
      <p:ext uri="{BB962C8B-B14F-4D97-AF65-F5344CB8AC3E}">
        <p14:creationId xmlns:p14="http://schemas.microsoft.com/office/powerpoint/2010/main" xmlns="" val="37294424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FOR training is particularly beneficial when performance measurement emphasizes behaviors.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15</a:t>
            </a:fld>
            <a:endParaRPr lang="en-US"/>
          </a:p>
        </p:txBody>
      </p:sp>
    </p:spTree>
    <p:extLst>
      <p:ext uri="{BB962C8B-B14F-4D97-AF65-F5344CB8AC3E}">
        <p14:creationId xmlns:p14="http://schemas.microsoft.com/office/powerpoint/2010/main" xmlns="" val="1715137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Errors (Contd.)</a:t>
            </a:r>
          </a:p>
        </p:txBody>
      </p:sp>
      <p:sp>
        <p:nvSpPr>
          <p:cNvPr id="3" name="Content Placeholder 2"/>
          <p:cNvSpPr>
            <a:spLocks noGrp="1"/>
          </p:cNvSpPr>
          <p:nvPr>
            <p:ph idx="1"/>
          </p:nvPr>
        </p:nvSpPr>
        <p:spPr/>
        <p:txBody>
          <a:bodyPr/>
          <a:lstStyle/>
          <a:p>
            <a:r>
              <a:rPr lang="en-US" dirty="0" smtClean="0"/>
              <a:t>On the other hand BO training is particularly beneficial when performance measurement emphasizes results because raters learn not only how to observe behaviors but also how these behaviors are linked to results.</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16</a:t>
            </a:fld>
            <a:endParaRPr lang="en-US"/>
          </a:p>
        </p:txBody>
      </p:sp>
    </p:spTree>
    <p:extLst>
      <p:ext uri="{BB962C8B-B14F-4D97-AF65-F5344CB8AC3E}">
        <p14:creationId xmlns:p14="http://schemas.microsoft.com/office/powerpoint/2010/main" xmlns="" val="2871534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Testing</a:t>
            </a:r>
            <a:endParaRPr lang="en-US" dirty="0"/>
          </a:p>
        </p:txBody>
      </p:sp>
      <p:sp>
        <p:nvSpPr>
          <p:cNvPr id="3" name="Content Placeholder 2"/>
          <p:cNvSpPr>
            <a:spLocks noGrp="1"/>
          </p:cNvSpPr>
          <p:nvPr>
            <p:ph idx="1"/>
          </p:nvPr>
        </p:nvSpPr>
        <p:spPr/>
        <p:txBody>
          <a:bodyPr>
            <a:normAutofit/>
          </a:bodyPr>
          <a:lstStyle/>
          <a:p>
            <a:r>
              <a:rPr lang="en-US" dirty="0" smtClean="0"/>
              <a:t>Before the performance management system is implemented formally, it is a good idea to test a version of the entire system so that adjustments and revisions can be made as needed.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17</a:t>
            </a:fld>
            <a:endParaRPr lang="en-US"/>
          </a:p>
        </p:txBody>
      </p:sp>
    </p:spTree>
    <p:extLst>
      <p:ext uri="{BB962C8B-B14F-4D97-AF65-F5344CB8AC3E}">
        <p14:creationId xmlns:p14="http://schemas.microsoft.com/office/powerpoint/2010/main" xmlns="" val="2525934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a:t>
            </a:r>
            <a:r>
              <a:rPr lang="en-US" dirty="0" smtClean="0"/>
              <a:t>Testing (Contd.)</a:t>
            </a:r>
            <a:endParaRPr lang="en-US" dirty="0"/>
          </a:p>
        </p:txBody>
      </p:sp>
      <p:sp>
        <p:nvSpPr>
          <p:cNvPr id="3" name="Content Placeholder 2"/>
          <p:cNvSpPr>
            <a:spLocks noGrp="1"/>
          </p:cNvSpPr>
          <p:nvPr>
            <p:ph idx="1"/>
          </p:nvPr>
        </p:nvSpPr>
        <p:spPr/>
        <p:txBody>
          <a:bodyPr/>
          <a:lstStyle/>
          <a:p>
            <a:r>
              <a:rPr lang="en-US" dirty="0"/>
              <a:t>In pilot testing of the system, evaluations are not recorded in the employees files, however, the system is implemented in its entirety from beginning to end, including all the steps that would be included if the system had actually been implemented.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18</a:t>
            </a:fld>
            <a:endParaRPr lang="en-US"/>
          </a:p>
        </p:txBody>
      </p:sp>
    </p:spTree>
    <p:extLst>
      <p:ext uri="{BB962C8B-B14F-4D97-AF65-F5344CB8AC3E}">
        <p14:creationId xmlns:p14="http://schemas.microsoft.com/office/powerpoint/2010/main" xmlns="" val="3999013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In other words;</a:t>
            </a:r>
          </a:p>
          <a:p>
            <a:pPr lvl="1"/>
            <a:r>
              <a:rPr lang="en-US" dirty="0" smtClean="0"/>
              <a:t>Meetings take place between manager and employee.</a:t>
            </a:r>
          </a:p>
          <a:p>
            <a:pPr lvl="1"/>
            <a:r>
              <a:rPr lang="en-US" dirty="0" smtClean="0"/>
              <a:t>Performance data are gathered</a:t>
            </a:r>
          </a:p>
          <a:p>
            <a:pPr lvl="1"/>
            <a:r>
              <a:rPr lang="en-US" dirty="0" smtClean="0"/>
              <a:t>Developmental plans are designed</a:t>
            </a:r>
          </a:p>
          <a:p>
            <a:pPr lvl="1"/>
            <a:r>
              <a:rPr lang="en-US" dirty="0" smtClean="0"/>
              <a:t>And feedback is provided.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19</a:t>
            </a:fld>
            <a:endParaRPr lang="en-US"/>
          </a:p>
        </p:txBody>
      </p:sp>
    </p:spTree>
    <p:extLst>
      <p:ext uri="{BB962C8B-B14F-4D97-AF65-F5344CB8AC3E}">
        <p14:creationId xmlns:p14="http://schemas.microsoft.com/office/powerpoint/2010/main" xmlns="" val="27307785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The most important aspect of the pilot test is that </a:t>
            </a:r>
            <a:r>
              <a:rPr lang="en-US" smtClean="0"/>
              <a:t>all the participants </a:t>
            </a:r>
            <a:r>
              <a:rPr lang="en-US" dirty="0" smtClean="0"/>
              <a:t>maintain records noting any difficulties they encountered, ranging from problems with the appraisal form and how performance is measured to the feedback is received.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20</a:t>
            </a:fld>
            <a:endParaRPr lang="en-US"/>
          </a:p>
        </p:txBody>
      </p:sp>
    </p:spTree>
    <p:extLst>
      <p:ext uri="{BB962C8B-B14F-4D97-AF65-F5344CB8AC3E}">
        <p14:creationId xmlns:p14="http://schemas.microsoft.com/office/powerpoint/2010/main" xmlns="" val="27991756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The pilot test allows for the identification and early correction of any flaws before the system is implemented throughout the organization.</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21</a:t>
            </a:fld>
            <a:endParaRPr lang="en-US"/>
          </a:p>
        </p:txBody>
      </p:sp>
    </p:spTree>
    <p:extLst>
      <p:ext uri="{BB962C8B-B14F-4D97-AF65-F5344CB8AC3E}">
        <p14:creationId xmlns:p14="http://schemas.microsoft.com/office/powerpoint/2010/main" xmlns="" val="17271190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normAutofit/>
          </a:bodyPr>
          <a:lstStyle/>
          <a:p>
            <a:r>
              <a:rPr lang="en-US" dirty="0" smtClean="0"/>
              <a:t>We should not assume that the performance management system will necessarily be executed or that it will produce the anticipated results.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22</a:t>
            </a:fld>
            <a:endParaRPr lang="en-US"/>
          </a:p>
        </p:txBody>
      </p:sp>
    </p:spTree>
    <p:extLst>
      <p:ext uri="{BB962C8B-B14F-4D97-AF65-F5344CB8AC3E}">
        <p14:creationId xmlns:p14="http://schemas.microsoft.com/office/powerpoint/2010/main" xmlns="" val="11426067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a:t>The pilot testing allows us to gain information from the perspective of the system user on how well the system works, to learn about any difficulties and un </a:t>
            </a:r>
            <a:r>
              <a:rPr lang="en-US" dirty="0" smtClean="0"/>
              <a:t>foreseen </a:t>
            </a:r>
            <a:r>
              <a:rPr lang="en-US" dirty="0"/>
              <a:t>obstacles, to collect recommendation on how to improve all aspects of the system.</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23</a:t>
            </a:fld>
            <a:endParaRPr lang="en-US"/>
          </a:p>
        </p:txBody>
      </p:sp>
    </p:spTree>
    <p:extLst>
      <p:ext uri="{BB962C8B-B14F-4D97-AF65-F5344CB8AC3E}">
        <p14:creationId xmlns:p14="http://schemas.microsoft.com/office/powerpoint/2010/main" xmlns="" val="2921292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An important decision is to be made is the selection of group of employees with whom the system will be tested. </a:t>
            </a:r>
          </a:p>
          <a:p>
            <a:r>
              <a:rPr lang="en-US" dirty="0" smtClean="0"/>
              <a:t>In choosing this group, we need to understand that the managers who will be participating should be willing to invest the resources required to do the pilot test.</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24</a:t>
            </a:fld>
            <a:endParaRPr lang="en-US"/>
          </a:p>
        </p:txBody>
      </p:sp>
    </p:spTree>
    <p:extLst>
      <p:ext uri="{BB962C8B-B14F-4D97-AF65-F5344CB8AC3E}">
        <p14:creationId xmlns:p14="http://schemas.microsoft.com/office/powerpoint/2010/main" xmlns="" val="9415604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Pilot test provide crucial information to be used in improving the system before it is actually put in place.</a:t>
            </a:r>
          </a:p>
          <a:p>
            <a:r>
              <a:rPr lang="en-US" dirty="0" smtClean="0"/>
              <a:t>Pilot testing the system can provide huge savings and identify potential problems before they  become irreversible and the credibility of system is ruined permanently.</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25</a:t>
            </a:fld>
            <a:endParaRPr lang="en-US"/>
          </a:p>
        </p:txBody>
      </p:sp>
    </p:spTree>
    <p:extLst>
      <p:ext uri="{BB962C8B-B14F-4D97-AF65-F5344CB8AC3E}">
        <p14:creationId xmlns:p14="http://schemas.microsoft.com/office/powerpoint/2010/main" xmlns="" val="24613894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9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990600"/>
            <a:ext cx="9144000" cy="52577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26</a:t>
            </a:fld>
            <a:endParaRPr lang="en-US"/>
          </a:p>
        </p:txBody>
      </p:sp>
    </p:spTree>
    <p:extLst>
      <p:ext uri="{BB962C8B-B14F-4D97-AF65-F5344CB8AC3E}">
        <p14:creationId xmlns:p14="http://schemas.microsoft.com/office/powerpoint/2010/main" xmlns="" val="3601817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sman\Desktop\DESK TOP 11 JAN 2014\vIRTUAL UNI COMSATS\Performance Management\scans\19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133600"/>
            <a:ext cx="9143999" cy="35051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9419F115-8EF2-4F59-B966-9311F78F53C8}" type="slidenum">
              <a:rPr lang="en-US" smtClean="0"/>
              <a:pPr/>
              <a:t>27</a:t>
            </a:fld>
            <a:endParaRPr lang="en-US"/>
          </a:p>
        </p:txBody>
      </p:sp>
    </p:spTree>
    <p:extLst>
      <p:ext uri="{BB962C8B-B14F-4D97-AF65-F5344CB8AC3E}">
        <p14:creationId xmlns:p14="http://schemas.microsoft.com/office/powerpoint/2010/main" xmlns="" val="1374397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Usman\Desktop\DESK TOP 11 JAN 2014\vIRTUAL UNI COMSATS\Performance Management\scans\19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28</a:t>
            </a:fld>
            <a:endParaRPr lang="en-US"/>
          </a:p>
        </p:txBody>
      </p:sp>
    </p:spTree>
    <p:extLst>
      <p:ext uri="{BB962C8B-B14F-4D97-AF65-F5344CB8AC3E}">
        <p14:creationId xmlns:p14="http://schemas.microsoft.com/office/powerpoint/2010/main" xmlns="" val="4208598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Evaluation</a:t>
            </a:r>
            <a:endParaRPr lang="en-US" dirty="0"/>
          </a:p>
        </p:txBody>
      </p:sp>
      <p:sp>
        <p:nvSpPr>
          <p:cNvPr id="3" name="Content Placeholder 2"/>
          <p:cNvSpPr>
            <a:spLocks noGrp="1"/>
          </p:cNvSpPr>
          <p:nvPr>
            <p:ph idx="1"/>
          </p:nvPr>
        </p:nvSpPr>
        <p:spPr/>
        <p:txBody>
          <a:bodyPr>
            <a:normAutofit/>
          </a:bodyPr>
          <a:lstStyle/>
          <a:p>
            <a:r>
              <a:rPr lang="en-US" dirty="0" smtClean="0"/>
              <a:t>When the testing is over and the performance management system has been implemented organization wide, it is important to use clear measurements to monitor and evaluate the system.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29</a:t>
            </a:fld>
            <a:endParaRPr lang="en-US"/>
          </a:p>
        </p:txBody>
      </p:sp>
    </p:spTree>
    <p:extLst>
      <p:ext uri="{BB962C8B-B14F-4D97-AF65-F5344CB8AC3E}">
        <p14:creationId xmlns:p14="http://schemas.microsoft.com/office/powerpoint/2010/main" xmlns="" val="29740678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a:t>
            </a:r>
            <a:r>
              <a:rPr lang="en-US" dirty="0" smtClean="0"/>
              <a:t>Evaluation (Contd.)</a:t>
            </a:r>
            <a:endParaRPr lang="en-US" dirty="0"/>
          </a:p>
        </p:txBody>
      </p:sp>
      <p:sp>
        <p:nvSpPr>
          <p:cNvPr id="3" name="Content Placeholder 2"/>
          <p:cNvSpPr>
            <a:spLocks noGrp="1"/>
          </p:cNvSpPr>
          <p:nvPr>
            <p:ph idx="1"/>
          </p:nvPr>
        </p:nvSpPr>
        <p:spPr/>
        <p:txBody>
          <a:bodyPr/>
          <a:lstStyle/>
          <a:p>
            <a:r>
              <a:rPr lang="en-US" dirty="0"/>
              <a:t>In a nutshell, a decision is to be made about how to evaluate the systems effectiveness, how to evaluate the extent to which the system is being implemented as planned, and how to evaluate the extent to which it is producing the intended results.</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30</a:t>
            </a:fld>
            <a:endParaRPr lang="en-US"/>
          </a:p>
        </p:txBody>
      </p:sp>
    </p:spTree>
    <p:extLst>
      <p:ext uri="{BB962C8B-B14F-4D97-AF65-F5344CB8AC3E}">
        <p14:creationId xmlns:p14="http://schemas.microsoft.com/office/powerpoint/2010/main" xmlns="" val="18194441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9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76400"/>
            <a:ext cx="9143999" cy="3276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31</a:t>
            </a:fld>
            <a:endParaRPr lang="en-US"/>
          </a:p>
        </p:txBody>
      </p:sp>
    </p:spTree>
    <p:extLst>
      <p:ext uri="{BB962C8B-B14F-4D97-AF65-F5344CB8AC3E}">
        <p14:creationId xmlns:p14="http://schemas.microsoft.com/office/powerpoint/2010/main" xmlns="" val="565153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9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33400"/>
            <a:ext cx="9144000" cy="56387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32</a:t>
            </a:fld>
            <a:endParaRPr lang="en-US"/>
          </a:p>
        </p:txBody>
      </p:sp>
    </p:spTree>
    <p:extLst>
      <p:ext uri="{BB962C8B-B14F-4D97-AF65-F5344CB8AC3E}">
        <p14:creationId xmlns:p14="http://schemas.microsoft.com/office/powerpoint/2010/main" xmlns="" val="22294111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pPr>
              <a:buNone/>
            </a:pPr>
            <a:r>
              <a:rPr lang="en-US" dirty="0" smtClean="0"/>
              <a:t>Several additional measures can be used on a regular basis to monitor an evaluate the system:</a:t>
            </a:r>
          </a:p>
          <a:p>
            <a:endParaRPr lang="en-US" dirty="0" smtClean="0"/>
          </a:p>
          <a:p>
            <a:r>
              <a:rPr lang="en-US" dirty="0" smtClean="0"/>
              <a:t>Number of individuals evaluated: </a:t>
            </a:r>
          </a:p>
          <a:p>
            <a:pPr lvl="1"/>
            <a:r>
              <a:rPr lang="en-US" dirty="0" smtClean="0"/>
              <a:t>One of the most basic measure is to assess the number of employees who are actually participating in the system</a:t>
            </a:r>
          </a:p>
        </p:txBody>
      </p:sp>
      <p:sp>
        <p:nvSpPr>
          <p:cNvPr id="4" name="Slide Number Placeholder 3"/>
          <p:cNvSpPr>
            <a:spLocks noGrp="1"/>
          </p:cNvSpPr>
          <p:nvPr>
            <p:ph type="sldNum" sz="quarter" idx="12"/>
          </p:nvPr>
        </p:nvSpPr>
        <p:spPr/>
        <p:txBody>
          <a:bodyPr/>
          <a:lstStyle/>
          <a:p>
            <a:fld id="{9419F115-8EF2-4F59-B966-9311F78F53C8}" type="slidenum">
              <a:rPr lang="en-US" smtClean="0"/>
              <a:pPr/>
              <a:t>33</a:t>
            </a:fld>
            <a:endParaRPr lang="en-US"/>
          </a:p>
        </p:txBody>
      </p:sp>
    </p:spTree>
    <p:extLst>
      <p:ext uri="{BB962C8B-B14F-4D97-AF65-F5344CB8AC3E}">
        <p14:creationId xmlns:p14="http://schemas.microsoft.com/office/powerpoint/2010/main" xmlns="" val="2508223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lstStyle/>
          <a:p>
            <a:r>
              <a:rPr lang="en-US" dirty="0"/>
              <a:t>Distribution of performance ratings: </a:t>
            </a:r>
            <a:endParaRPr lang="en-US" dirty="0" smtClean="0"/>
          </a:p>
          <a:p>
            <a:pPr lvl="1"/>
            <a:r>
              <a:rPr lang="en-US" dirty="0" smtClean="0"/>
              <a:t>An </a:t>
            </a:r>
            <a:r>
              <a:rPr lang="en-US" dirty="0"/>
              <a:t>indicator of quality of the performance assessments is whether all or most scores are too high, too low, or clumped around the </a:t>
            </a:r>
            <a:r>
              <a:rPr lang="en-US" dirty="0" smtClean="0"/>
              <a:t>center </a:t>
            </a:r>
            <a:r>
              <a:rPr lang="en-US" dirty="0"/>
              <a:t>of the distribution.</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34</a:t>
            </a:fld>
            <a:endParaRPr lang="en-US"/>
          </a:p>
        </p:txBody>
      </p:sp>
    </p:spTree>
    <p:extLst>
      <p:ext uri="{BB962C8B-B14F-4D97-AF65-F5344CB8AC3E}">
        <p14:creationId xmlns:p14="http://schemas.microsoft.com/office/powerpoint/2010/main" xmlns="" val="32647833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r>
              <a:rPr lang="en-US" dirty="0" smtClean="0"/>
              <a:t>Quality of information: </a:t>
            </a:r>
          </a:p>
          <a:p>
            <a:pPr lvl="1"/>
            <a:r>
              <a:rPr lang="en-US" dirty="0" smtClean="0"/>
              <a:t>Another indicator of quality of the performance assessment is the quality of information provided in the open ended section of the form.</a:t>
            </a:r>
          </a:p>
        </p:txBody>
      </p:sp>
      <p:sp>
        <p:nvSpPr>
          <p:cNvPr id="4" name="Slide Number Placeholder 3"/>
          <p:cNvSpPr>
            <a:spLocks noGrp="1"/>
          </p:cNvSpPr>
          <p:nvPr>
            <p:ph type="sldNum" sz="quarter" idx="12"/>
          </p:nvPr>
        </p:nvSpPr>
        <p:spPr/>
        <p:txBody>
          <a:bodyPr/>
          <a:lstStyle/>
          <a:p>
            <a:fld id="{9419F115-8EF2-4F59-B966-9311F78F53C8}" type="slidenum">
              <a:rPr lang="en-US" smtClean="0"/>
              <a:pPr/>
              <a:t>35</a:t>
            </a:fld>
            <a:endParaRPr lang="en-US"/>
          </a:p>
        </p:txBody>
      </p:sp>
    </p:spTree>
    <p:extLst>
      <p:ext uri="{BB962C8B-B14F-4D97-AF65-F5344CB8AC3E}">
        <p14:creationId xmlns:p14="http://schemas.microsoft.com/office/powerpoint/2010/main" xmlns="" val="29840161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lstStyle/>
          <a:p>
            <a:r>
              <a:rPr lang="en-US" dirty="0"/>
              <a:t>Quality of performance discussion meetings:  </a:t>
            </a:r>
            <a:endParaRPr lang="en-US" dirty="0" smtClean="0"/>
          </a:p>
          <a:p>
            <a:pPr lvl="1"/>
            <a:r>
              <a:rPr lang="en-US" dirty="0" smtClean="0"/>
              <a:t>Confidential </a:t>
            </a:r>
            <a:r>
              <a:rPr lang="en-US" dirty="0"/>
              <a:t>survey can be distributed to all employee on a regular basis to gather information about how the survivor is managing the performance discussion meetings.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36</a:t>
            </a:fld>
            <a:endParaRPr lang="en-US"/>
          </a:p>
        </p:txBody>
      </p:sp>
    </p:spTree>
    <p:extLst>
      <p:ext uri="{BB962C8B-B14F-4D97-AF65-F5344CB8AC3E}">
        <p14:creationId xmlns:p14="http://schemas.microsoft.com/office/powerpoint/2010/main" xmlns="" val="36119259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r>
              <a:rPr lang="en-US" dirty="0" smtClean="0"/>
              <a:t>System satisfaction: </a:t>
            </a:r>
          </a:p>
          <a:p>
            <a:pPr lvl="1"/>
            <a:r>
              <a:rPr lang="en-US" dirty="0" smtClean="0"/>
              <a:t>A confidence survey can also be distributed to assess the percentage of system users, both raters and </a:t>
            </a:r>
            <a:r>
              <a:rPr lang="en-US" dirty="0" err="1" smtClean="0"/>
              <a:t>ratees</a:t>
            </a:r>
            <a:r>
              <a:rPr lang="en-US" dirty="0" smtClean="0"/>
              <a:t>.</a:t>
            </a:r>
          </a:p>
        </p:txBody>
      </p:sp>
      <p:sp>
        <p:nvSpPr>
          <p:cNvPr id="4" name="Slide Number Placeholder 3"/>
          <p:cNvSpPr>
            <a:spLocks noGrp="1"/>
          </p:cNvSpPr>
          <p:nvPr>
            <p:ph type="sldNum" sz="quarter" idx="12"/>
          </p:nvPr>
        </p:nvSpPr>
        <p:spPr/>
        <p:txBody>
          <a:bodyPr/>
          <a:lstStyle/>
          <a:p>
            <a:fld id="{9419F115-8EF2-4F59-B966-9311F78F53C8}" type="slidenum">
              <a:rPr lang="en-US" smtClean="0"/>
              <a:pPr/>
              <a:t>37</a:t>
            </a:fld>
            <a:endParaRPr lang="en-US"/>
          </a:p>
        </p:txBody>
      </p:sp>
    </p:spTree>
    <p:extLst>
      <p:ext uri="{BB962C8B-B14F-4D97-AF65-F5344CB8AC3E}">
        <p14:creationId xmlns:p14="http://schemas.microsoft.com/office/powerpoint/2010/main" xmlns="" val="39334904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normAutofit/>
          </a:bodyPr>
          <a:lstStyle/>
          <a:p>
            <a:r>
              <a:rPr lang="en-US" dirty="0"/>
              <a:t>Overall/cost benefit ratio: </a:t>
            </a:r>
            <a:endParaRPr lang="en-US" dirty="0" smtClean="0"/>
          </a:p>
          <a:p>
            <a:pPr lvl="1"/>
            <a:r>
              <a:rPr lang="en-US" dirty="0" smtClean="0"/>
              <a:t>A </a:t>
            </a:r>
            <a:r>
              <a:rPr lang="en-US" dirty="0"/>
              <a:t>fairly simple way to address the overall impact of the system is to ask a participants to rate the overall cost/benefit ratio for the performance management system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38</a:t>
            </a:fld>
            <a:endParaRPr lang="en-US"/>
          </a:p>
        </p:txBody>
      </p:sp>
    </p:spTree>
    <p:extLst>
      <p:ext uri="{BB962C8B-B14F-4D97-AF65-F5344CB8AC3E}">
        <p14:creationId xmlns:p14="http://schemas.microsoft.com/office/powerpoint/2010/main" xmlns="" val="30535593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Ongoing Monitoring and Evaluation (Contd.)</a:t>
            </a:r>
          </a:p>
        </p:txBody>
      </p:sp>
      <p:sp>
        <p:nvSpPr>
          <p:cNvPr id="3" name="Content Placeholder 2"/>
          <p:cNvSpPr>
            <a:spLocks noGrp="1"/>
          </p:cNvSpPr>
          <p:nvPr>
            <p:ph idx="1"/>
          </p:nvPr>
        </p:nvSpPr>
        <p:spPr/>
        <p:txBody>
          <a:bodyPr/>
          <a:lstStyle/>
          <a:p>
            <a:r>
              <a:rPr lang="en-US" dirty="0"/>
              <a:t>Unit level and organizational level performance: </a:t>
            </a:r>
            <a:endParaRPr lang="en-US" dirty="0" smtClean="0"/>
          </a:p>
          <a:p>
            <a:pPr lvl="1"/>
            <a:r>
              <a:rPr lang="en-US" dirty="0" smtClean="0"/>
              <a:t>Such </a:t>
            </a:r>
            <a:r>
              <a:rPr lang="en-US" dirty="0"/>
              <a:t>performance indicator might be customer satisfaction with specific units and indicators of the financial of various units or the organization as a whole.</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39</a:t>
            </a:fld>
            <a:endParaRPr lang="en-US"/>
          </a:p>
        </p:txBody>
      </p:sp>
    </p:spTree>
    <p:extLst>
      <p:ext uri="{BB962C8B-B14F-4D97-AF65-F5344CB8AC3E}">
        <p14:creationId xmlns:p14="http://schemas.microsoft.com/office/powerpoint/2010/main" xmlns="" val="15266763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19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40</a:t>
            </a:fld>
            <a:endParaRPr lang="en-US"/>
          </a:p>
        </p:txBody>
      </p:sp>
    </p:spTree>
    <p:extLst>
      <p:ext uri="{BB962C8B-B14F-4D97-AF65-F5344CB8AC3E}">
        <p14:creationId xmlns:p14="http://schemas.microsoft.com/office/powerpoint/2010/main" xmlns="" val="25004935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90800"/>
            <a:ext cx="8229600" cy="2011363"/>
          </a:xfrm>
        </p:spPr>
        <p:txBody>
          <a:bodyPr/>
          <a:lstStyle/>
          <a:p>
            <a:r>
              <a:rPr lang="en-US" dirty="0" smtClean="0"/>
              <a:t>END OF CHAPTER CASE STUDY</a:t>
            </a:r>
          </a:p>
          <a:p>
            <a:pPr lvl="1"/>
            <a:r>
              <a:rPr lang="en-US" dirty="0" smtClean="0"/>
              <a:t>ACCOUNTING INC.</a:t>
            </a:r>
            <a:endParaRPr lang="en-US" dirty="0"/>
          </a:p>
        </p:txBody>
      </p:sp>
      <p:sp>
        <p:nvSpPr>
          <p:cNvPr id="2" name="Slide Number Placeholder 1"/>
          <p:cNvSpPr>
            <a:spLocks noGrp="1"/>
          </p:cNvSpPr>
          <p:nvPr>
            <p:ph type="sldNum" sz="quarter" idx="12"/>
          </p:nvPr>
        </p:nvSpPr>
        <p:spPr/>
        <p:txBody>
          <a:bodyPr/>
          <a:lstStyle/>
          <a:p>
            <a:fld id="{9419F115-8EF2-4F59-B966-9311F78F53C8}" type="slidenum">
              <a:rPr lang="en-US" smtClean="0"/>
              <a:pPr/>
              <a:t>41</a:t>
            </a:fld>
            <a:endParaRPr lang="en-US"/>
          </a:p>
        </p:txBody>
      </p:sp>
    </p:spTree>
    <p:extLst>
      <p:ext uri="{BB962C8B-B14F-4D97-AF65-F5344CB8AC3E}">
        <p14:creationId xmlns:p14="http://schemas.microsoft.com/office/powerpoint/2010/main" xmlns="" val="9504346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19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9419F115-8EF2-4F59-B966-9311F78F53C8}" type="slidenum">
              <a:rPr lang="en-US" smtClean="0"/>
              <a:pPr/>
              <a:t>42</a:t>
            </a:fld>
            <a:endParaRPr lang="en-US"/>
          </a:p>
        </p:txBody>
      </p:sp>
    </p:spTree>
    <p:extLst>
      <p:ext uri="{BB962C8B-B14F-4D97-AF65-F5344CB8AC3E}">
        <p14:creationId xmlns:p14="http://schemas.microsoft.com/office/powerpoint/2010/main" xmlns="" val="24380628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a:t>Self Efficacy Training</a:t>
            </a:r>
          </a:p>
          <a:p>
            <a:r>
              <a:rPr lang="en-US" dirty="0"/>
              <a:t>Summary Raters Errors</a:t>
            </a:r>
          </a:p>
          <a:p>
            <a:r>
              <a:rPr lang="en-US" dirty="0"/>
              <a:t>Pilot Testing</a:t>
            </a:r>
          </a:p>
          <a:p>
            <a:r>
              <a:rPr lang="en-US" dirty="0"/>
              <a:t>Ongoing Monitoring and Evaluation</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43</a:t>
            </a:fld>
            <a:endParaRPr lang="en-US"/>
          </a:p>
        </p:txBody>
      </p:sp>
    </p:spTree>
    <p:extLst>
      <p:ext uri="{BB962C8B-B14F-4D97-AF65-F5344CB8AC3E}">
        <p14:creationId xmlns:p14="http://schemas.microsoft.com/office/powerpoint/2010/main" xmlns="" val="1656366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44</a:t>
            </a:fld>
            <a:endParaRPr lang="en-US"/>
          </a:p>
        </p:txBody>
      </p:sp>
    </p:spTree>
    <p:extLst>
      <p:ext uri="{BB962C8B-B14F-4D97-AF65-F5344CB8AC3E}">
        <p14:creationId xmlns:p14="http://schemas.microsoft.com/office/powerpoint/2010/main" xmlns="" val="8830066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1336</Words>
  <Application>Microsoft Office PowerPoint</Application>
  <PresentationFormat>On-screen Show (4:3)</PresentationFormat>
  <Paragraphs>154</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HRM-755  PERFORMANCE MANAGEMENT</vt:lpstr>
      <vt:lpstr>Summary of Previous Lecture</vt:lpstr>
      <vt:lpstr>Agenda for Today’s Lecture</vt:lpstr>
      <vt:lpstr>Self- Efficacy Training</vt:lpstr>
      <vt:lpstr>Self- Efficacy Training (Contd.)</vt:lpstr>
      <vt:lpstr>Self- Efficacy Training (Contd.)</vt:lpstr>
      <vt:lpstr>Self- Efficacy Training (Contd.)</vt:lpstr>
      <vt:lpstr>Raters Errors</vt:lpstr>
      <vt:lpstr>Raters Errors (Contd.)</vt:lpstr>
      <vt:lpstr>Raters Errors (Contd.)</vt:lpstr>
      <vt:lpstr>Raters Errors (Contd.)</vt:lpstr>
      <vt:lpstr>Raters Errors (Contd.)</vt:lpstr>
      <vt:lpstr>Raters Errors (Contd.)</vt:lpstr>
      <vt:lpstr>Raters Errors (Contd.)</vt:lpstr>
      <vt:lpstr>Raters Errors (Contd.)</vt:lpstr>
      <vt:lpstr>Raters Errors (Contd.)</vt:lpstr>
      <vt:lpstr>Pilot Testing</vt:lpstr>
      <vt:lpstr>Pilot Testing (Contd.)</vt:lpstr>
      <vt:lpstr>Pilot Testing (Contd.)</vt:lpstr>
      <vt:lpstr>Pilot Testing (Contd.)</vt:lpstr>
      <vt:lpstr>Pilot Testing (Contd.)</vt:lpstr>
      <vt:lpstr>Pilot Testing (Contd.)</vt:lpstr>
      <vt:lpstr>Pilot Testing (Contd.)</vt:lpstr>
      <vt:lpstr>Pilot Testing (Contd.)</vt:lpstr>
      <vt:lpstr>Pilot Testing (Contd.)</vt:lpstr>
      <vt:lpstr>Slide 26</vt:lpstr>
      <vt:lpstr>Slide 27</vt:lpstr>
      <vt:lpstr>Slide 28</vt:lpstr>
      <vt:lpstr>Ongoing Monitoring and Evaluation</vt:lpstr>
      <vt:lpstr>Ongoing Monitoring and Evaluation (Contd.)</vt:lpstr>
      <vt:lpstr>Slide 31</vt:lpstr>
      <vt:lpstr>Slide 32</vt:lpstr>
      <vt:lpstr>Ongoing Monitoring and Evaluation (Contd.)</vt:lpstr>
      <vt:lpstr>Ongoing Monitoring and Evaluation (Contd.)</vt:lpstr>
      <vt:lpstr>Ongoing Monitoring and Evaluation (Contd.)</vt:lpstr>
      <vt:lpstr>Ongoing Monitoring and Evaluation (Contd.)</vt:lpstr>
      <vt:lpstr>Ongoing Monitoring and Evaluation (Contd.)</vt:lpstr>
      <vt:lpstr>Ongoing Monitoring and Evaluation (Contd.)</vt:lpstr>
      <vt:lpstr>Ongoing Monitoring and Evaluation (Contd.)</vt:lpstr>
      <vt:lpstr>Slide 40</vt:lpstr>
      <vt:lpstr>Slide 41</vt:lpstr>
      <vt:lpstr>Slide 42</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11</cp:revision>
  <dcterms:created xsi:type="dcterms:W3CDTF">2014-07-08T05:04:54Z</dcterms:created>
  <dcterms:modified xsi:type="dcterms:W3CDTF">2014-07-08T13:13:17Z</dcterms:modified>
</cp:coreProperties>
</file>