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93" r:id="rId2"/>
    <p:sldId id="295" r:id="rId3"/>
    <p:sldId id="296" r:id="rId4"/>
    <p:sldId id="300"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301" r:id="rId41"/>
    <p:sldId id="299"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131CDC-D2C1-4412-A199-111C33400D84}" type="datetimeFigureOut">
              <a:rPr lang="en-US" smtClean="0"/>
              <a:t>08/07/2014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542824-6C58-4EBC-882D-125F6A35CF8F}" type="slidenum">
              <a:rPr lang="en-US" smtClean="0"/>
              <a:t>‹#›</a:t>
            </a:fld>
            <a:endParaRPr lang="en-US"/>
          </a:p>
        </p:txBody>
      </p:sp>
    </p:spTree>
    <p:extLst>
      <p:ext uri="{BB962C8B-B14F-4D97-AF65-F5344CB8AC3E}">
        <p14:creationId xmlns:p14="http://schemas.microsoft.com/office/powerpoint/2010/main" val="286798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1FADF2-2D99-4B92-9361-CE8AC6A69B3A}" type="datetime1">
              <a:rPr lang="en-US" smtClean="0"/>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DA181-FCAB-405C-9272-CF5F47714BAB}" type="slidenum">
              <a:rPr lang="en-US" smtClean="0"/>
              <a:t>‹#›</a:t>
            </a:fld>
            <a:endParaRPr lang="en-US"/>
          </a:p>
        </p:txBody>
      </p:sp>
    </p:spTree>
    <p:extLst>
      <p:ext uri="{BB962C8B-B14F-4D97-AF65-F5344CB8AC3E}">
        <p14:creationId xmlns:p14="http://schemas.microsoft.com/office/powerpoint/2010/main" val="604737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2C2AF6-50D3-42BC-AD11-70124308D464}" type="datetime1">
              <a:rPr lang="en-US" smtClean="0"/>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DA181-FCAB-405C-9272-CF5F47714BAB}" type="slidenum">
              <a:rPr lang="en-US" smtClean="0"/>
              <a:t>‹#›</a:t>
            </a:fld>
            <a:endParaRPr lang="en-US"/>
          </a:p>
        </p:txBody>
      </p:sp>
    </p:spTree>
    <p:extLst>
      <p:ext uri="{BB962C8B-B14F-4D97-AF65-F5344CB8AC3E}">
        <p14:creationId xmlns:p14="http://schemas.microsoft.com/office/powerpoint/2010/main" val="1988295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AA40DA-B3A0-43A9-95B1-62AAB0580974}" type="datetime1">
              <a:rPr lang="en-US" smtClean="0"/>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DA181-FCAB-405C-9272-CF5F47714BAB}" type="slidenum">
              <a:rPr lang="en-US" smtClean="0"/>
              <a:t>‹#›</a:t>
            </a:fld>
            <a:endParaRPr lang="en-US"/>
          </a:p>
        </p:txBody>
      </p:sp>
    </p:spTree>
    <p:extLst>
      <p:ext uri="{BB962C8B-B14F-4D97-AF65-F5344CB8AC3E}">
        <p14:creationId xmlns:p14="http://schemas.microsoft.com/office/powerpoint/2010/main" val="2140867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2C4182-8A09-4B73-B93E-1C6E10CE6EEB}" type="datetime1">
              <a:rPr lang="en-US" smtClean="0"/>
              <a:t>08/07/2014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ADA181-FCAB-405C-9272-CF5F47714BAB}" type="slidenum">
              <a:rPr lang="en-US" smtClean="0"/>
              <a:t>‹#›</a:t>
            </a:fld>
            <a:endParaRPr lang="en-US"/>
          </a:p>
        </p:txBody>
      </p:sp>
    </p:spTree>
    <p:extLst>
      <p:ext uri="{BB962C8B-B14F-4D97-AF65-F5344CB8AC3E}">
        <p14:creationId xmlns:p14="http://schemas.microsoft.com/office/powerpoint/2010/main" val="1798297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55AB06-930E-4E0D-8B69-02DF2142DDEA}" type="datetime1">
              <a:rPr lang="en-US" smtClean="0"/>
              <a:t>08/07/2014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ADA181-FCAB-405C-9272-CF5F47714BAB}" type="slidenum">
              <a:rPr lang="en-US" smtClean="0"/>
              <a:t>‹#›</a:t>
            </a:fld>
            <a:endParaRPr lang="en-US"/>
          </a:p>
        </p:txBody>
      </p:sp>
    </p:spTree>
    <p:extLst>
      <p:ext uri="{BB962C8B-B14F-4D97-AF65-F5344CB8AC3E}">
        <p14:creationId xmlns:p14="http://schemas.microsoft.com/office/powerpoint/2010/main" val="3016353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3D961C-230E-44C2-809E-635D58413EBC}" type="datetime1">
              <a:rPr lang="en-US" smtClean="0"/>
              <a:t>08/07/2014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ADA181-FCAB-405C-9272-CF5F47714BAB}" type="slidenum">
              <a:rPr lang="en-US" smtClean="0"/>
              <a:t>‹#›</a:t>
            </a:fld>
            <a:endParaRPr lang="en-US"/>
          </a:p>
        </p:txBody>
      </p:sp>
    </p:spTree>
    <p:extLst>
      <p:ext uri="{BB962C8B-B14F-4D97-AF65-F5344CB8AC3E}">
        <p14:creationId xmlns:p14="http://schemas.microsoft.com/office/powerpoint/2010/main" val="4114766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6DEEED-B1A7-41C6-8BEE-2932EC96F1E1}" type="datetime1">
              <a:rPr lang="en-US" smtClean="0"/>
              <a:t>08/07/2014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ADA181-FCAB-405C-9272-CF5F47714BAB}" type="slidenum">
              <a:rPr lang="en-US" smtClean="0"/>
              <a:t>‹#›</a:t>
            </a:fld>
            <a:endParaRPr lang="en-US"/>
          </a:p>
        </p:txBody>
      </p:sp>
    </p:spTree>
    <p:extLst>
      <p:ext uri="{BB962C8B-B14F-4D97-AF65-F5344CB8AC3E}">
        <p14:creationId xmlns:p14="http://schemas.microsoft.com/office/powerpoint/2010/main" val="3556640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F20F8D-DE69-4CEC-956E-1DEC7B4D9BA0}" type="datetime1">
              <a:rPr lang="en-US" smtClean="0"/>
              <a:t>08/07/2014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ADA181-FCAB-405C-9272-CF5F47714BAB}" type="slidenum">
              <a:rPr lang="en-US" smtClean="0"/>
              <a:t>‹#›</a:t>
            </a:fld>
            <a:endParaRPr lang="en-US"/>
          </a:p>
        </p:txBody>
      </p:sp>
    </p:spTree>
    <p:extLst>
      <p:ext uri="{BB962C8B-B14F-4D97-AF65-F5344CB8AC3E}">
        <p14:creationId xmlns:p14="http://schemas.microsoft.com/office/powerpoint/2010/main" val="2144817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488CC2-7A69-4488-8DDE-57E295989764}" type="datetime1">
              <a:rPr lang="en-US" smtClean="0"/>
              <a:t>08/07/2014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ADA181-FCAB-405C-9272-CF5F47714BAB}" type="slidenum">
              <a:rPr lang="en-US" smtClean="0"/>
              <a:t>‹#›</a:t>
            </a:fld>
            <a:endParaRPr lang="en-US"/>
          </a:p>
        </p:txBody>
      </p:sp>
    </p:spTree>
    <p:extLst>
      <p:ext uri="{BB962C8B-B14F-4D97-AF65-F5344CB8AC3E}">
        <p14:creationId xmlns:p14="http://schemas.microsoft.com/office/powerpoint/2010/main" val="3230861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0C5BC5-544A-4203-AC05-E3D37F1D8506}" type="datetime1">
              <a:rPr lang="en-US" smtClean="0"/>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DA181-FCAB-405C-9272-CF5F47714BAB}" type="slidenum">
              <a:rPr lang="en-US" smtClean="0"/>
              <a:t>‹#›</a:t>
            </a:fld>
            <a:endParaRPr lang="en-US"/>
          </a:p>
        </p:txBody>
      </p:sp>
    </p:spTree>
    <p:extLst>
      <p:ext uri="{BB962C8B-B14F-4D97-AF65-F5344CB8AC3E}">
        <p14:creationId xmlns:p14="http://schemas.microsoft.com/office/powerpoint/2010/main" val="755734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65B650-6BA8-46C7-9054-8519D63854C4}" type="datetime1">
              <a:rPr lang="en-US" smtClean="0"/>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DA181-FCAB-405C-9272-CF5F47714BAB}" type="slidenum">
              <a:rPr lang="en-US" smtClean="0"/>
              <a:t>‹#›</a:t>
            </a:fld>
            <a:endParaRPr lang="en-US"/>
          </a:p>
        </p:txBody>
      </p:sp>
    </p:spTree>
    <p:extLst>
      <p:ext uri="{BB962C8B-B14F-4D97-AF65-F5344CB8AC3E}">
        <p14:creationId xmlns:p14="http://schemas.microsoft.com/office/powerpoint/2010/main" val="2678922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7A50CF-8663-4022-BC47-9A428DB2E332}" type="datetime1">
              <a:rPr lang="en-US" smtClean="0"/>
              <a:t>08/07/2014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ADA181-FCAB-405C-9272-CF5F47714BAB}" type="slidenum">
              <a:rPr lang="en-US" smtClean="0"/>
              <a:t>‹#›</a:t>
            </a:fld>
            <a:endParaRPr lang="en-US"/>
          </a:p>
        </p:txBody>
      </p:sp>
    </p:spTree>
    <p:extLst>
      <p:ext uri="{BB962C8B-B14F-4D97-AF65-F5344CB8AC3E}">
        <p14:creationId xmlns:p14="http://schemas.microsoft.com/office/powerpoint/2010/main" val="4072012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5715000" y="468868"/>
            <a:ext cx="2514600" cy="369332"/>
          </a:xfrm>
          <a:prstGeom prst="rect">
            <a:avLst/>
          </a:prstGeom>
          <a:noFill/>
        </p:spPr>
        <p:txBody>
          <a:bodyPr wrap="square" rtlCol="0">
            <a:spAutoFit/>
          </a:bodyPr>
          <a:lstStyle/>
          <a:p>
            <a:r>
              <a:rPr lang="en-US" dirty="0" smtClean="0"/>
              <a:t>LECTURE: TWENTY </a:t>
            </a:r>
            <a:r>
              <a:rPr lang="en-US" dirty="0" smtClean="0"/>
              <a:t>TWO</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t>1</a:t>
            </a:fld>
            <a:endParaRPr lang="en-US"/>
          </a:p>
        </p:txBody>
      </p:sp>
    </p:spTree>
    <p:extLst>
      <p:ext uri="{BB962C8B-B14F-4D97-AF65-F5344CB8AC3E}">
        <p14:creationId xmlns:p14="http://schemas.microsoft.com/office/powerpoint/2010/main" val="26884286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a:t>
            </a:r>
            <a:r>
              <a:rPr lang="en-US" dirty="0" smtClean="0"/>
              <a:t>Lecture</a:t>
            </a:r>
            <a:endParaRPr lang="en-US" dirty="0"/>
          </a:p>
        </p:txBody>
      </p:sp>
      <p:sp>
        <p:nvSpPr>
          <p:cNvPr id="3" name="Content Placeholder 2"/>
          <p:cNvSpPr>
            <a:spLocks noGrp="1"/>
          </p:cNvSpPr>
          <p:nvPr>
            <p:ph idx="1"/>
          </p:nvPr>
        </p:nvSpPr>
        <p:spPr/>
        <p:txBody>
          <a:bodyPr>
            <a:normAutofit/>
          </a:bodyPr>
          <a:lstStyle/>
          <a:p>
            <a:r>
              <a:rPr lang="en-US" dirty="0" smtClean="0"/>
              <a:t>Rater Error Training (RET).</a:t>
            </a:r>
          </a:p>
          <a:p>
            <a:r>
              <a:rPr lang="en-US" dirty="0" smtClean="0"/>
              <a:t>Possible Errors in Ratings</a:t>
            </a:r>
          </a:p>
          <a:p>
            <a:pPr lvl="1"/>
            <a:r>
              <a:rPr lang="en-US" dirty="0" smtClean="0"/>
              <a:t>Similar to me Error</a:t>
            </a:r>
          </a:p>
          <a:p>
            <a:pPr lvl="1"/>
            <a:r>
              <a:rPr lang="en-US" dirty="0" smtClean="0"/>
              <a:t>Contrast Error</a:t>
            </a:r>
          </a:p>
          <a:p>
            <a:pPr lvl="1"/>
            <a:r>
              <a:rPr lang="en-US" dirty="0" smtClean="0"/>
              <a:t>Leniency Error</a:t>
            </a:r>
          </a:p>
          <a:p>
            <a:pPr lvl="1"/>
            <a:r>
              <a:rPr lang="en-US" dirty="0" smtClean="0"/>
              <a:t>Severity Error</a:t>
            </a:r>
          </a:p>
          <a:p>
            <a:pPr lvl="1"/>
            <a:r>
              <a:rPr lang="en-US" dirty="0" smtClean="0"/>
              <a:t>Central Tendency Error</a:t>
            </a:r>
          </a:p>
          <a:p>
            <a:pPr lvl="1"/>
            <a:r>
              <a:rPr lang="en-US" dirty="0" smtClean="0"/>
              <a:t>Halo Error</a:t>
            </a:r>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t>2</a:t>
            </a:fld>
            <a:endParaRPr lang="en-US"/>
          </a:p>
        </p:txBody>
      </p:sp>
    </p:spTree>
    <p:extLst>
      <p:ext uri="{BB962C8B-B14F-4D97-AF65-F5344CB8AC3E}">
        <p14:creationId xmlns:p14="http://schemas.microsoft.com/office/powerpoint/2010/main" val="1145091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Summary of Previous Lecture </a:t>
            </a:r>
            <a:r>
              <a:rPr lang="en-US" dirty="0" smtClean="0"/>
              <a:t>(Contd.)</a:t>
            </a:r>
            <a:endParaRPr lang="en-US" dirty="0"/>
          </a:p>
        </p:txBody>
      </p:sp>
      <p:sp>
        <p:nvSpPr>
          <p:cNvPr id="3" name="Content Placeholder 2"/>
          <p:cNvSpPr>
            <a:spLocks noGrp="1"/>
          </p:cNvSpPr>
          <p:nvPr>
            <p:ph idx="1"/>
          </p:nvPr>
        </p:nvSpPr>
        <p:spPr/>
        <p:txBody>
          <a:bodyPr>
            <a:normAutofit/>
          </a:bodyPr>
          <a:lstStyle/>
          <a:p>
            <a:r>
              <a:rPr lang="en-US" dirty="0"/>
              <a:t>Possible Errors in Ratings</a:t>
            </a:r>
          </a:p>
          <a:p>
            <a:pPr lvl="1"/>
            <a:r>
              <a:rPr lang="en-US" dirty="0" smtClean="0"/>
              <a:t>Primary </a:t>
            </a:r>
            <a:r>
              <a:rPr lang="en-US" dirty="0"/>
              <a:t>Error</a:t>
            </a:r>
          </a:p>
          <a:p>
            <a:pPr lvl="1"/>
            <a:r>
              <a:rPr lang="en-US" dirty="0" err="1"/>
              <a:t>Recency</a:t>
            </a:r>
            <a:r>
              <a:rPr lang="en-US" dirty="0"/>
              <a:t> Error</a:t>
            </a:r>
          </a:p>
          <a:p>
            <a:pPr lvl="1"/>
            <a:r>
              <a:rPr lang="en-US" dirty="0"/>
              <a:t>Negative Error</a:t>
            </a:r>
          </a:p>
          <a:p>
            <a:pPr lvl="1"/>
            <a:r>
              <a:rPr lang="en-US" dirty="0"/>
              <a:t>First Impression Error</a:t>
            </a:r>
          </a:p>
          <a:p>
            <a:pPr lvl="1"/>
            <a:r>
              <a:rPr lang="en-US" dirty="0"/>
              <a:t>Spillover Error</a:t>
            </a:r>
          </a:p>
          <a:p>
            <a:pPr lvl="1"/>
            <a:r>
              <a:rPr lang="en-US" dirty="0"/>
              <a:t>Stereotype Error</a:t>
            </a:r>
          </a:p>
          <a:p>
            <a:pPr lvl="1"/>
            <a:r>
              <a:rPr lang="en-US" dirty="0"/>
              <a:t>Attribution Error</a:t>
            </a:r>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3</a:t>
            </a:fld>
            <a:endParaRPr lang="en-US"/>
          </a:p>
        </p:txBody>
      </p:sp>
    </p:spTree>
    <p:extLst>
      <p:ext uri="{BB962C8B-B14F-4D97-AF65-F5344CB8AC3E}">
        <p14:creationId xmlns:p14="http://schemas.microsoft.com/office/powerpoint/2010/main" val="2833210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for Today’s Lecture</a:t>
            </a:r>
            <a:endParaRPr lang="en-US" dirty="0"/>
          </a:p>
        </p:txBody>
      </p:sp>
      <p:sp>
        <p:nvSpPr>
          <p:cNvPr id="3" name="Content Placeholder 2"/>
          <p:cNvSpPr>
            <a:spLocks noGrp="1"/>
          </p:cNvSpPr>
          <p:nvPr>
            <p:ph idx="1"/>
          </p:nvPr>
        </p:nvSpPr>
        <p:spPr/>
        <p:txBody>
          <a:bodyPr>
            <a:normAutofit lnSpcReduction="10000"/>
          </a:bodyPr>
          <a:lstStyle/>
          <a:p>
            <a:r>
              <a:rPr lang="en-US" dirty="0"/>
              <a:t>Possible Errors in Ratings</a:t>
            </a:r>
          </a:p>
          <a:p>
            <a:r>
              <a:rPr lang="en-US" dirty="0"/>
              <a:t>Frame of Reference </a:t>
            </a:r>
            <a:r>
              <a:rPr lang="en-US" dirty="0" smtClean="0"/>
              <a:t>Training</a:t>
            </a:r>
          </a:p>
          <a:p>
            <a:r>
              <a:rPr lang="en-US" dirty="0" smtClean="0"/>
              <a:t>Steps in designing a Frame </a:t>
            </a:r>
            <a:r>
              <a:rPr lang="en-US" dirty="0"/>
              <a:t>of Reference Training</a:t>
            </a:r>
          </a:p>
          <a:p>
            <a:r>
              <a:rPr lang="en-US" dirty="0" smtClean="0"/>
              <a:t>Behavior </a:t>
            </a:r>
            <a:r>
              <a:rPr lang="en-US" dirty="0"/>
              <a:t>Observational </a:t>
            </a:r>
            <a:r>
              <a:rPr lang="en-US" dirty="0" smtClean="0"/>
              <a:t>Training</a:t>
            </a:r>
          </a:p>
          <a:p>
            <a:r>
              <a:rPr lang="en-US" dirty="0" smtClean="0"/>
              <a:t>Self Leadership Training</a:t>
            </a:r>
          </a:p>
          <a:p>
            <a:r>
              <a:rPr lang="en-US" dirty="0" smtClean="0"/>
              <a:t>Steps in designing a Self </a:t>
            </a:r>
            <a:r>
              <a:rPr lang="en-US" dirty="0"/>
              <a:t>Leadership </a:t>
            </a:r>
            <a:r>
              <a:rPr lang="en-US" dirty="0" smtClean="0"/>
              <a:t>Training</a:t>
            </a:r>
          </a:p>
          <a:p>
            <a:r>
              <a:rPr lang="en-US" dirty="0" smtClean="0"/>
              <a:t>Self Efficacy Training</a:t>
            </a:r>
          </a:p>
          <a:p>
            <a:endParaRPr lang="en-US" dirty="0" smtClean="0"/>
          </a:p>
        </p:txBody>
      </p:sp>
      <p:sp>
        <p:nvSpPr>
          <p:cNvPr id="4" name="Slide Number Placeholder 3"/>
          <p:cNvSpPr>
            <a:spLocks noGrp="1"/>
          </p:cNvSpPr>
          <p:nvPr>
            <p:ph type="sldNum" sz="quarter" idx="12"/>
          </p:nvPr>
        </p:nvSpPr>
        <p:spPr/>
        <p:txBody>
          <a:bodyPr/>
          <a:lstStyle/>
          <a:p>
            <a:fld id="{B8ADA181-FCAB-405C-9272-CF5F47714BAB}" type="slidenum">
              <a:rPr lang="en-US" smtClean="0"/>
              <a:t>4</a:t>
            </a:fld>
            <a:endParaRPr lang="en-US"/>
          </a:p>
        </p:txBody>
      </p:sp>
    </p:spTree>
    <p:extLst>
      <p:ext uri="{BB962C8B-B14F-4D97-AF65-F5344CB8AC3E}">
        <p14:creationId xmlns:p14="http://schemas.microsoft.com/office/powerpoint/2010/main" val="4039409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18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938338"/>
            <a:ext cx="6705600" cy="408146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33400" y="228600"/>
            <a:ext cx="7086600" cy="738664"/>
          </a:xfrm>
          <a:prstGeom prst="rect">
            <a:avLst/>
          </a:prstGeom>
          <a:noFill/>
        </p:spPr>
        <p:txBody>
          <a:bodyPr wrap="square" rtlCol="0">
            <a:spAutoFit/>
          </a:bodyPr>
          <a:lstStyle/>
          <a:p>
            <a:r>
              <a:rPr lang="en-US" sz="4200" dirty="0" smtClean="0"/>
              <a:t>Possible Errors in Ratings</a:t>
            </a:r>
            <a:endParaRPr lang="en-US" sz="4200" dirty="0"/>
          </a:p>
        </p:txBody>
      </p:sp>
      <p:sp>
        <p:nvSpPr>
          <p:cNvPr id="3" name="Slide Number Placeholder 2"/>
          <p:cNvSpPr>
            <a:spLocks noGrp="1"/>
          </p:cNvSpPr>
          <p:nvPr>
            <p:ph type="sldNum" sz="quarter" idx="12"/>
          </p:nvPr>
        </p:nvSpPr>
        <p:spPr/>
        <p:txBody>
          <a:bodyPr/>
          <a:lstStyle/>
          <a:p>
            <a:fld id="{B8ADA181-FCAB-405C-9272-CF5F47714BAB}" type="slidenum">
              <a:rPr lang="en-US" smtClean="0"/>
              <a:t>5</a:t>
            </a:fld>
            <a:endParaRPr lang="en-US"/>
          </a:p>
        </p:txBody>
      </p:sp>
    </p:spTree>
    <p:extLst>
      <p:ext uri="{BB962C8B-B14F-4D97-AF65-F5344CB8AC3E}">
        <p14:creationId xmlns:p14="http://schemas.microsoft.com/office/powerpoint/2010/main" val="627173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DESK TOP 11 JAN 2014\vIRTUAL UNI COMSATS\Performance Management\scans\18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28801"/>
            <a:ext cx="9144000" cy="37338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B8ADA181-FCAB-405C-9272-CF5F47714BAB}" type="slidenum">
              <a:rPr lang="en-US" smtClean="0"/>
              <a:t>6</a:t>
            </a:fld>
            <a:endParaRPr lang="en-US"/>
          </a:p>
        </p:txBody>
      </p:sp>
    </p:spTree>
    <p:extLst>
      <p:ext uri="{BB962C8B-B14F-4D97-AF65-F5344CB8AC3E}">
        <p14:creationId xmlns:p14="http://schemas.microsoft.com/office/powerpoint/2010/main" val="3401830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a:t>
            </a:r>
            <a:endParaRPr lang="en-US" dirty="0"/>
          </a:p>
        </p:txBody>
      </p:sp>
      <p:sp>
        <p:nvSpPr>
          <p:cNvPr id="3" name="Content Placeholder 2"/>
          <p:cNvSpPr>
            <a:spLocks noGrp="1"/>
          </p:cNvSpPr>
          <p:nvPr>
            <p:ph idx="1"/>
          </p:nvPr>
        </p:nvSpPr>
        <p:spPr/>
        <p:txBody>
          <a:bodyPr>
            <a:normAutofit lnSpcReduction="10000"/>
          </a:bodyPr>
          <a:lstStyle/>
          <a:p>
            <a:r>
              <a:rPr lang="en-US" dirty="0" smtClean="0"/>
              <a:t>RET exposes raters to the different errors and their causes; however being aware of unintentional errors does not mean that supervisors will no longer make these errors.</a:t>
            </a:r>
          </a:p>
          <a:p>
            <a:r>
              <a:rPr lang="en-US" dirty="0" smtClean="0"/>
              <a:t>Awareness is certainly a good first step but we need to go further if we want to minimize unintentional errors.</a:t>
            </a:r>
          </a:p>
          <a:p>
            <a:r>
              <a:rPr lang="en-US" dirty="0" smtClean="0"/>
              <a:t>One fruitful possibility is the implementation of frame of reference training.</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7</a:t>
            </a:fld>
            <a:endParaRPr lang="en-US"/>
          </a:p>
        </p:txBody>
      </p:sp>
    </p:spTree>
    <p:extLst>
      <p:ext uri="{BB962C8B-B14F-4D97-AF65-F5344CB8AC3E}">
        <p14:creationId xmlns:p14="http://schemas.microsoft.com/office/powerpoint/2010/main" val="4287749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Frame of </a:t>
            </a:r>
            <a:r>
              <a:rPr lang="en-US" dirty="0" smtClean="0"/>
              <a:t>Reference </a:t>
            </a:r>
            <a:r>
              <a:rPr lang="en-US" dirty="0"/>
              <a:t>T</a:t>
            </a:r>
            <a:r>
              <a:rPr lang="en-US" dirty="0" smtClean="0"/>
              <a:t>raining</a:t>
            </a:r>
            <a:endParaRPr lang="en-US" dirty="0"/>
          </a:p>
        </p:txBody>
      </p:sp>
      <p:sp>
        <p:nvSpPr>
          <p:cNvPr id="3" name="Content Placeholder 2"/>
          <p:cNvSpPr>
            <a:spLocks noGrp="1"/>
          </p:cNvSpPr>
          <p:nvPr>
            <p:ph idx="1"/>
          </p:nvPr>
        </p:nvSpPr>
        <p:spPr/>
        <p:txBody>
          <a:bodyPr/>
          <a:lstStyle/>
          <a:p>
            <a:r>
              <a:rPr lang="en-US" dirty="0" smtClean="0"/>
              <a:t>Frame of reference training helps improve rater accuracy by thoroughly familiarizing raters with the various performance dimensions to be assessed. </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8</a:t>
            </a:fld>
            <a:endParaRPr lang="en-US"/>
          </a:p>
        </p:txBody>
      </p:sp>
    </p:spTree>
    <p:extLst>
      <p:ext uri="{BB962C8B-B14F-4D97-AF65-F5344CB8AC3E}">
        <p14:creationId xmlns:p14="http://schemas.microsoft.com/office/powerpoint/2010/main" val="4249964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Frame of Reference </a:t>
            </a:r>
            <a:r>
              <a:rPr lang="en-US" dirty="0" smtClean="0"/>
              <a:t>Training (Contd.)</a:t>
            </a:r>
            <a:endParaRPr lang="en-US" dirty="0"/>
          </a:p>
        </p:txBody>
      </p:sp>
      <p:sp>
        <p:nvSpPr>
          <p:cNvPr id="3" name="Content Placeholder 2"/>
          <p:cNvSpPr>
            <a:spLocks noGrp="1"/>
          </p:cNvSpPr>
          <p:nvPr>
            <p:ph idx="1"/>
          </p:nvPr>
        </p:nvSpPr>
        <p:spPr/>
        <p:txBody>
          <a:bodyPr/>
          <a:lstStyle/>
          <a:p>
            <a:r>
              <a:rPr lang="en-US" dirty="0"/>
              <a:t>The overall goal is to give raters skill so that they can provide accurate ratings of each employee on each dimensions by a developing a common frame of </a:t>
            </a:r>
            <a:r>
              <a:rPr lang="en-US" dirty="0" smtClean="0"/>
              <a:t>reference.</a:t>
            </a:r>
            <a:endParaRPr lang="en-US" dirty="0"/>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9</a:t>
            </a:fld>
            <a:endParaRPr lang="en-US"/>
          </a:p>
        </p:txBody>
      </p:sp>
    </p:spTree>
    <p:extLst>
      <p:ext uri="{BB962C8B-B14F-4D97-AF65-F5344CB8AC3E}">
        <p14:creationId xmlns:p14="http://schemas.microsoft.com/office/powerpoint/2010/main" val="526126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Frame of Reference Training (Contd.)</a:t>
            </a:r>
            <a:endParaRPr lang="en-US" dirty="0"/>
          </a:p>
        </p:txBody>
      </p:sp>
      <p:sp>
        <p:nvSpPr>
          <p:cNvPr id="3" name="Content Placeholder 2"/>
          <p:cNvSpPr>
            <a:spLocks noGrp="1"/>
          </p:cNvSpPr>
          <p:nvPr>
            <p:ph idx="1"/>
          </p:nvPr>
        </p:nvSpPr>
        <p:spPr/>
        <p:txBody>
          <a:bodyPr>
            <a:normAutofit fontScale="92500"/>
          </a:bodyPr>
          <a:lstStyle/>
          <a:p>
            <a:r>
              <a:rPr lang="en-US" dirty="0"/>
              <a:t>A typical FOR training program includes a discussion of the job description for the individuals being rated and the duties involved</a:t>
            </a:r>
            <a:r>
              <a:rPr lang="en-US" dirty="0" smtClean="0"/>
              <a:t>.</a:t>
            </a:r>
          </a:p>
          <a:p>
            <a:endParaRPr lang="en-US" dirty="0"/>
          </a:p>
          <a:p>
            <a:r>
              <a:rPr lang="en-US" dirty="0" smtClean="0"/>
              <a:t>Raters are then familiarized with the performance dimension to be rated by reviewing the definitions for each dimension and discussing examples of good, average and poor performance</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10</a:t>
            </a:fld>
            <a:endParaRPr lang="en-US"/>
          </a:p>
        </p:txBody>
      </p:sp>
    </p:spTree>
    <p:extLst>
      <p:ext uri="{BB962C8B-B14F-4D97-AF65-F5344CB8AC3E}">
        <p14:creationId xmlns:p14="http://schemas.microsoft.com/office/powerpoint/2010/main" val="3766836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Frame of Reference Training (Contd.)</a:t>
            </a:r>
            <a:endParaRPr lang="en-US" dirty="0"/>
          </a:p>
        </p:txBody>
      </p:sp>
      <p:sp>
        <p:nvSpPr>
          <p:cNvPr id="3" name="Content Placeholder 2"/>
          <p:cNvSpPr>
            <a:spLocks noGrp="1"/>
          </p:cNvSpPr>
          <p:nvPr>
            <p:ph idx="1"/>
          </p:nvPr>
        </p:nvSpPr>
        <p:spPr/>
        <p:txBody>
          <a:bodyPr/>
          <a:lstStyle/>
          <a:p>
            <a:r>
              <a:rPr lang="en-US" dirty="0" smtClean="0"/>
              <a:t>Raters are then asked to use the appraisal forms to be used in the actual performance management system to rate fictitious employees usually shown in written or videotaped practice vignettes.</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11</a:t>
            </a:fld>
            <a:endParaRPr lang="en-US"/>
          </a:p>
        </p:txBody>
      </p:sp>
    </p:spTree>
    <p:extLst>
      <p:ext uri="{BB962C8B-B14F-4D97-AF65-F5344CB8AC3E}">
        <p14:creationId xmlns:p14="http://schemas.microsoft.com/office/powerpoint/2010/main" val="349574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Frame of Reference Training (Contd.)</a:t>
            </a:r>
            <a:endParaRPr lang="en-US" dirty="0"/>
          </a:p>
        </p:txBody>
      </p:sp>
      <p:sp>
        <p:nvSpPr>
          <p:cNvPr id="3" name="Content Placeholder 2"/>
          <p:cNvSpPr>
            <a:spLocks noGrp="1"/>
          </p:cNvSpPr>
          <p:nvPr>
            <p:ph idx="1"/>
          </p:nvPr>
        </p:nvSpPr>
        <p:spPr/>
        <p:txBody>
          <a:bodyPr/>
          <a:lstStyle/>
          <a:p>
            <a:r>
              <a:rPr lang="en-US" dirty="0" smtClean="0"/>
              <a:t>The trainees are also asked to write a justification for the ratings.</a:t>
            </a:r>
          </a:p>
          <a:p>
            <a:endParaRPr lang="en-US" dirty="0"/>
          </a:p>
          <a:p>
            <a:r>
              <a:rPr lang="en-US" dirty="0" smtClean="0"/>
              <a:t>Finally the trainer informs the trainee of the correct ratings for each dimension and the reason for such ratings and discusses differences between the correct ratings and those provided by trainees.</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12</a:t>
            </a:fld>
            <a:endParaRPr lang="en-US"/>
          </a:p>
        </p:txBody>
      </p:sp>
    </p:spTree>
    <p:extLst>
      <p:ext uri="{BB962C8B-B14F-4D97-AF65-F5344CB8AC3E}">
        <p14:creationId xmlns:p14="http://schemas.microsoft.com/office/powerpoint/2010/main" val="235776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a:t>
            </a:r>
            <a:r>
              <a:rPr lang="en-US" dirty="0"/>
              <a:t>in Frame of Reference Training </a:t>
            </a:r>
            <a:endParaRPr lang="en-US" dirty="0"/>
          </a:p>
        </p:txBody>
      </p:sp>
      <p:sp>
        <p:nvSpPr>
          <p:cNvPr id="3" name="Content Placeholder 2"/>
          <p:cNvSpPr>
            <a:spLocks noGrp="1"/>
          </p:cNvSpPr>
          <p:nvPr>
            <p:ph idx="1"/>
          </p:nvPr>
        </p:nvSpPr>
        <p:spPr/>
        <p:txBody>
          <a:bodyPr>
            <a:normAutofit/>
          </a:bodyPr>
          <a:lstStyle/>
          <a:p>
            <a:pPr>
              <a:buNone/>
            </a:pPr>
            <a:r>
              <a:rPr lang="en-US" dirty="0" smtClean="0"/>
              <a:t>Typically, FOR training programs include the following formal steps:</a:t>
            </a:r>
          </a:p>
          <a:p>
            <a:pPr>
              <a:buNone/>
            </a:pPr>
            <a:endParaRPr lang="en-US" dirty="0" smtClean="0"/>
          </a:p>
          <a:p>
            <a:pPr marL="514350" indent="-514350">
              <a:buFont typeface="+mj-lt"/>
              <a:buAutoNum type="arabicPeriod"/>
            </a:pPr>
            <a:r>
              <a:rPr lang="en-US" dirty="0" smtClean="0"/>
              <a:t>Raters are told that they will evaluate the performance of three employees on three separate performance dimensions.</a:t>
            </a:r>
          </a:p>
          <a:p>
            <a:pPr>
              <a:buNone/>
            </a:pPr>
            <a:endParaRPr lang="en-US" dirty="0" smtClean="0"/>
          </a:p>
        </p:txBody>
      </p:sp>
      <p:sp>
        <p:nvSpPr>
          <p:cNvPr id="4" name="Slide Number Placeholder 3"/>
          <p:cNvSpPr>
            <a:spLocks noGrp="1"/>
          </p:cNvSpPr>
          <p:nvPr>
            <p:ph type="sldNum" sz="quarter" idx="12"/>
          </p:nvPr>
        </p:nvSpPr>
        <p:spPr/>
        <p:txBody>
          <a:bodyPr/>
          <a:lstStyle/>
          <a:p>
            <a:fld id="{B8ADA181-FCAB-405C-9272-CF5F47714BAB}" type="slidenum">
              <a:rPr lang="en-US" smtClean="0"/>
              <a:t>13</a:t>
            </a:fld>
            <a:endParaRPr lang="en-US"/>
          </a:p>
        </p:txBody>
      </p:sp>
    </p:spTree>
    <p:extLst>
      <p:ext uri="{BB962C8B-B14F-4D97-AF65-F5344CB8AC3E}">
        <p14:creationId xmlns:p14="http://schemas.microsoft.com/office/powerpoint/2010/main" val="3902995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in Frame of Reference </a:t>
            </a:r>
            <a:r>
              <a:rPr lang="en-US" dirty="0" smtClean="0"/>
              <a:t>Training (Contd.) </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2"/>
            </a:pPr>
            <a:r>
              <a:rPr lang="en-US" dirty="0"/>
              <a:t>Raters are given an appraisal form and instructed to read it as the trainer reads aloud the definition for each of the </a:t>
            </a:r>
            <a:r>
              <a:rPr lang="en-US" dirty="0" smtClean="0"/>
              <a:t>dimensions </a:t>
            </a:r>
            <a:r>
              <a:rPr lang="en-US" dirty="0"/>
              <a:t>and the scale anchors.</a:t>
            </a:r>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14</a:t>
            </a:fld>
            <a:endParaRPr lang="en-US"/>
          </a:p>
        </p:txBody>
      </p:sp>
    </p:spTree>
    <p:extLst>
      <p:ext uri="{BB962C8B-B14F-4D97-AF65-F5344CB8AC3E}">
        <p14:creationId xmlns:p14="http://schemas.microsoft.com/office/powerpoint/2010/main" val="1514949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in Frame of Reference </a:t>
            </a:r>
            <a:r>
              <a:rPr lang="en-US" dirty="0" smtClean="0"/>
              <a:t>Training </a:t>
            </a:r>
            <a:r>
              <a:rPr lang="en-US" dirty="0"/>
              <a:t>(Contd.) </a:t>
            </a:r>
            <a:r>
              <a:rPr lang="en-US" dirty="0" smtClean="0"/>
              <a:t> </a:t>
            </a:r>
            <a:endParaRPr lang="en-US" dirty="0"/>
          </a:p>
        </p:txBody>
      </p:sp>
      <p:sp>
        <p:nvSpPr>
          <p:cNvPr id="3" name="Content Placeholder 2"/>
          <p:cNvSpPr>
            <a:spLocks noGrp="1"/>
          </p:cNvSpPr>
          <p:nvPr>
            <p:ph idx="1"/>
          </p:nvPr>
        </p:nvSpPr>
        <p:spPr/>
        <p:txBody>
          <a:bodyPr>
            <a:normAutofit fontScale="92500"/>
          </a:bodyPr>
          <a:lstStyle/>
          <a:p>
            <a:pPr marL="514350" indent="-514350">
              <a:buFont typeface="+mj-lt"/>
              <a:buAutoNum type="arabicPeriod" startAt="3"/>
            </a:pPr>
            <a:r>
              <a:rPr lang="en-US" dirty="0" smtClean="0"/>
              <a:t>The trainer discusses various employee behaviors that illustrate various performance levels for each rating scale included in the form.</a:t>
            </a:r>
          </a:p>
          <a:p>
            <a:pPr marL="0" indent="0">
              <a:buNone/>
            </a:pPr>
            <a:endParaRPr lang="en-US" dirty="0"/>
          </a:p>
          <a:p>
            <a:pPr marL="0" indent="0">
              <a:buNone/>
            </a:pPr>
            <a:r>
              <a:rPr lang="en-US" dirty="0" smtClean="0"/>
              <a:t>The goal is to create a common performance theory (frame of reference) among raters so that the will agree on the appropriate performance dimension and effectiveness level for different behaviors.</a:t>
            </a:r>
          </a:p>
        </p:txBody>
      </p:sp>
      <p:sp>
        <p:nvSpPr>
          <p:cNvPr id="4" name="Slide Number Placeholder 3"/>
          <p:cNvSpPr>
            <a:spLocks noGrp="1"/>
          </p:cNvSpPr>
          <p:nvPr>
            <p:ph type="sldNum" sz="quarter" idx="12"/>
          </p:nvPr>
        </p:nvSpPr>
        <p:spPr/>
        <p:txBody>
          <a:bodyPr/>
          <a:lstStyle/>
          <a:p>
            <a:fld id="{B8ADA181-FCAB-405C-9272-CF5F47714BAB}" type="slidenum">
              <a:rPr lang="en-US" smtClean="0"/>
              <a:t>15</a:t>
            </a:fld>
            <a:endParaRPr lang="en-US"/>
          </a:p>
        </p:txBody>
      </p:sp>
    </p:spTree>
    <p:extLst>
      <p:ext uri="{BB962C8B-B14F-4D97-AF65-F5344CB8AC3E}">
        <p14:creationId xmlns:p14="http://schemas.microsoft.com/office/powerpoint/2010/main" val="3699654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in Frame of Reference </a:t>
            </a:r>
            <a:r>
              <a:rPr lang="en-US" dirty="0" smtClean="0"/>
              <a:t>Training </a:t>
            </a:r>
            <a:r>
              <a:rPr lang="en-US" dirty="0"/>
              <a:t>(Contd.) </a:t>
            </a:r>
            <a:r>
              <a:rPr lang="en-US" dirty="0" smtClean="0"/>
              <a:t> </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4"/>
            </a:pPr>
            <a:r>
              <a:rPr lang="en-US" dirty="0"/>
              <a:t>Participation are shown a videotape of a practice vignette, including behaviors related to the performance dimensions being rated, and are asked to evaluate the employees performance using the scales provided. </a:t>
            </a:r>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16</a:t>
            </a:fld>
            <a:endParaRPr lang="en-US"/>
          </a:p>
        </p:txBody>
      </p:sp>
    </p:spTree>
    <p:extLst>
      <p:ext uri="{BB962C8B-B14F-4D97-AF65-F5344CB8AC3E}">
        <p14:creationId xmlns:p14="http://schemas.microsoft.com/office/powerpoint/2010/main" val="395704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in Frame of Reference Training (Contd.) </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startAt="5"/>
            </a:pPr>
            <a:r>
              <a:rPr lang="en-US" dirty="0" smtClean="0"/>
              <a:t>Ratings provided by each participants are shared with the rest of the group and discussed. </a:t>
            </a:r>
          </a:p>
          <a:p>
            <a:pPr marL="0" indent="0">
              <a:buNone/>
            </a:pPr>
            <a:endParaRPr lang="en-US" dirty="0"/>
          </a:p>
          <a:p>
            <a:pPr marL="0" indent="0">
              <a:buNone/>
            </a:pPr>
            <a:r>
              <a:rPr lang="en-US" dirty="0" smtClean="0"/>
              <a:t>The trainer seeks to identify which behaviors participants used to decide on their assigned ratings and to clarify any discrepancies among the ratings.</a:t>
            </a:r>
          </a:p>
        </p:txBody>
      </p:sp>
      <p:sp>
        <p:nvSpPr>
          <p:cNvPr id="4" name="Slide Number Placeholder 3"/>
          <p:cNvSpPr>
            <a:spLocks noGrp="1"/>
          </p:cNvSpPr>
          <p:nvPr>
            <p:ph type="sldNum" sz="quarter" idx="12"/>
          </p:nvPr>
        </p:nvSpPr>
        <p:spPr/>
        <p:txBody>
          <a:bodyPr/>
          <a:lstStyle/>
          <a:p>
            <a:fld id="{B8ADA181-FCAB-405C-9272-CF5F47714BAB}" type="slidenum">
              <a:rPr lang="en-US" smtClean="0"/>
              <a:t>17</a:t>
            </a:fld>
            <a:endParaRPr lang="en-US"/>
          </a:p>
        </p:txBody>
      </p:sp>
    </p:spTree>
    <p:extLst>
      <p:ext uri="{BB962C8B-B14F-4D97-AF65-F5344CB8AC3E}">
        <p14:creationId xmlns:p14="http://schemas.microsoft.com/office/powerpoint/2010/main" val="200213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in Frame of Reference Training (Contd.) </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6"/>
            </a:pPr>
            <a:r>
              <a:rPr lang="en-US" dirty="0"/>
              <a:t>The trainer provides feedback to participants, </a:t>
            </a:r>
            <a:r>
              <a:rPr lang="en-US" dirty="0" smtClean="0"/>
              <a:t>explaining </a:t>
            </a:r>
            <a:r>
              <a:rPr lang="en-US" dirty="0"/>
              <a:t>why the employee should receive a certain </a:t>
            </a:r>
            <a:r>
              <a:rPr lang="en-US" dirty="0" smtClean="0"/>
              <a:t>rating (target score) </a:t>
            </a:r>
            <a:r>
              <a:rPr lang="en-US" dirty="0"/>
              <a:t>on each dimension, and shows discrepancies between the target score and the score given by each trainee.</a:t>
            </a:r>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18</a:t>
            </a:fld>
            <a:endParaRPr lang="en-US"/>
          </a:p>
        </p:txBody>
      </p:sp>
    </p:spTree>
    <p:extLst>
      <p:ext uri="{BB962C8B-B14F-4D97-AF65-F5344CB8AC3E}">
        <p14:creationId xmlns:p14="http://schemas.microsoft.com/office/powerpoint/2010/main" val="1142356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DESK TOP 11 JAN 2014\vIRTUAL UNI COMSATS\Performance Management\scans\18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9144000" cy="617219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B8ADA181-FCAB-405C-9272-CF5F47714BAB}" type="slidenum">
              <a:rPr lang="en-US" smtClean="0"/>
              <a:t>19</a:t>
            </a:fld>
            <a:endParaRPr lang="en-US"/>
          </a:p>
        </p:txBody>
      </p:sp>
    </p:spTree>
    <p:extLst>
      <p:ext uri="{BB962C8B-B14F-4D97-AF65-F5344CB8AC3E}">
        <p14:creationId xmlns:p14="http://schemas.microsoft.com/office/powerpoint/2010/main" val="2635949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Frame of Reference Training (Contd.) </a:t>
            </a:r>
            <a:endParaRPr lang="en-US" dirty="0"/>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smtClean="0"/>
              <a:t>It is evident by now that FOR training can take quite a bit of time and effort to develop and administer it but it is well worth it.</a:t>
            </a:r>
          </a:p>
          <a:p>
            <a:endParaRPr lang="en-US" dirty="0" smtClean="0"/>
          </a:p>
          <a:p>
            <a:r>
              <a:rPr lang="en-US" dirty="0" smtClean="0"/>
              <a:t>Specifically as a consequence of implementing this type of training, raters not only are more likely to provide consistent and more accurate ratings but they are also more likely to help employees design effective developmental plans.</a:t>
            </a:r>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20</a:t>
            </a:fld>
            <a:endParaRPr lang="en-US"/>
          </a:p>
        </p:txBody>
      </p:sp>
    </p:spTree>
    <p:extLst>
      <p:ext uri="{BB962C8B-B14F-4D97-AF65-F5344CB8AC3E}">
        <p14:creationId xmlns:p14="http://schemas.microsoft.com/office/powerpoint/2010/main" val="1425057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Frame </a:t>
            </a:r>
            <a:r>
              <a:rPr lang="en-US" dirty="0"/>
              <a:t>of Reference Training (Contd.) </a:t>
            </a:r>
            <a:endParaRPr lang="en-US" dirty="0"/>
          </a:p>
        </p:txBody>
      </p:sp>
      <p:sp>
        <p:nvSpPr>
          <p:cNvPr id="3" name="Content Placeholder 2"/>
          <p:cNvSpPr>
            <a:spLocks noGrp="1"/>
          </p:cNvSpPr>
          <p:nvPr>
            <p:ph idx="1"/>
          </p:nvPr>
        </p:nvSpPr>
        <p:spPr/>
        <p:txBody>
          <a:bodyPr/>
          <a:lstStyle/>
          <a:p>
            <a:r>
              <a:rPr lang="en-US" dirty="0" smtClean="0"/>
              <a:t>This is because sharing a common view of what constitutes good performance allows supervisors to provide employees with better guidelines to employ to reach such performance levels.</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21</a:t>
            </a:fld>
            <a:endParaRPr lang="en-US"/>
          </a:p>
        </p:txBody>
      </p:sp>
    </p:spTree>
    <p:extLst>
      <p:ext uri="{BB962C8B-B14F-4D97-AF65-F5344CB8AC3E}">
        <p14:creationId xmlns:p14="http://schemas.microsoft.com/office/powerpoint/2010/main" val="8576500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 </a:t>
            </a:r>
            <a:r>
              <a:rPr lang="en-US" dirty="0" smtClean="0"/>
              <a:t>Observational </a:t>
            </a:r>
            <a:r>
              <a:rPr lang="en-US" dirty="0"/>
              <a:t>T</a:t>
            </a:r>
            <a:r>
              <a:rPr lang="en-US" dirty="0" smtClean="0"/>
              <a:t>raining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Behavior observational training is another type of program implemented to minimize unintentional rating errors. </a:t>
            </a:r>
          </a:p>
          <a:p>
            <a:endParaRPr lang="en-US" dirty="0"/>
          </a:p>
          <a:p>
            <a:r>
              <a:rPr lang="en-US" dirty="0" smtClean="0"/>
              <a:t>BO training focuses on how raters observe, store, recall and use information about performance. </a:t>
            </a:r>
          </a:p>
          <a:p>
            <a:endParaRPr lang="en-US" dirty="0"/>
          </a:p>
          <a:p>
            <a:r>
              <a:rPr lang="en-US" dirty="0" smtClean="0"/>
              <a:t>Fundamentally, this type of training improves raters skill at observing performance.</a:t>
            </a:r>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22</a:t>
            </a:fld>
            <a:endParaRPr lang="en-US"/>
          </a:p>
        </p:txBody>
      </p:sp>
    </p:spTree>
    <p:extLst>
      <p:ext uri="{BB962C8B-B14F-4D97-AF65-F5344CB8AC3E}">
        <p14:creationId xmlns:p14="http://schemas.microsoft.com/office/powerpoint/2010/main" val="25362587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Behavior Observational </a:t>
            </a:r>
            <a:r>
              <a:rPr lang="en-US" dirty="0" smtClean="0"/>
              <a:t>Training (Contd.)</a:t>
            </a:r>
            <a:endParaRPr lang="en-US" dirty="0"/>
          </a:p>
        </p:txBody>
      </p:sp>
      <p:sp>
        <p:nvSpPr>
          <p:cNvPr id="3" name="Content Placeholder 2"/>
          <p:cNvSpPr>
            <a:spLocks noGrp="1"/>
          </p:cNvSpPr>
          <p:nvPr>
            <p:ph idx="1"/>
          </p:nvPr>
        </p:nvSpPr>
        <p:spPr/>
        <p:txBody>
          <a:bodyPr>
            <a:normAutofit lnSpcReduction="10000"/>
          </a:bodyPr>
          <a:lstStyle/>
          <a:p>
            <a:r>
              <a:rPr lang="en-US" dirty="0" smtClean="0"/>
              <a:t>For example, one type of BO training showing raters how to use observational aids such as notes or diaries. </a:t>
            </a:r>
          </a:p>
          <a:p>
            <a:r>
              <a:rPr lang="en-US" dirty="0" smtClean="0"/>
              <a:t>These observational aids </a:t>
            </a:r>
            <a:r>
              <a:rPr lang="en-US" dirty="0"/>
              <a:t>h</a:t>
            </a:r>
            <a:r>
              <a:rPr lang="en-US" dirty="0" smtClean="0"/>
              <a:t>elp raters record a pre established numbers of behaviors on each performance dimensions. </a:t>
            </a:r>
          </a:p>
          <a:p>
            <a:r>
              <a:rPr lang="en-US" dirty="0" smtClean="0"/>
              <a:t>Using these aids helps raters increase the sample of incidents observed and recorded during a specific time period. </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23</a:t>
            </a:fld>
            <a:endParaRPr lang="en-US"/>
          </a:p>
        </p:txBody>
      </p:sp>
    </p:spTree>
    <p:extLst>
      <p:ext uri="{BB962C8B-B14F-4D97-AF65-F5344CB8AC3E}">
        <p14:creationId xmlns:p14="http://schemas.microsoft.com/office/powerpoint/2010/main" val="495020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Behavior Observational Training (Contd.)</a:t>
            </a:r>
            <a:endParaRPr lang="en-US" dirty="0"/>
          </a:p>
        </p:txBody>
      </p:sp>
      <p:sp>
        <p:nvSpPr>
          <p:cNvPr id="3" name="Content Placeholder 2"/>
          <p:cNvSpPr>
            <a:spLocks noGrp="1"/>
          </p:cNvSpPr>
          <p:nvPr>
            <p:ph idx="1"/>
          </p:nvPr>
        </p:nvSpPr>
        <p:spPr/>
        <p:txBody>
          <a:bodyPr/>
          <a:lstStyle/>
          <a:p>
            <a:r>
              <a:rPr lang="en-US" dirty="0"/>
              <a:t>In addition an aid such as diary is an effective way to standardize the observation of behavior and record of critical incidents throughout the review period</a:t>
            </a:r>
            <a:r>
              <a:rPr lang="en-US" dirty="0" smtClean="0"/>
              <a:t>.</a:t>
            </a:r>
          </a:p>
          <a:p>
            <a:endParaRPr lang="en-US" dirty="0"/>
          </a:p>
          <a:p>
            <a:r>
              <a:rPr lang="en-US" dirty="0" smtClean="0"/>
              <a:t>In addition , it serves as a memory aid when filling out evaluation forms.</a:t>
            </a:r>
            <a:endParaRPr lang="en-US" dirty="0"/>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24</a:t>
            </a:fld>
            <a:endParaRPr lang="en-US"/>
          </a:p>
        </p:txBody>
      </p:sp>
    </p:spTree>
    <p:extLst>
      <p:ext uri="{BB962C8B-B14F-4D97-AF65-F5344CB8AC3E}">
        <p14:creationId xmlns:p14="http://schemas.microsoft.com/office/powerpoint/2010/main" val="15234267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Behavior Observational Training (Contd.)</a:t>
            </a:r>
            <a:endParaRPr lang="en-US" dirty="0"/>
          </a:p>
        </p:txBody>
      </p:sp>
      <p:sp>
        <p:nvSpPr>
          <p:cNvPr id="3" name="Content Placeholder 2"/>
          <p:cNvSpPr>
            <a:spLocks noGrp="1"/>
          </p:cNvSpPr>
          <p:nvPr>
            <p:ph idx="1"/>
          </p:nvPr>
        </p:nvSpPr>
        <p:spPr/>
        <p:txBody>
          <a:bodyPr/>
          <a:lstStyle/>
          <a:p>
            <a:r>
              <a:rPr lang="en-US" dirty="0" smtClean="0"/>
              <a:t>Memory aids are beneficial because rating based on memory alone, without notes or diaries, are likely to be distorted due to factors of social context (</a:t>
            </a:r>
            <a:r>
              <a:rPr lang="en-US" dirty="0" err="1" smtClean="0"/>
              <a:t>e.g</a:t>
            </a:r>
            <a:r>
              <a:rPr lang="en-US" dirty="0" smtClean="0"/>
              <a:t> friendship bias) and time (</a:t>
            </a:r>
            <a:r>
              <a:rPr lang="en-US" dirty="0" err="1" smtClean="0"/>
              <a:t>i.e</a:t>
            </a:r>
            <a:r>
              <a:rPr lang="en-US" dirty="0" smtClean="0"/>
              <a:t> duration of supervisor-subordinate relationship).</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25</a:t>
            </a:fld>
            <a:endParaRPr lang="en-US"/>
          </a:p>
        </p:txBody>
      </p:sp>
    </p:spTree>
    <p:extLst>
      <p:ext uri="{BB962C8B-B14F-4D97-AF65-F5344CB8AC3E}">
        <p14:creationId xmlns:p14="http://schemas.microsoft.com/office/powerpoint/2010/main" val="42443449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18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5400"/>
            <a:ext cx="9144000" cy="4953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B8ADA181-FCAB-405C-9272-CF5F47714BAB}" type="slidenum">
              <a:rPr lang="en-US" smtClean="0"/>
              <a:t>26</a:t>
            </a:fld>
            <a:endParaRPr lang="en-US"/>
          </a:p>
        </p:txBody>
      </p:sp>
    </p:spTree>
    <p:extLst>
      <p:ext uri="{BB962C8B-B14F-4D97-AF65-F5344CB8AC3E}">
        <p14:creationId xmlns:p14="http://schemas.microsoft.com/office/powerpoint/2010/main" val="29043112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a:t>
            </a:r>
            <a:r>
              <a:rPr lang="en-US" dirty="0" smtClean="0"/>
              <a:t>Leadership </a:t>
            </a:r>
            <a:r>
              <a:rPr lang="en-US" dirty="0"/>
              <a:t>T</a:t>
            </a:r>
            <a:r>
              <a:rPr lang="en-US" dirty="0" smtClean="0"/>
              <a:t>raining</a:t>
            </a:r>
            <a:endParaRPr lang="en-US" dirty="0"/>
          </a:p>
        </p:txBody>
      </p:sp>
      <p:sp>
        <p:nvSpPr>
          <p:cNvPr id="3" name="Content Placeholder 2"/>
          <p:cNvSpPr>
            <a:spLocks noGrp="1"/>
          </p:cNvSpPr>
          <p:nvPr>
            <p:ph idx="1"/>
          </p:nvPr>
        </p:nvSpPr>
        <p:spPr/>
        <p:txBody>
          <a:bodyPr>
            <a:normAutofit/>
          </a:bodyPr>
          <a:lstStyle/>
          <a:p>
            <a:r>
              <a:rPr lang="en-US" dirty="0" smtClean="0"/>
              <a:t>The goal of self leadership is to improve a raters confidence in her ability to manage performance. </a:t>
            </a:r>
          </a:p>
          <a:p>
            <a:endParaRPr lang="en-US" dirty="0"/>
          </a:p>
          <a:p>
            <a:r>
              <a:rPr lang="en-US" dirty="0" smtClean="0"/>
              <a:t>SL training include positive self talk, mental imagery, and positive beliefs and thought patterns. </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27</a:t>
            </a:fld>
            <a:endParaRPr lang="en-US"/>
          </a:p>
        </p:txBody>
      </p:sp>
    </p:spTree>
    <p:extLst>
      <p:ext uri="{BB962C8B-B14F-4D97-AF65-F5344CB8AC3E}">
        <p14:creationId xmlns:p14="http://schemas.microsoft.com/office/powerpoint/2010/main" val="24701834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Leadership </a:t>
            </a:r>
            <a:r>
              <a:rPr lang="en-US" dirty="0" smtClean="0"/>
              <a:t>Training (Contd.)</a:t>
            </a:r>
            <a:endParaRPr lang="en-US" dirty="0"/>
          </a:p>
        </p:txBody>
      </p:sp>
      <p:sp>
        <p:nvSpPr>
          <p:cNvPr id="3" name="Content Placeholder 2"/>
          <p:cNvSpPr>
            <a:spLocks noGrp="1"/>
          </p:cNvSpPr>
          <p:nvPr>
            <p:ph idx="1"/>
          </p:nvPr>
        </p:nvSpPr>
        <p:spPr/>
        <p:txBody>
          <a:bodyPr/>
          <a:lstStyle/>
          <a:p>
            <a:r>
              <a:rPr lang="en-US" dirty="0"/>
              <a:t>The assumption is that if there is increased self direction, self motivation, and confidence, there will be increased accuracy.</a:t>
            </a:r>
          </a:p>
          <a:p>
            <a:endParaRPr lang="en-US" dirty="0" smtClean="0"/>
          </a:p>
          <a:p>
            <a:r>
              <a:rPr lang="en-US" dirty="0" smtClean="0"/>
              <a:t>Overall , Self leadership emphasizes intrinsic (</a:t>
            </a:r>
            <a:r>
              <a:rPr lang="en-US" dirty="0" err="1" smtClean="0"/>
              <a:t>i.e</a:t>
            </a:r>
            <a:r>
              <a:rPr lang="en-US" dirty="0" smtClean="0"/>
              <a:t> internal) sources of behavioral standards and emphasizes doing things for their intrinsic value.</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28</a:t>
            </a:fld>
            <a:endParaRPr lang="en-US"/>
          </a:p>
        </p:txBody>
      </p:sp>
    </p:spTree>
    <p:extLst>
      <p:ext uri="{BB962C8B-B14F-4D97-AF65-F5344CB8AC3E}">
        <p14:creationId xmlns:p14="http://schemas.microsoft.com/office/powerpoint/2010/main" val="39094765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Leadership Training (Contd.)</a:t>
            </a:r>
            <a:endParaRPr lang="en-US" dirty="0"/>
          </a:p>
        </p:txBody>
      </p:sp>
      <p:sp>
        <p:nvSpPr>
          <p:cNvPr id="3" name="Content Placeholder 2"/>
          <p:cNvSpPr>
            <a:spLocks noGrp="1"/>
          </p:cNvSpPr>
          <p:nvPr>
            <p:ph idx="1"/>
          </p:nvPr>
        </p:nvSpPr>
        <p:spPr/>
        <p:txBody>
          <a:bodyPr/>
          <a:lstStyle/>
          <a:p>
            <a:r>
              <a:rPr lang="en-US" dirty="0" smtClean="0"/>
              <a:t>SL training has become a popular tool in the context of performance management systems and as a type of training program beneficial for supervisors even when they are not necessarily involved in a performance management system.</a:t>
            </a:r>
            <a:endParaRPr lang="en-US" dirty="0"/>
          </a:p>
        </p:txBody>
      </p:sp>
      <p:sp>
        <p:nvSpPr>
          <p:cNvPr id="5" name="Slide Number Placeholder 4"/>
          <p:cNvSpPr>
            <a:spLocks noGrp="1"/>
          </p:cNvSpPr>
          <p:nvPr>
            <p:ph type="sldNum" sz="quarter" idx="12"/>
          </p:nvPr>
        </p:nvSpPr>
        <p:spPr/>
        <p:txBody>
          <a:bodyPr/>
          <a:lstStyle/>
          <a:p>
            <a:fld id="{B8ADA181-FCAB-405C-9272-CF5F47714BAB}" type="slidenum">
              <a:rPr lang="en-US" smtClean="0"/>
              <a:t>29</a:t>
            </a:fld>
            <a:endParaRPr lang="en-US"/>
          </a:p>
        </p:txBody>
      </p:sp>
    </p:spTree>
    <p:extLst>
      <p:ext uri="{BB962C8B-B14F-4D97-AF65-F5344CB8AC3E}">
        <p14:creationId xmlns:p14="http://schemas.microsoft.com/office/powerpoint/2010/main" val="3438917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Leadership Training (Contd.)</a:t>
            </a:r>
            <a:endParaRPr lang="en-US" dirty="0"/>
          </a:p>
        </p:txBody>
      </p:sp>
      <p:sp>
        <p:nvSpPr>
          <p:cNvPr id="3" name="Content Placeholder 2"/>
          <p:cNvSpPr>
            <a:spLocks noGrp="1"/>
          </p:cNvSpPr>
          <p:nvPr>
            <p:ph idx="1"/>
          </p:nvPr>
        </p:nvSpPr>
        <p:spPr/>
        <p:txBody>
          <a:bodyPr/>
          <a:lstStyle/>
          <a:p>
            <a:r>
              <a:rPr lang="en-US" dirty="0" smtClean="0"/>
              <a:t>Several studies have shown that SL training can be effective in enhancing mental processes and increasing self efficacy (</a:t>
            </a:r>
            <a:r>
              <a:rPr lang="en-US" dirty="0" err="1" smtClean="0"/>
              <a:t>i.e</a:t>
            </a:r>
            <a:r>
              <a:rPr lang="en-US" dirty="0" smtClean="0"/>
              <a:t> belief that one can do something if one tries).</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30</a:t>
            </a:fld>
            <a:endParaRPr lang="en-US"/>
          </a:p>
        </p:txBody>
      </p:sp>
    </p:spTree>
    <p:extLst>
      <p:ext uri="{BB962C8B-B14F-4D97-AF65-F5344CB8AC3E}">
        <p14:creationId xmlns:p14="http://schemas.microsoft.com/office/powerpoint/2010/main" val="555854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a:t>
            </a:r>
            <a:r>
              <a:rPr lang="en-US" dirty="0"/>
              <a:t>in Designing a Self Leadership </a:t>
            </a:r>
            <a:r>
              <a:rPr lang="en-US" dirty="0" smtClean="0"/>
              <a:t>Training</a:t>
            </a:r>
            <a:endParaRPr lang="en-US" dirty="0"/>
          </a:p>
        </p:txBody>
      </p:sp>
      <p:sp>
        <p:nvSpPr>
          <p:cNvPr id="3" name="Content Placeholder 2"/>
          <p:cNvSpPr>
            <a:spLocks noGrp="1"/>
          </p:cNvSpPr>
          <p:nvPr>
            <p:ph idx="1"/>
          </p:nvPr>
        </p:nvSpPr>
        <p:spPr/>
        <p:txBody>
          <a:bodyPr>
            <a:normAutofit/>
          </a:bodyPr>
          <a:lstStyle/>
          <a:p>
            <a:pPr>
              <a:buNone/>
            </a:pPr>
            <a:r>
              <a:rPr lang="en-US" dirty="0" smtClean="0"/>
              <a:t>Designing a SL program involves the following steps:</a:t>
            </a:r>
          </a:p>
          <a:p>
            <a:pPr marL="514350" indent="-514350">
              <a:buFont typeface="+mj-lt"/>
              <a:buAutoNum type="arabicPeriod"/>
            </a:pPr>
            <a:r>
              <a:rPr lang="en-US" dirty="0" smtClean="0"/>
              <a:t>Observe and record existing beliefs and assumptions, self talk, and mental imagery patterns.</a:t>
            </a:r>
          </a:p>
          <a:p>
            <a:pPr marL="914400" lvl="1" indent="-514350"/>
            <a:r>
              <a:rPr lang="en-US" dirty="0" smtClean="0"/>
              <a:t>For Example; what are the beliefs about the performance management systems?, how do managers visualize their role in the performance management system? , </a:t>
            </a:r>
          </a:p>
        </p:txBody>
      </p:sp>
      <p:sp>
        <p:nvSpPr>
          <p:cNvPr id="4" name="Slide Number Placeholder 3"/>
          <p:cNvSpPr>
            <a:spLocks noGrp="1"/>
          </p:cNvSpPr>
          <p:nvPr>
            <p:ph type="sldNum" sz="quarter" idx="12"/>
          </p:nvPr>
        </p:nvSpPr>
        <p:spPr/>
        <p:txBody>
          <a:bodyPr/>
          <a:lstStyle/>
          <a:p>
            <a:fld id="{B8ADA181-FCAB-405C-9272-CF5F47714BAB}" type="slidenum">
              <a:rPr lang="en-US" smtClean="0"/>
              <a:t>31</a:t>
            </a:fld>
            <a:endParaRPr lang="en-US"/>
          </a:p>
        </p:txBody>
      </p:sp>
    </p:spTree>
    <p:extLst>
      <p:ext uri="{BB962C8B-B14F-4D97-AF65-F5344CB8AC3E}">
        <p14:creationId xmlns:p14="http://schemas.microsoft.com/office/powerpoint/2010/main" val="3203610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in Designing a Self Leadership Training</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2"/>
            </a:pPr>
            <a:r>
              <a:rPr lang="en-US" dirty="0"/>
              <a:t>Analyze the functionality and constructiveness of the belief, self talk, and imagery patterns uncovered in step 1.</a:t>
            </a:r>
          </a:p>
          <a:p>
            <a:pPr lvl="1"/>
            <a:r>
              <a:rPr lang="en-US" dirty="0" smtClean="0"/>
              <a:t>For example;</a:t>
            </a:r>
          </a:p>
          <a:p>
            <a:pPr lvl="2"/>
            <a:r>
              <a:rPr lang="en-US" dirty="0" smtClean="0"/>
              <a:t>Are the beliefs about the system detrimental to the system’s expected success?</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32</a:t>
            </a:fld>
            <a:endParaRPr lang="en-US"/>
          </a:p>
        </p:txBody>
      </p:sp>
    </p:spTree>
    <p:extLst>
      <p:ext uri="{BB962C8B-B14F-4D97-AF65-F5344CB8AC3E}">
        <p14:creationId xmlns:p14="http://schemas.microsoft.com/office/powerpoint/2010/main" val="17184440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in Designing a Self Leadership Training</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startAt="3"/>
            </a:pPr>
            <a:r>
              <a:rPr lang="en-US" dirty="0" smtClean="0"/>
              <a:t>Identify or develop more functional or constructive beliefs and assumptions, self verbalizations and mental images to substitutes for dysfunctional ones.</a:t>
            </a:r>
          </a:p>
          <a:p>
            <a:pPr marL="914400" lvl="1" indent="-514350"/>
            <a:r>
              <a:rPr lang="en-US" dirty="0" smtClean="0"/>
              <a:t>For example;</a:t>
            </a:r>
          </a:p>
          <a:p>
            <a:pPr marL="1314450" lvl="2" indent="-514350"/>
            <a:r>
              <a:rPr lang="en-US" dirty="0" smtClean="0"/>
              <a:t>Develop images of employees being satisfied as opposed to defensive and confrontational after receiving performance feedback from their supervisors.</a:t>
            </a:r>
          </a:p>
        </p:txBody>
      </p:sp>
      <p:sp>
        <p:nvSpPr>
          <p:cNvPr id="4" name="Slide Number Placeholder 3"/>
          <p:cNvSpPr>
            <a:spLocks noGrp="1"/>
          </p:cNvSpPr>
          <p:nvPr>
            <p:ph type="sldNum" sz="quarter" idx="12"/>
          </p:nvPr>
        </p:nvSpPr>
        <p:spPr/>
        <p:txBody>
          <a:bodyPr/>
          <a:lstStyle/>
          <a:p>
            <a:fld id="{B8ADA181-FCAB-405C-9272-CF5F47714BAB}" type="slidenum">
              <a:rPr lang="en-US" smtClean="0"/>
              <a:t>33</a:t>
            </a:fld>
            <a:endParaRPr lang="en-US"/>
          </a:p>
        </p:txBody>
      </p:sp>
    </p:spTree>
    <p:extLst>
      <p:ext uri="{BB962C8B-B14F-4D97-AF65-F5344CB8AC3E}">
        <p14:creationId xmlns:p14="http://schemas.microsoft.com/office/powerpoint/2010/main" val="2001044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in Designing a Self Leadership Training</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4"/>
            </a:pPr>
            <a:r>
              <a:rPr lang="en-US" dirty="0"/>
              <a:t>Substitute the more functional thinking for the dysfunctional thoughts experienced in actual situations</a:t>
            </a:r>
            <a:r>
              <a:rPr lang="en-US" dirty="0" smtClean="0"/>
              <a:t>.</a:t>
            </a:r>
          </a:p>
          <a:p>
            <a:pPr marL="914400" lvl="1" indent="-514350"/>
            <a:r>
              <a:rPr lang="en-US" dirty="0" smtClean="0"/>
              <a:t>For example;</a:t>
            </a:r>
          </a:p>
          <a:p>
            <a:pPr lvl="2" indent="-342900"/>
            <a:r>
              <a:rPr lang="en-US" dirty="0" smtClean="0"/>
              <a:t>More constructive assumptions, ways of talking to oneself, and mental images of the likely outcome of a performance discussion with an employee can be worked out and written down on paper.</a:t>
            </a:r>
            <a:endParaRPr lang="en-US" dirty="0"/>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34</a:t>
            </a:fld>
            <a:endParaRPr lang="en-US"/>
          </a:p>
        </p:txBody>
      </p:sp>
    </p:spTree>
    <p:extLst>
      <p:ext uri="{BB962C8B-B14F-4D97-AF65-F5344CB8AC3E}">
        <p14:creationId xmlns:p14="http://schemas.microsoft.com/office/powerpoint/2010/main" val="19780875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in Designing a Self Leadership Training</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5"/>
            </a:pPr>
            <a:r>
              <a:rPr lang="en-US" dirty="0"/>
              <a:t>Continue monitoring and maintaining beliefs, self verbalization, and mental images over time.</a:t>
            </a:r>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35</a:t>
            </a:fld>
            <a:endParaRPr lang="en-US"/>
          </a:p>
        </p:txBody>
      </p:sp>
    </p:spTree>
    <p:extLst>
      <p:ext uri="{BB962C8B-B14F-4D97-AF65-F5344CB8AC3E}">
        <p14:creationId xmlns:p14="http://schemas.microsoft.com/office/powerpoint/2010/main" val="40265724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Efficacy Training</a:t>
            </a:r>
            <a:endParaRPr lang="en-US" dirty="0"/>
          </a:p>
        </p:txBody>
      </p:sp>
      <p:sp>
        <p:nvSpPr>
          <p:cNvPr id="3" name="Content Placeholder 2"/>
          <p:cNvSpPr>
            <a:spLocks noGrp="1"/>
          </p:cNvSpPr>
          <p:nvPr>
            <p:ph idx="1"/>
          </p:nvPr>
        </p:nvSpPr>
        <p:spPr/>
        <p:txBody>
          <a:bodyPr>
            <a:normAutofit lnSpcReduction="10000"/>
          </a:bodyPr>
          <a:lstStyle/>
          <a:p>
            <a:r>
              <a:rPr lang="en-US" dirty="0" smtClean="0"/>
              <a:t>A related type of training program is labelled self- efficacy training for raters (SET-R).</a:t>
            </a:r>
          </a:p>
          <a:p>
            <a:endParaRPr lang="en-US" dirty="0"/>
          </a:p>
          <a:p>
            <a:r>
              <a:rPr lang="en-US" dirty="0" smtClean="0"/>
              <a:t>The goal of this type of training is to decrease a rater’s discomfort with the interpersonal demands of performance management and to enhance a manager’s belief that he has the necessary skills to manage employee’s performance.</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36</a:t>
            </a:fld>
            <a:endParaRPr lang="en-US"/>
          </a:p>
        </p:txBody>
      </p:sp>
    </p:spTree>
    <p:extLst>
      <p:ext uri="{BB962C8B-B14F-4D97-AF65-F5344CB8AC3E}">
        <p14:creationId xmlns:p14="http://schemas.microsoft.com/office/powerpoint/2010/main" val="17539338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Efficacy </a:t>
            </a:r>
            <a:r>
              <a:rPr lang="en-US" dirty="0" smtClean="0"/>
              <a:t>Training (Contd.)</a:t>
            </a:r>
            <a:endParaRPr lang="en-US" dirty="0"/>
          </a:p>
        </p:txBody>
      </p:sp>
      <p:sp>
        <p:nvSpPr>
          <p:cNvPr id="3" name="Content Placeholder 2"/>
          <p:cNvSpPr>
            <a:spLocks noGrp="1"/>
          </p:cNvSpPr>
          <p:nvPr>
            <p:ph idx="1"/>
          </p:nvPr>
        </p:nvSpPr>
        <p:spPr/>
        <p:txBody>
          <a:bodyPr>
            <a:normAutofit/>
          </a:bodyPr>
          <a:lstStyle/>
          <a:p>
            <a:pPr>
              <a:buNone/>
            </a:pPr>
            <a:r>
              <a:rPr lang="en-US" dirty="0" smtClean="0"/>
              <a:t>The self efficacy training for raters includes the following steps:</a:t>
            </a:r>
          </a:p>
          <a:p>
            <a:pPr marL="514350" indent="-514350">
              <a:buFont typeface="+mj-lt"/>
              <a:buAutoNum type="arabicPeriod"/>
            </a:pPr>
            <a:endParaRPr lang="en-US" dirty="0" smtClean="0"/>
          </a:p>
          <a:p>
            <a:pPr marL="514350" indent="-514350">
              <a:buFont typeface="+mj-lt"/>
              <a:buAutoNum type="arabicPeriod"/>
            </a:pPr>
            <a:r>
              <a:rPr lang="en-US" dirty="0" smtClean="0"/>
              <a:t>Raters watch a video tape of a vicarious success experience including a manager conducting a successful performance review meeting with a subordinates.</a:t>
            </a:r>
          </a:p>
        </p:txBody>
      </p:sp>
      <p:sp>
        <p:nvSpPr>
          <p:cNvPr id="4" name="Slide Number Placeholder 3"/>
          <p:cNvSpPr>
            <a:spLocks noGrp="1"/>
          </p:cNvSpPr>
          <p:nvPr>
            <p:ph type="sldNum" sz="quarter" idx="12"/>
          </p:nvPr>
        </p:nvSpPr>
        <p:spPr/>
        <p:txBody>
          <a:bodyPr/>
          <a:lstStyle/>
          <a:p>
            <a:fld id="{B8ADA181-FCAB-405C-9272-CF5F47714BAB}" type="slidenum">
              <a:rPr lang="en-US" smtClean="0"/>
              <a:t>37</a:t>
            </a:fld>
            <a:endParaRPr lang="en-US"/>
          </a:p>
        </p:txBody>
      </p:sp>
    </p:spTree>
    <p:extLst>
      <p:ext uri="{BB962C8B-B14F-4D97-AF65-F5344CB8AC3E}">
        <p14:creationId xmlns:p14="http://schemas.microsoft.com/office/powerpoint/2010/main" val="7819743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Efficacy Training (Contd.)</a:t>
            </a:r>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startAt="2"/>
            </a:pPr>
            <a:r>
              <a:rPr lang="en-US" dirty="0"/>
              <a:t>Raters engage in a follow up discussion of the specific behaviors observed in the videotape that contributes to the meeting success</a:t>
            </a:r>
            <a:r>
              <a:rPr lang="en-US" dirty="0" smtClean="0"/>
              <a:t>.</a:t>
            </a:r>
          </a:p>
          <a:p>
            <a:r>
              <a:rPr lang="en-US" dirty="0" smtClean="0"/>
              <a:t>This follow up discussion of dual goals of ;</a:t>
            </a:r>
          </a:p>
          <a:p>
            <a:pPr marL="914400" lvl="1" indent="-514350">
              <a:buFont typeface="+mj-lt"/>
              <a:buAutoNum type="arabicPeriod"/>
            </a:pPr>
            <a:r>
              <a:rPr lang="en-US" dirty="0" smtClean="0"/>
              <a:t>Focusing the raters attention on the techniques used by the videotaped manager to convey negative feedback</a:t>
            </a:r>
          </a:p>
          <a:p>
            <a:pPr marL="914400" lvl="1" indent="-514350">
              <a:buFont typeface="+mj-lt"/>
              <a:buAutoNum type="arabicPeriod"/>
            </a:pPr>
            <a:r>
              <a:rPr lang="en-US" dirty="0" smtClean="0"/>
              <a:t>Allowing for an opportunity to persuade raters that they too would be able to conduct such a successful meeting.</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38</a:t>
            </a:fld>
            <a:endParaRPr lang="en-US"/>
          </a:p>
        </p:txBody>
      </p:sp>
    </p:spTree>
    <p:extLst>
      <p:ext uri="{BB962C8B-B14F-4D97-AF65-F5344CB8AC3E}">
        <p14:creationId xmlns:p14="http://schemas.microsoft.com/office/powerpoint/2010/main" val="23366827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Efficacy Training (Contd.)</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3"/>
            </a:pPr>
            <a:r>
              <a:rPr lang="en-US" dirty="0"/>
              <a:t>Raters participate in a role play exercise that requires providing feedback to an employee. This role play exercise is repeated until raters demonstrate an appropriate level of mastery.</a:t>
            </a:r>
          </a:p>
          <a:p>
            <a:endParaRPr lang="en-US" dirty="0"/>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39</a:t>
            </a:fld>
            <a:endParaRPr lang="en-US"/>
          </a:p>
        </p:txBody>
      </p:sp>
    </p:spTree>
    <p:extLst>
      <p:ext uri="{BB962C8B-B14F-4D97-AF65-F5344CB8AC3E}">
        <p14:creationId xmlns:p14="http://schemas.microsoft.com/office/powerpoint/2010/main" val="22498591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Today’s Lecture</a:t>
            </a:r>
          </a:p>
        </p:txBody>
      </p:sp>
      <p:sp>
        <p:nvSpPr>
          <p:cNvPr id="3" name="Content Placeholder 2"/>
          <p:cNvSpPr>
            <a:spLocks noGrp="1"/>
          </p:cNvSpPr>
          <p:nvPr>
            <p:ph idx="1"/>
          </p:nvPr>
        </p:nvSpPr>
        <p:spPr/>
        <p:txBody>
          <a:bodyPr>
            <a:normAutofit lnSpcReduction="10000"/>
          </a:bodyPr>
          <a:lstStyle/>
          <a:p>
            <a:r>
              <a:rPr lang="en-US" dirty="0"/>
              <a:t>Possible Errors in Ratings</a:t>
            </a:r>
          </a:p>
          <a:p>
            <a:r>
              <a:rPr lang="en-US" dirty="0"/>
              <a:t>Frame of Reference Training</a:t>
            </a:r>
          </a:p>
          <a:p>
            <a:r>
              <a:rPr lang="en-US" dirty="0"/>
              <a:t>Steps in designing a Frame of Reference Training</a:t>
            </a:r>
          </a:p>
          <a:p>
            <a:r>
              <a:rPr lang="en-US" dirty="0"/>
              <a:t>Behavior Observational Training</a:t>
            </a:r>
          </a:p>
          <a:p>
            <a:r>
              <a:rPr lang="en-US" dirty="0"/>
              <a:t>Self Leadership Training</a:t>
            </a:r>
          </a:p>
          <a:p>
            <a:r>
              <a:rPr lang="en-US" dirty="0"/>
              <a:t>Steps in designing a Self Leadership Training</a:t>
            </a:r>
          </a:p>
          <a:p>
            <a:r>
              <a:rPr lang="en-US" dirty="0"/>
              <a:t>Self Efficacy Training</a:t>
            </a:r>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40</a:t>
            </a:fld>
            <a:endParaRPr lang="en-US"/>
          </a:p>
        </p:txBody>
      </p:sp>
    </p:spTree>
    <p:extLst>
      <p:ext uri="{BB962C8B-B14F-4D97-AF65-F5344CB8AC3E}">
        <p14:creationId xmlns:p14="http://schemas.microsoft.com/office/powerpoint/2010/main" val="23892800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t>41</a:t>
            </a:fld>
            <a:endParaRPr lang="en-US"/>
          </a:p>
        </p:txBody>
      </p:sp>
    </p:spTree>
    <p:extLst>
      <p:ext uri="{BB962C8B-B14F-4D97-AF65-F5344CB8AC3E}">
        <p14:creationId xmlns:p14="http://schemas.microsoft.com/office/powerpoint/2010/main" val="16258105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1652</Words>
  <Application>Microsoft Office PowerPoint</Application>
  <PresentationFormat>On-screen Show (4:3)</PresentationFormat>
  <Paragraphs>184</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HRM-755  PERFORMANCE MANAGEMENT</vt:lpstr>
      <vt:lpstr>Summary of Previous Lecture</vt:lpstr>
      <vt:lpstr>Summary of Previous Lecture (Contd.)</vt:lpstr>
      <vt:lpstr>Agenda for Today’s Lecture</vt:lpstr>
      <vt:lpstr>PowerPoint Presentation</vt:lpstr>
      <vt:lpstr>PowerPoint Presentation</vt:lpstr>
      <vt:lpstr>Rater Error Training</vt:lpstr>
      <vt:lpstr>Frame of Reference Training</vt:lpstr>
      <vt:lpstr>Frame of Reference Training (Contd.)</vt:lpstr>
      <vt:lpstr>Frame of Reference Training (Contd.)</vt:lpstr>
      <vt:lpstr>Frame of Reference Training (Contd.)</vt:lpstr>
      <vt:lpstr>Frame of Reference Training (Contd.)</vt:lpstr>
      <vt:lpstr>Steps in Frame of Reference Training </vt:lpstr>
      <vt:lpstr>Steps in Frame of Reference Training (Contd.) </vt:lpstr>
      <vt:lpstr>Steps in Frame of Reference Training (Contd.)  </vt:lpstr>
      <vt:lpstr>Steps in Frame of Reference Training (Contd.)  </vt:lpstr>
      <vt:lpstr>Steps in Frame of Reference Training (Contd.) </vt:lpstr>
      <vt:lpstr>Steps in Frame of Reference Training (Contd.) </vt:lpstr>
      <vt:lpstr>PowerPoint Presentation</vt:lpstr>
      <vt:lpstr>Frame of Reference Training (Contd.) </vt:lpstr>
      <vt:lpstr>Frame of Reference Training (Contd.) </vt:lpstr>
      <vt:lpstr>Behavior Observational Training</vt:lpstr>
      <vt:lpstr>Behavior Observational Training (Contd.)</vt:lpstr>
      <vt:lpstr>Behavior Observational Training (Contd.)</vt:lpstr>
      <vt:lpstr>Behavior Observational Training (Contd.)</vt:lpstr>
      <vt:lpstr>PowerPoint Presentation</vt:lpstr>
      <vt:lpstr>Self Leadership Training</vt:lpstr>
      <vt:lpstr>Self Leadership Training (Contd.)</vt:lpstr>
      <vt:lpstr>Self Leadership Training (Contd.)</vt:lpstr>
      <vt:lpstr>Self Leadership Training (Contd.)</vt:lpstr>
      <vt:lpstr>Steps in Designing a Self Leadership Training</vt:lpstr>
      <vt:lpstr>Steps in Designing a Self Leadership Training</vt:lpstr>
      <vt:lpstr>Steps in Designing a Self Leadership Training</vt:lpstr>
      <vt:lpstr>Steps in Designing a Self Leadership Training</vt:lpstr>
      <vt:lpstr>Steps in Designing a Self Leadership Training</vt:lpstr>
      <vt:lpstr>Self- Efficacy Training</vt:lpstr>
      <vt:lpstr>Self- Efficacy Training (Contd.)</vt:lpstr>
      <vt:lpstr>Self- Efficacy Training (Contd.)</vt:lpstr>
      <vt:lpstr>Self- Efficacy Training (Contd.)</vt:lpstr>
      <vt:lpstr>Summary of Today’s Lecture</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Usman</cp:lastModifiedBy>
  <cp:revision>16</cp:revision>
  <dcterms:created xsi:type="dcterms:W3CDTF">2014-07-08T05:04:35Z</dcterms:created>
  <dcterms:modified xsi:type="dcterms:W3CDTF">2014-07-08T08:04:44Z</dcterms:modified>
</cp:coreProperties>
</file>