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315" r:id="rId2"/>
    <p:sldId id="316" r:id="rId3"/>
    <p:sldId id="320" r:id="rId4"/>
    <p:sldId id="261" r:id="rId5"/>
    <p:sldId id="257" r:id="rId6"/>
    <p:sldId id="258" r:id="rId7"/>
    <p:sldId id="259" r:id="rId8"/>
    <p:sldId id="260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6" r:id="rId28"/>
    <p:sldId id="285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  <p:sldId id="314" r:id="rId57"/>
    <p:sldId id="318" r:id="rId58"/>
    <p:sldId id="319" r:id="rId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7A0F5-8A11-4464-8A9F-45B19A1312D4}" type="datetimeFigureOut">
              <a:rPr lang="en-US" smtClean="0"/>
              <a:pPr/>
              <a:t>7/8/2014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816B80-DE4A-4A89-A8E4-A4024568152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9180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16B80-DE4A-4A89-A8E4-A40245681525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3215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EEE25-C066-4E9C-AB28-D6A9D61B78A8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7A36-BC98-457F-8545-69BC930BD5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04015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AC055-85A2-47CE-B614-4FE876C4FCD6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7A36-BC98-457F-8545-69BC930BD5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6988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71186-2469-400B-9EAB-802E1DEDA00D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7A36-BC98-457F-8545-69BC930BD5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8260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8A63F-12A0-4341-A335-58B169479A3E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7A36-BC98-457F-8545-69BC930BD5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1472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210FA-42B6-4F79-AF27-AD2C079485EB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7A36-BC98-457F-8545-69BC930BD5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3051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9F75E-2141-41E5-8FC0-342EC08E8984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7A36-BC98-457F-8545-69BC930BD5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5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973CE-D81D-424F-9D21-742FF5685D1B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7A36-BC98-457F-8545-69BC930BD5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5547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CD84B-C752-4C49-971A-CFCC1769F5D6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7A36-BC98-457F-8545-69BC930BD5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132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82F53-32F9-46EB-BD66-76F85413924D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7A36-BC98-457F-8545-69BC930BD5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5340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17730-F2DB-4518-BA2F-3E25CE9A2FB3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7A36-BC98-457F-8545-69BC930BD5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4257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905B4-B280-406B-9154-1CC487FDD50A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7A36-BC98-457F-8545-69BC930BD5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2021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143D4-FEC7-4A0B-8224-53BF86595B0F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F7A36-BC98-457F-8545-69BC930BD5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8041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90750"/>
            <a:ext cx="7772400" cy="2381250"/>
          </a:xfrm>
        </p:spPr>
        <p:txBody>
          <a:bodyPr>
            <a:normAutofit/>
          </a:bodyPr>
          <a:lstStyle/>
          <a:p>
            <a:r>
              <a:rPr lang="en-US" smtClean="0"/>
              <a:t>HRM-755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PERFORMANCE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4648200"/>
            <a:ext cx="6400800" cy="762000"/>
          </a:xfrm>
        </p:spPr>
        <p:txBody>
          <a:bodyPr/>
          <a:lstStyle/>
          <a:p>
            <a:pPr algn="r"/>
            <a:r>
              <a:rPr lang="en-US" dirty="0" smtClean="0"/>
              <a:t>OSMAN BIN SAIF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19800" y="468868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LECTURE: TWENTY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E3B9-E0E1-4554-81A1-1E7F5F7F9D5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292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/>
              <a:t>Appeals Process</a:t>
            </a:r>
          </a:p>
          <a:p>
            <a:r>
              <a:rPr lang="en-US" dirty="0"/>
              <a:t>Types of Issues</a:t>
            </a:r>
          </a:p>
          <a:p>
            <a:pPr lvl="1"/>
            <a:r>
              <a:rPr lang="en-US" dirty="0"/>
              <a:t>Judgmental</a:t>
            </a:r>
          </a:p>
          <a:p>
            <a:pPr lvl="1"/>
            <a:r>
              <a:rPr lang="en-US" dirty="0"/>
              <a:t>Administrative</a:t>
            </a:r>
          </a:p>
          <a:p>
            <a:r>
              <a:rPr lang="en-US" dirty="0"/>
              <a:t>Training programs for the acquisition of required skills</a:t>
            </a:r>
          </a:p>
          <a:p>
            <a:r>
              <a:rPr lang="en-US" dirty="0"/>
              <a:t>Content Areas for rater training program</a:t>
            </a:r>
          </a:p>
          <a:p>
            <a:r>
              <a:rPr lang="en-US" dirty="0"/>
              <a:t>Rater Error Training (RET)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E3B9-E0E1-4554-81A1-1E7F5F7F9D5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438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of 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SECOND SESSIONAL EXAM WILL BE AFTER THIS LECTURE—</a:t>
            </a:r>
          </a:p>
          <a:p>
            <a:endParaRPr lang="en-US" dirty="0"/>
          </a:p>
          <a:p>
            <a:r>
              <a:rPr lang="en-US" dirty="0" smtClean="0"/>
              <a:t>SO AGENDA FOR TODAYS LECTURE IS “</a:t>
            </a:r>
            <a:r>
              <a:rPr lang="en-US" sz="4000" b="1" dirty="0" smtClean="0"/>
              <a:t>REVISION</a:t>
            </a:r>
            <a:r>
              <a:rPr lang="en-US" dirty="0" smtClean="0"/>
              <a:t>” ONLY. </a:t>
            </a:r>
          </a:p>
          <a:p>
            <a:endParaRPr lang="en-US" dirty="0"/>
          </a:p>
          <a:p>
            <a:r>
              <a:rPr lang="en-US" dirty="0" smtClean="0"/>
              <a:t>COURSE FOR SECOND SESSIONAL EXAM IS FROM ELEVENTH </a:t>
            </a:r>
            <a:r>
              <a:rPr lang="en-US" dirty="0"/>
              <a:t>LECTURE </a:t>
            </a:r>
            <a:r>
              <a:rPr lang="en-US" dirty="0" smtClean="0"/>
              <a:t>TO TWENTIETH LECTURE.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7A36-BC98-457F-8545-69BC930BD58F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91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00400"/>
            <a:ext cx="8229600" cy="2925763"/>
          </a:xfrm>
        </p:spPr>
        <p:txBody>
          <a:bodyPr/>
          <a:lstStyle/>
          <a:p>
            <a:r>
              <a:rPr lang="en-US" dirty="0" smtClean="0"/>
              <a:t>CHAPTER 5</a:t>
            </a:r>
          </a:p>
          <a:p>
            <a:pPr lvl="1"/>
            <a:r>
              <a:rPr lang="en-US" dirty="0" smtClean="0"/>
              <a:t>MEASURING RESULTS AND BEHAVIOR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7A36-BC98-457F-8545-69BC930BD58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910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</a:t>
            </a:r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/>
              <a:t>If </a:t>
            </a:r>
            <a:r>
              <a:rPr lang="en-US" dirty="0" smtClean="0"/>
              <a:t>results approach is adopted, the following key question should be: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are the different areas in which this individual is expected to focus efforts(key accountability)?</a:t>
            </a:r>
          </a:p>
          <a:p>
            <a:endParaRPr lang="en-US" dirty="0" smtClean="0"/>
          </a:p>
          <a:p>
            <a:r>
              <a:rPr lang="en-US" dirty="0" smtClean="0"/>
              <a:t>Within </a:t>
            </a:r>
            <a:r>
              <a:rPr lang="en-US" dirty="0"/>
              <a:t>each area, what are the expected objectives?</a:t>
            </a:r>
          </a:p>
          <a:p>
            <a:endParaRPr lang="en-US" dirty="0" smtClean="0"/>
          </a:p>
          <a:p>
            <a:r>
              <a:rPr lang="en-US" dirty="0" smtClean="0"/>
              <a:t>How </a:t>
            </a:r>
            <a:r>
              <a:rPr lang="en-US" dirty="0"/>
              <a:t>do we know how well the results have been achieved(performance standards)?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459F-985C-43CF-BE37-7F5E5AABEFC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889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</a:t>
            </a:r>
            <a:r>
              <a:rPr lang="en-US" dirty="0" smtClean="0"/>
              <a:t>Results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key accountability are broad areas of job for which the employee is responsible for producing results.</a:t>
            </a:r>
          </a:p>
          <a:p>
            <a:endParaRPr lang="en-US" dirty="0" smtClean="0"/>
          </a:p>
          <a:p>
            <a:r>
              <a:rPr lang="en-US" dirty="0" smtClean="0"/>
              <a:t>A discussion of results also include specific objectives that the employee will achieve as a part of each accountability.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459F-985C-43CF-BE37-7F5E5AABEFC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474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Results 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Objectives are statements of important and measurable outcomes.</a:t>
            </a:r>
          </a:p>
          <a:p>
            <a:endParaRPr lang="en-US" dirty="0" smtClean="0"/>
          </a:p>
          <a:p>
            <a:r>
              <a:rPr lang="en-US" dirty="0" smtClean="0"/>
              <a:t>Discussing </a:t>
            </a:r>
            <a:r>
              <a:rPr lang="en-US" dirty="0"/>
              <a:t>results also means discussing performance standards.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459F-985C-43CF-BE37-7F5E5AABEFC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853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Results 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performance standard is the yardstick used to evaluate how ell employees have achieved each objective.</a:t>
            </a:r>
          </a:p>
          <a:p>
            <a:endParaRPr lang="en-US" dirty="0"/>
          </a:p>
          <a:p>
            <a:r>
              <a:rPr lang="en-US" dirty="0" smtClean="0"/>
              <a:t>Performance standard provide information on acceptable and unacceptable performance in relation to quality, quantity, cost and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459F-985C-43CF-BE37-7F5E5AABEFC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244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Determining Accountabilities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first step in determining accountability is to collect information about the job. </a:t>
            </a:r>
          </a:p>
          <a:p>
            <a:endParaRPr lang="en-US" dirty="0" smtClean="0"/>
          </a:p>
          <a:p>
            <a:r>
              <a:rPr lang="en-US" dirty="0" smtClean="0"/>
              <a:t>The  primary source is of course the job description that has resulted from </a:t>
            </a:r>
            <a:r>
              <a:rPr lang="en-US" dirty="0"/>
              <a:t>t</a:t>
            </a:r>
            <a:r>
              <a:rPr lang="en-US" dirty="0" smtClean="0"/>
              <a:t>he job analysis and a consideration of unit and organization level strategic priorities. </a:t>
            </a:r>
          </a:p>
          <a:p>
            <a:endParaRPr lang="en-US" dirty="0"/>
          </a:p>
          <a:p>
            <a:r>
              <a:rPr lang="en-US" dirty="0" smtClean="0"/>
              <a:t>The job description provides information on the tasks performed.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459F-985C-43CF-BE37-7F5E5AABEFC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99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Determining </a:t>
            </a:r>
            <a:r>
              <a:rPr lang="en-US" dirty="0" smtClean="0"/>
              <a:t>Accountabilities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Tasks included in the job description can be grouped into clusters of tasks based on their degree of relatedness.</a:t>
            </a:r>
          </a:p>
          <a:p>
            <a:endParaRPr lang="en-US" dirty="0"/>
          </a:p>
          <a:p>
            <a:r>
              <a:rPr lang="en-US" dirty="0" smtClean="0"/>
              <a:t>Each of these clusters or accountabilities is a broad area of the job for which the employee is responsible for producing results.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459F-985C-43CF-BE37-7F5E5AABEFC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1005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Determining </a:t>
            </a:r>
            <a:r>
              <a:rPr lang="en-US" dirty="0"/>
              <a:t>O</a:t>
            </a:r>
            <a:r>
              <a:rPr lang="en-US" dirty="0" smtClean="0"/>
              <a:t>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the accountability have been identified, the next step in measuring results is to determine specific objectives.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459F-985C-43CF-BE37-7F5E5AABEFC6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542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Determining </a:t>
            </a:r>
            <a:r>
              <a:rPr lang="en-US" dirty="0" smtClean="0"/>
              <a:t>Objectives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Objectives are statement of an important and measurable outcomes that, when accomplished, will help ensure success for the accountability. 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Objectives </a:t>
            </a:r>
            <a:r>
              <a:rPr lang="en-US" dirty="0"/>
              <a:t>are clearly important because they help employees guide their efforts.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459F-985C-43CF-BE37-7F5E5AABEFC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0518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Determining Objectives 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purpose of establishing objectives is to identify a limited number of highly important results that, when achieved, will have a dramatic impact on the overall success of the organization.</a:t>
            </a:r>
          </a:p>
          <a:p>
            <a:endParaRPr lang="en-US" dirty="0"/>
          </a:p>
          <a:p>
            <a:r>
              <a:rPr lang="en-US" dirty="0" smtClean="0"/>
              <a:t>After objectives are set, employees should receive feedback on their progress towards attaining the objective.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459F-985C-43CF-BE37-7F5E5AABEFC6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873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Determining Objectives 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Rewards should be allocated to those employees who have reached their objectives.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459F-985C-43CF-BE37-7F5E5AABEFC6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274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man\Desktop\DESK TOP 11 JAN 2014\vIRTUAL UNI COMSATS\Performance Management\scans\1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762000"/>
            <a:ext cx="6019800" cy="5029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459F-985C-43CF-BE37-7F5E5AABEFC6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737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Determining Performance Standards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accountabilities and objectives have been determine, the next step is to define performance standards.</a:t>
            </a:r>
          </a:p>
          <a:p>
            <a:endParaRPr lang="en-US" dirty="0" smtClean="0"/>
          </a:p>
          <a:p>
            <a:r>
              <a:rPr lang="en-US" dirty="0" smtClean="0"/>
              <a:t>These are yardsticks designed to help people understand to what extent the objectives have been achieved.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459F-985C-43CF-BE37-7F5E5AABEFC6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231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Determining Performance Standards 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standards provide raters with information about what to look for to determine the level of performance that has been achieved.</a:t>
            </a:r>
          </a:p>
          <a:p>
            <a:endParaRPr lang="en-US" dirty="0"/>
          </a:p>
          <a:p>
            <a:r>
              <a:rPr lang="en-US" dirty="0" smtClean="0"/>
              <a:t>Standards can refer to various aspects of a specific objective, including quality, quantity and times.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459F-985C-43CF-BE37-7F5E5AABEFC6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1186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Determining Performance Standards 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Each of these aspects can be considered criteria to be used in judging the extent to which an objective has been achieved.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Quality: </a:t>
            </a:r>
          </a:p>
          <a:p>
            <a:pPr lvl="2"/>
            <a:r>
              <a:rPr lang="en-US" dirty="0" smtClean="0"/>
              <a:t>how well the objective has been achieved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459F-985C-43CF-BE37-7F5E5AABEFC6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855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Determining Performance Standards 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Quantity: </a:t>
            </a:r>
            <a:endParaRPr lang="en-US" dirty="0" smtClean="0"/>
          </a:p>
          <a:p>
            <a:pPr lvl="1"/>
            <a:r>
              <a:rPr lang="en-US" dirty="0" smtClean="0"/>
              <a:t>how </a:t>
            </a:r>
            <a:r>
              <a:rPr lang="en-US" dirty="0"/>
              <a:t>much has been produced, how many, how often and at what cost</a:t>
            </a:r>
          </a:p>
          <a:p>
            <a:endParaRPr lang="en-US" dirty="0" smtClean="0"/>
          </a:p>
          <a:p>
            <a:r>
              <a:rPr lang="en-US" dirty="0" smtClean="0"/>
              <a:t>Time</a:t>
            </a:r>
            <a:r>
              <a:rPr lang="en-US" dirty="0"/>
              <a:t>: </a:t>
            </a:r>
            <a:endParaRPr lang="en-US" dirty="0" smtClean="0"/>
          </a:p>
          <a:p>
            <a:pPr lvl="1"/>
            <a:r>
              <a:rPr lang="en-US" dirty="0" smtClean="0"/>
              <a:t>due </a:t>
            </a:r>
            <a:r>
              <a:rPr lang="en-US" dirty="0"/>
              <a:t>dates, adherence to schedule, cycle times, deadlines.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459F-985C-43CF-BE37-7F5E5AABEFC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627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man\Desktop\DESK TOP 11 JAN 2014\vIRTUAL UNI COMSATS\Performance Management\scans\1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84582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6459F-985C-43CF-BE37-7F5E5AABEFC6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212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Measuring behaviors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 behavior approach to measuring performance includes the assessment of competencies. </a:t>
            </a:r>
          </a:p>
          <a:p>
            <a:r>
              <a:rPr lang="en-US" dirty="0" smtClean="0"/>
              <a:t>Competencies are measureable clusters of knowledge, skills and abilities that are critical in determining how results will be achieved. 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Example of competencies are customer services, written or oral communication, creative thinking, and dependability.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141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</a:t>
            </a:r>
            <a:r>
              <a:rPr lang="en-US" dirty="0" smtClean="0"/>
              <a:t>behaviors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We can consider two types of competencies:</a:t>
            </a:r>
          </a:p>
          <a:p>
            <a:endParaRPr lang="en-US" dirty="0" smtClean="0"/>
          </a:p>
          <a:p>
            <a:r>
              <a:rPr lang="en-US" dirty="0" smtClean="0"/>
              <a:t>Differentiating competencies:</a:t>
            </a:r>
          </a:p>
          <a:p>
            <a:pPr lvl="1"/>
            <a:r>
              <a:rPr lang="en-US" dirty="0" smtClean="0"/>
              <a:t>which are those that allow us to distinguish between average and superior performers.</a:t>
            </a:r>
          </a:p>
          <a:p>
            <a:r>
              <a:rPr lang="en-US" dirty="0" smtClean="0"/>
              <a:t>Threshold competencies: </a:t>
            </a:r>
          </a:p>
          <a:p>
            <a:pPr lvl="1"/>
            <a:r>
              <a:rPr lang="en-US" dirty="0" smtClean="0"/>
              <a:t>which are those that everyone needs to display to the job to a minimally adequate standard.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342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Indicator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understand the extent to which an employee possess a competency, we measure indicators. </a:t>
            </a:r>
          </a:p>
          <a:p>
            <a:endParaRPr lang="en-US" dirty="0" smtClean="0"/>
          </a:p>
          <a:p>
            <a:r>
              <a:rPr lang="en-US" dirty="0" smtClean="0"/>
              <a:t>An indicator is a behavior that if displayed suggests that the competency is present.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338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 of Competency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 describing a competency, the following components must be present;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Definition of competency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Description of specific behavioral indicators that can be observed when someone demonstrates a competency effectively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Description of specific behaviors that are likely to occur when someone does not demonstrates a competency effectively.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List of suggestions for developing the competency in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174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Competency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Two types of systems are used to evaluate competencies</a:t>
            </a:r>
          </a:p>
          <a:p>
            <a:r>
              <a:rPr lang="en-US" dirty="0" smtClean="0"/>
              <a:t>Comparative system: this system base the measurement on comparing employees with one others.</a:t>
            </a:r>
          </a:p>
          <a:p>
            <a:r>
              <a:rPr lang="en-US" dirty="0" smtClean="0"/>
              <a:t>Absolute system: this system base the measurement on comparing employees with a  pre-specified performance standard.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2008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man\Desktop\DESK TOP 11 JAN 2014\vIRTUAL UNI COMSATS\Performance Management\scans\1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00200"/>
            <a:ext cx="91440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1A9-76EE-4762-A9B8-8C265344468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716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Appraisal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At the core of any performance management system is the assessment of performance.</a:t>
            </a:r>
          </a:p>
          <a:p>
            <a:endParaRPr lang="en-US" dirty="0"/>
          </a:p>
          <a:p>
            <a:r>
              <a:rPr lang="en-US" dirty="0" smtClean="0"/>
              <a:t>Information on performance is collected by using forms, which can be filled out on paper or electronically.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4F1A5-E4EA-4A0A-82DF-02503D616DA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901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Major components of Appraisal Forms</a:t>
            </a:r>
            <a:endParaRPr lang="en-US" dirty="0"/>
          </a:p>
        </p:txBody>
      </p:sp>
      <p:pic>
        <p:nvPicPr>
          <p:cNvPr id="1026" name="Picture 2" descr="C:\Users\Usman\Desktop\DESK TOP 11 JAN 2014\vIRTUAL UNI COMSATS\Performance Management\scans\1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038350"/>
            <a:ext cx="8001000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4F1A5-E4EA-4A0A-82DF-02503D616DA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203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Desirable Features of All Appraisal Forms</a:t>
            </a:r>
            <a:endParaRPr lang="en-US" dirty="0"/>
          </a:p>
        </p:txBody>
      </p:sp>
      <p:pic>
        <p:nvPicPr>
          <p:cNvPr id="9218" name="Picture 2" descr="C:\Users\Usman\Desktop\DESK TOP 11 JAN 2014\vIRTUAL UNI COMSATS\Performance Management\scans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90763"/>
            <a:ext cx="8305800" cy="342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C4F1A5-E4EA-4A0A-82DF-02503D616DA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181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Determining overall rating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Two main strategies are used to obtain an overall performance score for each employee.</a:t>
            </a:r>
          </a:p>
          <a:p>
            <a:endParaRPr lang="en-US" dirty="0" smtClean="0"/>
          </a:p>
          <a:p>
            <a:r>
              <a:rPr lang="en-US" dirty="0" smtClean="0"/>
              <a:t>Judgmental procedure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Mechanical procedure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7F623-5B13-4A39-B60A-0047E88E4939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627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Appraisal period and number of meeting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Organization with a performance management system typically conducts an annual review, however others choose to conduct semi annual or even quarterly formal reviews.</a:t>
            </a:r>
          </a:p>
          <a:p>
            <a:endParaRPr lang="en-US" dirty="0" smtClean="0"/>
          </a:p>
          <a:p>
            <a:r>
              <a:rPr lang="en-US" dirty="0" smtClean="0"/>
              <a:t>Conducting </a:t>
            </a:r>
            <a:r>
              <a:rPr lang="en-US" dirty="0"/>
              <a:t>only an annual review might not provide sufficient opportunity for the supervisor and subordinates to discuss performance issues in a formal setting.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7F623-5B13-4A39-B60A-0047E88E4939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669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 Meetings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Performance management system can include six formal meetings between the subordinate and the supervisor.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System inauguration</a:t>
            </a:r>
          </a:p>
          <a:p>
            <a:pPr lvl="1"/>
            <a:r>
              <a:rPr lang="en-US" dirty="0" smtClean="0"/>
              <a:t>Self appraisal</a:t>
            </a:r>
          </a:p>
          <a:p>
            <a:pPr lvl="1"/>
            <a:r>
              <a:rPr lang="en-US" dirty="0" smtClean="0"/>
              <a:t>Classical performance review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erit/salary review</a:t>
            </a:r>
          </a:p>
          <a:p>
            <a:pPr lvl="1"/>
            <a:r>
              <a:rPr lang="en-US" dirty="0" smtClean="0"/>
              <a:t>Developmental plans</a:t>
            </a:r>
          </a:p>
          <a:p>
            <a:pPr lvl="1"/>
            <a:r>
              <a:rPr lang="en-US" dirty="0" smtClean="0"/>
              <a:t>Objectives setting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7F623-5B13-4A39-B60A-0047E88E4939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910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Who should provide performance information?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 far we have assumed that the supervisor is the primary source for performance information.</a:t>
            </a:r>
          </a:p>
          <a:p>
            <a:endParaRPr lang="en-US" dirty="0" smtClean="0"/>
          </a:p>
          <a:p>
            <a:r>
              <a:rPr lang="en-US" dirty="0" smtClean="0"/>
              <a:t>This is the case in most organizations because the supervisor observes employees directly and has good knowledge about performance standards.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7A36-BC98-457F-8545-69BC930BD58F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1055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Who should provide performance information</a:t>
            </a:r>
            <a:r>
              <a:rPr lang="en-US" dirty="0" smtClean="0"/>
              <a:t>?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However, there are also alternative sources of performance information.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7A36-BC98-457F-8545-69BC930BD58F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362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should provide performance </a:t>
            </a:r>
            <a:r>
              <a:rPr lang="en-US" dirty="0"/>
              <a:t>information? 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Performance management can be provided by</a:t>
            </a:r>
          </a:p>
          <a:p>
            <a:r>
              <a:rPr lang="en-US" dirty="0" smtClean="0"/>
              <a:t>Supervisors</a:t>
            </a:r>
          </a:p>
          <a:p>
            <a:r>
              <a:rPr lang="en-US" dirty="0" smtClean="0"/>
              <a:t>Peers</a:t>
            </a:r>
          </a:p>
          <a:p>
            <a:r>
              <a:rPr lang="en-US" dirty="0" smtClean="0"/>
              <a:t>Subordinates</a:t>
            </a:r>
          </a:p>
          <a:p>
            <a:r>
              <a:rPr lang="en-US" dirty="0" smtClean="0"/>
              <a:t>Self</a:t>
            </a:r>
          </a:p>
          <a:p>
            <a:r>
              <a:rPr lang="en-US" dirty="0" smtClean="0"/>
              <a:t>Customers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7A36-BC98-457F-8545-69BC930BD58F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1813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Rater Motivation Model </a:t>
            </a:r>
            <a:r>
              <a:rPr lang="en-US" dirty="0"/>
              <a:t>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model shows that rating behaviors are influenced by;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motivation to provide accurate ratings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The motivation to distort ratings.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F7A36-BC98-457F-8545-69BC930BD58F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670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Programs Coverage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Training programs may cover the following topics</a:t>
            </a:r>
          </a:p>
          <a:p>
            <a:endParaRPr lang="en-US" dirty="0" smtClean="0"/>
          </a:p>
          <a:p>
            <a:r>
              <a:rPr lang="en-US" dirty="0" smtClean="0"/>
              <a:t>Reasons for implementing the performance management system</a:t>
            </a:r>
          </a:p>
          <a:p>
            <a:pPr lvl="1"/>
            <a:r>
              <a:rPr lang="en-US" dirty="0" smtClean="0"/>
              <a:t>This includes an over view of the entire system, its purpose and benefits for all employees.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503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Programs Coverage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identify and rank job opportunities</a:t>
            </a:r>
          </a:p>
          <a:p>
            <a:pPr lvl="1"/>
            <a:r>
              <a:rPr lang="en-US" dirty="0" smtClean="0"/>
              <a:t>This includes information about how to conduct a job analysis and understand the most important accountabilities and competencies.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458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Programs Coverage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observe, record, and measure performance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This may include observational skills such as how to observe the behaviors that really matter and not be distracted by behaviors not related to the performance dimension to be measured.</a:t>
            </a:r>
          </a:p>
          <a:p>
            <a:pPr lvl="1"/>
            <a:r>
              <a:rPr lang="en-US" dirty="0" smtClean="0"/>
              <a:t>It also includes skills needed to fill out the appraisal form.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023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Programs Coverage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Information on appraisal form and system mechanics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This includes a detailed description of the content of the appraisal form and what each section is intended to measure.</a:t>
            </a:r>
          </a:p>
          <a:p>
            <a:pPr lvl="1"/>
            <a:r>
              <a:rPr lang="en-US" dirty="0" smtClean="0"/>
              <a:t>It also includes information about the number of recommended meetings and the expectations regarding each participant.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551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Programs Coverage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minimize rating errors.</a:t>
            </a:r>
          </a:p>
          <a:p>
            <a:pPr lvl="1"/>
            <a:r>
              <a:rPr lang="en-US" dirty="0" smtClean="0"/>
              <a:t>This includes steps that can be taken to minimize unintentional errors caused by the cognitive demands associated with the observation and evaluation performance.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042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Programs Coverage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conduct appraisal interview.</a:t>
            </a:r>
          </a:p>
          <a:p>
            <a:pPr lvl="1"/>
            <a:r>
              <a:rPr lang="en-US" dirty="0" smtClean="0"/>
              <a:t>This includes listening skills and communication skills and how to help the employee create a developmental plan.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651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Training Programs Coverage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train, counsel and coach.</a:t>
            </a:r>
          </a:p>
          <a:p>
            <a:pPr lvl="1"/>
            <a:r>
              <a:rPr lang="en-US" dirty="0" smtClean="0"/>
              <a:t>This includes skills that the supervisor needs to help employees improve their performance on an ongoing basis.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206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Having more and better knowledge of performance management system leads to greater employee acceptance and satisfaction. </a:t>
            </a:r>
          </a:p>
          <a:p>
            <a:endParaRPr lang="en-US" dirty="0"/>
          </a:p>
          <a:p>
            <a:r>
              <a:rPr lang="en-US" dirty="0" smtClean="0"/>
              <a:t>Organizations often design a communication plan to ensure that information regarding the performance management system is widely disseminated in the organization.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449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Communication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A good communication plan answers the following questions:</a:t>
            </a:r>
          </a:p>
          <a:p>
            <a:endParaRPr lang="en-US" dirty="0" smtClean="0"/>
          </a:p>
          <a:p>
            <a:r>
              <a:rPr lang="en-US" dirty="0" smtClean="0"/>
              <a:t>What is performance management? </a:t>
            </a:r>
          </a:p>
          <a:p>
            <a:pPr lvl="1"/>
            <a:r>
              <a:rPr lang="en-US" dirty="0" smtClean="0"/>
              <a:t>Answering this question involves providing general information about performance management, how performance management systems are implemented in other organizations, and the general goal of performance management systems.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9297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Communication Plan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does performance management fit into our strategy? </a:t>
            </a:r>
          </a:p>
          <a:p>
            <a:pPr lvl="1"/>
            <a:r>
              <a:rPr lang="en-US" dirty="0" smtClean="0"/>
              <a:t>To answer this question, we should provide information on the relationship between performance management and strategic planning. Information is provided on how the performance management system will help accomplish strategic goals.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412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Communication Plan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What’s in it for me? </a:t>
            </a:r>
          </a:p>
          <a:p>
            <a:pPr lvl="1"/>
            <a:r>
              <a:rPr lang="en-US" dirty="0" smtClean="0"/>
              <a:t>A good communication plan describes the benefit of implementing performance management for all those involved.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594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Good Communication Plan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does it work? </a:t>
            </a:r>
          </a:p>
          <a:p>
            <a:pPr lvl="1"/>
            <a:r>
              <a:rPr lang="en-US" dirty="0" smtClean="0"/>
              <a:t>Answering this question entails giving a detailed description of performance management process and time line: for example, when meetings will take place, what the purpose of each meeting are, and when decisions about rewards will be made</a:t>
            </a:r>
          </a:p>
          <a:p>
            <a:pPr>
              <a:buNone/>
            </a:pP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6147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Communication Plan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are my responsibilities? </a:t>
            </a:r>
          </a:p>
          <a:p>
            <a:pPr lvl="1"/>
            <a:r>
              <a:rPr lang="en-US" dirty="0" smtClean="0"/>
              <a:t>The communication plan should include information on the role and responsibilities of each person involved at each stage of process. </a:t>
            </a:r>
          </a:p>
          <a:p>
            <a:pPr lvl="1"/>
            <a:r>
              <a:rPr lang="en-US" dirty="0" smtClean="0"/>
              <a:t>For example, it includes a description of the employees and supervisors main responsibilities in the performance management process.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814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Communication Plan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is performance management related to other initiatives? </a:t>
            </a:r>
          </a:p>
          <a:p>
            <a:pPr lvl="1"/>
            <a:r>
              <a:rPr lang="en-US" dirty="0" smtClean="0"/>
              <a:t>The communication plan should information on the relationship between performance management and systems, such as training, promotion, and succession planning.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931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Communication Bias 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Specifically there are three types of biases that affect the effectiveness of a communication plan, regardless of how well it has been implemented. </a:t>
            </a:r>
          </a:p>
          <a:p>
            <a:r>
              <a:rPr lang="en-US" dirty="0" smtClean="0"/>
              <a:t>These are;</a:t>
            </a:r>
          </a:p>
          <a:p>
            <a:pPr lvl="1"/>
            <a:r>
              <a:rPr lang="en-US" dirty="0" smtClean="0"/>
              <a:t>Selective Exposure</a:t>
            </a:r>
          </a:p>
          <a:p>
            <a:pPr lvl="1"/>
            <a:r>
              <a:rPr lang="en-US" dirty="0" smtClean="0"/>
              <a:t>Selective Perception</a:t>
            </a:r>
          </a:p>
          <a:p>
            <a:pPr lvl="1"/>
            <a:r>
              <a:rPr lang="en-US" dirty="0" smtClean="0"/>
              <a:t>Selective Retention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CC8CF-38C9-4EF3-80B8-4301D3C3D541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500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man\Desktop\DESK TOP 11 JAN 2014\vIRTUAL UNI COMSATS\Performance Management\scans\1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066800"/>
            <a:ext cx="6705600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CC8CF-38C9-4EF3-80B8-4301D3C3D541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514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Appeals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addition to implementing a communication process, support for the performance management system can be gained by implementing an appeals process.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CFC47-E453-4D43-8523-A6AC9388D00A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839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Appeals process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the appeal process is in place, employees have the ability to question two types of issues: </a:t>
            </a:r>
          </a:p>
          <a:p>
            <a:pPr lvl="1"/>
            <a:r>
              <a:rPr lang="en-US" dirty="0" smtClean="0"/>
              <a:t>Judgmental and </a:t>
            </a:r>
          </a:p>
          <a:p>
            <a:pPr lvl="1"/>
            <a:r>
              <a:rPr lang="en-US" dirty="0"/>
              <a:t>A</a:t>
            </a:r>
            <a:r>
              <a:rPr lang="en-US" dirty="0" smtClean="0"/>
              <a:t>dministrative.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CFC47-E453-4D43-8523-A6AC9388D00A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938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Areas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Content areas that can be included in rater training programs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Reasons for implementing the performance management system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Information on appraisal form and system mechanics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How to identify and rank job activities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How to observe, record, and measure performance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How to minimize rating errors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How to conduct an  appraisal interview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How to train, counsel, and coach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CFC47-E453-4D43-8523-A6AC9388D00A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982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Rater error training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RET typically includes definition of the most typical errors and a description of possible causes for those errors. </a:t>
            </a:r>
          </a:p>
          <a:p>
            <a:endParaRPr lang="en-US" dirty="0" smtClean="0"/>
          </a:p>
          <a:p>
            <a:r>
              <a:rPr lang="en-US" dirty="0" smtClean="0"/>
              <a:t>Such programs also allow trainees to view examples of common errors and to review suggestions on how to avoid making errors.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BCFC47-E453-4D43-8523-A6AC9388D00A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6873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SECOND SESSIONAL EXAM WILL BE AFTER THIS LECTURE—</a:t>
            </a:r>
          </a:p>
          <a:p>
            <a:endParaRPr lang="en-US" dirty="0"/>
          </a:p>
          <a:p>
            <a:r>
              <a:rPr lang="en-US" dirty="0"/>
              <a:t>SO AGENDA FOR TODAYS LECTURE IS “</a:t>
            </a:r>
            <a:r>
              <a:rPr lang="en-US" sz="4000" b="1" dirty="0"/>
              <a:t>REVISION</a:t>
            </a:r>
            <a:r>
              <a:rPr lang="en-US" dirty="0"/>
              <a:t>” ONLY. </a:t>
            </a:r>
          </a:p>
          <a:p>
            <a:endParaRPr lang="en-US" dirty="0"/>
          </a:p>
          <a:p>
            <a:r>
              <a:rPr lang="en-US"/>
              <a:t>COURSE FOR SECOND SESSIONAL EXAM IS FROM ELEVENTH LECTURE TO TWENTIETH LECTURE.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D005D5-393B-4829-B0ED-539C432BE36D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3895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05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2029</Words>
  <Application>Microsoft Office PowerPoint</Application>
  <PresentationFormat>On-screen Show (4:3)</PresentationFormat>
  <Paragraphs>297</Paragraphs>
  <Slides>58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Office Theme</vt:lpstr>
      <vt:lpstr>HRM-755  PERFORMANCE MANAGEMENT</vt:lpstr>
      <vt:lpstr>Summary of Previous Lecture</vt:lpstr>
      <vt:lpstr>Agenda of Today’s Lecture</vt:lpstr>
      <vt:lpstr>Slide 4</vt:lpstr>
      <vt:lpstr>Measuring Results</vt:lpstr>
      <vt:lpstr>Measuring Results (Contd.)</vt:lpstr>
      <vt:lpstr>Measuring Results (Contd.)</vt:lpstr>
      <vt:lpstr>Measuring Results (Contd.)</vt:lpstr>
      <vt:lpstr>Determining Accountabilities</vt:lpstr>
      <vt:lpstr>Determining Accountabilities (Contd.)</vt:lpstr>
      <vt:lpstr>Determining Objectives</vt:lpstr>
      <vt:lpstr>Determining Objectives (Contd.)</vt:lpstr>
      <vt:lpstr>Determining Objectives (Contd.)</vt:lpstr>
      <vt:lpstr>Determining Objectives (Contd.)</vt:lpstr>
      <vt:lpstr>Slide 15</vt:lpstr>
      <vt:lpstr>Determining Performance Standards (Contd.)</vt:lpstr>
      <vt:lpstr>Determining Performance Standards (Contd.)</vt:lpstr>
      <vt:lpstr>Determining Performance Standards (Contd.)</vt:lpstr>
      <vt:lpstr>Determining Performance Standards (Contd.)</vt:lpstr>
      <vt:lpstr>Slide 20</vt:lpstr>
      <vt:lpstr>Measuring behaviors</vt:lpstr>
      <vt:lpstr>Measuring behaviors (Contd.)</vt:lpstr>
      <vt:lpstr>Indicator</vt:lpstr>
      <vt:lpstr>Components of Competency</vt:lpstr>
      <vt:lpstr>Competency Systems</vt:lpstr>
      <vt:lpstr>Slide 26</vt:lpstr>
      <vt:lpstr>Appraisal form</vt:lpstr>
      <vt:lpstr>Major components of Appraisal Forms</vt:lpstr>
      <vt:lpstr>Desirable Features of All Appraisal Forms</vt:lpstr>
      <vt:lpstr>Determining overall rating (Contd.)</vt:lpstr>
      <vt:lpstr>Appraisal period and number of meeting (Contd.)</vt:lpstr>
      <vt:lpstr>Formal Meetings</vt:lpstr>
      <vt:lpstr>Who should provide performance information?</vt:lpstr>
      <vt:lpstr>Who should provide performance information? (Contd.)</vt:lpstr>
      <vt:lpstr>Who should provide performance information? (Contd.)</vt:lpstr>
      <vt:lpstr>Rater Motivation Model (Contd.)</vt:lpstr>
      <vt:lpstr>Training Programs Coverage</vt:lpstr>
      <vt:lpstr>Training Programs Coverage (Contd.)</vt:lpstr>
      <vt:lpstr>Training Programs Coverage (Contd.)</vt:lpstr>
      <vt:lpstr>Training Programs Coverage (Contd.)</vt:lpstr>
      <vt:lpstr>Training Programs Coverage (Contd.)</vt:lpstr>
      <vt:lpstr>Training Programs Coverage (Contd.)</vt:lpstr>
      <vt:lpstr>Training Programs Coverage (Contd.)</vt:lpstr>
      <vt:lpstr>Communication plan</vt:lpstr>
      <vt:lpstr>Good Communication Plan</vt:lpstr>
      <vt:lpstr>Good Communication Plan (Contd.)</vt:lpstr>
      <vt:lpstr>Good Communication Plan (Contd.)</vt:lpstr>
      <vt:lpstr>Good Communication Plan (Contd.)</vt:lpstr>
      <vt:lpstr>Good Communication Plan (Contd.)</vt:lpstr>
      <vt:lpstr>Good Communication Plan (Contd.)</vt:lpstr>
      <vt:lpstr>Communication Bias (Contd.)</vt:lpstr>
      <vt:lpstr>Slide 52</vt:lpstr>
      <vt:lpstr>Appeals Process</vt:lpstr>
      <vt:lpstr>Appeals process (Contd.)</vt:lpstr>
      <vt:lpstr>Content Areas</vt:lpstr>
      <vt:lpstr>Rater error training (Contd.)</vt:lpstr>
      <vt:lpstr>Summary of Today’s Lecture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Usman</dc:creator>
  <cp:lastModifiedBy>Administrator</cp:lastModifiedBy>
  <cp:revision>20</cp:revision>
  <dcterms:created xsi:type="dcterms:W3CDTF">2014-07-08T05:15:07Z</dcterms:created>
  <dcterms:modified xsi:type="dcterms:W3CDTF">2014-07-08T09:38:09Z</dcterms:modified>
</cp:coreProperties>
</file>