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3" r:id="rId2"/>
    <p:sldId id="304" r:id="rId3"/>
    <p:sldId id="30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308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92" r:id="rId27"/>
    <p:sldId id="293" r:id="rId28"/>
    <p:sldId id="294" r:id="rId29"/>
    <p:sldId id="295" r:id="rId30"/>
    <p:sldId id="296" r:id="rId31"/>
    <p:sldId id="297" r:id="rId32"/>
    <p:sldId id="298" r:id="rId33"/>
    <p:sldId id="299" r:id="rId34"/>
    <p:sldId id="300" r:id="rId35"/>
    <p:sldId id="282" r:id="rId36"/>
    <p:sldId id="283" r:id="rId37"/>
    <p:sldId id="284" r:id="rId38"/>
    <p:sldId id="285" r:id="rId39"/>
    <p:sldId id="301" r:id="rId40"/>
    <p:sldId id="286" r:id="rId41"/>
    <p:sldId id="302" r:id="rId42"/>
    <p:sldId id="306" r:id="rId43"/>
    <p:sldId id="307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2A45BC-F2DB-404F-9F04-83AF380CCC5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51851-6CF9-4E24-A0C5-4751A38FE9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64203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FD784-BC10-4D35-9438-BE03E9301753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39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588AD-B0A8-4363-93CE-668BD7CC7B65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778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12D7D-6185-4C28-A2CD-5F374E9F15A0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30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5CE34-D342-4740-A9F7-2DE623AE4AE7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1758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D4E09-73DC-4265-BFDE-B989557D752E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141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14D1F-8A86-4BA1-A35D-5DB466473A14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949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2CDA0-90A5-40AC-8837-A2D853D277EA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2704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548DA-5DC5-4B04-AB4E-FB8E2559E680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908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CCA96-4F2E-4743-85A8-E149B2DE5320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999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02D1E-48E5-4781-B525-989FDC2EB1E6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2148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8DC72-BD93-4643-A203-AA55E2784A38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418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BBE57-F5BC-48F2-8B89-14FEE502E0BA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005D5-393B-4829-B0ED-539C432BE3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75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smtClean="0"/>
              <a:t>HRM-755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19800" y="4688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LECTURE: SEVENTEEN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8549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Rater Motivation Model</a:t>
            </a:r>
          </a:p>
          <a:p>
            <a:r>
              <a:rPr lang="en-US" dirty="0" smtClean="0"/>
              <a:t>Motivation for Inflated Ratings</a:t>
            </a:r>
          </a:p>
          <a:p>
            <a:r>
              <a:rPr lang="en-US" dirty="0" smtClean="0"/>
              <a:t>Motivation for deflated Ratings</a:t>
            </a:r>
          </a:p>
          <a:p>
            <a:r>
              <a:rPr lang="en-US" dirty="0" smtClean="0"/>
              <a:t>Preventing Conscious Distortion of Ratings</a:t>
            </a:r>
          </a:p>
          <a:p>
            <a:r>
              <a:rPr lang="en-US" dirty="0" smtClean="0"/>
              <a:t>Preventing Rater Distortion through Rater Training Programs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441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Training Programs Coverage</a:t>
            </a:r>
          </a:p>
          <a:p>
            <a:r>
              <a:rPr lang="en-US" dirty="0" smtClean="0"/>
              <a:t>End of Chapter Case study Practice</a:t>
            </a:r>
          </a:p>
          <a:p>
            <a:r>
              <a:rPr lang="en-US" dirty="0" smtClean="0"/>
              <a:t>CHAPTER 7</a:t>
            </a:r>
            <a:br>
              <a:rPr lang="en-US" dirty="0" smtClean="0"/>
            </a:br>
            <a:r>
              <a:rPr lang="en-US" dirty="0" smtClean="0"/>
              <a:t>IMPLEMENTING A PERFORMANCE MANAGEMENT SYSTEM</a:t>
            </a:r>
          </a:p>
          <a:p>
            <a:r>
              <a:rPr lang="en-US" dirty="0" smtClean="0"/>
              <a:t>Preparation process for Implementation</a:t>
            </a:r>
          </a:p>
          <a:p>
            <a:r>
              <a:rPr lang="en-US" dirty="0" smtClean="0"/>
              <a:t>Communication Plan</a:t>
            </a:r>
          </a:p>
          <a:p>
            <a:r>
              <a:rPr lang="en-US" dirty="0" smtClean="0"/>
              <a:t>Good Communication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47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Programs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Training programs may cover the following topics</a:t>
            </a:r>
          </a:p>
          <a:p>
            <a:endParaRPr lang="en-US" dirty="0" smtClean="0"/>
          </a:p>
          <a:p>
            <a:r>
              <a:rPr lang="en-US" dirty="0" smtClean="0"/>
              <a:t>Reasons for implementing the performance management system</a:t>
            </a:r>
          </a:p>
          <a:p>
            <a:pPr lvl="1"/>
            <a:r>
              <a:rPr lang="en-US" dirty="0" smtClean="0"/>
              <a:t>This includes an over view of the entire system, its purpose and benefits for all employees.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372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identify and rank job opportunities</a:t>
            </a:r>
          </a:p>
          <a:p>
            <a:pPr lvl="1"/>
            <a:r>
              <a:rPr lang="en-US" dirty="0" smtClean="0"/>
              <a:t>This includes information about how to conduct a job analysis and understand the most important accountabilities and competencies.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6699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observe, record, and measure performance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may include observational skills such as how to observe the behaviors that really matter and not be distracted by behaviors not related to the performance dimension to be measured.</a:t>
            </a:r>
          </a:p>
          <a:p>
            <a:pPr lvl="1"/>
            <a:r>
              <a:rPr lang="en-US" dirty="0" smtClean="0"/>
              <a:t>It also includes skills needed to fill out the appraisal form.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104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on appraisal form and system mechanics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includes a detailed description of the content of the appraisal form and what each section is intended to measure.</a:t>
            </a:r>
          </a:p>
          <a:p>
            <a:pPr lvl="1"/>
            <a:r>
              <a:rPr lang="en-US" dirty="0" smtClean="0"/>
              <a:t>It also includes information about the number of recommended meetings and the expectations regarding each participant.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751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minimize rating errors.</a:t>
            </a:r>
          </a:p>
          <a:p>
            <a:pPr lvl="1"/>
            <a:r>
              <a:rPr lang="en-US" dirty="0" smtClean="0"/>
              <a:t>This includes steps that can be taken to minimize unintentional errors caused by the cognitive demands associated with the observation and evaluation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399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conduct appraisal interview.</a:t>
            </a:r>
          </a:p>
          <a:p>
            <a:pPr lvl="1"/>
            <a:r>
              <a:rPr lang="en-US" dirty="0" smtClean="0"/>
              <a:t>This includes listening skills and communication skills and how to help the employee create a developmental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033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train, counsel and coach.</a:t>
            </a:r>
          </a:p>
          <a:p>
            <a:pPr lvl="1"/>
            <a:r>
              <a:rPr lang="en-US" dirty="0" smtClean="0"/>
              <a:t>This includes skills that the supervisor needs to help employees improve their performance on an ongoing basis.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008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man\Desktop\DESK TOP 11 JAN 2014\vIRTUAL UNI COMSATS\Performance Management\scans\1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912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1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472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82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8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END OF CHAPTER CASE STUDY PRACTICE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525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man\Desktop\DESK TOP 11 JAN 2014\vIRTUAL UNI COMSATS\Performance Management\scans\16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067800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48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man\Desktop\DESK TOP 11 JAN 2014\vIRTUAL UNI COMSATS\Performance Management\scans\1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04801"/>
            <a:ext cx="91440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86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man\Desktop\DESK TOP 11 JAN 2014\vIRTUAL UNI COMSATS\Performance Management\scans\1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143999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53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man\Desktop\DESK TOP 11 JAN 2014\vIRTUAL UNI COMSATS\Performance Management\scans\1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213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man\Desktop\DESK TOP 11 JAN 2014\vIRTUAL UNI COMSATS\Performance Management\scans\1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4000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291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man\Desktop\DESK TOP 11 JAN 2014\vIRTUAL UNI COMSATS\Performance Management\scans\1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6200"/>
            <a:ext cx="9143999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396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man\Desktop\DESK TOP 11 JAN 2014\vIRTUAL UNI COMSATS\Performance Management\scans\1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1678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Desktop\DESK TOP 11 JAN 2014\vIRTUAL UNI COMSATS\Performance Management\scans\1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9674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man\Desktop\DESK TOP 11 JAN 2014\vIRTUAL UNI COMSATS\Performance Management\scans\1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man\Desktop\DESK TOP 11 JAN 2014\vIRTUAL UNI COMSATS\Performance Management\scans\1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951018"/>
            <a:ext cx="9067800" cy="276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55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1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215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Desktop\DESK TOP 11 JAN 2014\vIRTUAL UNI COMSATS\Performance Management\scans\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144000" cy="624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544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Desktop\DESK TOP 11 JAN 2014\vIRTUAL UNI COMSATS\Performance Management\scans\1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01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479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CHAPTER 7</a:t>
            </a:r>
            <a:br>
              <a:rPr lang="en-US" dirty="0" smtClean="0"/>
            </a:br>
            <a:r>
              <a:rPr lang="en-US" dirty="0" smtClean="0"/>
              <a:t>IMPLEMENTING A PERFORMANCE MANAGEMENT SYSTEM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62000" y="5257800"/>
            <a:ext cx="7391400" cy="838200"/>
          </a:xfrm>
        </p:spPr>
        <p:txBody>
          <a:bodyPr/>
          <a:lstStyle/>
          <a:p>
            <a:r>
              <a:rPr lang="en-US" dirty="0" smtClean="0"/>
              <a:t>“Training is everything” – MARK TWAIN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27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Preparation: Communication, Appeals </a:t>
            </a:r>
            <a:r>
              <a:rPr lang="en-US" dirty="0"/>
              <a:t>P</a:t>
            </a:r>
            <a:r>
              <a:rPr lang="en-US" dirty="0" smtClean="0"/>
              <a:t>rocess, Training </a:t>
            </a:r>
            <a:r>
              <a:rPr lang="en-US" dirty="0"/>
              <a:t>P</a:t>
            </a:r>
            <a:r>
              <a:rPr lang="en-US" dirty="0" smtClean="0"/>
              <a:t>rograms and Pilot </a:t>
            </a:r>
            <a:r>
              <a:rPr lang="en-US" dirty="0"/>
              <a:t>T</a:t>
            </a:r>
            <a:r>
              <a:rPr lang="en-US" dirty="0" smtClean="0"/>
              <a:t>esting.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implementation of a performance management system requires the involvement of many players.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The successful implementation of the system requires a clear understanding of how the system works and a clear understanding of its benefits from the different perspectives of all involved.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926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Successful  implementation requires wide organizational support and acceptance.</a:t>
            </a:r>
          </a:p>
          <a:p>
            <a:endParaRPr lang="en-US" dirty="0" smtClean="0"/>
          </a:p>
          <a:p>
            <a:r>
              <a:rPr lang="en-US" dirty="0" smtClean="0"/>
              <a:t>Initially it may be that each organizational layer and unit will include only one or just a handful of individuals who are knowledgeable and supportive of the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77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“champions” are likely to serve as advocates and resources for the system.</a:t>
            </a:r>
          </a:p>
          <a:p>
            <a:endParaRPr lang="en-US" dirty="0"/>
          </a:p>
          <a:p>
            <a:r>
              <a:rPr lang="en-US" dirty="0" smtClean="0"/>
              <a:t>Eventually, however the system cannot be implemented successfully if only a handful of organizational members are on 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486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the system is launched, a successful communication plan must be implemented that will gain system acceptance.</a:t>
            </a:r>
          </a:p>
          <a:p>
            <a:endParaRPr lang="en-US" dirty="0" smtClean="0"/>
          </a:p>
          <a:p>
            <a:r>
              <a:rPr lang="en-US" dirty="0" smtClean="0"/>
              <a:t>Part of the communication plan includes a description of the appeals process.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845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Then as part of the preparation phase before the system is actually launched, raters are trained to observe and evaluate performance as well as to give feedback.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28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system should then be tested and the results of a pilot test used to fix any glitches.</a:t>
            </a:r>
          </a:p>
          <a:p>
            <a:endParaRPr lang="en-US" dirty="0"/>
          </a:p>
          <a:p>
            <a:r>
              <a:rPr lang="en-US" dirty="0" smtClean="0"/>
              <a:t>Only after these pre-system implementation steps are taken can the system be launched with confidence.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475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Finally after the system has been tested and launched, there is a need to monitor and evaluate the system on an ongoing basis to determine whether it is working properly and what adjustments may be needed to make it work.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37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ongoing monitoring of the system is crucial because the system may eventually lose support if no data are provided to show the system’s benefits.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186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more and better knowledge of performance management system leads to greater employee acceptance and satisfaction. </a:t>
            </a:r>
          </a:p>
          <a:p>
            <a:endParaRPr lang="en-US" dirty="0"/>
          </a:p>
          <a:p>
            <a:r>
              <a:rPr lang="en-US" dirty="0" smtClean="0"/>
              <a:t>Organizations often design a communication plan to ensure that information regarding the performance management system is widely disseminated in the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258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 good communication plan answers the following questions:</a:t>
            </a:r>
          </a:p>
          <a:p>
            <a:endParaRPr lang="en-US" dirty="0" smtClean="0"/>
          </a:p>
          <a:p>
            <a:r>
              <a:rPr lang="en-US" dirty="0" smtClean="0"/>
              <a:t>What is performance management? </a:t>
            </a:r>
          </a:p>
          <a:p>
            <a:pPr lvl="1"/>
            <a:r>
              <a:rPr lang="en-US" dirty="0" smtClean="0"/>
              <a:t>Answering this question involves providing general information about performance management, how performance management systems are implemented in other organizations, and the general goal of performance management systems.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45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performance management fit into our strategy? </a:t>
            </a:r>
          </a:p>
          <a:p>
            <a:pPr lvl="1"/>
            <a:r>
              <a:rPr lang="en-US" dirty="0" smtClean="0"/>
              <a:t>To answer this question, we should provide information on the relationship between performance management and strategic planning. Information is provided on how the performance management system will help accomplish strategic goals.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862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in it for me? </a:t>
            </a:r>
          </a:p>
          <a:p>
            <a:pPr lvl="1"/>
            <a:r>
              <a:rPr lang="en-US" dirty="0" smtClean="0"/>
              <a:t>A good communication plan describes the benefit of implementing performance management for all those involved.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0709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 </a:t>
            </a:r>
          </a:p>
          <a:p>
            <a:pPr lvl="1"/>
            <a:r>
              <a:rPr lang="en-US" dirty="0" smtClean="0"/>
              <a:t>Answering this question entails giving a detailed description of performance management process and time line: for example, when meetings will take place, what the purpose of each meeting are, and when decisions about rewards will be made</a:t>
            </a:r>
          </a:p>
          <a:p>
            <a:pPr>
              <a:buNone/>
            </a:pP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593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my responsibilities? </a:t>
            </a:r>
          </a:p>
          <a:p>
            <a:pPr lvl="1"/>
            <a:r>
              <a:rPr lang="en-US" dirty="0" smtClean="0"/>
              <a:t>The communication plan should include information on the role and responsibilities of each person involved at each stage of process. </a:t>
            </a:r>
          </a:p>
          <a:p>
            <a:pPr lvl="1"/>
            <a:r>
              <a:rPr lang="en-US" dirty="0" smtClean="0"/>
              <a:t>For example, it includes a description of the employees and supervisors main responsibilities in the performance management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08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performance management related to other initiatives? </a:t>
            </a:r>
          </a:p>
          <a:p>
            <a:pPr lvl="1"/>
            <a:r>
              <a:rPr lang="en-US" dirty="0" smtClean="0"/>
              <a:t>The communication plan should information on the relationship between performance management and systems, such as training, promotion, and succession planning.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228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Training Programs Coverage</a:t>
            </a:r>
          </a:p>
          <a:p>
            <a:r>
              <a:rPr lang="en-US" dirty="0" smtClean="0"/>
              <a:t>End of Chapter Case study Practice</a:t>
            </a:r>
          </a:p>
          <a:p>
            <a:r>
              <a:rPr lang="en-US" dirty="0" smtClean="0"/>
              <a:t>CHAPTER 7</a:t>
            </a:r>
            <a:br>
              <a:rPr lang="en-US" dirty="0" smtClean="0"/>
            </a:br>
            <a:r>
              <a:rPr lang="en-US" dirty="0" smtClean="0"/>
              <a:t>IMPLEMENTING A PERFORMANCE MANAGEMENT SYSTEM</a:t>
            </a:r>
          </a:p>
          <a:p>
            <a:r>
              <a:rPr lang="en-US" dirty="0" smtClean="0"/>
              <a:t>Preparation process for Implementation</a:t>
            </a:r>
          </a:p>
          <a:p>
            <a:r>
              <a:rPr lang="en-US" dirty="0" smtClean="0"/>
              <a:t>Communication Plan</a:t>
            </a:r>
          </a:p>
          <a:p>
            <a:r>
              <a:rPr lang="en-US" dirty="0" smtClean="0"/>
              <a:t>Good Communication Plan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036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373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1040</Words>
  <Application>Microsoft Office PowerPoint</Application>
  <PresentationFormat>On-screen Show (4:3)</PresentationFormat>
  <Paragraphs>147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HRM-755  PERFORMANCE MANAGEMENT</vt:lpstr>
      <vt:lpstr>Summary of Previous Lecture</vt:lpstr>
      <vt:lpstr>Agenda of Today’s Lecture</vt:lpstr>
      <vt:lpstr>Training Programs Coverage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Slide 11</vt:lpstr>
      <vt:lpstr>Slide 12</vt:lpstr>
      <vt:lpstr>END OF CHAPTER CASE STUDY PRACTICE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CHAPTER 7 IMPLEMENTING A PERFORMANCE MANAGEMENT SYSTEM</vt:lpstr>
      <vt:lpstr>Preparation: Communication, Appeals Process, Training Programs and Pilot Testing.</vt:lpstr>
      <vt:lpstr>Preparation Process (Contd.)</vt:lpstr>
      <vt:lpstr>Preparation Process (Contd.)</vt:lpstr>
      <vt:lpstr>Preparation Process (Contd.)</vt:lpstr>
      <vt:lpstr>Preparation Process (Contd.)</vt:lpstr>
      <vt:lpstr>Preparation Process (Contd.)</vt:lpstr>
      <vt:lpstr>Preparation Process (Contd.)</vt:lpstr>
      <vt:lpstr>Preparation Process (Contd.)</vt:lpstr>
      <vt:lpstr>Communication plan</vt:lpstr>
      <vt:lpstr>Good Communication Plan</vt:lpstr>
      <vt:lpstr>Good Communication Plan (Contd.)</vt:lpstr>
      <vt:lpstr>Good Communication Plan (Contd.)</vt:lpstr>
      <vt:lpstr>Good Communication Plan (Contd.)</vt:lpstr>
      <vt:lpstr>Good Communication Plan (Contd.)</vt:lpstr>
      <vt:lpstr>Good Communication Plan (Contd.)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Usman</dc:creator>
  <cp:lastModifiedBy>stdc_lp</cp:lastModifiedBy>
  <cp:revision>36</cp:revision>
  <dcterms:created xsi:type="dcterms:W3CDTF">2014-07-05T06:24:41Z</dcterms:created>
  <dcterms:modified xsi:type="dcterms:W3CDTF">2014-07-05T23:48:49Z</dcterms:modified>
</cp:coreProperties>
</file>