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93" r:id="rId2"/>
    <p:sldId id="294" r:id="rId3"/>
    <p:sldId id="296" r:id="rId4"/>
    <p:sldId id="257" r:id="rId5"/>
    <p:sldId id="263" r:id="rId6"/>
    <p:sldId id="264" r:id="rId7"/>
    <p:sldId id="265" r:id="rId8"/>
    <p:sldId id="266" r:id="rId9"/>
    <p:sldId id="267" r:id="rId10"/>
    <p:sldId id="268" r:id="rId11"/>
    <p:sldId id="269" r:id="rId12"/>
    <p:sldId id="271" r:id="rId13"/>
    <p:sldId id="270" r:id="rId14"/>
    <p:sldId id="258" r:id="rId15"/>
    <p:sldId id="272" r:id="rId16"/>
    <p:sldId id="273" r:id="rId17"/>
    <p:sldId id="274" r:id="rId18"/>
    <p:sldId id="275" r:id="rId19"/>
    <p:sldId id="276" r:id="rId20"/>
    <p:sldId id="277" r:id="rId21"/>
    <p:sldId id="259" r:id="rId22"/>
    <p:sldId id="278" r:id="rId23"/>
    <p:sldId id="279" r:id="rId24"/>
    <p:sldId id="280" r:id="rId25"/>
    <p:sldId id="281" r:id="rId26"/>
    <p:sldId id="282" r:id="rId27"/>
    <p:sldId id="283" r:id="rId28"/>
    <p:sldId id="284" r:id="rId29"/>
    <p:sldId id="286" r:id="rId30"/>
    <p:sldId id="285" r:id="rId31"/>
    <p:sldId id="287" r:id="rId32"/>
    <p:sldId id="288" r:id="rId33"/>
    <p:sldId id="289" r:id="rId34"/>
    <p:sldId id="260" r:id="rId35"/>
    <p:sldId id="290" r:id="rId36"/>
    <p:sldId id="291" r:id="rId37"/>
    <p:sldId id="292" r:id="rId38"/>
    <p:sldId id="297" r:id="rId39"/>
    <p:sldId id="298"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368" autoAdjust="0"/>
    <p:restoredTop sz="94660"/>
  </p:normalViewPr>
  <p:slideViewPr>
    <p:cSldViewPr>
      <p:cViewPr varScale="1">
        <p:scale>
          <a:sx n="50" d="100"/>
          <a:sy n="50" d="100"/>
        </p:scale>
        <p:origin x="-1272" y="-67"/>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4F115F3-5B87-4863-AB88-73B6307F5622}" type="datetimeFigureOut">
              <a:rPr lang="en-US" smtClean="0"/>
              <a:t>7/5/2014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1AEBEAE-D3CE-464D-84B3-F1BDB2533531}"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F967BC0-44DB-4164-85F3-3D42916FFE2F}" type="datetime1">
              <a:rPr lang="en-US" smtClean="0"/>
              <a:t>7/5/2014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520484-165D-4EF4-BA7B-578E6EB0AF98}" type="slidenum">
              <a:rPr lang="en-US" smtClean="0"/>
              <a:pPr/>
              <a:t>‹#›</a:t>
            </a:fld>
            <a:endParaRPr lang="en-US"/>
          </a:p>
        </p:txBody>
      </p:sp>
    </p:spTree>
    <p:extLst>
      <p:ext uri="{BB962C8B-B14F-4D97-AF65-F5344CB8AC3E}">
        <p14:creationId xmlns:p14="http://schemas.microsoft.com/office/powerpoint/2010/main" xmlns="" val="2261441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25A73DD-CBA0-4696-965C-138967B4034E}" type="datetime1">
              <a:rPr lang="en-US" smtClean="0"/>
              <a:t>7/5/2014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520484-165D-4EF4-BA7B-578E6EB0AF98}" type="slidenum">
              <a:rPr lang="en-US" smtClean="0"/>
              <a:pPr/>
              <a:t>‹#›</a:t>
            </a:fld>
            <a:endParaRPr lang="en-US"/>
          </a:p>
        </p:txBody>
      </p:sp>
    </p:spTree>
    <p:extLst>
      <p:ext uri="{BB962C8B-B14F-4D97-AF65-F5344CB8AC3E}">
        <p14:creationId xmlns:p14="http://schemas.microsoft.com/office/powerpoint/2010/main" xmlns="" val="36949727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9D22EE8-A615-4F8F-8292-32E78F76854B}" type="datetime1">
              <a:rPr lang="en-US" smtClean="0"/>
              <a:t>7/5/2014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520484-165D-4EF4-BA7B-578E6EB0AF98}" type="slidenum">
              <a:rPr lang="en-US" smtClean="0"/>
              <a:pPr/>
              <a:t>‹#›</a:t>
            </a:fld>
            <a:endParaRPr lang="en-US"/>
          </a:p>
        </p:txBody>
      </p:sp>
    </p:spTree>
    <p:extLst>
      <p:ext uri="{BB962C8B-B14F-4D97-AF65-F5344CB8AC3E}">
        <p14:creationId xmlns:p14="http://schemas.microsoft.com/office/powerpoint/2010/main" xmlns="" val="13258787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FCC5BED-2F88-40FC-93D8-54F2EB0C480F}" type="datetime1">
              <a:rPr lang="en-US" smtClean="0"/>
              <a:t>7/5/2014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520484-165D-4EF4-BA7B-578E6EB0AF98}" type="slidenum">
              <a:rPr lang="en-US" smtClean="0"/>
              <a:pPr/>
              <a:t>‹#›</a:t>
            </a:fld>
            <a:endParaRPr lang="en-US"/>
          </a:p>
        </p:txBody>
      </p:sp>
    </p:spTree>
    <p:extLst>
      <p:ext uri="{BB962C8B-B14F-4D97-AF65-F5344CB8AC3E}">
        <p14:creationId xmlns:p14="http://schemas.microsoft.com/office/powerpoint/2010/main" xmlns="" val="8966744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E611C91-60DF-42E3-B3EB-01ACEADFCFB7}" type="datetime1">
              <a:rPr lang="en-US" smtClean="0"/>
              <a:t>7/5/2014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520484-165D-4EF4-BA7B-578E6EB0AF98}" type="slidenum">
              <a:rPr lang="en-US" smtClean="0"/>
              <a:pPr/>
              <a:t>‹#›</a:t>
            </a:fld>
            <a:endParaRPr lang="en-US"/>
          </a:p>
        </p:txBody>
      </p:sp>
    </p:spTree>
    <p:extLst>
      <p:ext uri="{BB962C8B-B14F-4D97-AF65-F5344CB8AC3E}">
        <p14:creationId xmlns:p14="http://schemas.microsoft.com/office/powerpoint/2010/main" xmlns="" val="26957205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ADC0631-A082-4D2E-A846-53E18FC32C52}" type="datetime1">
              <a:rPr lang="en-US" smtClean="0"/>
              <a:t>7/5/2014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520484-165D-4EF4-BA7B-578E6EB0AF98}" type="slidenum">
              <a:rPr lang="en-US" smtClean="0"/>
              <a:pPr/>
              <a:t>‹#›</a:t>
            </a:fld>
            <a:endParaRPr lang="en-US"/>
          </a:p>
        </p:txBody>
      </p:sp>
    </p:spTree>
    <p:extLst>
      <p:ext uri="{BB962C8B-B14F-4D97-AF65-F5344CB8AC3E}">
        <p14:creationId xmlns:p14="http://schemas.microsoft.com/office/powerpoint/2010/main" xmlns="" val="18489302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282093-E078-4A49-BFBA-EFEB96BB3E2A}" type="datetime1">
              <a:rPr lang="en-US" smtClean="0"/>
              <a:t>7/5/2014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520484-165D-4EF4-BA7B-578E6EB0AF98}" type="slidenum">
              <a:rPr lang="en-US" smtClean="0"/>
              <a:pPr/>
              <a:t>‹#›</a:t>
            </a:fld>
            <a:endParaRPr lang="en-US"/>
          </a:p>
        </p:txBody>
      </p:sp>
    </p:spTree>
    <p:extLst>
      <p:ext uri="{BB962C8B-B14F-4D97-AF65-F5344CB8AC3E}">
        <p14:creationId xmlns:p14="http://schemas.microsoft.com/office/powerpoint/2010/main" xmlns="" val="9352263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32D0AFD-62C0-4652-95DB-1671A0B911A2}" type="datetime1">
              <a:rPr lang="en-US" smtClean="0"/>
              <a:t>7/5/2014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520484-165D-4EF4-BA7B-578E6EB0AF98}" type="slidenum">
              <a:rPr lang="en-US" smtClean="0"/>
              <a:pPr/>
              <a:t>‹#›</a:t>
            </a:fld>
            <a:endParaRPr lang="en-US"/>
          </a:p>
        </p:txBody>
      </p:sp>
    </p:spTree>
    <p:extLst>
      <p:ext uri="{BB962C8B-B14F-4D97-AF65-F5344CB8AC3E}">
        <p14:creationId xmlns:p14="http://schemas.microsoft.com/office/powerpoint/2010/main" xmlns="" val="12589752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9B274F-7B9C-4663-A45D-CDD453FADB58}" type="datetime1">
              <a:rPr lang="en-US" smtClean="0"/>
              <a:t>7/5/2014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520484-165D-4EF4-BA7B-578E6EB0AF98}" type="slidenum">
              <a:rPr lang="en-US" smtClean="0"/>
              <a:pPr/>
              <a:t>‹#›</a:t>
            </a:fld>
            <a:endParaRPr lang="en-US"/>
          </a:p>
        </p:txBody>
      </p:sp>
    </p:spTree>
    <p:extLst>
      <p:ext uri="{BB962C8B-B14F-4D97-AF65-F5344CB8AC3E}">
        <p14:creationId xmlns:p14="http://schemas.microsoft.com/office/powerpoint/2010/main" xmlns="" val="1753508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F367EB2-C5AD-49EF-8AAB-198385AEF67B}" type="datetime1">
              <a:rPr lang="en-US" smtClean="0"/>
              <a:t>7/5/2014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520484-165D-4EF4-BA7B-578E6EB0AF98}" type="slidenum">
              <a:rPr lang="en-US" smtClean="0"/>
              <a:pPr/>
              <a:t>‹#›</a:t>
            </a:fld>
            <a:endParaRPr lang="en-US"/>
          </a:p>
        </p:txBody>
      </p:sp>
    </p:spTree>
    <p:extLst>
      <p:ext uri="{BB962C8B-B14F-4D97-AF65-F5344CB8AC3E}">
        <p14:creationId xmlns:p14="http://schemas.microsoft.com/office/powerpoint/2010/main" xmlns="" val="2612891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77F5BE-17CE-4368-8DA3-30D0F1B2F962}" type="datetime1">
              <a:rPr lang="en-US" smtClean="0"/>
              <a:t>7/5/2014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520484-165D-4EF4-BA7B-578E6EB0AF98}" type="slidenum">
              <a:rPr lang="en-US" smtClean="0"/>
              <a:pPr/>
              <a:t>‹#›</a:t>
            </a:fld>
            <a:endParaRPr lang="en-US"/>
          </a:p>
        </p:txBody>
      </p:sp>
    </p:spTree>
    <p:extLst>
      <p:ext uri="{BB962C8B-B14F-4D97-AF65-F5344CB8AC3E}">
        <p14:creationId xmlns:p14="http://schemas.microsoft.com/office/powerpoint/2010/main" xmlns="" val="25043223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0E9956-43D1-4139-B2DC-414CC9FA3CB3}" type="datetime1">
              <a:rPr lang="en-US" smtClean="0"/>
              <a:t>7/5/2014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520484-165D-4EF4-BA7B-578E6EB0AF98}" type="slidenum">
              <a:rPr lang="en-US" smtClean="0"/>
              <a:pPr/>
              <a:t>‹#›</a:t>
            </a:fld>
            <a:endParaRPr lang="en-US"/>
          </a:p>
        </p:txBody>
      </p:sp>
    </p:spTree>
    <p:extLst>
      <p:ext uri="{BB962C8B-B14F-4D97-AF65-F5344CB8AC3E}">
        <p14:creationId xmlns:p14="http://schemas.microsoft.com/office/powerpoint/2010/main" xmlns="" val="14650633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90750"/>
            <a:ext cx="7772400" cy="2381250"/>
          </a:xfrm>
        </p:spPr>
        <p:txBody>
          <a:bodyPr>
            <a:normAutofit/>
          </a:bodyPr>
          <a:lstStyle/>
          <a:p>
            <a:r>
              <a:rPr lang="en-US" smtClean="0"/>
              <a:t>HRM-755 </a:t>
            </a:r>
            <a:r>
              <a:rPr lang="en-US" dirty="0" smtClean="0"/>
              <a:t/>
            </a:r>
            <a:br>
              <a:rPr lang="en-US" dirty="0" smtClean="0"/>
            </a:br>
            <a:r>
              <a:rPr lang="en-US" dirty="0" smtClean="0"/>
              <a:t>PERFORMANCE MANAGEMENT</a:t>
            </a:r>
            <a:endParaRPr lang="en-US" dirty="0"/>
          </a:p>
        </p:txBody>
      </p:sp>
      <p:sp>
        <p:nvSpPr>
          <p:cNvPr id="3" name="Subtitle 2"/>
          <p:cNvSpPr>
            <a:spLocks noGrp="1"/>
          </p:cNvSpPr>
          <p:nvPr>
            <p:ph type="subTitle" idx="1"/>
          </p:nvPr>
        </p:nvSpPr>
        <p:spPr>
          <a:xfrm>
            <a:off x="1752600" y="4648200"/>
            <a:ext cx="6400800" cy="762000"/>
          </a:xfrm>
        </p:spPr>
        <p:txBody>
          <a:bodyPr/>
          <a:lstStyle/>
          <a:p>
            <a:pPr algn="r"/>
            <a:r>
              <a:rPr lang="en-US" dirty="0" smtClean="0"/>
              <a:t>OSMAN BIN SAIF</a:t>
            </a:r>
            <a:endParaRPr lang="en-US" dirty="0"/>
          </a:p>
        </p:txBody>
      </p:sp>
      <p:sp>
        <p:nvSpPr>
          <p:cNvPr id="4" name="TextBox 3"/>
          <p:cNvSpPr txBox="1"/>
          <p:nvPr/>
        </p:nvSpPr>
        <p:spPr>
          <a:xfrm>
            <a:off x="6019800" y="468868"/>
            <a:ext cx="2209800" cy="369332"/>
          </a:xfrm>
          <a:prstGeom prst="rect">
            <a:avLst/>
          </a:prstGeom>
          <a:noFill/>
        </p:spPr>
        <p:txBody>
          <a:bodyPr wrap="square" rtlCol="0">
            <a:spAutoFit/>
          </a:bodyPr>
          <a:lstStyle/>
          <a:p>
            <a:r>
              <a:rPr lang="en-US" dirty="0" smtClean="0"/>
              <a:t>LECTURE: SIXTEEN</a:t>
            </a:r>
            <a:endParaRPr lang="en-US" dirty="0"/>
          </a:p>
        </p:txBody>
      </p:sp>
      <p:sp>
        <p:nvSpPr>
          <p:cNvPr id="5" name="Slide Number Placeholder 4"/>
          <p:cNvSpPr>
            <a:spLocks noGrp="1"/>
          </p:cNvSpPr>
          <p:nvPr>
            <p:ph type="sldNum" sz="quarter" idx="12"/>
          </p:nvPr>
        </p:nvSpPr>
        <p:spPr/>
        <p:txBody>
          <a:bodyPr/>
          <a:lstStyle/>
          <a:p>
            <a:fld id="{E4E9E3B9-E0E1-4554-81A1-1E7F5F7F9D57}" type="slidenum">
              <a:rPr lang="en-US" smtClean="0"/>
              <a:pPr/>
              <a:t>1</a:t>
            </a:fld>
            <a:endParaRPr lang="en-US"/>
          </a:p>
        </p:txBody>
      </p:sp>
    </p:spTree>
    <p:extLst>
      <p:ext uri="{BB962C8B-B14F-4D97-AF65-F5344CB8AC3E}">
        <p14:creationId xmlns:p14="http://schemas.microsoft.com/office/powerpoint/2010/main" xmlns="" val="12500221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Previous Lecture</a:t>
            </a:r>
            <a:endParaRPr lang="en-US" dirty="0"/>
          </a:p>
        </p:txBody>
      </p:sp>
      <p:sp>
        <p:nvSpPr>
          <p:cNvPr id="3" name="Content Placeholder 2"/>
          <p:cNvSpPr>
            <a:spLocks noGrp="1"/>
          </p:cNvSpPr>
          <p:nvPr>
            <p:ph idx="1"/>
          </p:nvPr>
        </p:nvSpPr>
        <p:spPr>
          <a:xfrm>
            <a:off x="457200" y="1600200"/>
            <a:ext cx="8229600" cy="5029200"/>
          </a:xfrm>
        </p:spPr>
        <p:txBody>
          <a:bodyPr>
            <a:normAutofit/>
          </a:bodyPr>
          <a:lstStyle/>
          <a:p>
            <a:r>
              <a:rPr lang="en-US" dirty="0"/>
              <a:t>Who should provide performance information?</a:t>
            </a:r>
          </a:p>
          <a:p>
            <a:pPr lvl="1"/>
            <a:r>
              <a:rPr lang="en-US" dirty="0"/>
              <a:t>Supervisors</a:t>
            </a:r>
          </a:p>
          <a:p>
            <a:pPr lvl="1"/>
            <a:r>
              <a:rPr lang="en-US" dirty="0"/>
              <a:t>Peers</a:t>
            </a:r>
          </a:p>
          <a:p>
            <a:pPr lvl="1"/>
            <a:r>
              <a:rPr lang="en-US" dirty="0"/>
              <a:t>Subordinates</a:t>
            </a:r>
          </a:p>
          <a:p>
            <a:pPr lvl="1"/>
            <a:r>
              <a:rPr lang="en-US" dirty="0"/>
              <a:t>Self</a:t>
            </a:r>
          </a:p>
          <a:p>
            <a:pPr lvl="1"/>
            <a:r>
              <a:rPr lang="en-US" dirty="0"/>
              <a:t>Customers</a:t>
            </a:r>
          </a:p>
          <a:p>
            <a:r>
              <a:rPr lang="en-US" dirty="0"/>
              <a:t>Disagreement across sources: is this a problem?</a:t>
            </a:r>
          </a:p>
          <a:p>
            <a:endParaRPr lang="en-US" dirty="0" smtClean="0"/>
          </a:p>
        </p:txBody>
      </p:sp>
      <p:sp>
        <p:nvSpPr>
          <p:cNvPr id="4" name="Slide Number Placeholder 3"/>
          <p:cNvSpPr>
            <a:spLocks noGrp="1"/>
          </p:cNvSpPr>
          <p:nvPr>
            <p:ph type="sldNum" sz="quarter" idx="12"/>
          </p:nvPr>
        </p:nvSpPr>
        <p:spPr/>
        <p:txBody>
          <a:bodyPr/>
          <a:lstStyle/>
          <a:p>
            <a:fld id="{E4E9E3B9-E0E1-4554-81A1-1E7F5F7F9D57}" type="slidenum">
              <a:rPr lang="en-US" smtClean="0"/>
              <a:pPr/>
              <a:t>2</a:t>
            </a:fld>
            <a:endParaRPr lang="en-US"/>
          </a:p>
        </p:txBody>
      </p:sp>
    </p:spTree>
    <p:extLst>
      <p:ext uri="{BB962C8B-B14F-4D97-AF65-F5344CB8AC3E}">
        <p14:creationId xmlns:p14="http://schemas.microsoft.com/office/powerpoint/2010/main" xmlns="" val="13442510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of Today’s Lecture</a:t>
            </a:r>
            <a:endParaRPr lang="en-US" dirty="0"/>
          </a:p>
        </p:txBody>
      </p:sp>
      <p:sp>
        <p:nvSpPr>
          <p:cNvPr id="3" name="Content Placeholder 2"/>
          <p:cNvSpPr>
            <a:spLocks noGrp="1"/>
          </p:cNvSpPr>
          <p:nvPr>
            <p:ph idx="1"/>
          </p:nvPr>
        </p:nvSpPr>
        <p:spPr/>
        <p:txBody>
          <a:bodyPr>
            <a:normAutofit/>
          </a:bodyPr>
          <a:lstStyle/>
          <a:p>
            <a:r>
              <a:rPr lang="en-US" dirty="0" smtClean="0"/>
              <a:t>Rater Motivation Model</a:t>
            </a:r>
          </a:p>
          <a:p>
            <a:r>
              <a:rPr lang="en-US" dirty="0" smtClean="0"/>
              <a:t>Motivation for Inflated Ratings</a:t>
            </a:r>
          </a:p>
          <a:p>
            <a:r>
              <a:rPr lang="en-US" dirty="0" smtClean="0"/>
              <a:t>Motivation for deflated Ratings</a:t>
            </a:r>
          </a:p>
          <a:p>
            <a:r>
              <a:rPr lang="en-US" dirty="0"/>
              <a:t>Preventing Conscious Distortion of </a:t>
            </a:r>
            <a:r>
              <a:rPr lang="en-US" dirty="0" smtClean="0"/>
              <a:t>Ratings</a:t>
            </a:r>
          </a:p>
          <a:p>
            <a:r>
              <a:rPr lang="en-US" dirty="0"/>
              <a:t>Preventing Rater Distortion through Rater Training Programs</a:t>
            </a:r>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4F520484-165D-4EF4-BA7B-578E6EB0AF98}" type="slidenum">
              <a:rPr lang="en-US" smtClean="0"/>
              <a:pPr/>
              <a:t>3</a:t>
            </a:fld>
            <a:endParaRPr lang="en-US"/>
          </a:p>
        </p:txBody>
      </p:sp>
    </p:spTree>
    <p:extLst>
      <p:ext uri="{BB962C8B-B14F-4D97-AF65-F5344CB8AC3E}">
        <p14:creationId xmlns:p14="http://schemas.microsoft.com/office/powerpoint/2010/main" xmlns="" val="32910912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Rater Motivation Model</a:t>
            </a:r>
          </a:p>
        </p:txBody>
      </p:sp>
      <p:sp>
        <p:nvSpPr>
          <p:cNvPr id="3" name="Content Placeholder 2"/>
          <p:cNvSpPr>
            <a:spLocks noGrp="1"/>
          </p:cNvSpPr>
          <p:nvPr>
            <p:ph idx="1"/>
          </p:nvPr>
        </p:nvSpPr>
        <p:spPr/>
        <p:txBody>
          <a:bodyPr>
            <a:normAutofit/>
          </a:bodyPr>
          <a:lstStyle/>
          <a:p>
            <a:pPr>
              <a:buNone/>
            </a:pPr>
            <a:r>
              <a:rPr lang="en-US" dirty="0" smtClean="0"/>
              <a:t>Regardless of who rates performance, the rater is likely to be affected by biases that distort the resulting ratings.</a:t>
            </a:r>
          </a:p>
        </p:txBody>
      </p:sp>
      <p:sp>
        <p:nvSpPr>
          <p:cNvPr id="4" name="Slide Number Placeholder 3"/>
          <p:cNvSpPr>
            <a:spLocks noGrp="1"/>
          </p:cNvSpPr>
          <p:nvPr>
            <p:ph type="sldNum" sz="quarter" idx="12"/>
          </p:nvPr>
        </p:nvSpPr>
        <p:spPr/>
        <p:txBody>
          <a:bodyPr/>
          <a:lstStyle/>
          <a:p>
            <a:fld id="{4F520484-165D-4EF4-BA7B-578E6EB0AF98}" type="slidenum">
              <a:rPr lang="en-US" smtClean="0"/>
              <a:pPr/>
              <a:t>4</a:t>
            </a:fld>
            <a:endParaRPr lang="en-US"/>
          </a:p>
        </p:txBody>
      </p:sp>
    </p:spTree>
    <p:extLst>
      <p:ext uri="{BB962C8B-B14F-4D97-AF65-F5344CB8AC3E}">
        <p14:creationId xmlns:p14="http://schemas.microsoft.com/office/powerpoint/2010/main" xmlns="" val="11834574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Rater Motivation </a:t>
            </a:r>
            <a:r>
              <a:rPr lang="en-US" dirty="0" smtClean="0"/>
              <a:t>Model (Contd.)</a:t>
            </a:r>
            <a:endParaRPr lang="en-US" dirty="0"/>
          </a:p>
        </p:txBody>
      </p:sp>
      <p:sp>
        <p:nvSpPr>
          <p:cNvPr id="3" name="Content Placeholder 2"/>
          <p:cNvSpPr>
            <a:spLocks noGrp="1"/>
          </p:cNvSpPr>
          <p:nvPr>
            <p:ph idx="1"/>
          </p:nvPr>
        </p:nvSpPr>
        <p:spPr/>
        <p:txBody>
          <a:bodyPr/>
          <a:lstStyle/>
          <a:p>
            <a:r>
              <a:rPr lang="en-US" dirty="0"/>
              <a:t>Performance ratings may be intentionally or unintentionally distorted or inaccurate.</a:t>
            </a:r>
          </a:p>
          <a:p>
            <a:endParaRPr lang="en-US" dirty="0" smtClean="0"/>
          </a:p>
          <a:p>
            <a:r>
              <a:rPr lang="en-US" dirty="0" smtClean="0"/>
              <a:t>When </a:t>
            </a:r>
            <a:r>
              <a:rPr lang="en-US" dirty="0"/>
              <a:t>this happens, incorrect decisions may be made, employees are likely to feel they are treated unfairly, and the organization is more prone to litigation. </a:t>
            </a:r>
          </a:p>
          <a:p>
            <a:endParaRPr lang="en-US" dirty="0"/>
          </a:p>
        </p:txBody>
      </p:sp>
      <p:sp>
        <p:nvSpPr>
          <p:cNvPr id="4" name="Slide Number Placeholder 3"/>
          <p:cNvSpPr>
            <a:spLocks noGrp="1"/>
          </p:cNvSpPr>
          <p:nvPr>
            <p:ph type="sldNum" sz="quarter" idx="12"/>
          </p:nvPr>
        </p:nvSpPr>
        <p:spPr/>
        <p:txBody>
          <a:bodyPr/>
          <a:lstStyle/>
          <a:p>
            <a:fld id="{4F520484-165D-4EF4-BA7B-578E6EB0AF98}" type="slidenum">
              <a:rPr lang="en-US" smtClean="0"/>
              <a:pPr/>
              <a:t>5</a:t>
            </a:fld>
            <a:endParaRPr lang="en-US"/>
          </a:p>
        </p:txBody>
      </p:sp>
    </p:spTree>
    <p:extLst>
      <p:ext uri="{BB962C8B-B14F-4D97-AF65-F5344CB8AC3E}">
        <p14:creationId xmlns:p14="http://schemas.microsoft.com/office/powerpoint/2010/main" xmlns="" val="13466601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Rater Motivation Model (Contd.)</a:t>
            </a:r>
          </a:p>
        </p:txBody>
      </p:sp>
      <p:sp>
        <p:nvSpPr>
          <p:cNvPr id="3" name="Content Placeholder 2"/>
          <p:cNvSpPr>
            <a:spLocks noGrp="1"/>
          </p:cNvSpPr>
          <p:nvPr>
            <p:ph idx="1"/>
          </p:nvPr>
        </p:nvSpPr>
        <p:spPr/>
        <p:txBody>
          <a:bodyPr/>
          <a:lstStyle/>
          <a:p>
            <a:r>
              <a:rPr lang="en-US" dirty="0" smtClean="0"/>
              <a:t>In other words when performance ratings are distorted, the performance management system not only fails to result in desired outcomes but also may lead to very negative consequences for the organization.</a:t>
            </a:r>
            <a:endParaRPr lang="en-US" dirty="0"/>
          </a:p>
        </p:txBody>
      </p:sp>
      <p:sp>
        <p:nvSpPr>
          <p:cNvPr id="4" name="Slide Number Placeholder 3"/>
          <p:cNvSpPr>
            <a:spLocks noGrp="1"/>
          </p:cNvSpPr>
          <p:nvPr>
            <p:ph type="sldNum" sz="quarter" idx="12"/>
          </p:nvPr>
        </p:nvSpPr>
        <p:spPr/>
        <p:txBody>
          <a:bodyPr/>
          <a:lstStyle/>
          <a:p>
            <a:fld id="{4F520484-165D-4EF4-BA7B-578E6EB0AF98}" type="slidenum">
              <a:rPr lang="en-US" smtClean="0"/>
              <a:pPr/>
              <a:t>6</a:t>
            </a:fld>
            <a:endParaRPr lang="en-US"/>
          </a:p>
        </p:txBody>
      </p:sp>
    </p:spTree>
    <p:extLst>
      <p:ext uri="{BB962C8B-B14F-4D97-AF65-F5344CB8AC3E}">
        <p14:creationId xmlns:p14="http://schemas.microsoft.com/office/powerpoint/2010/main" xmlns="" val="4833542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Rater Motivation Model (Contd.)</a:t>
            </a:r>
          </a:p>
        </p:txBody>
      </p:sp>
      <p:sp>
        <p:nvSpPr>
          <p:cNvPr id="3" name="Content Placeholder 2"/>
          <p:cNvSpPr>
            <a:spLocks noGrp="1"/>
          </p:cNvSpPr>
          <p:nvPr>
            <p:ph idx="1"/>
          </p:nvPr>
        </p:nvSpPr>
        <p:spPr/>
        <p:txBody>
          <a:bodyPr/>
          <a:lstStyle/>
          <a:p>
            <a:r>
              <a:rPr lang="en-US" dirty="0" smtClean="0"/>
              <a:t>To prevent these negative outcomes, we need to understand why raters are likely to provide distorted ratings.</a:t>
            </a:r>
          </a:p>
          <a:p>
            <a:endParaRPr lang="en-US" dirty="0"/>
          </a:p>
          <a:p>
            <a:r>
              <a:rPr lang="en-US" dirty="0" smtClean="0"/>
              <a:t>A useful model to help us understand the rater’s motivation to provide accurate performance information is as following.</a:t>
            </a:r>
            <a:endParaRPr lang="en-US" dirty="0"/>
          </a:p>
        </p:txBody>
      </p:sp>
      <p:sp>
        <p:nvSpPr>
          <p:cNvPr id="4" name="Slide Number Placeholder 3"/>
          <p:cNvSpPr>
            <a:spLocks noGrp="1"/>
          </p:cNvSpPr>
          <p:nvPr>
            <p:ph type="sldNum" sz="quarter" idx="12"/>
          </p:nvPr>
        </p:nvSpPr>
        <p:spPr/>
        <p:txBody>
          <a:bodyPr/>
          <a:lstStyle/>
          <a:p>
            <a:fld id="{4F520484-165D-4EF4-BA7B-578E6EB0AF98}" type="slidenum">
              <a:rPr lang="en-US" smtClean="0"/>
              <a:pPr/>
              <a:t>7</a:t>
            </a:fld>
            <a:endParaRPr lang="en-US"/>
          </a:p>
        </p:txBody>
      </p:sp>
    </p:spTree>
    <p:extLst>
      <p:ext uri="{BB962C8B-B14F-4D97-AF65-F5344CB8AC3E}">
        <p14:creationId xmlns:p14="http://schemas.microsoft.com/office/powerpoint/2010/main" xmlns="" val="11724850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man\Desktop\DESK TOP 11 JAN 2014\vIRTUAL UNI COMSATS\Performance Management\scans\152.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304800"/>
            <a:ext cx="9143999" cy="65532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4F520484-165D-4EF4-BA7B-578E6EB0AF98}" type="slidenum">
              <a:rPr lang="en-US" smtClean="0"/>
              <a:pPr/>
              <a:t>8</a:t>
            </a:fld>
            <a:endParaRPr lang="en-US"/>
          </a:p>
        </p:txBody>
      </p:sp>
    </p:spTree>
    <p:extLst>
      <p:ext uri="{BB962C8B-B14F-4D97-AF65-F5344CB8AC3E}">
        <p14:creationId xmlns:p14="http://schemas.microsoft.com/office/powerpoint/2010/main" xmlns="" val="36612555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Rater Motivation Model </a:t>
            </a:r>
            <a:r>
              <a:rPr lang="en-US" dirty="0"/>
              <a:t>(Contd.)</a:t>
            </a:r>
          </a:p>
        </p:txBody>
      </p:sp>
      <p:sp>
        <p:nvSpPr>
          <p:cNvPr id="3" name="Content Placeholder 2"/>
          <p:cNvSpPr>
            <a:spLocks noGrp="1"/>
          </p:cNvSpPr>
          <p:nvPr>
            <p:ph idx="1"/>
          </p:nvPr>
        </p:nvSpPr>
        <p:spPr/>
        <p:txBody>
          <a:bodyPr/>
          <a:lstStyle/>
          <a:p>
            <a:r>
              <a:rPr lang="en-US" dirty="0" smtClean="0"/>
              <a:t>The model shows that rating behaviors are influenced by;</a:t>
            </a:r>
          </a:p>
          <a:p>
            <a:pPr lvl="1"/>
            <a:endParaRPr lang="en-US" dirty="0" smtClean="0"/>
          </a:p>
          <a:p>
            <a:pPr lvl="1"/>
            <a:r>
              <a:rPr lang="en-US" dirty="0" smtClean="0"/>
              <a:t>The motivation to provide accurate ratings</a:t>
            </a:r>
          </a:p>
          <a:p>
            <a:pPr lvl="1"/>
            <a:endParaRPr lang="en-US" dirty="0"/>
          </a:p>
          <a:p>
            <a:pPr lvl="1"/>
            <a:r>
              <a:rPr lang="en-US" dirty="0" smtClean="0"/>
              <a:t>The motivation to distort ratings.</a:t>
            </a:r>
            <a:endParaRPr lang="en-US" dirty="0"/>
          </a:p>
        </p:txBody>
      </p:sp>
      <p:sp>
        <p:nvSpPr>
          <p:cNvPr id="4" name="Slide Number Placeholder 3"/>
          <p:cNvSpPr>
            <a:spLocks noGrp="1"/>
          </p:cNvSpPr>
          <p:nvPr>
            <p:ph type="sldNum" sz="quarter" idx="12"/>
          </p:nvPr>
        </p:nvSpPr>
        <p:spPr/>
        <p:txBody>
          <a:bodyPr/>
          <a:lstStyle/>
          <a:p>
            <a:fld id="{4F520484-165D-4EF4-BA7B-578E6EB0AF98}" type="slidenum">
              <a:rPr lang="en-US" smtClean="0"/>
              <a:pPr/>
              <a:t>9</a:t>
            </a:fld>
            <a:endParaRPr lang="en-US"/>
          </a:p>
        </p:txBody>
      </p:sp>
    </p:spTree>
    <p:extLst>
      <p:ext uri="{BB962C8B-B14F-4D97-AF65-F5344CB8AC3E}">
        <p14:creationId xmlns:p14="http://schemas.microsoft.com/office/powerpoint/2010/main" xmlns="" val="32711066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Rater Motivation Model (Contd.)</a:t>
            </a:r>
          </a:p>
        </p:txBody>
      </p:sp>
      <p:sp>
        <p:nvSpPr>
          <p:cNvPr id="3" name="Content Placeholder 2"/>
          <p:cNvSpPr>
            <a:spLocks noGrp="1"/>
          </p:cNvSpPr>
          <p:nvPr>
            <p:ph idx="1"/>
          </p:nvPr>
        </p:nvSpPr>
        <p:spPr/>
        <p:txBody>
          <a:bodyPr/>
          <a:lstStyle/>
          <a:p>
            <a:r>
              <a:rPr lang="en-US" dirty="0" smtClean="0"/>
              <a:t>The motivation to provide accurate ratings is determined by whether the rater expects positive and negative consequences of accurate ratings and by whether the probability of receiving these rewards and punishments will be high if accurate ratings are provided.</a:t>
            </a:r>
            <a:endParaRPr lang="en-US" dirty="0"/>
          </a:p>
        </p:txBody>
      </p:sp>
      <p:sp>
        <p:nvSpPr>
          <p:cNvPr id="4" name="Slide Number Placeholder 3"/>
          <p:cNvSpPr>
            <a:spLocks noGrp="1"/>
          </p:cNvSpPr>
          <p:nvPr>
            <p:ph type="sldNum" sz="quarter" idx="12"/>
          </p:nvPr>
        </p:nvSpPr>
        <p:spPr/>
        <p:txBody>
          <a:bodyPr/>
          <a:lstStyle/>
          <a:p>
            <a:fld id="{4F520484-165D-4EF4-BA7B-578E6EB0AF98}" type="slidenum">
              <a:rPr lang="en-US" smtClean="0"/>
              <a:pPr/>
              <a:t>10</a:t>
            </a:fld>
            <a:endParaRPr lang="en-US"/>
          </a:p>
        </p:txBody>
      </p:sp>
    </p:spTree>
    <p:extLst>
      <p:ext uri="{BB962C8B-B14F-4D97-AF65-F5344CB8AC3E}">
        <p14:creationId xmlns:p14="http://schemas.microsoft.com/office/powerpoint/2010/main" xmlns="" val="4747932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Rater Motivation Model (Contd.)</a:t>
            </a:r>
          </a:p>
        </p:txBody>
      </p:sp>
      <p:sp>
        <p:nvSpPr>
          <p:cNvPr id="3" name="Content Placeholder 2"/>
          <p:cNvSpPr>
            <a:spLocks noGrp="1"/>
          </p:cNvSpPr>
          <p:nvPr>
            <p:ph idx="1"/>
          </p:nvPr>
        </p:nvSpPr>
        <p:spPr/>
        <p:txBody>
          <a:bodyPr/>
          <a:lstStyle/>
          <a:p>
            <a:r>
              <a:rPr lang="en-US" dirty="0" smtClean="0"/>
              <a:t>Similarly the motivation to distort ratings is determined by whether the rater expects any positive and negative consequences if ratings are indeed distorted.</a:t>
            </a:r>
            <a:endParaRPr lang="en-US" dirty="0"/>
          </a:p>
        </p:txBody>
      </p:sp>
      <p:sp>
        <p:nvSpPr>
          <p:cNvPr id="4" name="Slide Number Placeholder 3"/>
          <p:cNvSpPr>
            <a:spLocks noGrp="1"/>
          </p:cNvSpPr>
          <p:nvPr>
            <p:ph type="sldNum" sz="quarter" idx="12"/>
          </p:nvPr>
        </p:nvSpPr>
        <p:spPr/>
        <p:txBody>
          <a:bodyPr/>
          <a:lstStyle/>
          <a:p>
            <a:fld id="{4F520484-165D-4EF4-BA7B-578E6EB0AF98}" type="slidenum">
              <a:rPr lang="en-US" smtClean="0"/>
              <a:pPr/>
              <a:t>11</a:t>
            </a:fld>
            <a:endParaRPr lang="en-US"/>
          </a:p>
        </p:txBody>
      </p:sp>
    </p:spTree>
    <p:extLst>
      <p:ext uri="{BB962C8B-B14F-4D97-AF65-F5344CB8AC3E}">
        <p14:creationId xmlns:p14="http://schemas.microsoft.com/office/powerpoint/2010/main" xmlns="" val="408212376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Usman\Desktop\DESK TOP 11 JAN 2014\vIRTUAL UNI COMSATS\Performance Management\scans\153.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1219200"/>
            <a:ext cx="9144000" cy="41148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4F520484-165D-4EF4-BA7B-578E6EB0AF98}" type="slidenum">
              <a:rPr lang="en-US" smtClean="0"/>
              <a:pPr/>
              <a:t>12</a:t>
            </a:fld>
            <a:endParaRPr lang="en-US"/>
          </a:p>
        </p:txBody>
      </p:sp>
    </p:spTree>
    <p:extLst>
      <p:ext uri="{BB962C8B-B14F-4D97-AF65-F5344CB8AC3E}">
        <p14:creationId xmlns:p14="http://schemas.microsoft.com/office/powerpoint/2010/main" xmlns="" val="360396379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Rater Motivation Model (Contd.)</a:t>
            </a:r>
          </a:p>
        </p:txBody>
      </p:sp>
      <p:sp>
        <p:nvSpPr>
          <p:cNvPr id="3" name="Content Placeholder 2"/>
          <p:cNvSpPr>
            <a:spLocks noGrp="1"/>
          </p:cNvSpPr>
          <p:nvPr>
            <p:ph idx="1"/>
          </p:nvPr>
        </p:nvSpPr>
        <p:spPr/>
        <p:txBody>
          <a:bodyPr/>
          <a:lstStyle/>
          <a:p>
            <a:r>
              <a:rPr lang="en-US" dirty="0" smtClean="0"/>
              <a:t>There are motivational barriers that prevent raters from providing accurate performance information.</a:t>
            </a:r>
          </a:p>
          <a:p>
            <a:endParaRPr lang="en-US" dirty="0"/>
          </a:p>
          <a:p>
            <a:r>
              <a:rPr lang="en-US" dirty="0" smtClean="0"/>
              <a:t>Raters may be motivated to distort performance information and provide inflated or deflated ratings.</a:t>
            </a:r>
            <a:endParaRPr lang="en-US" dirty="0"/>
          </a:p>
        </p:txBody>
      </p:sp>
      <p:sp>
        <p:nvSpPr>
          <p:cNvPr id="4" name="Slide Number Placeholder 3"/>
          <p:cNvSpPr>
            <a:spLocks noGrp="1"/>
          </p:cNvSpPr>
          <p:nvPr>
            <p:ph type="sldNum" sz="quarter" idx="12"/>
          </p:nvPr>
        </p:nvSpPr>
        <p:spPr/>
        <p:txBody>
          <a:bodyPr/>
          <a:lstStyle/>
          <a:p>
            <a:fld id="{4F520484-165D-4EF4-BA7B-578E6EB0AF98}" type="slidenum">
              <a:rPr lang="en-US" smtClean="0"/>
              <a:pPr/>
              <a:t>13</a:t>
            </a:fld>
            <a:endParaRPr lang="en-US"/>
          </a:p>
        </p:txBody>
      </p:sp>
    </p:spTree>
    <p:extLst>
      <p:ext uri="{BB962C8B-B14F-4D97-AF65-F5344CB8AC3E}">
        <p14:creationId xmlns:p14="http://schemas.microsoft.com/office/powerpoint/2010/main" xmlns="" val="51705980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Motivation for Inflated Ratings</a:t>
            </a:r>
            <a:endParaRPr lang="en-US" dirty="0"/>
          </a:p>
        </p:txBody>
      </p:sp>
      <p:sp>
        <p:nvSpPr>
          <p:cNvPr id="3" name="Content Placeholder 2"/>
          <p:cNvSpPr>
            <a:spLocks noGrp="1"/>
          </p:cNvSpPr>
          <p:nvPr>
            <p:ph idx="1"/>
          </p:nvPr>
        </p:nvSpPr>
        <p:spPr/>
        <p:txBody>
          <a:bodyPr>
            <a:normAutofit/>
          </a:bodyPr>
          <a:lstStyle/>
          <a:p>
            <a:pPr>
              <a:buNone/>
            </a:pPr>
            <a:r>
              <a:rPr lang="en-US" dirty="0" smtClean="0"/>
              <a:t>A supervisor  may be motivated to provide inflated ratings to:</a:t>
            </a:r>
          </a:p>
          <a:p>
            <a:endParaRPr lang="en-US" dirty="0" smtClean="0"/>
          </a:p>
          <a:p>
            <a:r>
              <a:rPr lang="en-US" dirty="0" smtClean="0"/>
              <a:t>Maximize the merit raise/rewards.</a:t>
            </a:r>
          </a:p>
          <a:p>
            <a:pPr lvl="1"/>
            <a:r>
              <a:rPr lang="en-US" dirty="0" smtClean="0"/>
              <a:t>A supervisor may want to produce the highest possible reward for his employees and he knows this will happen if he provides the highest possible performance ratings.</a:t>
            </a:r>
            <a:endParaRPr lang="en-US" dirty="0"/>
          </a:p>
        </p:txBody>
      </p:sp>
      <p:sp>
        <p:nvSpPr>
          <p:cNvPr id="4" name="Slide Number Placeholder 3"/>
          <p:cNvSpPr>
            <a:spLocks noGrp="1"/>
          </p:cNvSpPr>
          <p:nvPr>
            <p:ph type="sldNum" sz="quarter" idx="12"/>
          </p:nvPr>
        </p:nvSpPr>
        <p:spPr/>
        <p:txBody>
          <a:bodyPr/>
          <a:lstStyle/>
          <a:p>
            <a:fld id="{4F520484-165D-4EF4-BA7B-578E6EB0AF98}" type="slidenum">
              <a:rPr lang="en-US" smtClean="0"/>
              <a:pPr/>
              <a:t>14</a:t>
            </a:fld>
            <a:endParaRPr lang="en-US"/>
          </a:p>
        </p:txBody>
      </p:sp>
    </p:spTree>
    <p:extLst>
      <p:ext uri="{BB962C8B-B14F-4D97-AF65-F5344CB8AC3E}">
        <p14:creationId xmlns:p14="http://schemas.microsoft.com/office/powerpoint/2010/main" xmlns="" val="274382297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Motivation for Inflated </a:t>
            </a:r>
            <a:r>
              <a:rPr lang="en-US" dirty="0" smtClean="0"/>
              <a:t>Ratings (Contd.)</a:t>
            </a:r>
            <a:endParaRPr lang="en-US" dirty="0"/>
          </a:p>
        </p:txBody>
      </p:sp>
      <p:sp>
        <p:nvSpPr>
          <p:cNvPr id="3" name="Content Placeholder 2"/>
          <p:cNvSpPr>
            <a:spLocks noGrp="1"/>
          </p:cNvSpPr>
          <p:nvPr>
            <p:ph idx="1"/>
          </p:nvPr>
        </p:nvSpPr>
        <p:spPr/>
        <p:txBody>
          <a:bodyPr/>
          <a:lstStyle/>
          <a:p>
            <a:r>
              <a:rPr lang="en-US" dirty="0"/>
              <a:t>Encourage </a:t>
            </a:r>
            <a:r>
              <a:rPr lang="en-US" dirty="0" smtClean="0"/>
              <a:t>employees</a:t>
            </a:r>
          </a:p>
          <a:p>
            <a:pPr lvl="1"/>
            <a:r>
              <a:rPr lang="en-US" dirty="0" smtClean="0"/>
              <a:t>A supervisor may believe that employee motivation will be increased if they receive high performance ratings. </a:t>
            </a:r>
            <a:endParaRPr lang="en-US" dirty="0"/>
          </a:p>
        </p:txBody>
      </p:sp>
      <p:sp>
        <p:nvSpPr>
          <p:cNvPr id="4" name="Slide Number Placeholder 3"/>
          <p:cNvSpPr>
            <a:spLocks noGrp="1"/>
          </p:cNvSpPr>
          <p:nvPr>
            <p:ph type="sldNum" sz="quarter" idx="12"/>
          </p:nvPr>
        </p:nvSpPr>
        <p:spPr/>
        <p:txBody>
          <a:bodyPr/>
          <a:lstStyle/>
          <a:p>
            <a:fld id="{4F520484-165D-4EF4-BA7B-578E6EB0AF98}" type="slidenum">
              <a:rPr lang="en-US" smtClean="0"/>
              <a:pPr/>
              <a:t>15</a:t>
            </a:fld>
            <a:endParaRPr lang="en-US"/>
          </a:p>
        </p:txBody>
      </p:sp>
    </p:spTree>
    <p:extLst>
      <p:ext uri="{BB962C8B-B14F-4D97-AF65-F5344CB8AC3E}">
        <p14:creationId xmlns:p14="http://schemas.microsoft.com/office/powerpoint/2010/main" xmlns="" val="81486742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Motivation for Inflated Ratings (Contd.)</a:t>
            </a:r>
          </a:p>
        </p:txBody>
      </p:sp>
      <p:sp>
        <p:nvSpPr>
          <p:cNvPr id="3" name="Content Placeholder 2"/>
          <p:cNvSpPr>
            <a:spLocks noGrp="1"/>
          </p:cNvSpPr>
          <p:nvPr>
            <p:ph idx="1"/>
          </p:nvPr>
        </p:nvSpPr>
        <p:spPr/>
        <p:txBody>
          <a:bodyPr/>
          <a:lstStyle/>
          <a:p>
            <a:r>
              <a:rPr lang="en-US" dirty="0"/>
              <a:t>Avoid creating a written </a:t>
            </a:r>
            <a:r>
              <a:rPr lang="en-US" dirty="0" smtClean="0"/>
              <a:t>record</a:t>
            </a:r>
          </a:p>
          <a:p>
            <a:pPr lvl="1"/>
            <a:r>
              <a:rPr lang="en-US" dirty="0" smtClean="0"/>
              <a:t>A supervisor may not want to leave a paper trail regarding an employee’s poor performance because such documentation may eventually lead to negative consequences for the employee in question. </a:t>
            </a:r>
          </a:p>
          <a:p>
            <a:pPr lvl="1"/>
            <a:r>
              <a:rPr lang="en-US" dirty="0" smtClean="0"/>
              <a:t>This situation is possible if the supervisor and employee have developed  a friendship.</a:t>
            </a:r>
          </a:p>
        </p:txBody>
      </p:sp>
      <p:sp>
        <p:nvSpPr>
          <p:cNvPr id="4" name="Slide Number Placeholder 3"/>
          <p:cNvSpPr>
            <a:spLocks noGrp="1"/>
          </p:cNvSpPr>
          <p:nvPr>
            <p:ph type="sldNum" sz="quarter" idx="12"/>
          </p:nvPr>
        </p:nvSpPr>
        <p:spPr/>
        <p:txBody>
          <a:bodyPr/>
          <a:lstStyle/>
          <a:p>
            <a:fld id="{4F520484-165D-4EF4-BA7B-578E6EB0AF98}" type="slidenum">
              <a:rPr lang="en-US" smtClean="0"/>
              <a:pPr/>
              <a:t>16</a:t>
            </a:fld>
            <a:endParaRPr lang="en-US"/>
          </a:p>
        </p:txBody>
      </p:sp>
    </p:spTree>
    <p:extLst>
      <p:ext uri="{BB962C8B-B14F-4D97-AF65-F5344CB8AC3E}">
        <p14:creationId xmlns:p14="http://schemas.microsoft.com/office/powerpoint/2010/main" xmlns="" val="292766579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Motivation for Inflated Ratings (Contd.)</a:t>
            </a:r>
          </a:p>
        </p:txBody>
      </p:sp>
      <p:sp>
        <p:nvSpPr>
          <p:cNvPr id="3" name="Content Placeholder 2"/>
          <p:cNvSpPr>
            <a:spLocks noGrp="1"/>
          </p:cNvSpPr>
          <p:nvPr>
            <p:ph idx="1"/>
          </p:nvPr>
        </p:nvSpPr>
        <p:spPr/>
        <p:txBody>
          <a:bodyPr/>
          <a:lstStyle/>
          <a:p>
            <a:r>
              <a:rPr lang="en-US" dirty="0"/>
              <a:t>Avoid confrontation with employees</a:t>
            </a:r>
          </a:p>
          <a:p>
            <a:pPr lvl="1"/>
            <a:r>
              <a:rPr lang="en-US" dirty="0" smtClean="0"/>
              <a:t>A supervisor may feel uncomfortable providing negative feedback and in order to avoid a possible confrontation with the employee.</a:t>
            </a:r>
          </a:p>
          <a:p>
            <a:pPr lvl="1"/>
            <a:r>
              <a:rPr lang="en-US" dirty="0" smtClean="0"/>
              <a:t>Supervisor may  decide to take the path of least resistance and give inflated performance ratings.</a:t>
            </a:r>
            <a:endParaRPr lang="en-US" dirty="0"/>
          </a:p>
          <a:p>
            <a:endParaRPr lang="en-US" dirty="0"/>
          </a:p>
        </p:txBody>
      </p:sp>
      <p:sp>
        <p:nvSpPr>
          <p:cNvPr id="4" name="Slide Number Placeholder 3"/>
          <p:cNvSpPr>
            <a:spLocks noGrp="1"/>
          </p:cNvSpPr>
          <p:nvPr>
            <p:ph type="sldNum" sz="quarter" idx="12"/>
          </p:nvPr>
        </p:nvSpPr>
        <p:spPr/>
        <p:txBody>
          <a:bodyPr/>
          <a:lstStyle/>
          <a:p>
            <a:fld id="{4F520484-165D-4EF4-BA7B-578E6EB0AF98}" type="slidenum">
              <a:rPr lang="en-US" smtClean="0"/>
              <a:pPr/>
              <a:t>17</a:t>
            </a:fld>
            <a:endParaRPr lang="en-US"/>
          </a:p>
        </p:txBody>
      </p:sp>
    </p:spTree>
    <p:extLst>
      <p:ext uri="{BB962C8B-B14F-4D97-AF65-F5344CB8AC3E}">
        <p14:creationId xmlns:p14="http://schemas.microsoft.com/office/powerpoint/2010/main" xmlns="" val="297807715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Motivation for Inflated Ratings (Contd.)</a:t>
            </a:r>
          </a:p>
        </p:txBody>
      </p:sp>
      <p:sp>
        <p:nvSpPr>
          <p:cNvPr id="3" name="Content Placeholder 2"/>
          <p:cNvSpPr>
            <a:spLocks noGrp="1"/>
          </p:cNvSpPr>
          <p:nvPr>
            <p:ph idx="1"/>
          </p:nvPr>
        </p:nvSpPr>
        <p:spPr/>
        <p:txBody>
          <a:bodyPr/>
          <a:lstStyle/>
          <a:p>
            <a:r>
              <a:rPr lang="en-US" dirty="0"/>
              <a:t>Promote undesired employees out of unit</a:t>
            </a:r>
          </a:p>
          <a:p>
            <a:pPr lvl="1"/>
            <a:r>
              <a:rPr lang="en-US" dirty="0" smtClean="0"/>
              <a:t>A supervisor may believe that if an employee receives very high ratings she may be promoted out of the unit.</a:t>
            </a:r>
          </a:p>
          <a:p>
            <a:pPr lvl="1"/>
            <a:r>
              <a:rPr lang="en-US" dirty="0" smtClean="0"/>
              <a:t>The supervisor may regard this as an effective way of getting rid of undesirable employees.</a:t>
            </a:r>
            <a:endParaRPr lang="en-US" dirty="0"/>
          </a:p>
        </p:txBody>
      </p:sp>
      <p:sp>
        <p:nvSpPr>
          <p:cNvPr id="4" name="Slide Number Placeholder 3"/>
          <p:cNvSpPr>
            <a:spLocks noGrp="1"/>
          </p:cNvSpPr>
          <p:nvPr>
            <p:ph type="sldNum" sz="quarter" idx="12"/>
          </p:nvPr>
        </p:nvSpPr>
        <p:spPr/>
        <p:txBody>
          <a:bodyPr/>
          <a:lstStyle/>
          <a:p>
            <a:fld id="{4F520484-165D-4EF4-BA7B-578E6EB0AF98}" type="slidenum">
              <a:rPr lang="en-US" smtClean="0"/>
              <a:pPr/>
              <a:t>18</a:t>
            </a:fld>
            <a:endParaRPr lang="en-US"/>
          </a:p>
        </p:txBody>
      </p:sp>
    </p:spTree>
    <p:extLst>
      <p:ext uri="{BB962C8B-B14F-4D97-AF65-F5344CB8AC3E}">
        <p14:creationId xmlns:p14="http://schemas.microsoft.com/office/powerpoint/2010/main" xmlns="" val="271004190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Motivation for Inflated Ratings (Contd.)</a:t>
            </a:r>
          </a:p>
        </p:txBody>
      </p:sp>
      <p:sp>
        <p:nvSpPr>
          <p:cNvPr id="3" name="Content Placeholder 2"/>
          <p:cNvSpPr>
            <a:spLocks noGrp="1"/>
          </p:cNvSpPr>
          <p:nvPr>
            <p:ph idx="1"/>
          </p:nvPr>
        </p:nvSpPr>
        <p:spPr/>
        <p:txBody>
          <a:bodyPr/>
          <a:lstStyle/>
          <a:p>
            <a:r>
              <a:rPr lang="en-US" dirty="0"/>
              <a:t>Make the manager look good to his/her supervisor</a:t>
            </a:r>
            <a:r>
              <a:rPr lang="en-US" dirty="0" smtClean="0"/>
              <a:t>.</a:t>
            </a:r>
          </a:p>
          <a:p>
            <a:pPr lvl="1"/>
            <a:r>
              <a:rPr lang="en-US" dirty="0" smtClean="0"/>
              <a:t>A supervisor may believe that if everyone receives very high performance ratings, the supervisor will be  considered an effective unit leader.</a:t>
            </a:r>
            <a:endParaRPr lang="en-US" dirty="0"/>
          </a:p>
          <a:p>
            <a:endParaRPr lang="en-US" dirty="0"/>
          </a:p>
        </p:txBody>
      </p:sp>
      <p:sp>
        <p:nvSpPr>
          <p:cNvPr id="4" name="Slide Number Placeholder 3"/>
          <p:cNvSpPr>
            <a:spLocks noGrp="1"/>
          </p:cNvSpPr>
          <p:nvPr>
            <p:ph type="sldNum" sz="quarter" idx="12"/>
          </p:nvPr>
        </p:nvSpPr>
        <p:spPr/>
        <p:txBody>
          <a:bodyPr/>
          <a:lstStyle/>
          <a:p>
            <a:fld id="{4F520484-165D-4EF4-BA7B-578E6EB0AF98}" type="slidenum">
              <a:rPr lang="en-US" smtClean="0"/>
              <a:pPr/>
              <a:t>19</a:t>
            </a:fld>
            <a:endParaRPr lang="en-US"/>
          </a:p>
        </p:txBody>
      </p:sp>
    </p:spTree>
    <p:extLst>
      <p:ext uri="{BB962C8B-B14F-4D97-AF65-F5344CB8AC3E}">
        <p14:creationId xmlns:p14="http://schemas.microsoft.com/office/powerpoint/2010/main" xmlns="" val="382631082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Usman\Desktop\DESK TOP 11 JAN 2014\vIRTUAL UNI COMSATS\Performance Management\scans\154.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2209800"/>
            <a:ext cx="9144000" cy="22098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4F520484-165D-4EF4-BA7B-578E6EB0AF98}" type="slidenum">
              <a:rPr lang="en-US" smtClean="0"/>
              <a:pPr/>
              <a:t>20</a:t>
            </a:fld>
            <a:endParaRPr lang="en-US"/>
          </a:p>
        </p:txBody>
      </p:sp>
    </p:spTree>
    <p:extLst>
      <p:ext uri="{BB962C8B-B14F-4D97-AF65-F5344CB8AC3E}">
        <p14:creationId xmlns:p14="http://schemas.microsoft.com/office/powerpoint/2010/main" xmlns="" val="171241911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Motivation for </a:t>
            </a:r>
            <a:r>
              <a:rPr lang="en-US" dirty="0" smtClean="0"/>
              <a:t>Deflated Ratings</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t>Supervisor may also be motivate to provide ratings that are artificially deflated. </a:t>
            </a:r>
          </a:p>
          <a:p>
            <a:pPr>
              <a:buNone/>
            </a:pPr>
            <a:r>
              <a:rPr lang="en-US" dirty="0" smtClean="0"/>
              <a:t>Some reasons for this are:</a:t>
            </a:r>
          </a:p>
          <a:p>
            <a:endParaRPr lang="en-US" dirty="0" smtClean="0"/>
          </a:p>
          <a:p>
            <a:r>
              <a:rPr lang="en-US" dirty="0" smtClean="0"/>
              <a:t>Shock an employee</a:t>
            </a:r>
          </a:p>
          <a:p>
            <a:pPr lvl="1"/>
            <a:r>
              <a:rPr lang="en-US" dirty="0" smtClean="0"/>
              <a:t>A supervisor may believe that giving an employee a “shock treatment” and providing deflated performance ratings will jolt the employee, demonstrating that there is a problem.</a:t>
            </a:r>
          </a:p>
        </p:txBody>
      </p:sp>
      <p:sp>
        <p:nvSpPr>
          <p:cNvPr id="4" name="Slide Number Placeholder 3"/>
          <p:cNvSpPr>
            <a:spLocks noGrp="1"/>
          </p:cNvSpPr>
          <p:nvPr>
            <p:ph type="sldNum" sz="quarter" idx="12"/>
          </p:nvPr>
        </p:nvSpPr>
        <p:spPr/>
        <p:txBody>
          <a:bodyPr/>
          <a:lstStyle/>
          <a:p>
            <a:fld id="{4F520484-165D-4EF4-BA7B-578E6EB0AF98}" type="slidenum">
              <a:rPr lang="en-US" smtClean="0"/>
              <a:pPr/>
              <a:t>21</a:t>
            </a:fld>
            <a:endParaRPr lang="en-US"/>
          </a:p>
        </p:txBody>
      </p:sp>
    </p:spTree>
    <p:extLst>
      <p:ext uri="{BB962C8B-B14F-4D97-AF65-F5344CB8AC3E}">
        <p14:creationId xmlns:p14="http://schemas.microsoft.com/office/powerpoint/2010/main" xmlns="" val="39501144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Motivation for Deflated </a:t>
            </a:r>
            <a:r>
              <a:rPr lang="en-US" dirty="0" smtClean="0"/>
              <a:t>Ratings (Contd.)</a:t>
            </a:r>
            <a:endParaRPr lang="en-US" dirty="0"/>
          </a:p>
        </p:txBody>
      </p:sp>
      <p:sp>
        <p:nvSpPr>
          <p:cNvPr id="3" name="Content Placeholder 2"/>
          <p:cNvSpPr>
            <a:spLocks noGrp="1"/>
          </p:cNvSpPr>
          <p:nvPr>
            <p:ph idx="1"/>
          </p:nvPr>
        </p:nvSpPr>
        <p:spPr/>
        <p:txBody>
          <a:bodyPr/>
          <a:lstStyle/>
          <a:p>
            <a:r>
              <a:rPr lang="en-US" dirty="0" smtClean="0"/>
              <a:t>T</a:t>
            </a:r>
            <a:r>
              <a:rPr lang="en-US" dirty="0" smtClean="0"/>
              <a:t>each </a:t>
            </a:r>
            <a:r>
              <a:rPr lang="en-US" dirty="0"/>
              <a:t>a rebellious employee a </a:t>
            </a:r>
            <a:r>
              <a:rPr lang="en-US" dirty="0" smtClean="0"/>
              <a:t>lesson</a:t>
            </a:r>
          </a:p>
          <a:p>
            <a:pPr lvl="1"/>
            <a:r>
              <a:rPr lang="en-US" dirty="0" smtClean="0"/>
              <a:t>A supervisor may wish to punish an employee or force an employee to cooperate with supervisor and believe that the best way to do this is to give deflated performance ratings.</a:t>
            </a:r>
            <a:endParaRPr lang="en-US" dirty="0"/>
          </a:p>
        </p:txBody>
      </p:sp>
      <p:sp>
        <p:nvSpPr>
          <p:cNvPr id="4" name="Slide Number Placeholder 3"/>
          <p:cNvSpPr>
            <a:spLocks noGrp="1"/>
          </p:cNvSpPr>
          <p:nvPr>
            <p:ph type="sldNum" sz="quarter" idx="12"/>
          </p:nvPr>
        </p:nvSpPr>
        <p:spPr/>
        <p:txBody>
          <a:bodyPr/>
          <a:lstStyle/>
          <a:p>
            <a:fld id="{4F520484-165D-4EF4-BA7B-578E6EB0AF98}" type="slidenum">
              <a:rPr lang="en-US" smtClean="0"/>
              <a:pPr/>
              <a:t>22</a:t>
            </a:fld>
            <a:endParaRPr lang="en-US"/>
          </a:p>
        </p:txBody>
      </p:sp>
    </p:spTree>
    <p:extLst>
      <p:ext uri="{BB962C8B-B14F-4D97-AF65-F5344CB8AC3E}">
        <p14:creationId xmlns:p14="http://schemas.microsoft.com/office/powerpoint/2010/main" xmlns="" val="94293625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Motivation for Deflated Ratings (Contd.)</a:t>
            </a:r>
          </a:p>
        </p:txBody>
      </p:sp>
      <p:sp>
        <p:nvSpPr>
          <p:cNvPr id="3" name="Content Placeholder 2"/>
          <p:cNvSpPr>
            <a:spLocks noGrp="1"/>
          </p:cNvSpPr>
          <p:nvPr>
            <p:ph idx="1"/>
          </p:nvPr>
        </p:nvSpPr>
        <p:spPr/>
        <p:txBody>
          <a:bodyPr/>
          <a:lstStyle/>
          <a:p>
            <a:r>
              <a:rPr lang="en-US" dirty="0"/>
              <a:t>Send a message to the employee that he should consider </a:t>
            </a:r>
            <a:r>
              <a:rPr lang="en-US" dirty="0" smtClean="0"/>
              <a:t>leaving</a:t>
            </a:r>
          </a:p>
          <a:p>
            <a:pPr lvl="1"/>
            <a:r>
              <a:rPr lang="en-US" dirty="0" smtClean="0"/>
              <a:t>A supervisor lacking communication skills may wish to convey the idea that an employee should leave the unit or organization.</a:t>
            </a:r>
          </a:p>
          <a:p>
            <a:pPr lvl="1"/>
            <a:r>
              <a:rPr lang="en-US" dirty="0" smtClean="0"/>
              <a:t>Providing deflated performance ratings may be seen as a way to communicate this message.</a:t>
            </a:r>
            <a:endParaRPr lang="en-US" dirty="0"/>
          </a:p>
          <a:p>
            <a:endParaRPr lang="en-US" dirty="0"/>
          </a:p>
        </p:txBody>
      </p:sp>
      <p:sp>
        <p:nvSpPr>
          <p:cNvPr id="4" name="Slide Number Placeholder 3"/>
          <p:cNvSpPr>
            <a:spLocks noGrp="1"/>
          </p:cNvSpPr>
          <p:nvPr>
            <p:ph type="sldNum" sz="quarter" idx="12"/>
          </p:nvPr>
        </p:nvSpPr>
        <p:spPr/>
        <p:txBody>
          <a:bodyPr/>
          <a:lstStyle/>
          <a:p>
            <a:fld id="{4F520484-165D-4EF4-BA7B-578E6EB0AF98}" type="slidenum">
              <a:rPr lang="en-US" smtClean="0"/>
              <a:pPr/>
              <a:t>23</a:t>
            </a:fld>
            <a:endParaRPr lang="en-US"/>
          </a:p>
        </p:txBody>
      </p:sp>
    </p:spTree>
    <p:extLst>
      <p:ext uri="{BB962C8B-B14F-4D97-AF65-F5344CB8AC3E}">
        <p14:creationId xmlns:p14="http://schemas.microsoft.com/office/powerpoint/2010/main" xmlns="" val="329458083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Motivation for Deflated Ratings (Contd.)</a:t>
            </a:r>
          </a:p>
        </p:txBody>
      </p:sp>
      <p:sp>
        <p:nvSpPr>
          <p:cNvPr id="3" name="Content Placeholder 2"/>
          <p:cNvSpPr>
            <a:spLocks noGrp="1"/>
          </p:cNvSpPr>
          <p:nvPr>
            <p:ph idx="1"/>
          </p:nvPr>
        </p:nvSpPr>
        <p:spPr/>
        <p:txBody>
          <a:bodyPr/>
          <a:lstStyle/>
          <a:p>
            <a:r>
              <a:rPr lang="en-US" dirty="0"/>
              <a:t>Build a strongly documented, written record of poor </a:t>
            </a:r>
            <a:r>
              <a:rPr lang="en-US" dirty="0" smtClean="0"/>
              <a:t>performance. </a:t>
            </a:r>
          </a:p>
          <a:p>
            <a:pPr lvl="1"/>
            <a:r>
              <a:rPr lang="en-US" dirty="0" smtClean="0"/>
              <a:t>A supervisor may wish to get rid of a particular employee and decides that the best way to do this is to create a paper trail of substandard performance.</a:t>
            </a:r>
            <a:endParaRPr lang="en-US" dirty="0"/>
          </a:p>
          <a:p>
            <a:endParaRPr lang="en-US" dirty="0"/>
          </a:p>
          <a:p>
            <a:endParaRPr lang="en-US" dirty="0"/>
          </a:p>
        </p:txBody>
      </p:sp>
      <p:sp>
        <p:nvSpPr>
          <p:cNvPr id="4" name="Slide Number Placeholder 3"/>
          <p:cNvSpPr>
            <a:spLocks noGrp="1"/>
          </p:cNvSpPr>
          <p:nvPr>
            <p:ph type="sldNum" sz="quarter" idx="12"/>
          </p:nvPr>
        </p:nvSpPr>
        <p:spPr/>
        <p:txBody>
          <a:bodyPr/>
          <a:lstStyle/>
          <a:p>
            <a:fld id="{4F520484-165D-4EF4-BA7B-578E6EB0AF98}" type="slidenum">
              <a:rPr lang="en-US" smtClean="0"/>
              <a:pPr/>
              <a:t>24</a:t>
            </a:fld>
            <a:endParaRPr lang="en-US"/>
          </a:p>
        </p:txBody>
      </p:sp>
    </p:spTree>
    <p:extLst>
      <p:ext uri="{BB962C8B-B14F-4D97-AF65-F5344CB8AC3E}">
        <p14:creationId xmlns:p14="http://schemas.microsoft.com/office/powerpoint/2010/main" xmlns="" val="114114824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Motivation for Deflated Ratings (Contd.)</a:t>
            </a:r>
          </a:p>
        </p:txBody>
      </p:sp>
      <p:sp>
        <p:nvSpPr>
          <p:cNvPr id="3" name="Content Placeholder 2"/>
          <p:cNvSpPr>
            <a:spLocks noGrp="1"/>
          </p:cNvSpPr>
          <p:nvPr>
            <p:ph idx="1"/>
          </p:nvPr>
        </p:nvSpPr>
        <p:spPr/>
        <p:txBody>
          <a:bodyPr/>
          <a:lstStyle/>
          <a:p>
            <a:r>
              <a:rPr lang="en-US" dirty="0" smtClean="0"/>
              <a:t>Now we also understand that there are  psychological mechanisms underlying the decision to provide deflated ratings.</a:t>
            </a:r>
          </a:p>
          <a:p>
            <a:endParaRPr lang="en-US" dirty="0"/>
          </a:p>
          <a:p>
            <a:endParaRPr lang="en-US" dirty="0"/>
          </a:p>
        </p:txBody>
      </p:sp>
      <p:sp>
        <p:nvSpPr>
          <p:cNvPr id="4" name="Slide Number Placeholder 3"/>
          <p:cNvSpPr>
            <a:spLocks noGrp="1"/>
          </p:cNvSpPr>
          <p:nvPr>
            <p:ph type="sldNum" sz="quarter" idx="12"/>
          </p:nvPr>
        </p:nvSpPr>
        <p:spPr/>
        <p:txBody>
          <a:bodyPr/>
          <a:lstStyle/>
          <a:p>
            <a:fld id="{4F520484-165D-4EF4-BA7B-578E6EB0AF98}" type="slidenum">
              <a:rPr lang="en-US" smtClean="0"/>
              <a:pPr/>
              <a:t>25</a:t>
            </a:fld>
            <a:endParaRPr lang="en-US"/>
          </a:p>
        </p:txBody>
      </p:sp>
    </p:spTree>
    <p:extLst>
      <p:ext uri="{BB962C8B-B14F-4D97-AF65-F5344CB8AC3E}">
        <p14:creationId xmlns:p14="http://schemas.microsoft.com/office/powerpoint/2010/main" xmlns="" val="351588506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Motivation for Deflated Ratings (Contd.)</a:t>
            </a:r>
          </a:p>
        </p:txBody>
      </p:sp>
      <p:sp>
        <p:nvSpPr>
          <p:cNvPr id="3" name="Content Placeholder 2"/>
          <p:cNvSpPr>
            <a:spLocks noGrp="1"/>
          </p:cNvSpPr>
          <p:nvPr>
            <p:ph idx="1"/>
          </p:nvPr>
        </p:nvSpPr>
        <p:spPr/>
        <p:txBody>
          <a:bodyPr/>
          <a:lstStyle/>
          <a:p>
            <a:r>
              <a:rPr lang="en-US" dirty="0" smtClean="0"/>
              <a:t>For example;</a:t>
            </a:r>
          </a:p>
          <a:p>
            <a:pPr lvl="1"/>
            <a:r>
              <a:rPr lang="en-US" dirty="0" smtClean="0"/>
              <a:t>If shocking employees and building strong documented records about employees are considered to be positive consequences of rating deflation, it is likely that the supervisor will choose to provide distorted ratings.</a:t>
            </a:r>
            <a:endParaRPr lang="en-US" dirty="0"/>
          </a:p>
        </p:txBody>
      </p:sp>
      <p:sp>
        <p:nvSpPr>
          <p:cNvPr id="4" name="Slide Number Placeholder 3"/>
          <p:cNvSpPr>
            <a:spLocks noGrp="1"/>
          </p:cNvSpPr>
          <p:nvPr>
            <p:ph type="sldNum" sz="quarter" idx="12"/>
          </p:nvPr>
        </p:nvSpPr>
        <p:spPr/>
        <p:txBody>
          <a:bodyPr/>
          <a:lstStyle/>
          <a:p>
            <a:fld id="{4F520484-165D-4EF4-BA7B-578E6EB0AF98}" type="slidenum">
              <a:rPr lang="en-US" smtClean="0"/>
              <a:pPr/>
              <a:t>26</a:t>
            </a:fld>
            <a:endParaRPr lang="en-US"/>
          </a:p>
        </p:txBody>
      </p:sp>
    </p:spTree>
    <p:extLst>
      <p:ext uri="{BB962C8B-B14F-4D97-AF65-F5344CB8AC3E}">
        <p14:creationId xmlns:p14="http://schemas.microsoft.com/office/powerpoint/2010/main" xmlns="" val="186450088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Raters Motivation</a:t>
            </a:r>
            <a:endParaRPr lang="en-US" dirty="0"/>
          </a:p>
        </p:txBody>
      </p:sp>
      <p:sp>
        <p:nvSpPr>
          <p:cNvPr id="3" name="Content Placeholder 2"/>
          <p:cNvSpPr>
            <a:spLocks noGrp="1"/>
          </p:cNvSpPr>
          <p:nvPr>
            <p:ph idx="1"/>
          </p:nvPr>
        </p:nvSpPr>
        <p:spPr/>
        <p:txBody>
          <a:bodyPr/>
          <a:lstStyle/>
          <a:p>
            <a:r>
              <a:rPr lang="en-US" dirty="0" smtClean="0"/>
              <a:t>We now assume that the process of evaluating performance can be filled with emotional over stones and hidden agendas that are driven by the goals and motivation of the person providing the ratings.</a:t>
            </a:r>
            <a:endParaRPr lang="en-US" dirty="0"/>
          </a:p>
        </p:txBody>
      </p:sp>
      <p:sp>
        <p:nvSpPr>
          <p:cNvPr id="4" name="Slide Number Placeholder 3"/>
          <p:cNvSpPr>
            <a:spLocks noGrp="1"/>
          </p:cNvSpPr>
          <p:nvPr>
            <p:ph type="sldNum" sz="quarter" idx="12"/>
          </p:nvPr>
        </p:nvSpPr>
        <p:spPr/>
        <p:txBody>
          <a:bodyPr/>
          <a:lstStyle/>
          <a:p>
            <a:fld id="{4F520484-165D-4EF4-BA7B-578E6EB0AF98}" type="slidenum">
              <a:rPr lang="en-US" smtClean="0"/>
              <a:pPr/>
              <a:t>27</a:t>
            </a:fld>
            <a:endParaRPr lang="en-US"/>
          </a:p>
        </p:txBody>
      </p:sp>
    </p:spTree>
    <p:extLst>
      <p:ext uri="{BB962C8B-B14F-4D97-AF65-F5344CB8AC3E}">
        <p14:creationId xmlns:p14="http://schemas.microsoft.com/office/powerpoint/2010/main" xmlns="" val="1632243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Raters </a:t>
            </a:r>
            <a:r>
              <a:rPr lang="en-US" dirty="0" smtClean="0"/>
              <a:t>Motivation (Contd.)</a:t>
            </a:r>
            <a:endParaRPr lang="en-US" dirty="0"/>
          </a:p>
        </p:txBody>
      </p:sp>
      <p:sp>
        <p:nvSpPr>
          <p:cNvPr id="3" name="Content Placeholder 2"/>
          <p:cNvSpPr>
            <a:spLocks noGrp="1"/>
          </p:cNvSpPr>
          <p:nvPr>
            <p:ph idx="1"/>
          </p:nvPr>
        </p:nvSpPr>
        <p:spPr/>
        <p:txBody>
          <a:bodyPr/>
          <a:lstStyle/>
          <a:p>
            <a:r>
              <a:rPr lang="en-US" dirty="0" smtClean="0"/>
              <a:t>If raters are not motivated to provide accurate ratings, they are likely to use the performance management system to achieve political and other goals, such as rewarding allies and punishing enemies or competitors, instead of using it as a tool to improve employee and ultimately organizational performance.</a:t>
            </a:r>
            <a:endParaRPr lang="en-US" dirty="0"/>
          </a:p>
        </p:txBody>
      </p:sp>
      <p:sp>
        <p:nvSpPr>
          <p:cNvPr id="4" name="Slide Number Placeholder 3"/>
          <p:cNvSpPr>
            <a:spLocks noGrp="1"/>
          </p:cNvSpPr>
          <p:nvPr>
            <p:ph type="sldNum" sz="quarter" idx="12"/>
          </p:nvPr>
        </p:nvSpPr>
        <p:spPr/>
        <p:txBody>
          <a:bodyPr/>
          <a:lstStyle/>
          <a:p>
            <a:fld id="{4F520484-165D-4EF4-BA7B-578E6EB0AF98}" type="slidenum">
              <a:rPr lang="en-US" smtClean="0"/>
              <a:pPr/>
              <a:t>28</a:t>
            </a:fld>
            <a:endParaRPr lang="en-US"/>
          </a:p>
        </p:txBody>
      </p:sp>
    </p:spTree>
    <p:extLst>
      <p:ext uri="{BB962C8B-B14F-4D97-AF65-F5344CB8AC3E}">
        <p14:creationId xmlns:p14="http://schemas.microsoft.com/office/powerpoint/2010/main" xmlns="" val="12512513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Preventing Conscious Distortion </a:t>
            </a:r>
            <a:r>
              <a:rPr lang="en-US" dirty="0"/>
              <a:t>of </a:t>
            </a:r>
            <a:r>
              <a:rPr lang="en-US" dirty="0" smtClean="0"/>
              <a:t>Ratings</a:t>
            </a:r>
            <a:endParaRPr lang="en-US" dirty="0"/>
          </a:p>
        </p:txBody>
      </p:sp>
      <p:sp>
        <p:nvSpPr>
          <p:cNvPr id="3" name="Content Placeholder 2"/>
          <p:cNvSpPr>
            <a:spLocks noGrp="1"/>
          </p:cNvSpPr>
          <p:nvPr>
            <p:ph idx="1"/>
          </p:nvPr>
        </p:nvSpPr>
        <p:spPr/>
        <p:txBody>
          <a:bodyPr/>
          <a:lstStyle/>
          <a:p>
            <a:r>
              <a:rPr lang="en-US" dirty="0" smtClean="0"/>
              <a:t>What can be done to prevent conscious distortion of ratings?</a:t>
            </a:r>
          </a:p>
          <a:p>
            <a:pPr lvl="1"/>
            <a:r>
              <a:rPr lang="en-US" dirty="0" smtClean="0"/>
              <a:t>We need to provide incentives so that raters will be convinced that they have more to gain by providing accurate ratings than they do by providing in-accurate ratings.</a:t>
            </a:r>
            <a:endParaRPr lang="en-US" dirty="0"/>
          </a:p>
        </p:txBody>
      </p:sp>
      <p:sp>
        <p:nvSpPr>
          <p:cNvPr id="4" name="Slide Number Placeholder 3"/>
          <p:cNvSpPr>
            <a:spLocks noGrp="1"/>
          </p:cNvSpPr>
          <p:nvPr>
            <p:ph type="sldNum" sz="quarter" idx="12"/>
          </p:nvPr>
        </p:nvSpPr>
        <p:spPr/>
        <p:txBody>
          <a:bodyPr/>
          <a:lstStyle/>
          <a:p>
            <a:fld id="{4F520484-165D-4EF4-BA7B-578E6EB0AF98}" type="slidenum">
              <a:rPr lang="en-US" smtClean="0"/>
              <a:pPr/>
              <a:t>29</a:t>
            </a:fld>
            <a:endParaRPr lang="en-US"/>
          </a:p>
        </p:txBody>
      </p:sp>
    </p:spTree>
    <p:extLst>
      <p:ext uri="{BB962C8B-B14F-4D97-AF65-F5344CB8AC3E}">
        <p14:creationId xmlns:p14="http://schemas.microsoft.com/office/powerpoint/2010/main" xmlns="" val="325093465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Usman\Desktop\DESK TOP 11 JAN 2014\vIRTUAL UNI COMSATS\Performance Management\scans\155.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1371600"/>
            <a:ext cx="9144000" cy="34290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4F520484-165D-4EF4-BA7B-578E6EB0AF98}" type="slidenum">
              <a:rPr lang="en-US" smtClean="0"/>
              <a:pPr/>
              <a:t>30</a:t>
            </a:fld>
            <a:endParaRPr lang="en-US"/>
          </a:p>
        </p:txBody>
      </p:sp>
    </p:spTree>
    <p:extLst>
      <p:ext uri="{BB962C8B-B14F-4D97-AF65-F5344CB8AC3E}">
        <p14:creationId xmlns:p14="http://schemas.microsoft.com/office/powerpoint/2010/main" xmlns="" val="53985792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Usman\Desktop\DESK TOP 11 JAN 2014\vIRTUAL UNI COMSATS\Performance Management\scans\156.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1066801"/>
            <a:ext cx="9144000" cy="38862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4F520484-165D-4EF4-BA7B-578E6EB0AF98}" type="slidenum">
              <a:rPr lang="en-US" smtClean="0"/>
              <a:pPr/>
              <a:t>31</a:t>
            </a:fld>
            <a:endParaRPr lang="en-US"/>
          </a:p>
        </p:txBody>
      </p:sp>
    </p:spTree>
    <p:extLst>
      <p:ext uri="{BB962C8B-B14F-4D97-AF65-F5344CB8AC3E}">
        <p14:creationId xmlns:p14="http://schemas.microsoft.com/office/powerpoint/2010/main" xmlns="" val="174552493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Usman\Desktop\DESK TOP 11 JAN 2014\vIRTUAL UNI COMSATS\Performance Management\scans\157.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04800" y="1447800"/>
            <a:ext cx="8686800" cy="28194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4F520484-165D-4EF4-BA7B-578E6EB0AF98}" type="slidenum">
              <a:rPr lang="en-US" smtClean="0"/>
              <a:pPr/>
              <a:t>32</a:t>
            </a:fld>
            <a:endParaRPr lang="en-US"/>
          </a:p>
        </p:txBody>
      </p:sp>
    </p:spTree>
    <p:extLst>
      <p:ext uri="{BB962C8B-B14F-4D97-AF65-F5344CB8AC3E}">
        <p14:creationId xmlns:p14="http://schemas.microsoft.com/office/powerpoint/2010/main" xmlns="" val="237933158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Usman\Desktop\DESK TOP 11 JAN 2014\vIRTUAL UNI COMSATS\Performance Management\scans\158.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2438400"/>
            <a:ext cx="9067800" cy="139065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4F520484-165D-4EF4-BA7B-578E6EB0AF98}" type="slidenum">
              <a:rPr lang="en-US" smtClean="0"/>
              <a:pPr/>
              <a:t>33</a:t>
            </a:fld>
            <a:endParaRPr lang="en-US"/>
          </a:p>
        </p:txBody>
      </p:sp>
    </p:spTree>
    <p:extLst>
      <p:ext uri="{BB962C8B-B14F-4D97-AF65-F5344CB8AC3E}">
        <p14:creationId xmlns:p14="http://schemas.microsoft.com/office/powerpoint/2010/main" xmlns="" val="56106074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Preventing Rater Distortion through Rater Training Programs</a:t>
            </a:r>
            <a:endParaRPr lang="en-US" dirty="0"/>
          </a:p>
        </p:txBody>
      </p:sp>
      <p:sp>
        <p:nvSpPr>
          <p:cNvPr id="3" name="Content Placeholder 2"/>
          <p:cNvSpPr>
            <a:spLocks noGrp="1"/>
          </p:cNvSpPr>
          <p:nvPr>
            <p:ph idx="1"/>
          </p:nvPr>
        </p:nvSpPr>
        <p:spPr/>
        <p:txBody>
          <a:bodyPr/>
          <a:lstStyle/>
          <a:p>
            <a:r>
              <a:rPr lang="en-US" dirty="0" smtClean="0"/>
              <a:t>Rater training programs have overall objective of providing raters with tools that will allow them to implement the performance management system effectively and efficiently. </a:t>
            </a:r>
          </a:p>
          <a:p>
            <a:r>
              <a:rPr lang="en-US" dirty="0" smtClean="0"/>
              <a:t>These training programs also help prevent rating distortion.</a:t>
            </a:r>
            <a:endParaRPr lang="en-US" dirty="0"/>
          </a:p>
        </p:txBody>
      </p:sp>
      <p:sp>
        <p:nvSpPr>
          <p:cNvPr id="4" name="Slide Number Placeholder 3"/>
          <p:cNvSpPr>
            <a:spLocks noGrp="1"/>
          </p:cNvSpPr>
          <p:nvPr>
            <p:ph type="sldNum" sz="quarter" idx="12"/>
          </p:nvPr>
        </p:nvSpPr>
        <p:spPr/>
        <p:txBody>
          <a:bodyPr/>
          <a:lstStyle/>
          <a:p>
            <a:fld id="{4F520484-165D-4EF4-BA7B-578E6EB0AF98}" type="slidenum">
              <a:rPr lang="en-US" smtClean="0"/>
              <a:pPr/>
              <a:t>34</a:t>
            </a:fld>
            <a:endParaRPr lang="en-US"/>
          </a:p>
        </p:txBody>
      </p:sp>
    </p:spTree>
    <p:extLst>
      <p:ext uri="{BB962C8B-B14F-4D97-AF65-F5344CB8AC3E}">
        <p14:creationId xmlns:p14="http://schemas.microsoft.com/office/powerpoint/2010/main" xmlns="" val="396578056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Preventing Rater Distortion through Rater Training </a:t>
            </a:r>
            <a:r>
              <a:rPr lang="en-US" dirty="0" smtClean="0"/>
              <a:t>Programs (Contd.)</a:t>
            </a:r>
            <a:endParaRPr lang="en-US" dirty="0"/>
          </a:p>
        </p:txBody>
      </p:sp>
      <p:sp>
        <p:nvSpPr>
          <p:cNvPr id="3" name="Content Placeholder 2"/>
          <p:cNvSpPr>
            <a:spLocks noGrp="1"/>
          </p:cNvSpPr>
          <p:nvPr>
            <p:ph idx="1"/>
          </p:nvPr>
        </p:nvSpPr>
        <p:spPr/>
        <p:txBody>
          <a:bodyPr/>
          <a:lstStyle/>
          <a:p>
            <a:r>
              <a:rPr lang="en-US" dirty="0" smtClean="0"/>
              <a:t>The following table summarizes the reasons discussed earlier for why raters are likely to inflate or deflate ratings.</a:t>
            </a:r>
          </a:p>
          <a:p>
            <a:endParaRPr lang="en-US" dirty="0" smtClean="0"/>
          </a:p>
          <a:p>
            <a:r>
              <a:rPr lang="en-US" dirty="0" smtClean="0"/>
              <a:t>How can training programs help mitigate the reasons causing intentional and un intentional ratings distortion?</a:t>
            </a:r>
            <a:endParaRPr lang="en-US" dirty="0"/>
          </a:p>
        </p:txBody>
      </p:sp>
      <p:sp>
        <p:nvSpPr>
          <p:cNvPr id="4" name="Slide Number Placeholder 3"/>
          <p:cNvSpPr>
            <a:spLocks noGrp="1"/>
          </p:cNvSpPr>
          <p:nvPr>
            <p:ph type="sldNum" sz="quarter" idx="12"/>
          </p:nvPr>
        </p:nvSpPr>
        <p:spPr/>
        <p:txBody>
          <a:bodyPr/>
          <a:lstStyle/>
          <a:p>
            <a:fld id="{4F520484-165D-4EF4-BA7B-578E6EB0AF98}" type="slidenum">
              <a:rPr lang="en-US" smtClean="0"/>
              <a:pPr/>
              <a:t>35</a:t>
            </a:fld>
            <a:endParaRPr lang="en-US"/>
          </a:p>
        </p:txBody>
      </p:sp>
    </p:spTree>
    <p:extLst>
      <p:ext uri="{BB962C8B-B14F-4D97-AF65-F5344CB8AC3E}">
        <p14:creationId xmlns:p14="http://schemas.microsoft.com/office/powerpoint/2010/main" xmlns="" val="378162268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Preventing Rater Distortion through Rater Training Programs (Contd.)</a:t>
            </a:r>
          </a:p>
        </p:txBody>
      </p:sp>
      <p:sp>
        <p:nvSpPr>
          <p:cNvPr id="3" name="Content Placeholder 2"/>
          <p:cNvSpPr>
            <a:spLocks noGrp="1"/>
          </p:cNvSpPr>
          <p:nvPr>
            <p:ph idx="1"/>
          </p:nvPr>
        </p:nvSpPr>
        <p:spPr/>
        <p:txBody>
          <a:bodyPr/>
          <a:lstStyle/>
          <a:p>
            <a:r>
              <a:rPr lang="en-US" dirty="0" smtClean="0"/>
              <a:t>Recall that in addition to intentional errors , raters are likely to make un intentional errors in rating performance.</a:t>
            </a:r>
            <a:endParaRPr lang="en-US" dirty="0"/>
          </a:p>
        </p:txBody>
      </p:sp>
      <p:sp>
        <p:nvSpPr>
          <p:cNvPr id="4" name="Slide Number Placeholder 3"/>
          <p:cNvSpPr>
            <a:spLocks noGrp="1"/>
          </p:cNvSpPr>
          <p:nvPr>
            <p:ph type="sldNum" sz="quarter" idx="12"/>
          </p:nvPr>
        </p:nvSpPr>
        <p:spPr/>
        <p:txBody>
          <a:bodyPr/>
          <a:lstStyle/>
          <a:p>
            <a:fld id="{4F520484-165D-4EF4-BA7B-578E6EB0AF98}" type="slidenum">
              <a:rPr lang="en-US" smtClean="0"/>
              <a:pPr/>
              <a:t>36</a:t>
            </a:fld>
            <a:endParaRPr lang="en-US"/>
          </a:p>
        </p:txBody>
      </p:sp>
    </p:spTree>
    <p:extLst>
      <p:ext uri="{BB962C8B-B14F-4D97-AF65-F5344CB8AC3E}">
        <p14:creationId xmlns:p14="http://schemas.microsoft.com/office/powerpoint/2010/main" xmlns="" val="221943180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Usman\Desktop\DESK TOP 11 JAN 2014\vIRTUAL UNI COMSATS\Performance Management\scans\159.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1295400"/>
            <a:ext cx="9144000" cy="36576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4F520484-165D-4EF4-BA7B-578E6EB0AF98}" type="slidenum">
              <a:rPr lang="en-US" smtClean="0"/>
              <a:pPr/>
              <a:t>37</a:t>
            </a:fld>
            <a:endParaRPr lang="en-US"/>
          </a:p>
        </p:txBody>
      </p:sp>
    </p:spTree>
    <p:extLst>
      <p:ext uri="{BB962C8B-B14F-4D97-AF65-F5344CB8AC3E}">
        <p14:creationId xmlns:p14="http://schemas.microsoft.com/office/powerpoint/2010/main" xmlns="" val="203214832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Today’s Lecture</a:t>
            </a:r>
          </a:p>
        </p:txBody>
      </p:sp>
      <p:sp>
        <p:nvSpPr>
          <p:cNvPr id="3" name="Content Placeholder 2"/>
          <p:cNvSpPr>
            <a:spLocks noGrp="1"/>
          </p:cNvSpPr>
          <p:nvPr>
            <p:ph idx="1"/>
          </p:nvPr>
        </p:nvSpPr>
        <p:spPr/>
        <p:txBody>
          <a:bodyPr>
            <a:normAutofit/>
          </a:bodyPr>
          <a:lstStyle/>
          <a:p>
            <a:r>
              <a:rPr lang="en-US" dirty="0"/>
              <a:t>Rater Motivation Model</a:t>
            </a:r>
          </a:p>
          <a:p>
            <a:r>
              <a:rPr lang="en-US" dirty="0"/>
              <a:t>Motivation for Inflated Ratings</a:t>
            </a:r>
          </a:p>
          <a:p>
            <a:r>
              <a:rPr lang="en-US" dirty="0"/>
              <a:t>Motivation for deflated Ratings</a:t>
            </a:r>
          </a:p>
          <a:p>
            <a:r>
              <a:rPr lang="en-US" dirty="0"/>
              <a:t>Preventing Conscious Distortion of Ratings</a:t>
            </a:r>
          </a:p>
          <a:p>
            <a:r>
              <a:rPr lang="en-US"/>
              <a:t>Preventing Rater Distortion through Rater Training Programs</a:t>
            </a:r>
          </a:p>
          <a:p>
            <a:endParaRPr lang="en-US" dirty="0"/>
          </a:p>
        </p:txBody>
      </p:sp>
      <p:sp>
        <p:nvSpPr>
          <p:cNvPr id="4" name="Slide Number Placeholder 3"/>
          <p:cNvSpPr>
            <a:spLocks noGrp="1"/>
          </p:cNvSpPr>
          <p:nvPr>
            <p:ph type="sldNum" sz="quarter" idx="12"/>
          </p:nvPr>
        </p:nvSpPr>
        <p:spPr/>
        <p:txBody>
          <a:bodyPr/>
          <a:lstStyle/>
          <a:p>
            <a:fld id="{4F520484-165D-4EF4-BA7B-578E6EB0AF98}" type="slidenum">
              <a:rPr lang="en-US" smtClean="0"/>
              <a:pPr/>
              <a:t>38</a:t>
            </a:fld>
            <a:endParaRPr lang="en-US"/>
          </a:p>
        </p:txBody>
      </p:sp>
    </p:spTree>
    <p:extLst>
      <p:ext uri="{BB962C8B-B14F-4D97-AF65-F5344CB8AC3E}">
        <p14:creationId xmlns:p14="http://schemas.microsoft.com/office/powerpoint/2010/main" xmlns="" val="151199232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0"/>
            <a:ext cx="8229600" cy="1143000"/>
          </a:xfrm>
        </p:spPr>
        <p:txBody>
          <a:bodyPr/>
          <a:lstStyle/>
          <a:p>
            <a:r>
              <a:rPr lang="en-US" dirty="0" smtClean="0"/>
              <a:t>Thank You</a:t>
            </a:r>
            <a:endParaRPr lang="en-US" dirty="0"/>
          </a:p>
        </p:txBody>
      </p:sp>
      <p:sp>
        <p:nvSpPr>
          <p:cNvPr id="3" name="Slide Number Placeholder 2"/>
          <p:cNvSpPr>
            <a:spLocks noGrp="1"/>
          </p:cNvSpPr>
          <p:nvPr>
            <p:ph type="sldNum" sz="quarter" idx="12"/>
          </p:nvPr>
        </p:nvSpPr>
        <p:spPr/>
        <p:txBody>
          <a:bodyPr/>
          <a:lstStyle/>
          <a:p>
            <a:fld id="{33D5A49D-0805-498E-8602-F27DEDAC7663}" type="slidenum">
              <a:rPr lang="en-US" smtClean="0"/>
              <a:pPr/>
              <a:t>39</a:t>
            </a:fld>
            <a:endParaRPr lang="en-US"/>
          </a:p>
        </p:txBody>
      </p:sp>
    </p:spTree>
    <p:extLst>
      <p:ext uri="{BB962C8B-B14F-4D97-AF65-F5344CB8AC3E}">
        <p14:creationId xmlns:p14="http://schemas.microsoft.com/office/powerpoint/2010/main" xmlns="" val="178619879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1002</TotalTime>
  <Words>1206</Words>
  <Application>Microsoft Office PowerPoint</Application>
  <PresentationFormat>On-screen Show (4:3)</PresentationFormat>
  <Paragraphs>150</Paragraphs>
  <Slides>39</Slides>
  <Notes>0</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Office Theme</vt:lpstr>
      <vt:lpstr>HRM-755  PERFORMANCE MANAGEMENT</vt:lpstr>
      <vt:lpstr>Summary of Previous Lecture</vt:lpstr>
      <vt:lpstr>Agenda of Today’s Lecture</vt:lpstr>
      <vt:lpstr>Rater Motivation Model</vt:lpstr>
      <vt:lpstr>Rater Motivation Model (Contd.)</vt:lpstr>
      <vt:lpstr>Rater Motivation Model (Contd.)</vt:lpstr>
      <vt:lpstr>Rater Motivation Model (Contd.)</vt:lpstr>
      <vt:lpstr>Slide 8</vt:lpstr>
      <vt:lpstr>Rater Motivation Model (Contd.)</vt:lpstr>
      <vt:lpstr>Rater Motivation Model (Contd.)</vt:lpstr>
      <vt:lpstr>Rater Motivation Model (Contd.)</vt:lpstr>
      <vt:lpstr>Slide 12</vt:lpstr>
      <vt:lpstr>Rater Motivation Model (Contd.)</vt:lpstr>
      <vt:lpstr>Motivation for Inflated Ratings</vt:lpstr>
      <vt:lpstr>Motivation for Inflated Ratings (Contd.)</vt:lpstr>
      <vt:lpstr>Motivation for Inflated Ratings (Contd.)</vt:lpstr>
      <vt:lpstr>Motivation for Inflated Ratings (Contd.)</vt:lpstr>
      <vt:lpstr>Motivation for Inflated Ratings (Contd.)</vt:lpstr>
      <vt:lpstr>Motivation for Inflated Ratings (Contd.)</vt:lpstr>
      <vt:lpstr>Slide 20</vt:lpstr>
      <vt:lpstr>Motivation for Deflated Ratings</vt:lpstr>
      <vt:lpstr>Motivation for Deflated Ratings (Contd.)</vt:lpstr>
      <vt:lpstr>Motivation for Deflated Ratings (Contd.)</vt:lpstr>
      <vt:lpstr>Motivation for Deflated Ratings (Contd.)</vt:lpstr>
      <vt:lpstr>Motivation for Deflated Ratings (Contd.)</vt:lpstr>
      <vt:lpstr>Motivation for Deflated Ratings (Contd.)</vt:lpstr>
      <vt:lpstr>Raters Motivation</vt:lpstr>
      <vt:lpstr>Raters Motivation (Contd.)</vt:lpstr>
      <vt:lpstr>Preventing Conscious Distortion of Ratings</vt:lpstr>
      <vt:lpstr>Slide 30</vt:lpstr>
      <vt:lpstr>Slide 31</vt:lpstr>
      <vt:lpstr>Slide 32</vt:lpstr>
      <vt:lpstr>Slide 33</vt:lpstr>
      <vt:lpstr>Preventing Rater Distortion through Rater Training Programs</vt:lpstr>
      <vt:lpstr>Preventing Rater Distortion through Rater Training Programs (Contd.)</vt:lpstr>
      <vt:lpstr>Preventing Rater Distortion through Rater Training Programs (Contd.)</vt:lpstr>
      <vt:lpstr>Slide 37</vt:lpstr>
      <vt:lpstr>Summary of Today’s Lecture</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Usman</dc:creator>
  <cp:lastModifiedBy>stdc_lp</cp:lastModifiedBy>
  <cp:revision>86</cp:revision>
  <dcterms:created xsi:type="dcterms:W3CDTF">2014-07-04T06:54:39Z</dcterms:created>
  <dcterms:modified xsi:type="dcterms:W3CDTF">2014-07-05T21:53:22Z</dcterms:modified>
</cp:coreProperties>
</file>