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89" r:id="rId2"/>
    <p:sldId id="290" r:id="rId3"/>
    <p:sldId id="29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92" r:id="rId37"/>
    <p:sldId id="293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F60FBC-04BA-4AD4-9043-BE28F3DCB622}" type="datetimeFigureOut">
              <a:rPr lang="en-US" smtClean="0"/>
              <a:pPr/>
              <a:t>7/1/2014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C26C6-C1CD-43F0-B897-13A23EC379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2250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40C5-DE97-4CEF-B03E-A8021E8ECF26}" type="datetime1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9450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1C48-B6EF-401A-A580-6314C9AE73AF}" type="datetime1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2855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1FA5A-D821-4E0D-9F03-3C258A9A4630}" type="datetime1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5576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2817D-D483-4131-B3FB-E4189F49EAC2}" type="datetime1">
              <a:rPr lang="en-US" smtClean="0"/>
              <a:pPr/>
              <a:t>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293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709D-DD84-4F12-833A-40E09D458A57}" type="datetime1">
              <a:rPr lang="en-US" smtClean="0"/>
              <a:pPr/>
              <a:t>7/1/2014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2313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8DF7-1368-4162-B41A-B5780CDCC14E}" type="datetime1">
              <a:rPr lang="en-US" smtClean="0"/>
              <a:pPr/>
              <a:t>7/1/2014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732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F30D9-30F9-4E51-B711-79309135E8F1}" type="datetime1">
              <a:rPr lang="en-US" smtClean="0"/>
              <a:pPr/>
              <a:t>7/1/2014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1586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073CB-CA23-472B-9CA7-1F596B99B74B}" type="datetime1">
              <a:rPr lang="en-US" smtClean="0"/>
              <a:pPr/>
              <a:t>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253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942CB-A8CF-40AA-A09F-B7CF0F721772}" type="datetime1">
              <a:rPr lang="en-US" smtClean="0"/>
              <a:pPr/>
              <a:t>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901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2EBF6-5E38-4D78-A034-D62A4F8900F2}" type="datetime1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8411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380AB-1A1C-4CDC-8845-F2EFA850F31B}" type="datetime1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7559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CD3E7-25E1-45C5-BF33-7FC256541124}" type="datetime1">
              <a:rPr lang="en-US" smtClean="0"/>
              <a:pPr/>
              <a:t>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1A9-76EE-4762-A9B8-8C26534446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7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2381250"/>
          </a:xfrm>
        </p:spPr>
        <p:txBody>
          <a:bodyPr>
            <a:normAutofit/>
          </a:bodyPr>
          <a:lstStyle/>
          <a:p>
            <a:r>
              <a:rPr lang="en-US" smtClean="0"/>
              <a:t>HRM-755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PERFORMANCE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2200" y="4688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LECTURE: </a:t>
            </a:r>
            <a:r>
              <a:rPr lang="en-US" dirty="0" smtClean="0"/>
              <a:t>TWELVE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773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CHAPTER 5</a:t>
            </a:r>
          </a:p>
          <a:p>
            <a:pPr lvl="1"/>
            <a:r>
              <a:rPr lang="en-US" dirty="0"/>
              <a:t>Measuring Results and Behaviors</a:t>
            </a:r>
          </a:p>
          <a:p>
            <a:pPr lvl="2"/>
            <a:r>
              <a:rPr lang="en-US" dirty="0"/>
              <a:t>Measuring Results</a:t>
            </a:r>
          </a:p>
          <a:p>
            <a:pPr lvl="2"/>
            <a:r>
              <a:rPr lang="en-US" dirty="0"/>
              <a:t>Determining Accountabilities</a:t>
            </a:r>
          </a:p>
          <a:p>
            <a:pPr lvl="2"/>
            <a:r>
              <a:rPr lang="en-US" dirty="0"/>
              <a:t>Determining Objectives</a:t>
            </a:r>
          </a:p>
          <a:p>
            <a:pPr lvl="2"/>
            <a:r>
              <a:rPr lang="en-US" dirty="0"/>
              <a:t>Characteristics of Objectives</a:t>
            </a:r>
          </a:p>
          <a:p>
            <a:pPr lvl="2"/>
            <a:r>
              <a:rPr lang="en-US" dirty="0"/>
              <a:t>Determining Performance Standards</a:t>
            </a:r>
          </a:p>
          <a:p>
            <a:pPr lvl="2"/>
            <a:r>
              <a:rPr lang="en-US" dirty="0"/>
              <a:t>Characteristics of Good Performance Standards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597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Measuring Behavior</a:t>
            </a:r>
          </a:p>
          <a:p>
            <a:r>
              <a:rPr lang="en-US" dirty="0" smtClean="0"/>
              <a:t>Indicator</a:t>
            </a:r>
          </a:p>
          <a:p>
            <a:r>
              <a:rPr lang="en-US" dirty="0" smtClean="0"/>
              <a:t>Components of Competency</a:t>
            </a:r>
          </a:p>
          <a:p>
            <a:r>
              <a:rPr lang="en-US" dirty="0" smtClean="0"/>
              <a:t>Comparative Systems</a:t>
            </a:r>
          </a:p>
          <a:p>
            <a:r>
              <a:rPr lang="en-US" dirty="0" smtClean="0"/>
              <a:t>Advantages of </a:t>
            </a:r>
            <a:r>
              <a:rPr lang="en-US" dirty="0"/>
              <a:t>Comparative </a:t>
            </a:r>
            <a:r>
              <a:rPr lang="en-US" dirty="0" smtClean="0"/>
              <a:t>Systems</a:t>
            </a:r>
          </a:p>
          <a:p>
            <a:r>
              <a:rPr lang="en-US" dirty="0" smtClean="0"/>
              <a:t>Disadvantages of </a:t>
            </a:r>
            <a:r>
              <a:rPr lang="en-US" dirty="0"/>
              <a:t>Comparative </a:t>
            </a:r>
            <a:r>
              <a:rPr lang="en-US" dirty="0" smtClean="0"/>
              <a:t>Systems</a:t>
            </a:r>
          </a:p>
          <a:p>
            <a:r>
              <a:rPr lang="en-US" dirty="0" smtClean="0"/>
              <a:t>Absolute System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E758-393C-41C5-BDFE-013E34C6CE9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775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behaviors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 behavior approach to measuring performance includes the assessment of competencies. </a:t>
            </a:r>
          </a:p>
          <a:p>
            <a:r>
              <a:rPr lang="en-US" dirty="0" smtClean="0"/>
              <a:t>Competencies are measureable clusters of knowledge, skills and abilities that are critical in determining how results will be achieved.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Example of competencies are customer services, written or oral communication, creative thinking, and dependability.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9784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</a:t>
            </a:r>
            <a:r>
              <a:rPr lang="en-US" dirty="0" smtClean="0"/>
              <a:t>behaviors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We can consider two types of competencies:</a:t>
            </a:r>
          </a:p>
          <a:p>
            <a:endParaRPr lang="en-US" dirty="0" smtClean="0"/>
          </a:p>
          <a:p>
            <a:r>
              <a:rPr lang="en-US" dirty="0" smtClean="0"/>
              <a:t>Differentiating competencies:</a:t>
            </a:r>
          </a:p>
          <a:p>
            <a:pPr lvl="1"/>
            <a:r>
              <a:rPr lang="en-US" dirty="0" smtClean="0"/>
              <a:t>which are those that allow us to distinguish between average and superior performers.</a:t>
            </a:r>
          </a:p>
          <a:p>
            <a:r>
              <a:rPr lang="en-US" dirty="0" smtClean="0"/>
              <a:t>Threshold competencies: </a:t>
            </a:r>
          </a:p>
          <a:p>
            <a:pPr lvl="1"/>
            <a:r>
              <a:rPr lang="en-US" dirty="0" smtClean="0"/>
              <a:t>which are those that everyone needs to display to the job to a minimally adequate standard.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4652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man\Desktop\DESK TOP 11 JAN 2014\vIRTUAL UNI COMSATS\Performance Management\scans\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6652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man\Desktop\DESK TOP 11 JAN 2014\vIRTUAL UNI COMSATS\Performance Management\scans\1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579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1383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understand the extent to which an employee possess a competency, we measure indicators. </a:t>
            </a:r>
          </a:p>
          <a:p>
            <a:endParaRPr lang="en-US" dirty="0" smtClean="0"/>
          </a:p>
          <a:p>
            <a:r>
              <a:rPr lang="en-US" dirty="0" smtClean="0"/>
              <a:t>An indicator is a behavior that if displayed suggests that the competency is present.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6926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man\Desktop\DESK TOP 11 JAN 2014\vIRTUAL UNI COMSATS\Performance Management\scans\1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3999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6714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Usman\Desktop\DESK TOP 11 JAN 2014\vIRTUAL UNI COMSATS\Performance Management\scans\1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9144000" cy="312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0975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Indicator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Five indicators whose presence would indicate the existence of consideration competency are the </a:t>
            </a:r>
            <a:r>
              <a:rPr lang="en-US" dirty="0" smtClean="0"/>
              <a:t>following;</a:t>
            </a:r>
            <a:endParaRPr lang="en-US" dirty="0"/>
          </a:p>
          <a:p>
            <a:endParaRPr lang="en-US" dirty="0" smtClean="0"/>
          </a:p>
          <a:p>
            <a:pPr lvl="1"/>
            <a:r>
              <a:rPr lang="en-US" dirty="0" smtClean="0"/>
              <a:t>Support </a:t>
            </a:r>
            <a:r>
              <a:rPr lang="en-US" dirty="0"/>
              <a:t>subordinates </a:t>
            </a:r>
            <a:r>
              <a:rPr lang="en-US" dirty="0" smtClean="0"/>
              <a:t>project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Ask about the well being of employees lives outside of </a:t>
            </a:r>
            <a:r>
              <a:rPr lang="en-US" dirty="0" smtClean="0"/>
              <a:t>work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Encourage subordinates to reach their established </a:t>
            </a:r>
            <a:r>
              <a:rPr lang="en-US" dirty="0" smtClean="0"/>
              <a:t>goals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Get to know employees </a:t>
            </a:r>
            <a:r>
              <a:rPr lang="en-US" dirty="0" smtClean="0"/>
              <a:t>personally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Show respect for employees work and home lives.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1867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Competency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 describing a competency, the following components must be present;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Definition of competency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Description of specific behavioral indicators that can be observed when someone demonstrates a competency effectively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Description of specific behaviors that are likely to occur when someone does not demonstrates a competency effectively.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List of suggestions for developing the competency in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3875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Competency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Two types of systems are used to evaluate competencies</a:t>
            </a:r>
          </a:p>
          <a:p>
            <a:r>
              <a:rPr lang="en-US" dirty="0" smtClean="0"/>
              <a:t>Comparative system: this system base the measurement on comparing employees with one others.</a:t>
            </a:r>
          </a:p>
          <a:p>
            <a:r>
              <a:rPr lang="en-US" dirty="0" smtClean="0"/>
              <a:t>Absolute system: this system base the measurement on comparing employees with a  pre-specified performance standard.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71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man\Desktop\DESK TOP 11 JAN 2014\vIRTUAL UNI COMSATS\Performance Management\scans\1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1608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Comparative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Comparative system of measuring behavior imply that employees are compared to one another.</a:t>
            </a:r>
          </a:p>
          <a:p>
            <a:endParaRPr lang="en-US" dirty="0" smtClean="0"/>
          </a:p>
          <a:p>
            <a:r>
              <a:rPr lang="en-US" dirty="0" smtClean="0"/>
              <a:t>Simple rank order system: </a:t>
            </a:r>
          </a:p>
          <a:p>
            <a:pPr lvl="1"/>
            <a:r>
              <a:rPr lang="en-US" dirty="0" smtClean="0"/>
              <a:t>in this system, employees are simply ranked from the best performer to the worst performer.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5662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Comparative </a:t>
            </a:r>
            <a:r>
              <a:rPr lang="en-US" dirty="0" smtClean="0"/>
              <a:t>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Alteration rank order procedure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this system, the supervisor initially list all the employee. </a:t>
            </a:r>
            <a:endParaRPr lang="en-US" dirty="0" smtClean="0"/>
          </a:p>
          <a:p>
            <a:pPr lvl="1"/>
            <a:r>
              <a:rPr lang="en-US" dirty="0" smtClean="0"/>
              <a:t>Then </a:t>
            </a:r>
            <a:r>
              <a:rPr lang="en-US" dirty="0"/>
              <a:t>the supervisor selects the best performer and the worst performer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Then the second best and second worst</a:t>
            </a:r>
          </a:p>
          <a:p>
            <a:pPr lvl="1"/>
            <a:r>
              <a:rPr lang="en-US" dirty="0" smtClean="0"/>
              <a:t>And so forth , alternating from top to bottom of the list until all employees have been ranked.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0240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Comparative system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Paired comparison: </a:t>
            </a:r>
          </a:p>
          <a:p>
            <a:pPr lvl="1"/>
            <a:r>
              <a:rPr lang="en-US" dirty="0" smtClean="0"/>
              <a:t>in this explicit comparisons are made between all pairs of employees  to be evaluated.</a:t>
            </a:r>
          </a:p>
          <a:p>
            <a:pPr lvl="1"/>
            <a:r>
              <a:rPr lang="en-US" dirty="0" smtClean="0"/>
              <a:t>In other words, supervisors systematically compare the performance of each employee with  all other employees.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807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Comparative system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Forced distribution: </a:t>
            </a:r>
            <a:endParaRPr lang="en-US" dirty="0" smtClean="0"/>
          </a:p>
          <a:p>
            <a:pPr lvl="1"/>
            <a:r>
              <a:rPr lang="en-US" dirty="0" smtClean="0"/>
              <a:t>in </a:t>
            </a:r>
            <a:r>
              <a:rPr lang="en-US" dirty="0"/>
              <a:t>this system, employees are apportioned according to an approximately normal distribution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For example, </a:t>
            </a:r>
          </a:p>
          <a:p>
            <a:pPr lvl="2"/>
            <a:r>
              <a:rPr lang="en-US" dirty="0" smtClean="0"/>
              <a:t>20% of the employees must be classified as Exceeding expectations</a:t>
            </a:r>
          </a:p>
          <a:p>
            <a:pPr lvl="2"/>
            <a:r>
              <a:rPr lang="en-US" dirty="0" smtClean="0"/>
              <a:t>70% must be classified as meeting expectations</a:t>
            </a:r>
          </a:p>
          <a:p>
            <a:pPr lvl="2"/>
            <a:r>
              <a:rPr lang="en-US" dirty="0" smtClean="0"/>
              <a:t>And 10% must be classified as not meeting expectations.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5674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man\Desktop\DESK TOP 11 JAN 2014\vIRTUAL UNI COMSATS\Performance Management\scans\1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914399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219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 of Comparative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Advantages of uses of comparative system are</a:t>
            </a:r>
          </a:p>
          <a:p>
            <a:r>
              <a:rPr lang="en-US" dirty="0" smtClean="0"/>
              <a:t>These type of measurements are easy to explain</a:t>
            </a:r>
          </a:p>
          <a:p>
            <a:r>
              <a:rPr lang="en-US" dirty="0" smtClean="0"/>
              <a:t>Decision resulting from these type of systems are fairly straightforward.</a:t>
            </a:r>
          </a:p>
          <a:p>
            <a:r>
              <a:rPr lang="en-US" dirty="0" smtClean="0"/>
              <a:t>They tend to control certain biases and errors made by those rating performance better than do those in absolute system.(</a:t>
            </a:r>
            <a:r>
              <a:rPr lang="en-US" dirty="0" err="1" smtClean="0"/>
              <a:t>e.g</a:t>
            </a:r>
            <a:r>
              <a:rPr lang="en-US" dirty="0" smtClean="0"/>
              <a:t> leniency, giving high scores to most employees)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0212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Advantage of Comparative </a:t>
            </a:r>
            <a:r>
              <a:rPr lang="en-US" dirty="0" smtClean="0"/>
              <a:t>systems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Central tendency (</a:t>
            </a:r>
            <a:r>
              <a:rPr lang="en-US" dirty="0" err="1" smtClean="0"/>
              <a:t>i.e</a:t>
            </a:r>
            <a:r>
              <a:rPr lang="en-US" dirty="0" smtClean="0"/>
              <a:t> not giving any above expectations or below expectations ratings)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1288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Disadvantages of Comparative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Disadvantages  associated with use of comparative system are</a:t>
            </a:r>
          </a:p>
          <a:p>
            <a:r>
              <a:rPr lang="en-US" dirty="0" smtClean="0"/>
              <a:t>Employee usually are compared in terms of a single overall category.</a:t>
            </a:r>
          </a:p>
          <a:p>
            <a:r>
              <a:rPr lang="en-US" dirty="0" smtClean="0"/>
              <a:t>Because the resulting data are based on ranking and not on actual scores, there is no information about the relative distance between employees.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568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man\Desktop\DESK TOP 11 JAN 2014\vIRTUAL UNI COMSATS\Performance Management\scans\1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3417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man\Desktop\DESK TOP 11 JAN 2014\vIRTUAL UNI COMSATS\Performance Management\scans\1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371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Absolute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absolute system, the supervisor provide evaluation of an employees performance without making direct reference to others employees. </a:t>
            </a:r>
          </a:p>
          <a:p>
            <a:endParaRPr lang="en-US" dirty="0"/>
          </a:p>
          <a:p>
            <a:r>
              <a:rPr lang="en-US" dirty="0" smtClean="0"/>
              <a:t>In the simplest absolute system, supervisors write an essay describing each employees strengths and weaknesses and make suggestions for improvement.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510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Absolute </a:t>
            </a:r>
            <a:r>
              <a:rPr lang="en-US" dirty="0" smtClean="0"/>
              <a:t>system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advantage of essay is that the supervisors have the potential to provide detailed feedback to employees regarding their performance.</a:t>
            </a:r>
          </a:p>
          <a:p>
            <a:endParaRPr lang="en-US" dirty="0" smtClean="0"/>
          </a:p>
          <a:p>
            <a:r>
              <a:rPr lang="en-US" dirty="0" smtClean="0"/>
              <a:t>On the other hand, essays are almost totally unstructured, so some supervisors may choose to be more detailed than others+.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3080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Absolute system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second type of absolute system involves a behavioral checklist, which consist of a form listing behavioral statements that are indicators of various competencies to be measured.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59708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Absolute system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supervisors task is to indicate statements that describe the employee being rated.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/>
              <a:t>this type of measurement system is in place, supervisors are not so much evaluators as they are reporters of employee behavior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Example: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686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man\Desktop\DESK TOP 11 JAN 2014\vIRTUAL UNI COMSATS\Performance Management\scans\1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86106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30048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man\Desktop\DESK TOP 11 JAN 2014\vIRTUAL UNI COMSATS\Performance Management\scans\1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42988"/>
            <a:ext cx="8686799" cy="558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54008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man\Desktop\DESK TOP 11 JAN 2014\vIRTUAL UNI COMSATS\Performance Management\scans\1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8288" y="2952750"/>
            <a:ext cx="60674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16037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man\Desktop\DESK TOP 11 JAN 2014\vIRTUAL UNI COMSATS\Performance Management\scans\1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0"/>
            <a:ext cx="5105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6941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man\Desktop\DESK TOP 11 JAN 2014\vIRTUAL UNI COMSATS\Performance Management\scans\1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057401"/>
            <a:ext cx="4724400" cy="203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10737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man\Desktop\DESK TOP 11 JAN 2014\vIRTUAL UNI COMSATS\Performance Management\scans\1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4876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32955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man\Desktop\DESK TOP 11 JAN 2014\vIRTUAL UNI COMSATS\Performance Management\scans\1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43000"/>
            <a:ext cx="53340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80218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Measuring Behavior</a:t>
            </a:r>
          </a:p>
          <a:p>
            <a:r>
              <a:rPr lang="en-US" dirty="0"/>
              <a:t>Indicator</a:t>
            </a:r>
          </a:p>
          <a:p>
            <a:r>
              <a:rPr lang="en-US" dirty="0"/>
              <a:t>Components of Competency</a:t>
            </a:r>
          </a:p>
          <a:p>
            <a:r>
              <a:rPr lang="en-US" dirty="0"/>
              <a:t>Comparative Systems</a:t>
            </a:r>
          </a:p>
          <a:p>
            <a:r>
              <a:rPr lang="en-US" dirty="0"/>
              <a:t>Advantages of Comparative Systems</a:t>
            </a:r>
          </a:p>
          <a:p>
            <a:r>
              <a:rPr lang="en-US" dirty="0"/>
              <a:t>Disadvantages of Comparative Systems</a:t>
            </a:r>
          </a:p>
          <a:p>
            <a:r>
              <a:rPr lang="en-US" dirty="0"/>
              <a:t>Absolute System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53088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021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906</Words>
  <Application>Microsoft Office PowerPoint</Application>
  <PresentationFormat>On-screen Show (4:3)</PresentationFormat>
  <Paragraphs>155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HRM-755  PERFORMANCE MANAGEMENT</vt:lpstr>
      <vt:lpstr>Summary of Previous Lecture</vt:lpstr>
      <vt:lpstr>Agenda of Today’s Lecture</vt:lpstr>
      <vt:lpstr>Measuring behaviors</vt:lpstr>
      <vt:lpstr>Measuring behaviors (Contd.)</vt:lpstr>
      <vt:lpstr>Slide 6</vt:lpstr>
      <vt:lpstr>Slide 7</vt:lpstr>
      <vt:lpstr>Indicator</vt:lpstr>
      <vt:lpstr>Slide 9</vt:lpstr>
      <vt:lpstr>Slide 10</vt:lpstr>
      <vt:lpstr>Indicator (Contd.)</vt:lpstr>
      <vt:lpstr>Components of Competency</vt:lpstr>
      <vt:lpstr>Competency Systems</vt:lpstr>
      <vt:lpstr>Slide 14</vt:lpstr>
      <vt:lpstr>Comparative system</vt:lpstr>
      <vt:lpstr>Comparative system (Contd.)</vt:lpstr>
      <vt:lpstr>Comparative system (Contd.)</vt:lpstr>
      <vt:lpstr>Comparative system (Contd.)</vt:lpstr>
      <vt:lpstr>Slide 19</vt:lpstr>
      <vt:lpstr>Advantage of Comparative systems</vt:lpstr>
      <vt:lpstr>Advantage of Comparative systems (Contd.)</vt:lpstr>
      <vt:lpstr>Disadvantages of Comparative System</vt:lpstr>
      <vt:lpstr>Slide 23</vt:lpstr>
      <vt:lpstr>Slide 24</vt:lpstr>
      <vt:lpstr>Absolute system</vt:lpstr>
      <vt:lpstr>Absolute system (Contd.)</vt:lpstr>
      <vt:lpstr>Absolute system (Contd.)</vt:lpstr>
      <vt:lpstr>Absolute system (Contd.)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Summary of Today’s Lecture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Measuring behaviors</dc:title>
  <dc:creator>Usman</dc:creator>
  <cp:lastModifiedBy>Administrator</cp:lastModifiedBy>
  <cp:revision>7</cp:revision>
  <dcterms:created xsi:type="dcterms:W3CDTF">2014-07-01T07:15:07Z</dcterms:created>
  <dcterms:modified xsi:type="dcterms:W3CDTF">2014-07-01T10:45:50Z</dcterms:modified>
</cp:coreProperties>
</file>