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87" r:id="rId2"/>
    <p:sldId id="288" r:id="rId3"/>
    <p:sldId id="293" r:id="rId4"/>
    <p:sldId id="292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90" r:id="rId35"/>
    <p:sldId id="291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17F108-3A8E-48DB-A4CB-3B654F43A280}" type="datetimeFigureOut">
              <a:rPr lang="en-US" smtClean="0"/>
              <a:pPr/>
              <a:t>30/06/2014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88AA0A-F9BD-459C-B2A0-23C7AB6479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16495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00AB2-94D6-452F-8344-C7C46D57DB9E}" type="datetime1">
              <a:rPr lang="en-US" smtClean="0"/>
              <a:pPr/>
              <a:t>30/06/2014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2626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F873-0652-41BC-B85F-5A05170C07AD}" type="datetime1">
              <a:rPr lang="en-US" smtClean="0"/>
              <a:pPr/>
              <a:t>30/06/2014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1569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DEBF7-D5CF-4DD3-8EAB-9309401FFCDA}" type="datetime1">
              <a:rPr lang="en-US" smtClean="0"/>
              <a:pPr/>
              <a:t>30/06/2014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24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8FE3-E828-4E71-ACA1-653B7CD5B961}" type="datetime1">
              <a:rPr lang="en-US" smtClean="0"/>
              <a:pPr/>
              <a:t>30/06/2014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4037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7F29D-38BF-4AC8-8A60-E66601DE0AFA}" type="datetime1">
              <a:rPr lang="en-US" smtClean="0"/>
              <a:pPr/>
              <a:t>30/06/2014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1450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BEB9A-9BF5-4B8A-8027-AFB1D03B5D6F}" type="datetime1">
              <a:rPr lang="en-US" smtClean="0"/>
              <a:pPr/>
              <a:t>30/06/2014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9413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F226D-5FC6-4928-8783-A7CCA43CC00C}" type="datetime1">
              <a:rPr lang="en-US" smtClean="0"/>
              <a:pPr/>
              <a:t>30/06/2014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2287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FB992-C3AF-410A-A368-94E17C3667F0}" type="datetime1">
              <a:rPr lang="en-US" smtClean="0"/>
              <a:pPr/>
              <a:t>30/06/2014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5637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88C6-0585-44EF-A108-80245B8757BB}" type="datetime1">
              <a:rPr lang="en-US" smtClean="0"/>
              <a:pPr/>
              <a:t>30/06/2014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9527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F67FE-4225-476F-8F5B-19FBB560CCF2}" type="datetime1">
              <a:rPr lang="en-US" smtClean="0"/>
              <a:pPr/>
              <a:t>30/06/2014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6045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BF88D-2F29-4758-A5F2-BBA994C6C13C}" type="datetime1">
              <a:rPr lang="en-US" smtClean="0"/>
              <a:pPr/>
              <a:t>30/06/2014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6717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5584D-3815-4233-8A03-994125AC8533}" type="datetime1">
              <a:rPr lang="en-US" smtClean="0"/>
              <a:pPr/>
              <a:t>30/06/2014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FE758-393C-41C5-BDFE-013E34C6CE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0368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90750"/>
            <a:ext cx="7772400" cy="2381250"/>
          </a:xfrm>
        </p:spPr>
        <p:txBody>
          <a:bodyPr>
            <a:normAutofit/>
          </a:bodyPr>
          <a:lstStyle/>
          <a:p>
            <a:r>
              <a:rPr lang="en-US" smtClean="0"/>
              <a:t>HRM-755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PERFORMANCE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4648200"/>
            <a:ext cx="6400800" cy="762000"/>
          </a:xfrm>
        </p:spPr>
        <p:txBody>
          <a:bodyPr/>
          <a:lstStyle/>
          <a:p>
            <a:pPr algn="r"/>
            <a:r>
              <a:rPr lang="en-US" dirty="0" smtClean="0"/>
              <a:t>OSMAN BIN SAIF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400800" y="468868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Session: TEN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9E3B9-E0E1-4554-81A1-1E7F5F7F9D5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452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Determinants of Performance</a:t>
            </a:r>
          </a:p>
          <a:p>
            <a:r>
              <a:rPr lang="en-US" dirty="0" smtClean="0"/>
              <a:t>Implications for addressing performance problems</a:t>
            </a:r>
          </a:p>
          <a:p>
            <a:r>
              <a:rPr lang="en-US" dirty="0" smtClean="0"/>
              <a:t>Factors influencing determinants of performance</a:t>
            </a:r>
          </a:p>
          <a:p>
            <a:r>
              <a:rPr lang="en-US" dirty="0" smtClean="0"/>
              <a:t>Performance Dimensions</a:t>
            </a:r>
          </a:p>
          <a:p>
            <a:r>
              <a:rPr lang="en-US" dirty="0" smtClean="0"/>
              <a:t>Reasons for inclusion of Task and Contextual Performance in PMS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9E3B9-E0E1-4554-81A1-1E7F5F7F9D5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050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Approaches to measure performance</a:t>
            </a:r>
          </a:p>
          <a:p>
            <a:pPr lvl="1"/>
            <a:r>
              <a:rPr lang="en-US" dirty="0" smtClean="0"/>
              <a:t>Trait approach</a:t>
            </a:r>
          </a:p>
          <a:p>
            <a:pPr lvl="1"/>
            <a:r>
              <a:rPr lang="en-US" dirty="0" smtClean="0"/>
              <a:t>Behavior approach</a:t>
            </a:r>
          </a:p>
          <a:p>
            <a:pPr lvl="1"/>
            <a:r>
              <a:rPr lang="en-US" dirty="0" smtClean="0"/>
              <a:t>Result approach </a:t>
            </a:r>
          </a:p>
          <a:p>
            <a:r>
              <a:rPr lang="en-US" dirty="0" smtClean="0"/>
              <a:t>End of Chapter CASE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543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Approaches to measure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The employees do not function in vacuum, they work in organizational context, engaging in certain behaviors that produce certain results.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The same employee may behave differently if placed in a different situation.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683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Approaches to measure performance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common approaches that are used to measure performance are:</a:t>
            </a:r>
          </a:p>
          <a:p>
            <a:pPr lvl="1"/>
            <a:r>
              <a:rPr lang="en-US" dirty="0"/>
              <a:t>Trait approach</a:t>
            </a:r>
          </a:p>
          <a:p>
            <a:pPr lvl="1"/>
            <a:r>
              <a:rPr lang="en-US" dirty="0"/>
              <a:t>Behavior approach</a:t>
            </a:r>
          </a:p>
          <a:p>
            <a:pPr lvl="1"/>
            <a:r>
              <a:rPr lang="en-US" dirty="0"/>
              <a:t>Result approach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520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man\Desktop\DESK TOP 11 JAN 2014\vIRTUAL UNI COMSATS\Performance Management\scans\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9067800" cy="3657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4587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Trait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Trait approach emphasizes the individual performer and ignores the specific situation, behavior, and results.</a:t>
            </a:r>
          </a:p>
          <a:p>
            <a:r>
              <a:rPr lang="en-US" dirty="0" smtClean="0"/>
              <a:t>If one adopts the trait approach, raters evaluate relatively stable traits.</a:t>
            </a:r>
          </a:p>
          <a:p>
            <a:r>
              <a:rPr lang="en-US" dirty="0" smtClean="0"/>
              <a:t>These can include abilities such as cognitive abilities or personality.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1833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Trait approach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can include abilities;</a:t>
            </a:r>
          </a:p>
          <a:p>
            <a:pPr lvl="1"/>
            <a:r>
              <a:rPr lang="en-US" dirty="0" smtClean="0"/>
              <a:t>such as cognitive abilities (which are not easily trainable) or </a:t>
            </a:r>
          </a:p>
          <a:p>
            <a:pPr lvl="1"/>
            <a:r>
              <a:rPr lang="en-US" dirty="0" smtClean="0"/>
              <a:t>personality (which is not likely to change over time).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194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man\Desktop\DESK TOP 11 JAN 2014\vIRTUAL UNI COMSATS\Performance Management\scans\8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71750"/>
            <a:ext cx="861060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778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Usman\Desktop\DESK TOP 11 JAN 2014\vIRTUAL UNI COMSATS\Performance Management\scans\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24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946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man\Desktop\DESK TOP 11 JAN 2014\vIRTUAL UNI COMSATS\Performance Management\scans\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14400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6035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behavior approach emphasizes;</a:t>
            </a:r>
          </a:p>
          <a:p>
            <a:pPr lvl="1"/>
            <a:r>
              <a:rPr lang="en-US" dirty="0" smtClean="0"/>
              <a:t>what employees do on the job and does not consider employees traits or the outcomes resulting from their behaviors. </a:t>
            </a:r>
          </a:p>
          <a:p>
            <a:pPr lvl="1"/>
            <a:r>
              <a:rPr lang="en-US" dirty="0" smtClean="0"/>
              <a:t>This is basically a process oriented approach that emphasizes how an employee does the job.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346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 approach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dirty="0"/>
              <a:t>Behavior approach is most appropriate under the following circumstance: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link between behaviors and results is not obvious: </a:t>
            </a:r>
            <a:endParaRPr lang="en-US" dirty="0" smtClean="0"/>
          </a:p>
          <a:p>
            <a:pPr lvl="2"/>
            <a:r>
              <a:rPr lang="en-US" dirty="0" smtClean="0"/>
              <a:t>sometimes </a:t>
            </a:r>
            <a:r>
              <a:rPr lang="en-US" dirty="0"/>
              <a:t>the relationship between behaviors and the desired outcomes is not clear. </a:t>
            </a:r>
            <a:endParaRPr lang="en-US" dirty="0" smtClean="0"/>
          </a:p>
          <a:p>
            <a:pPr lvl="2"/>
            <a:r>
              <a:rPr lang="en-US" dirty="0" smtClean="0"/>
              <a:t>In </a:t>
            </a:r>
            <a:r>
              <a:rPr lang="en-US" dirty="0"/>
              <a:t>some cases the desired results are not achieved in spite of fact that the right behaviors are in place.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122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man\Desktop\DESK TOP 11 JAN 2014\vIRTUAL UNI COMSATS\Performance Management\scans\8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756064"/>
            <a:ext cx="9144000" cy="3196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08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 approach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/>
              <a:t>Outcomes occur in distant future: </a:t>
            </a:r>
          </a:p>
          <a:p>
            <a:pPr lvl="2"/>
            <a:r>
              <a:rPr lang="en-US" dirty="0" smtClean="0"/>
              <a:t>when the desired results will not be seen for months, or even years, the measurement of behavior is beneficial.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530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man\Desktop\DESK TOP 11 JAN 2014\vIRTUAL UNI COMSATS\Performance Management\scans\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2362200"/>
            <a:ext cx="84582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189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man\Desktop\DESK TOP 11 JAN 2014\vIRTUAL UNI COMSATS\Performance Management\scans\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5582" y="2209801"/>
            <a:ext cx="8382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820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 approach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Poor results are due to causes beyond the performers control: </a:t>
            </a:r>
            <a:endParaRPr lang="en-US" dirty="0" smtClean="0"/>
          </a:p>
          <a:p>
            <a:pPr lvl="2"/>
            <a:r>
              <a:rPr lang="en-US" dirty="0" smtClean="0"/>
              <a:t>when </a:t>
            </a:r>
            <a:r>
              <a:rPr lang="en-US" dirty="0"/>
              <a:t>the results of an employees performance are beyond the employees control ,then it makes sense to emphasize the measurement of behaviors.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9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Usman\Desktop\DESK TOP 11 JAN 2014\vIRTUAL UNI COMSATS\Performance Management\scans\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66800"/>
            <a:ext cx="86106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582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man\Desktop\DESK TOP 11 JAN 2014\vIRTUAL UNI COMSATS\Performance Management\scans\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137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result approach emphasizes the outcomes and results produced by the employees.</a:t>
            </a:r>
          </a:p>
          <a:p>
            <a:endParaRPr lang="en-US" dirty="0" smtClean="0"/>
          </a:p>
          <a:p>
            <a:r>
              <a:rPr lang="en-US" dirty="0" smtClean="0"/>
              <a:t>It  does not consider the traits that employees may possess or how employees do the job. </a:t>
            </a:r>
          </a:p>
          <a:p>
            <a:endParaRPr lang="en-US" dirty="0" smtClean="0"/>
          </a:p>
          <a:p>
            <a:r>
              <a:rPr lang="en-US" dirty="0" smtClean="0"/>
              <a:t>This is basically a bottom line approach that is not concerned about the employees behaviors and processes but instead focuses on what is produced.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37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approach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The result approach is most appropriate under the following circumstances:</a:t>
            </a:r>
          </a:p>
          <a:p>
            <a:r>
              <a:rPr lang="en-US" dirty="0" smtClean="0"/>
              <a:t>Workers are skilled in the needed behaviors: </a:t>
            </a:r>
          </a:p>
          <a:p>
            <a:pPr lvl="1"/>
            <a:r>
              <a:rPr lang="en-US" dirty="0" smtClean="0"/>
              <a:t>an </a:t>
            </a:r>
            <a:r>
              <a:rPr lang="en-US" dirty="0"/>
              <a:t>e</a:t>
            </a:r>
            <a:r>
              <a:rPr lang="en-US" dirty="0" smtClean="0"/>
              <a:t>mphasis on result is appropriate when workers have the necessary knowledge and the skills to do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911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Usman\Desktop\DESK TOP 11 JAN 2014\vIRTUAL UNI COMSATS\Performance Management\scans\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89916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879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approach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Behavior and results are obviously </a:t>
            </a:r>
            <a:r>
              <a:rPr lang="en-US" dirty="0" smtClean="0"/>
              <a:t>related :</a:t>
            </a:r>
          </a:p>
          <a:p>
            <a:pPr lvl="1"/>
            <a:r>
              <a:rPr lang="en-US" dirty="0" smtClean="0"/>
              <a:t>in </a:t>
            </a:r>
            <a:r>
              <a:rPr lang="en-US" dirty="0"/>
              <a:t>some situations, certain results can be obtained only if a worker engages in certain specific behaviors. This is a case of jobs involving repetitive tasks such as assembly line work or newspaper delivery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799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Usman\Desktop\DESK TOP 11 JAN 2014\vIRTUAL UNI COMSATS\Performance Management\scans\9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204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approach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Results show consistent improvement over time: </a:t>
            </a:r>
          </a:p>
          <a:p>
            <a:pPr lvl="1"/>
            <a:r>
              <a:rPr lang="en-US" dirty="0" smtClean="0"/>
              <a:t>when the results improve consistently over time, it is an indication that workers are aware of behaviors needed to complete the job successfully.</a:t>
            </a:r>
          </a:p>
          <a:p>
            <a:pPr lvl="1"/>
            <a:r>
              <a:rPr lang="en-US" dirty="0" smtClean="0"/>
              <a:t>In these situations, it is appropriate to adopt a results approach to assessing performance.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802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approach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many ways to do the job </a:t>
            </a:r>
            <a:r>
              <a:rPr lang="en-US" dirty="0" smtClean="0"/>
              <a:t>right : </a:t>
            </a:r>
          </a:p>
          <a:p>
            <a:pPr lvl="1"/>
            <a:r>
              <a:rPr lang="en-US" dirty="0" smtClean="0"/>
              <a:t>when </a:t>
            </a:r>
            <a:r>
              <a:rPr lang="en-US" dirty="0"/>
              <a:t>there are different ways  in which one can do the tasks required for a job, a result approach is appropriate. </a:t>
            </a:r>
            <a:endParaRPr lang="en-US" dirty="0" smtClean="0"/>
          </a:p>
          <a:p>
            <a:pPr lvl="1"/>
            <a:r>
              <a:rPr lang="en-US" dirty="0" smtClean="0"/>
              <a:t>An </a:t>
            </a:r>
            <a:r>
              <a:rPr lang="en-US" dirty="0"/>
              <a:t>emphasis on result can be beneficial because it could encourage employees to achieve the desired outcomes in creative and innovative ways.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490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Usman\Desktop\DESK TOP 11 JAN 2014\vIRTUAL UNI COMSATS\Performance Management\scans\9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8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Usman\Desktop\DESK TOP 11 JAN 2014\vIRTUAL UNI COMSATS\Performance Management\scans\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C:\Users\Usman\Desktop\DESK TOP 11 JAN 2014\vIRTUAL UNI COMSATS\Performance Management\scans\9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76300"/>
            <a:ext cx="9144000" cy="582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555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Usman\Desktop\DESK TOP 11 JAN 2014\vIRTUAL UNI COMSATS\Performance Management\scans\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90762"/>
            <a:ext cx="8991600" cy="2433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550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Usman\Desktop\DESK TOP 11 JAN 2014\vIRTUAL UNI COMSATS\Performance Management\scans\9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861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Usman\Desktop\DESK TOP 11 JAN 2014\vIRTUAL UNI COMSATS\Performance Management\scans\9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91440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323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Usman\Desktop\DESK TOP 11 JAN 2014\vIRTUAL UNI COMSATS\Performance Management\scans\1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212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Approaches to measure performance</a:t>
            </a:r>
          </a:p>
          <a:p>
            <a:pPr lvl="1"/>
            <a:r>
              <a:rPr lang="en-US" dirty="0" smtClean="0"/>
              <a:t>Trait approach</a:t>
            </a:r>
          </a:p>
          <a:p>
            <a:pPr lvl="1"/>
            <a:r>
              <a:rPr lang="en-US" dirty="0" smtClean="0"/>
              <a:t>Behavior approach</a:t>
            </a:r>
          </a:p>
          <a:p>
            <a:pPr lvl="1"/>
            <a:r>
              <a:rPr lang="en-US" dirty="0" smtClean="0"/>
              <a:t>Result approach </a:t>
            </a:r>
          </a:p>
          <a:p>
            <a:r>
              <a:rPr lang="en-US" smtClean="0"/>
              <a:t>End of Chapter CASE EXAMPLE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351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908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688</Words>
  <Application>Microsoft Office PowerPoint</Application>
  <PresentationFormat>On-screen Show (4:3)</PresentationFormat>
  <Paragraphs>110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HRM-755  PERFORMANCE MANAGEMENT</vt:lpstr>
      <vt:lpstr>Summary of Previous Lecture</vt:lpstr>
      <vt:lpstr>Agenda of Today’s Lecture</vt:lpstr>
      <vt:lpstr>Approaches to measure performance</vt:lpstr>
      <vt:lpstr>Approaches to measure performance (Contd.)</vt:lpstr>
      <vt:lpstr>Slide 6</vt:lpstr>
      <vt:lpstr>Trait approach</vt:lpstr>
      <vt:lpstr>Trait approach (Contd.)</vt:lpstr>
      <vt:lpstr>Slide 9</vt:lpstr>
      <vt:lpstr>Slide 10</vt:lpstr>
      <vt:lpstr>Slide 11</vt:lpstr>
      <vt:lpstr>Behavior approach</vt:lpstr>
      <vt:lpstr>Behavior approach (Contd.)</vt:lpstr>
      <vt:lpstr>Slide 14</vt:lpstr>
      <vt:lpstr>Behavior approach (Contd.)</vt:lpstr>
      <vt:lpstr>Slide 16</vt:lpstr>
      <vt:lpstr>Slide 17</vt:lpstr>
      <vt:lpstr>Behavior approach (Contd.)</vt:lpstr>
      <vt:lpstr>Slide 19</vt:lpstr>
      <vt:lpstr>Slide 20</vt:lpstr>
      <vt:lpstr>Results approach</vt:lpstr>
      <vt:lpstr>Results approach (Contd.)</vt:lpstr>
      <vt:lpstr>Slide 23</vt:lpstr>
      <vt:lpstr>Results approach (Contd.)</vt:lpstr>
      <vt:lpstr>Slide 25</vt:lpstr>
      <vt:lpstr>Results approach (Contd.)</vt:lpstr>
      <vt:lpstr>Results approach (Contd.)</vt:lpstr>
      <vt:lpstr>Slide 28</vt:lpstr>
      <vt:lpstr>Slide 29</vt:lpstr>
      <vt:lpstr>Slide 30</vt:lpstr>
      <vt:lpstr>Slide 31</vt:lpstr>
      <vt:lpstr>Slide 32</vt:lpstr>
      <vt:lpstr>Slide 33</vt:lpstr>
      <vt:lpstr>Summary of Today’s Lecture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HRM-755  PERFORMANCE MANAGEMENT</dc:title>
  <dc:creator>Usman</dc:creator>
  <cp:lastModifiedBy>NTS</cp:lastModifiedBy>
  <cp:revision>8</cp:revision>
  <dcterms:created xsi:type="dcterms:W3CDTF">2014-06-30T16:03:24Z</dcterms:created>
  <dcterms:modified xsi:type="dcterms:W3CDTF">2014-06-30T19:49:58Z</dcterms:modified>
</cp:coreProperties>
</file>