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74" r:id="rId2"/>
    <p:sldId id="275" r:id="rId3"/>
    <p:sldId id="276" r:id="rId4"/>
    <p:sldId id="277" r:id="rId5"/>
    <p:sldId id="278" r:id="rId6"/>
    <p:sldId id="279" r:id="rId7"/>
    <p:sldId id="282" r:id="rId8"/>
    <p:sldId id="283" r:id="rId9"/>
    <p:sldId id="280" r:id="rId10"/>
    <p:sldId id="284" r:id="rId11"/>
    <p:sldId id="285" r:id="rId12"/>
    <p:sldId id="286" r:id="rId13"/>
    <p:sldId id="287" r:id="rId14"/>
    <p:sldId id="291" r:id="rId15"/>
    <p:sldId id="290" r:id="rId16"/>
    <p:sldId id="257" r:id="rId17"/>
    <p:sldId id="288" r:id="rId18"/>
    <p:sldId id="289" r:id="rId19"/>
    <p:sldId id="258" r:id="rId20"/>
    <p:sldId id="292" r:id="rId21"/>
    <p:sldId id="293" r:id="rId22"/>
    <p:sldId id="294" r:id="rId23"/>
    <p:sldId id="295" r:id="rId24"/>
    <p:sldId id="259" r:id="rId25"/>
    <p:sldId id="296" r:id="rId26"/>
    <p:sldId id="297" r:id="rId27"/>
    <p:sldId id="260" r:id="rId28"/>
    <p:sldId id="261" r:id="rId29"/>
    <p:sldId id="298" r:id="rId30"/>
    <p:sldId id="262" r:id="rId31"/>
    <p:sldId id="299" r:id="rId32"/>
    <p:sldId id="263" r:id="rId33"/>
    <p:sldId id="264" r:id="rId34"/>
    <p:sldId id="265" r:id="rId35"/>
    <p:sldId id="266" r:id="rId36"/>
    <p:sldId id="300" r:id="rId37"/>
    <p:sldId id="267" r:id="rId38"/>
    <p:sldId id="301" r:id="rId39"/>
    <p:sldId id="268" r:id="rId40"/>
    <p:sldId id="302" r:id="rId41"/>
    <p:sldId id="303"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94A11-EC0D-4BA1-A51A-E6A51EAB9C36}" type="datetimeFigureOut">
              <a:rPr lang="en-US" smtClean="0"/>
              <a:pPr/>
              <a:t>6/23/2014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5C9FAB-02A2-479B-B5E9-2481B0832E14}" type="slidenum">
              <a:rPr lang="en-US" smtClean="0"/>
              <a:pPr/>
              <a:t>‹#›</a:t>
            </a:fld>
            <a:endParaRPr lang="en-US"/>
          </a:p>
        </p:txBody>
      </p:sp>
    </p:spTree>
    <p:extLst>
      <p:ext uri="{BB962C8B-B14F-4D97-AF65-F5344CB8AC3E}">
        <p14:creationId xmlns:p14="http://schemas.microsoft.com/office/powerpoint/2010/main" xmlns="" val="298217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78824B-C611-4A05-8554-1C4B06291CDE}" type="datetime1">
              <a:rPr lang="en-US" smtClean="0"/>
              <a:pPr/>
              <a:t>6/23/2014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ED5FE4-CC16-494C-9C52-4A6B8C9E9A56}" type="datetime1">
              <a:rPr lang="en-US" smtClean="0"/>
              <a:pPr/>
              <a:t>6/23/2014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91843D-6E10-4851-A22D-92F76833DB84}" type="datetime1">
              <a:rPr lang="en-US" smtClean="0"/>
              <a:pPr/>
              <a:t>6/23/2014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81E018-5FF7-4A12-A63E-87B9518AC96B}" type="datetime1">
              <a:rPr lang="en-US" smtClean="0"/>
              <a:pPr/>
              <a:t>6/23/2014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22CC34-1DFA-4591-A12D-F874AEF3C9FF}" type="datetime1">
              <a:rPr lang="en-US" smtClean="0"/>
              <a:pPr/>
              <a:t>6/23/2014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E584F4-4FAF-432F-9734-FE415815A355}" type="datetime1">
              <a:rPr lang="en-US" smtClean="0"/>
              <a:pPr/>
              <a:t>6/23/2014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CF9ADD-9803-4159-B977-4891E8C29197}" type="datetime1">
              <a:rPr lang="en-US" smtClean="0"/>
              <a:pPr/>
              <a:t>6/23/2014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B34DEC-BACE-4C54-B257-084C3DFB3DA3}" type="datetime1">
              <a:rPr lang="en-US" smtClean="0"/>
              <a:pPr/>
              <a:t>6/23/2014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F5AF60-C60F-4C4E-9607-688A6A37A671}" type="datetime1">
              <a:rPr lang="en-US" smtClean="0"/>
              <a:pPr/>
              <a:t>6/23/2014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19A44-C609-4EEE-B568-F64571E851BF}" type="datetime1">
              <a:rPr lang="en-US" smtClean="0"/>
              <a:pPr/>
              <a:t>6/23/2014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4D7021-5D59-4F46-9DC5-B321CA71DF26}" type="datetime1">
              <a:rPr lang="en-US" smtClean="0"/>
              <a:pPr/>
              <a:t>6/23/2014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D9FEEC-1DE4-43EA-8FAC-EF8D8B952A2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4A8BD-2EB9-4AEA-A7ED-F54393218E1B}" type="datetime1">
              <a:rPr lang="en-US" smtClean="0"/>
              <a:pPr/>
              <a:t>6/23/2014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D9FEEC-1DE4-43EA-8FAC-EF8D8B952A2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781800" y="468868"/>
            <a:ext cx="1447800" cy="369332"/>
          </a:xfrm>
          <a:prstGeom prst="rect">
            <a:avLst/>
          </a:prstGeom>
          <a:noFill/>
        </p:spPr>
        <p:txBody>
          <a:bodyPr wrap="square" rtlCol="0">
            <a:spAutoFit/>
          </a:bodyPr>
          <a:lstStyle/>
          <a:p>
            <a:r>
              <a:rPr lang="en-US" dirty="0" smtClean="0"/>
              <a:t>Session: One</a:t>
            </a:r>
            <a:endParaRPr lang="en-US" dirty="0"/>
          </a:p>
        </p:txBody>
      </p:sp>
      <p:sp>
        <p:nvSpPr>
          <p:cNvPr id="5" name="Slide Number Placeholder 4"/>
          <p:cNvSpPr>
            <a:spLocks noGrp="1"/>
          </p:cNvSpPr>
          <p:nvPr>
            <p:ph type="sldNum" sz="quarter" idx="12"/>
          </p:nvPr>
        </p:nvSpPr>
        <p:spPr/>
        <p:txBody>
          <a:bodyPr/>
          <a:lstStyle/>
          <a:p>
            <a:fld id="{C1D9FEEC-1DE4-43EA-8FAC-EF8D8B952A27}" type="slidenum">
              <a:rPr lang="en-US" smtClean="0"/>
              <a:pPr/>
              <a:t>1</a:t>
            </a:fld>
            <a:endParaRPr lang="en-US" dirty="0"/>
          </a:p>
        </p:txBody>
      </p:sp>
    </p:spTree>
    <p:extLst>
      <p:ext uri="{BB962C8B-B14F-4D97-AF65-F5344CB8AC3E}">
        <p14:creationId xmlns:p14="http://schemas.microsoft.com/office/powerpoint/2010/main" xmlns="" val="812546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Introduction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Finance Graduate;</a:t>
            </a:r>
          </a:p>
          <a:p>
            <a:pPr lvl="1"/>
            <a:r>
              <a:rPr lang="en-US" dirty="0" smtClean="0"/>
              <a:t>MSC. Accounting and Finance </a:t>
            </a:r>
            <a:r>
              <a:rPr lang="en-US" sz="2700" dirty="0" smtClean="0"/>
              <a:t>(University of Exeter, UK)</a:t>
            </a:r>
          </a:p>
          <a:p>
            <a:pPr lvl="1"/>
            <a:r>
              <a:rPr lang="en-US" dirty="0" smtClean="0"/>
              <a:t>MBA- Bi-Majors Finance / HRM (SZABIST, Islamabad)</a:t>
            </a:r>
          </a:p>
          <a:p>
            <a:pPr lvl="1"/>
            <a:r>
              <a:rPr lang="en-US" dirty="0" smtClean="0"/>
              <a:t>Certified Financial Consultant (IFC , Canada)</a:t>
            </a:r>
          </a:p>
          <a:p>
            <a:pPr lvl="1"/>
            <a:r>
              <a:rPr lang="en-US" dirty="0" smtClean="0"/>
              <a:t>Certifications in Project Management, Monitoring and Evaluation and Research Policy Development and </a:t>
            </a:r>
            <a:r>
              <a:rPr lang="en-US" dirty="0" smtClean="0"/>
              <a:t>Meta Futures</a:t>
            </a:r>
            <a:r>
              <a:rPr lang="en-US" dirty="0" smtClean="0"/>
              <a:t>.</a:t>
            </a:r>
          </a:p>
          <a:p>
            <a:r>
              <a:rPr lang="en-US" dirty="0" smtClean="0"/>
              <a:t>Consultant with SDPI</a:t>
            </a:r>
          </a:p>
          <a:p>
            <a:r>
              <a:rPr lang="en-US" dirty="0" smtClean="0"/>
              <a:t>Senior Researcher with TP WING, MOC</a:t>
            </a:r>
          </a:p>
          <a:p>
            <a:r>
              <a:rPr lang="en-US" dirty="0" smtClean="0"/>
              <a:t>Visiting Faculty various universities and institutes.</a:t>
            </a:r>
          </a:p>
          <a:p>
            <a:pPr lvl="1"/>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a:t>
            </a:fld>
            <a:endParaRPr lang="en-US" dirty="0"/>
          </a:p>
        </p:txBody>
      </p:sp>
    </p:spTree>
    <p:extLst>
      <p:ext uri="{BB962C8B-B14F-4D97-AF65-F5344CB8AC3E}">
        <p14:creationId xmlns:p14="http://schemas.microsoft.com/office/powerpoint/2010/main" xmlns="" val="3138384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a:t>
            </a:r>
            <a:endParaRPr lang="en-US" dirty="0"/>
          </a:p>
        </p:txBody>
      </p:sp>
      <p:sp>
        <p:nvSpPr>
          <p:cNvPr id="3" name="Content Placeholder 2"/>
          <p:cNvSpPr>
            <a:spLocks noGrp="1"/>
          </p:cNvSpPr>
          <p:nvPr>
            <p:ph idx="1"/>
          </p:nvPr>
        </p:nvSpPr>
        <p:spPr/>
        <p:txBody>
          <a:bodyPr>
            <a:normAutofit lnSpcReduction="10000"/>
          </a:bodyPr>
          <a:lstStyle/>
          <a:p>
            <a:r>
              <a:rPr lang="en-US" dirty="0"/>
              <a:t>This course </a:t>
            </a:r>
            <a:r>
              <a:rPr lang="en-US" dirty="0" smtClean="0"/>
              <a:t>will examines </a:t>
            </a:r>
            <a:r>
              <a:rPr lang="en-US" dirty="0"/>
              <a:t>the importance of an effective performance management system in helping organizations define and achieve short and long term goals</a:t>
            </a:r>
            <a:r>
              <a:rPr lang="en-US" dirty="0" smtClean="0"/>
              <a:t>.</a:t>
            </a:r>
          </a:p>
          <a:p>
            <a:r>
              <a:rPr lang="en-US" dirty="0" smtClean="0"/>
              <a:t>It </a:t>
            </a:r>
            <a:r>
              <a:rPr lang="en-US" dirty="0"/>
              <a:t>explains and reinforces the concept that performance management is not a one-time supervisory event, but an ongoing process of planning, facilitating, assessing, and improving individual and organizational performance. </a:t>
            </a:r>
          </a:p>
        </p:txBody>
      </p:sp>
      <p:sp>
        <p:nvSpPr>
          <p:cNvPr id="4" name="Slide Number Placeholder 3"/>
          <p:cNvSpPr>
            <a:spLocks noGrp="1"/>
          </p:cNvSpPr>
          <p:nvPr>
            <p:ph type="sldNum" sz="quarter" idx="12"/>
          </p:nvPr>
        </p:nvSpPr>
        <p:spPr/>
        <p:txBody>
          <a:bodyPr/>
          <a:lstStyle/>
          <a:p>
            <a:fld id="{311760F3-56C5-42B3-8514-8E534AA91743}" type="slidenum">
              <a:rPr lang="en-US" smtClean="0"/>
              <a:pPr/>
              <a:t>3</a:t>
            </a:fld>
            <a:endParaRPr lang="en-US" dirty="0"/>
          </a:p>
        </p:txBody>
      </p:sp>
    </p:spTree>
    <p:extLst>
      <p:ext uri="{BB962C8B-B14F-4D97-AF65-F5344CB8AC3E}">
        <p14:creationId xmlns:p14="http://schemas.microsoft.com/office/powerpoint/2010/main" xmlns="" val="2023790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 (Contd.)</a:t>
            </a:r>
            <a:endParaRPr lang="en-US" dirty="0"/>
          </a:p>
        </p:txBody>
      </p:sp>
      <p:sp>
        <p:nvSpPr>
          <p:cNvPr id="3" name="Content Placeholder 2"/>
          <p:cNvSpPr>
            <a:spLocks noGrp="1"/>
          </p:cNvSpPr>
          <p:nvPr>
            <p:ph idx="1"/>
          </p:nvPr>
        </p:nvSpPr>
        <p:spPr/>
        <p:txBody>
          <a:bodyPr/>
          <a:lstStyle/>
          <a:p>
            <a:r>
              <a:rPr lang="en-US" dirty="0"/>
              <a:t>In addition, the course emphasizes the importance of measuring the effectiveness of human resource activities that are designed to enhance individual and organizational performance.</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4</a:t>
            </a:fld>
            <a:endParaRPr lang="en-US" dirty="0"/>
          </a:p>
        </p:txBody>
      </p:sp>
    </p:spTree>
    <p:extLst>
      <p:ext uri="{BB962C8B-B14F-4D97-AF65-F5344CB8AC3E}">
        <p14:creationId xmlns:p14="http://schemas.microsoft.com/office/powerpoint/2010/main" xmlns="" val="4167091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Learning Outcomes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After the successful completion of this course, students will </a:t>
            </a:r>
            <a:r>
              <a:rPr lang="en-US" dirty="0" smtClean="0"/>
              <a:t>be able to :</a:t>
            </a:r>
          </a:p>
          <a:p>
            <a:pPr marL="0" indent="0">
              <a:buNone/>
            </a:pPr>
            <a:endParaRPr lang="en-US" dirty="0"/>
          </a:p>
          <a:p>
            <a:r>
              <a:rPr lang="en-US" dirty="0"/>
              <a:t>1. Design an organization’s performance management process that is compliant with law and supports organizational mission and strategy.</a:t>
            </a:r>
            <a:br>
              <a:rPr lang="en-US" dirty="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5</a:t>
            </a:fld>
            <a:endParaRPr lang="en-US" dirty="0"/>
          </a:p>
        </p:txBody>
      </p:sp>
    </p:spTree>
    <p:extLst>
      <p:ext uri="{BB962C8B-B14F-4D97-AF65-F5344CB8AC3E}">
        <p14:creationId xmlns:p14="http://schemas.microsoft.com/office/powerpoint/2010/main" xmlns="" val="2947335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Learning Outcomes (Contd.)</a:t>
            </a:r>
            <a:endParaRPr lang="en-US" dirty="0"/>
          </a:p>
        </p:txBody>
      </p:sp>
      <p:sp>
        <p:nvSpPr>
          <p:cNvPr id="3" name="Content Placeholder 2"/>
          <p:cNvSpPr>
            <a:spLocks noGrp="1"/>
          </p:cNvSpPr>
          <p:nvPr>
            <p:ph idx="1"/>
          </p:nvPr>
        </p:nvSpPr>
        <p:spPr/>
        <p:txBody>
          <a:bodyPr/>
          <a:lstStyle/>
          <a:p>
            <a:r>
              <a:rPr lang="en-US" dirty="0"/>
              <a:t>2. Compare and contrast various organizational performance management programs and best practices and define attributes of effective performance management systems.</a:t>
            </a:r>
            <a:br>
              <a:rPr lang="en-US" dirty="0"/>
            </a:b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6</a:t>
            </a:fld>
            <a:endParaRPr lang="en-US" dirty="0"/>
          </a:p>
        </p:txBody>
      </p:sp>
    </p:spTree>
    <p:extLst>
      <p:ext uri="{BB962C8B-B14F-4D97-AF65-F5344CB8AC3E}">
        <p14:creationId xmlns:p14="http://schemas.microsoft.com/office/powerpoint/2010/main" xmlns="" val="7070209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Learning Outcomes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3. Employ job-related performance standards and performance indicators that reflect the employee’s range of responsibilities.</a:t>
            </a:r>
            <a:br>
              <a:rPr lang="en-US" dirty="0"/>
            </a:br>
            <a:endParaRPr lang="en-US" dirty="0" smtClean="0"/>
          </a:p>
          <a:p>
            <a:r>
              <a:rPr lang="en-US" dirty="0" smtClean="0"/>
              <a:t>4</a:t>
            </a:r>
            <a:r>
              <a:rPr lang="en-US" dirty="0"/>
              <a:t>. Assess how increased employee involvement can contribute to effective performance and coach employees to identify career paths and resources available to support individual development.</a:t>
            </a:r>
            <a:br>
              <a:rPr lang="en-US" dirty="0"/>
            </a:b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7</a:t>
            </a:fld>
            <a:endParaRPr lang="en-US" dirty="0"/>
          </a:p>
        </p:txBody>
      </p:sp>
    </p:spTree>
    <p:extLst>
      <p:ext uri="{BB962C8B-B14F-4D97-AF65-F5344CB8AC3E}">
        <p14:creationId xmlns:p14="http://schemas.microsoft.com/office/powerpoint/2010/main" xmlns="" val="3149866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Learning Outcomes (Contd.)</a:t>
            </a:r>
            <a:endParaRPr lang="en-US" dirty="0"/>
          </a:p>
        </p:txBody>
      </p:sp>
      <p:sp>
        <p:nvSpPr>
          <p:cNvPr id="3" name="Content Placeholder 2"/>
          <p:cNvSpPr>
            <a:spLocks noGrp="1"/>
          </p:cNvSpPr>
          <p:nvPr>
            <p:ph idx="1"/>
          </p:nvPr>
        </p:nvSpPr>
        <p:spPr/>
        <p:txBody>
          <a:bodyPr/>
          <a:lstStyle/>
          <a:p>
            <a:r>
              <a:rPr lang="en-US" dirty="0"/>
              <a:t>5. Identify and communicate appropriate actions with employees (e.g. training and development, wage increase, promotion, bonus etc.) based on their performance strengths and weaknesses.</a:t>
            </a:r>
          </a:p>
          <a:p>
            <a:pPr marL="0" indent="0">
              <a:buNone/>
            </a:pPr>
            <a:r>
              <a:rPr lang="en-US" dirty="0"/>
              <a:t/>
            </a:r>
            <a:br>
              <a:rPr lang="en-US" dirty="0"/>
            </a:b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8</a:t>
            </a:fld>
            <a:endParaRPr lang="en-US" dirty="0"/>
          </a:p>
        </p:txBody>
      </p:sp>
    </p:spTree>
    <p:extLst>
      <p:ext uri="{BB962C8B-B14F-4D97-AF65-F5344CB8AC3E}">
        <p14:creationId xmlns:p14="http://schemas.microsoft.com/office/powerpoint/2010/main" xmlns="" val="3149866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 Structure</a:t>
            </a:r>
            <a:endParaRPr lang="en-US" dirty="0"/>
          </a:p>
        </p:txBody>
      </p:sp>
      <p:sp>
        <p:nvSpPr>
          <p:cNvPr id="3" name="Content Placeholder 2"/>
          <p:cNvSpPr>
            <a:spLocks noGrp="1"/>
          </p:cNvSpPr>
          <p:nvPr>
            <p:ph idx="1"/>
          </p:nvPr>
        </p:nvSpPr>
        <p:spPr/>
        <p:txBody>
          <a:bodyPr>
            <a:normAutofit fontScale="92500" lnSpcReduction="10000"/>
          </a:bodyPr>
          <a:lstStyle/>
          <a:p>
            <a:pPr lvl="0"/>
            <a:r>
              <a:rPr lang="en-US" b="1" dirty="0"/>
              <a:t>SECTION 1: STRATEGIC AND GENERAL </a:t>
            </a:r>
            <a:r>
              <a:rPr lang="en-US" b="1" dirty="0" smtClean="0"/>
              <a:t>CONSIDERATIONS</a:t>
            </a:r>
          </a:p>
          <a:p>
            <a:pPr lvl="0"/>
            <a:endParaRPr lang="en-US" dirty="0"/>
          </a:p>
          <a:p>
            <a:pPr lvl="1"/>
            <a:r>
              <a:rPr lang="en-US" dirty="0"/>
              <a:t>CHAPTER 1: Performance Management and Reward System in Context</a:t>
            </a:r>
            <a:r>
              <a:rPr lang="en-US" dirty="0" smtClean="0"/>
              <a:t>.</a:t>
            </a:r>
          </a:p>
          <a:p>
            <a:pPr lvl="1"/>
            <a:endParaRPr lang="en-US" dirty="0"/>
          </a:p>
          <a:p>
            <a:pPr lvl="1"/>
            <a:r>
              <a:rPr lang="en-US" dirty="0"/>
              <a:t>CHAPTER 2: Performance Management </a:t>
            </a:r>
            <a:r>
              <a:rPr lang="en-US" dirty="0" smtClean="0"/>
              <a:t>Process</a:t>
            </a:r>
          </a:p>
          <a:p>
            <a:pPr lvl="1"/>
            <a:endParaRPr lang="en-US" dirty="0"/>
          </a:p>
          <a:p>
            <a:pPr lvl="1"/>
            <a:r>
              <a:rPr lang="en-US" dirty="0"/>
              <a:t>CHAPTER 3: Performance Management and Strategic Planning</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9</a:t>
            </a:fld>
            <a:endParaRPr lang="en-US" dirty="0"/>
          </a:p>
        </p:txBody>
      </p:sp>
    </p:spTree>
    <p:extLst>
      <p:ext uri="{BB962C8B-B14F-4D97-AF65-F5344CB8AC3E}">
        <p14:creationId xmlns:p14="http://schemas.microsoft.com/office/powerpoint/2010/main" xmlns="" val="11096602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 Structure</a:t>
            </a:r>
            <a:endParaRPr lang="en-US" dirty="0"/>
          </a:p>
        </p:txBody>
      </p:sp>
      <p:sp>
        <p:nvSpPr>
          <p:cNvPr id="3" name="Content Placeholder 2"/>
          <p:cNvSpPr>
            <a:spLocks noGrp="1"/>
          </p:cNvSpPr>
          <p:nvPr>
            <p:ph idx="1"/>
          </p:nvPr>
        </p:nvSpPr>
        <p:spPr/>
        <p:txBody>
          <a:bodyPr>
            <a:normAutofit fontScale="92500" lnSpcReduction="20000"/>
          </a:bodyPr>
          <a:lstStyle/>
          <a:p>
            <a:pPr lvl="0"/>
            <a:r>
              <a:rPr lang="en-US" b="1" dirty="0"/>
              <a:t>SECTION 2: SYSTEM </a:t>
            </a:r>
            <a:r>
              <a:rPr lang="en-US" b="1" dirty="0" smtClean="0"/>
              <a:t>IMPLEMENTATION</a:t>
            </a:r>
          </a:p>
          <a:p>
            <a:pPr lvl="0"/>
            <a:endParaRPr lang="en-US" dirty="0"/>
          </a:p>
          <a:p>
            <a:pPr lvl="1"/>
            <a:r>
              <a:rPr lang="en-US" dirty="0"/>
              <a:t>CHAPTER 4: Defining Performance and Choosing a Measurement </a:t>
            </a:r>
            <a:r>
              <a:rPr lang="en-US" dirty="0" smtClean="0"/>
              <a:t>Approach</a:t>
            </a:r>
          </a:p>
          <a:p>
            <a:pPr lvl="1"/>
            <a:endParaRPr lang="en-US" dirty="0"/>
          </a:p>
          <a:p>
            <a:pPr lvl="1"/>
            <a:r>
              <a:rPr lang="en-US" dirty="0"/>
              <a:t>CHAPTER 5: Measuring Results and </a:t>
            </a:r>
            <a:r>
              <a:rPr lang="en-US" dirty="0" smtClean="0"/>
              <a:t>Behavior</a:t>
            </a:r>
          </a:p>
          <a:p>
            <a:pPr lvl="1"/>
            <a:endParaRPr lang="en-US" dirty="0"/>
          </a:p>
          <a:p>
            <a:pPr lvl="1"/>
            <a:r>
              <a:rPr lang="en-US" dirty="0"/>
              <a:t>CHAPTER 6: Gathering Performance </a:t>
            </a:r>
            <a:r>
              <a:rPr lang="en-US" dirty="0" smtClean="0"/>
              <a:t>Information</a:t>
            </a:r>
          </a:p>
          <a:p>
            <a:pPr lvl="1"/>
            <a:endParaRPr lang="en-US" b="1" dirty="0"/>
          </a:p>
          <a:p>
            <a:pPr lvl="1"/>
            <a:r>
              <a:rPr lang="en-US" dirty="0" smtClean="0"/>
              <a:t>CHAPTER </a:t>
            </a:r>
            <a:r>
              <a:rPr lang="en-US" dirty="0"/>
              <a:t>7: Implementing a Performance Management System</a:t>
            </a:r>
          </a:p>
        </p:txBody>
      </p:sp>
      <p:sp>
        <p:nvSpPr>
          <p:cNvPr id="4" name="Slide Number Placeholder 3"/>
          <p:cNvSpPr>
            <a:spLocks noGrp="1"/>
          </p:cNvSpPr>
          <p:nvPr>
            <p:ph type="sldNum" sz="quarter" idx="12"/>
          </p:nvPr>
        </p:nvSpPr>
        <p:spPr/>
        <p:txBody>
          <a:bodyPr/>
          <a:lstStyle/>
          <a:p>
            <a:fld id="{311760F3-56C5-42B3-8514-8E534AA91743}" type="slidenum">
              <a:rPr lang="en-US" smtClean="0"/>
              <a:pPr/>
              <a:t>10</a:t>
            </a:fld>
            <a:endParaRPr lang="en-US" dirty="0"/>
          </a:p>
        </p:txBody>
      </p:sp>
    </p:spTree>
    <p:extLst>
      <p:ext uri="{BB962C8B-B14F-4D97-AF65-F5344CB8AC3E}">
        <p14:creationId xmlns:p14="http://schemas.microsoft.com/office/powerpoint/2010/main" xmlns="" val="9108664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 Structure</a:t>
            </a:r>
            <a:endParaRPr lang="en-US" dirty="0"/>
          </a:p>
        </p:txBody>
      </p:sp>
      <p:sp>
        <p:nvSpPr>
          <p:cNvPr id="3" name="Content Placeholder 2"/>
          <p:cNvSpPr>
            <a:spLocks noGrp="1"/>
          </p:cNvSpPr>
          <p:nvPr>
            <p:ph idx="1"/>
          </p:nvPr>
        </p:nvSpPr>
        <p:spPr/>
        <p:txBody>
          <a:bodyPr>
            <a:normAutofit/>
          </a:bodyPr>
          <a:lstStyle/>
          <a:p>
            <a:pPr lvl="0"/>
            <a:r>
              <a:rPr lang="en-US" b="1" dirty="0"/>
              <a:t>SECTION 3: EMPLOYEE </a:t>
            </a:r>
            <a:r>
              <a:rPr lang="en-US" b="1" dirty="0" smtClean="0"/>
              <a:t>DEVELOPMENT</a:t>
            </a:r>
          </a:p>
          <a:p>
            <a:pPr lvl="0"/>
            <a:endParaRPr lang="en-US" dirty="0"/>
          </a:p>
          <a:p>
            <a:pPr lvl="1"/>
            <a:r>
              <a:rPr lang="en-US" dirty="0"/>
              <a:t>CHAPTER 8: Performance Management and Employee </a:t>
            </a:r>
            <a:r>
              <a:rPr lang="en-US" dirty="0" smtClean="0"/>
              <a:t>Development</a:t>
            </a:r>
          </a:p>
          <a:p>
            <a:pPr lvl="1"/>
            <a:endParaRPr lang="en-US" dirty="0"/>
          </a:p>
          <a:p>
            <a:pPr lvl="1"/>
            <a:r>
              <a:rPr lang="en-US" dirty="0"/>
              <a:t>CHAPTER 9: Performance Management Skills</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11</a:t>
            </a:fld>
            <a:endParaRPr lang="en-US" dirty="0"/>
          </a:p>
        </p:txBody>
      </p:sp>
    </p:spTree>
    <p:extLst>
      <p:ext uri="{BB962C8B-B14F-4D97-AF65-F5344CB8AC3E}">
        <p14:creationId xmlns:p14="http://schemas.microsoft.com/office/powerpoint/2010/main" xmlns="" val="9108664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 Structure</a:t>
            </a:r>
            <a:endParaRPr lang="en-US" dirty="0"/>
          </a:p>
        </p:txBody>
      </p:sp>
      <p:sp>
        <p:nvSpPr>
          <p:cNvPr id="3" name="Content Placeholder 2"/>
          <p:cNvSpPr>
            <a:spLocks noGrp="1"/>
          </p:cNvSpPr>
          <p:nvPr>
            <p:ph idx="1"/>
          </p:nvPr>
        </p:nvSpPr>
        <p:spPr/>
        <p:txBody>
          <a:bodyPr>
            <a:normAutofit/>
          </a:bodyPr>
          <a:lstStyle/>
          <a:p>
            <a:pPr lvl="0"/>
            <a:r>
              <a:rPr lang="en-US" b="1" dirty="0" smtClean="0"/>
              <a:t>SECTION 4: </a:t>
            </a:r>
            <a:r>
              <a:rPr lang="en-US" b="1" dirty="0" smtClean="0"/>
              <a:t>REWARD </a:t>
            </a:r>
            <a:r>
              <a:rPr lang="en-US" b="1" dirty="0"/>
              <a:t>SYSTEM, LEGAL ISSUES, AND TEAM PERFORMANCE </a:t>
            </a:r>
            <a:r>
              <a:rPr lang="en-US" b="1" dirty="0" smtClean="0"/>
              <a:t>MANAGEMENT</a:t>
            </a:r>
          </a:p>
          <a:p>
            <a:pPr lvl="0"/>
            <a:endParaRPr lang="en-US" dirty="0"/>
          </a:p>
          <a:p>
            <a:pPr lvl="1"/>
            <a:r>
              <a:rPr lang="en-US" dirty="0"/>
              <a:t>CHAPTER 10: Reward Systems and Legal </a:t>
            </a:r>
            <a:r>
              <a:rPr lang="en-US" dirty="0" smtClean="0"/>
              <a:t>Issues</a:t>
            </a:r>
          </a:p>
          <a:p>
            <a:pPr lvl="1"/>
            <a:endParaRPr lang="en-US" dirty="0"/>
          </a:p>
          <a:p>
            <a:pPr lvl="1"/>
            <a:r>
              <a:rPr lang="en-US" dirty="0"/>
              <a:t>CHAPTER 11: Managing Team Performance</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12</a:t>
            </a:fld>
            <a:endParaRPr lang="en-US" dirty="0"/>
          </a:p>
        </p:txBody>
      </p:sp>
    </p:spTree>
    <p:extLst>
      <p:ext uri="{BB962C8B-B14F-4D97-AF65-F5344CB8AC3E}">
        <p14:creationId xmlns:p14="http://schemas.microsoft.com/office/powerpoint/2010/main" xmlns="" val="910866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Performance Management</a:t>
            </a:r>
            <a:endParaRPr lang="en-US" dirty="0"/>
          </a:p>
        </p:txBody>
      </p:sp>
      <p:sp>
        <p:nvSpPr>
          <p:cNvPr id="4" name="Content Placeholder 3"/>
          <p:cNvSpPr>
            <a:spLocks noGrp="1"/>
          </p:cNvSpPr>
          <p:nvPr>
            <p:ph idx="1"/>
          </p:nvPr>
        </p:nvSpPr>
        <p:spPr/>
        <p:txBody>
          <a:bodyPr/>
          <a:lstStyle/>
          <a:p>
            <a:endParaRPr lang="en-US" dirty="0"/>
          </a:p>
        </p:txBody>
      </p:sp>
      <p:pic>
        <p:nvPicPr>
          <p:cNvPr id="1026" name="Picture 2" descr="C:\Users\Usman\Desktop\DESK TOP 11 JAN 2014\vIRTUAL UNI COMSATS\Performance Management\scans\Capture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300163"/>
            <a:ext cx="8763000" cy="548163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C1D9FEEC-1DE4-43EA-8FAC-EF8D8B952A27}" type="slidenum">
              <a:rPr lang="en-US" smtClean="0"/>
              <a:pPr/>
              <a:t>13</a:t>
            </a:fld>
            <a:endParaRPr lang="en-US" dirty="0"/>
          </a:p>
        </p:txBody>
      </p:sp>
    </p:spTree>
    <p:extLst>
      <p:ext uri="{BB962C8B-B14F-4D97-AF65-F5344CB8AC3E}">
        <p14:creationId xmlns:p14="http://schemas.microsoft.com/office/powerpoint/2010/main" xmlns="" val="223388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Management (Contd.)</a:t>
            </a:r>
            <a:endParaRPr lang="en-US" dirty="0"/>
          </a:p>
        </p:txBody>
      </p:sp>
      <p:sp>
        <p:nvSpPr>
          <p:cNvPr id="3" name="Content Placeholder 2"/>
          <p:cNvSpPr>
            <a:spLocks noGrp="1"/>
          </p:cNvSpPr>
          <p:nvPr>
            <p:ph idx="1"/>
          </p:nvPr>
        </p:nvSpPr>
        <p:spPr/>
        <p:txBody>
          <a:bodyPr/>
          <a:lstStyle/>
          <a:p>
            <a:r>
              <a:rPr lang="en-US" dirty="0" smtClean="0"/>
              <a:t>There is something very wrong with this picture, which unfortunately happens all too frequently in many organizations.</a:t>
            </a:r>
          </a:p>
          <a:p>
            <a:endParaRPr lang="en-US" dirty="0"/>
          </a:p>
          <a:p>
            <a:r>
              <a:rPr lang="en-US" dirty="0" smtClean="0"/>
              <a:t>Although Sally’s HR department calls this process “performance management”, it is not.</a:t>
            </a:r>
          </a:p>
          <a:p>
            <a:endParaRPr lang="en-US" dirty="0"/>
          </a:p>
          <a:p>
            <a:r>
              <a:rPr lang="en-US" dirty="0" smtClean="0"/>
              <a:t>Then what is “Performance Management”?</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14</a:t>
            </a:fld>
            <a:endParaRPr lang="en-US" dirty="0"/>
          </a:p>
        </p:txBody>
      </p:sp>
    </p:spTree>
    <p:extLst>
      <p:ext uri="{BB962C8B-B14F-4D97-AF65-F5344CB8AC3E}">
        <p14:creationId xmlns:p14="http://schemas.microsoft.com/office/powerpoint/2010/main" xmlns="" val="29853801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Management (Contd.)</a:t>
            </a:r>
            <a:endParaRPr lang="en-US" dirty="0"/>
          </a:p>
        </p:txBody>
      </p:sp>
      <p:sp>
        <p:nvSpPr>
          <p:cNvPr id="3" name="Content Placeholder 2"/>
          <p:cNvSpPr>
            <a:spLocks noGrp="1"/>
          </p:cNvSpPr>
          <p:nvPr>
            <p:ph idx="1"/>
          </p:nvPr>
        </p:nvSpPr>
        <p:spPr/>
        <p:txBody>
          <a:bodyPr/>
          <a:lstStyle/>
          <a:p>
            <a:r>
              <a:rPr lang="en-US" dirty="0" smtClean="0"/>
              <a:t>Definition: </a:t>
            </a:r>
          </a:p>
          <a:p>
            <a:pPr lvl="1"/>
            <a:r>
              <a:rPr lang="en-US" dirty="0" smtClean="0"/>
              <a:t>“</a:t>
            </a:r>
            <a:r>
              <a:rPr lang="en-US" sz="3200" dirty="0" smtClean="0"/>
              <a:t>Performance </a:t>
            </a:r>
            <a:r>
              <a:rPr lang="en-US" sz="3200" dirty="0"/>
              <a:t>management is </a:t>
            </a:r>
            <a:r>
              <a:rPr lang="en-US" sz="3200" dirty="0" smtClean="0"/>
              <a:t>a continuous </a:t>
            </a:r>
            <a:r>
              <a:rPr lang="en-US" sz="3200" dirty="0"/>
              <a:t>process of </a:t>
            </a:r>
            <a:r>
              <a:rPr lang="en-US" sz="3200" b="1" dirty="0"/>
              <a:t>identifying</a:t>
            </a:r>
            <a:r>
              <a:rPr lang="en-US" sz="3200" dirty="0" smtClean="0"/>
              <a:t>, </a:t>
            </a:r>
            <a:r>
              <a:rPr lang="en-US" sz="3200" b="1" dirty="0" smtClean="0"/>
              <a:t>measuring</a:t>
            </a:r>
            <a:r>
              <a:rPr lang="en-US" sz="3200" dirty="0" smtClean="0"/>
              <a:t>, and </a:t>
            </a:r>
            <a:r>
              <a:rPr lang="en-US" sz="3200" b="1" dirty="0"/>
              <a:t>developing the performance of individuals and teams</a:t>
            </a:r>
            <a:r>
              <a:rPr lang="en-US" sz="3200" dirty="0"/>
              <a:t> and </a:t>
            </a:r>
            <a:r>
              <a:rPr lang="en-US" sz="3200" b="1" dirty="0"/>
              <a:t>aligning performance with the strategic goals of the </a:t>
            </a:r>
            <a:r>
              <a:rPr lang="en-US" sz="3200" b="1" dirty="0" smtClean="0"/>
              <a:t>organization”</a:t>
            </a:r>
            <a:r>
              <a:rPr lang="en-US" sz="3200" dirty="0" smtClean="0"/>
              <a:t>.</a:t>
            </a:r>
            <a:endParaRPr lang="en-US" sz="3200"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15</a:t>
            </a:fld>
            <a:endParaRPr lang="en-US" dirty="0"/>
          </a:p>
        </p:txBody>
      </p:sp>
    </p:spTree>
    <p:extLst>
      <p:ext uri="{BB962C8B-B14F-4D97-AF65-F5344CB8AC3E}">
        <p14:creationId xmlns:p14="http://schemas.microsoft.com/office/powerpoint/2010/main" xmlns="" val="694580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dirty="0"/>
              <a:t>lets </a:t>
            </a:r>
            <a:r>
              <a:rPr lang="en-US" dirty="0" smtClean="0"/>
              <a:t>consider </a:t>
            </a:r>
            <a:r>
              <a:rPr lang="en-US" dirty="0"/>
              <a:t>each of the </a:t>
            </a:r>
            <a:r>
              <a:rPr lang="en-US" dirty="0" smtClean="0"/>
              <a:t>definition’s </a:t>
            </a:r>
            <a:r>
              <a:rPr lang="en-US" dirty="0"/>
              <a:t>two main </a:t>
            </a:r>
            <a:r>
              <a:rPr lang="en-US" dirty="0" smtClean="0"/>
              <a:t>components.</a:t>
            </a:r>
          </a:p>
          <a:p>
            <a:pPr marL="342900" lvl="1" indent="-342900">
              <a:buFont typeface="Arial" pitchFamily="34" charset="0"/>
              <a:buChar char="•"/>
            </a:pPr>
            <a:endParaRPr lang="en-US" dirty="0"/>
          </a:p>
          <a:p>
            <a:pPr marL="742950" lvl="2" indent="-342900"/>
            <a:r>
              <a:rPr lang="en-US" sz="2600" dirty="0" smtClean="0"/>
              <a:t>Continuous process: </a:t>
            </a:r>
          </a:p>
          <a:p>
            <a:pPr marL="1200150" lvl="3" indent="-342900"/>
            <a:r>
              <a:rPr lang="en-US" sz="2600" dirty="0" smtClean="0"/>
              <a:t>Performance management is ongoing. It involves a never ending process of setting goals and objectives, observing performance ,and giving and receiving ongoing coaching and feedback</a:t>
            </a:r>
            <a:r>
              <a:rPr lang="en-US" dirty="0" smtClean="0"/>
              <a:t>.</a:t>
            </a:r>
          </a:p>
        </p:txBody>
      </p:sp>
      <p:sp>
        <p:nvSpPr>
          <p:cNvPr id="4" name="Slide Number Placeholder 3"/>
          <p:cNvSpPr>
            <a:spLocks noGrp="1"/>
          </p:cNvSpPr>
          <p:nvPr>
            <p:ph type="sldNum" sz="quarter" idx="12"/>
          </p:nvPr>
        </p:nvSpPr>
        <p:spPr/>
        <p:txBody>
          <a:bodyPr/>
          <a:lstStyle/>
          <a:p>
            <a:fld id="{C1D9FEEC-1DE4-43EA-8FAC-EF8D8B952A27}"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a:bodyPr>
          <a:lstStyle/>
          <a:p>
            <a:pPr lvl="1"/>
            <a:r>
              <a:rPr lang="en-US" dirty="0"/>
              <a:t>Alignment with strategic goals: </a:t>
            </a:r>
            <a:endParaRPr lang="en-US" dirty="0" smtClean="0"/>
          </a:p>
          <a:p>
            <a:pPr lvl="2"/>
            <a:r>
              <a:rPr lang="en-US" dirty="0" smtClean="0"/>
              <a:t>Performance </a:t>
            </a:r>
            <a:r>
              <a:rPr lang="en-US" dirty="0"/>
              <a:t>management requires that managers ensure that </a:t>
            </a:r>
            <a:r>
              <a:rPr lang="en-US" dirty="0" smtClean="0"/>
              <a:t>employee’s  </a:t>
            </a:r>
            <a:r>
              <a:rPr lang="en-US" dirty="0"/>
              <a:t>activities and output are congruent with the </a:t>
            </a:r>
            <a:r>
              <a:rPr lang="en-US" dirty="0" smtClean="0"/>
              <a:t>organization’s </a:t>
            </a:r>
            <a:r>
              <a:rPr lang="en-US" dirty="0"/>
              <a:t>goals </a:t>
            </a:r>
            <a:endParaRPr lang="en-US" dirty="0" smtClean="0"/>
          </a:p>
          <a:p>
            <a:pPr lvl="2"/>
            <a:r>
              <a:rPr lang="en-US" dirty="0" smtClean="0"/>
              <a:t>and </a:t>
            </a:r>
            <a:r>
              <a:rPr lang="en-US" dirty="0"/>
              <a:t>consequently, help the organization gain a competitive advantage.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17</a:t>
            </a:fld>
            <a:endParaRPr lang="en-US" dirty="0"/>
          </a:p>
        </p:txBody>
      </p:sp>
    </p:spTree>
    <p:extLst>
      <p:ext uri="{BB962C8B-B14F-4D97-AF65-F5344CB8AC3E}">
        <p14:creationId xmlns:p14="http://schemas.microsoft.com/office/powerpoint/2010/main" xmlns="" val="30751512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lstStyle/>
          <a:p>
            <a:r>
              <a:rPr lang="en-US" dirty="0"/>
              <a:t>Performance management therefore create a direct link between employee performance and organizational goals and makes the employees contribution to the organization explicit.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18</a:t>
            </a:fld>
            <a:endParaRPr lang="en-US" dirty="0"/>
          </a:p>
        </p:txBody>
      </p:sp>
    </p:spTree>
    <p:extLst>
      <p:ext uri="{BB962C8B-B14F-4D97-AF65-F5344CB8AC3E}">
        <p14:creationId xmlns:p14="http://schemas.microsoft.com/office/powerpoint/2010/main" xmlns="" val="15557311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a:bodyPr>
          <a:lstStyle/>
          <a:p>
            <a:r>
              <a:rPr lang="en-US" dirty="0" smtClean="0"/>
              <a:t>Note that many organizations have what is labelled a “performance management” system. </a:t>
            </a:r>
          </a:p>
          <a:p>
            <a:r>
              <a:rPr lang="en-US" dirty="0" smtClean="0"/>
              <a:t>However we must distinguish between performance management and performance appraisal.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a:bodyPr>
          <a:lstStyle/>
          <a:p>
            <a:r>
              <a:rPr lang="en-US" dirty="0"/>
              <a:t>A system that involves employees evaluation once a year without ongoing effort to provide feedback management system. Instead, this is only a performance appraisal system. </a:t>
            </a:r>
            <a:endParaRPr lang="en-US" dirty="0" smtClean="0"/>
          </a:p>
          <a:p>
            <a:r>
              <a:rPr lang="en-US" dirty="0" smtClean="0"/>
              <a:t>Performance </a:t>
            </a:r>
            <a:r>
              <a:rPr lang="en-US" dirty="0"/>
              <a:t>appraisal is the systematic description of employees strength and weakness. </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20</a:t>
            </a:fld>
            <a:endParaRPr lang="en-US" dirty="0"/>
          </a:p>
        </p:txBody>
      </p:sp>
    </p:spTree>
    <p:extLst>
      <p:ext uri="{BB962C8B-B14F-4D97-AF65-F5344CB8AC3E}">
        <p14:creationId xmlns:p14="http://schemas.microsoft.com/office/powerpoint/2010/main" xmlns="" val="3375497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lstStyle/>
          <a:p>
            <a:r>
              <a:rPr lang="en-US" dirty="0"/>
              <a:t>Thus, performance appraisal is an important component of performance management, but it is just a part of bigger whole because performance management is much more than just performance measurement.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21</a:t>
            </a:fld>
            <a:endParaRPr lang="en-US" dirty="0"/>
          </a:p>
        </p:txBody>
      </p:sp>
    </p:spTree>
    <p:extLst>
      <p:ext uri="{BB962C8B-B14F-4D97-AF65-F5344CB8AC3E}">
        <p14:creationId xmlns:p14="http://schemas.microsoft.com/office/powerpoint/2010/main" xmlns="" val="41884803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a:t>
            </a:r>
            <a:r>
              <a:rPr lang="en-US" dirty="0" smtClean="0"/>
              <a:t>Management- Case Study 2</a:t>
            </a:r>
            <a:endParaRPr lang="en-US" dirty="0"/>
          </a:p>
        </p:txBody>
      </p:sp>
      <p:pic>
        <p:nvPicPr>
          <p:cNvPr id="2050" name="Picture 2" descr="C:\Users\Usman\Desktop\DESK TOP 11 JAN 2014\vIRTUAL UNI COMSATS\Performance Management\scans\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 y="1676400"/>
            <a:ext cx="9067800" cy="4953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C1D9FEEC-1DE4-43EA-8FAC-EF8D8B952A27}" type="slidenum">
              <a:rPr lang="en-US" smtClean="0"/>
              <a:pPr/>
              <a:t>22</a:t>
            </a:fld>
            <a:endParaRPr lang="en-US" dirty="0"/>
          </a:p>
        </p:txBody>
      </p:sp>
    </p:spTree>
    <p:extLst>
      <p:ext uri="{BB962C8B-B14F-4D97-AF65-F5344CB8AC3E}">
        <p14:creationId xmlns:p14="http://schemas.microsoft.com/office/powerpoint/2010/main" xmlns="" val="6854228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a:t>
            </a:r>
            <a:r>
              <a:rPr lang="en-US" dirty="0" smtClean="0"/>
              <a:t>Management- Case Study 3</a:t>
            </a:r>
            <a:endParaRPr lang="en-US" dirty="0"/>
          </a:p>
        </p:txBody>
      </p:sp>
      <p:pic>
        <p:nvPicPr>
          <p:cNvPr id="3074" name="Picture 2" descr="C:\Users\Usman\Desktop\DESK TOP 11 JAN 2014\vIRTUAL UNI COMSATS\Performance Management\scans\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2057400"/>
            <a:ext cx="8382000"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C1D9FEEC-1DE4-43EA-8FAC-EF8D8B952A27}" type="slidenum">
              <a:rPr lang="en-US" smtClean="0"/>
              <a:pPr/>
              <a:t>23</a:t>
            </a:fld>
            <a:endParaRPr lang="en-US" dirty="0"/>
          </a:p>
        </p:txBody>
      </p:sp>
    </p:spTree>
    <p:extLst>
      <p:ext uri="{BB962C8B-B14F-4D97-AF65-F5344CB8AC3E}">
        <p14:creationId xmlns:p14="http://schemas.microsoft.com/office/powerpoint/2010/main" xmlns="" val="10197361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fontScale="92500"/>
          </a:bodyPr>
          <a:lstStyle/>
          <a:p>
            <a:r>
              <a:rPr lang="en-US" dirty="0" smtClean="0"/>
              <a:t>Performance management system that do not make explicit  the employees  contribution to the organizational  goals are not true performance management system. </a:t>
            </a:r>
          </a:p>
          <a:p>
            <a:r>
              <a:rPr lang="en-US" dirty="0" smtClean="0"/>
              <a:t>Making an explicit link between an employees performance objectives  and the organizational goals also serves the purpose of establishing a shared understanding about what is to be achieved and how it is to be achieved.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normAutofit lnSpcReduction="10000"/>
          </a:bodyPr>
          <a:lstStyle/>
          <a:p>
            <a:r>
              <a:rPr lang="en-US" dirty="0"/>
              <a:t>This is painfully clear in Sally case described earlier: from her point of view, the performance review forms did not provide any useful information regarding the contribution of each of her subordinates to the organization. </a:t>
            </a:r>
            <a:endParaRPr lang="en-US" dirty="0" smtClean="0"/>
          </a:p>
          <a:p>
            <a:endParaRPr lang="en-US" dirty="0"/>
          </a:p>
          <a:p>
            <a:r>
              <a:rPr lang="en-US" dirty="0" smtClean="0"/>
              <a:t>Sally's </a:t>
            </a:r>
            <a:r>
              <a:rPr lang="en-US" dirty="0"/>
              <a:t>case is unfortunately  more common than we would like</a:t>
            </a:r>
            <a:r>
              <a:rPr lang="en-US" dirty="0" smtClean="0"/>
              <a:t>.</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25</a:t>
            </a:fld>
            <a:endParaRPr lang="en-US" dirty="0"/>
          </a:p>
        </p:txBody>
      </p:sp>
    </p:spTree>
    <p:extLst>
      <p:ext uri="{BB962C8B-B14F-4D97-AF65-F5344CB8AC3E}">
        <p14:creationId xmlns:p14="http://schemas.microsoft.com/office/powerpoint/2010/main" xmlns="" val="37990357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(Contd.)</a:t>
            </a:r>
          </a:p>
        </p:txBody>
      </p:sp>
      <p:sp>
        <p:nvSpPr>
          <p:cNvPr id="3" name="Content Placeholder 2"/>
          <p:cNvSpPr>
            <a:spLocks noGrp="1"/>
          </p:cNvSpPr>
          <p:nvPr>
            <p:ph idx="1"/>
          </p:nvPr>
        </p:nvSpPr>
        <p:spPr/>
        <p:txBody>
          <a:bodyPr/>
          <a:lstStyle/>
          <a:p>
            <a:r>
              <a:rPr lang="en-US" dirty="0"/>
              <a:t>A survey conducted by consulting firm Watson Wyatt showed that only 3 in 10 employees believe their company's performance review system actually helped them improve their performance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26</a:t>
            </a:fld>
            <a:endParaRPr lang="en-US" dirty="0"/>
          </a:p>
        </p:txBody>
      </p:sp>
    </p:spTree>
    <p:extLst>
      <p:ext uri="{BB962C8B-B14F-4D97-AF65-F5344CB8AC3E}">
        <p14:creationId xmlns:p14="http://schemas.microsoft.com/office/powerpoint/2010/main" xmlns="" val="14368506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Performance </a:t>
            </a:r>
            <a:r>
              <a:rPr lang="en-US" dirty="0"/>
              <a:t>M</a:t>
            </a:r>
            <a:r>
              <a:rPr lang="en-US" dirty="0" smtClean="0"/>
              <a:t>anagement Contribution/ Advantages</a:t>
            </a:r>
            <a:endParaRPr lang="en-US" dirty="0"/>
          </a:p>
        </p:txBody>
      </p:sp>
      <p:sp>
        <p:nvSpPr>
          <p:cNvPr id="3" name="Content Placeholder 2"/>
          <p:cNvSpPr>
            <a:spLocks noGrp="1"/>
          </p:cNvSpPr>
          <p:nvPr>
            <p:ph idx="1"/>
          </p:nvPr>
        </p:nvSpPr>
        <p:spPr/>
        <p:txBody>
          <a:bodyPr/>
          <a:lstStyle/>
          <a:p>
            <a:pPr>
              <a:buNone/>
            </a:pPr>
            <a:r>
              <a:rPr lang="en-US" dirty="0" smtClean="0"/>
              <a:t>There are many advantage associated with the implementation of a performance management system. </a:t>
            </a:r>
            <a:endParaRPr lang="en-US" dirty="0"/>
          </a:p>
          <a:p>
            <a:pPr>
              <a:buNone/>
            </a:pPr>
            <a:r>
              <a:rPr lang="en-US" dirty="0" smtClean="0"/>
              <a:t>A performance management system can make the following important contributions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t>
            </a:r>
            <a:r>
              <a:rPr lang="en-US" dirty="0" smtClean="0"/>
              <a:t>Advantages (Contd.)</a:t>
            </a:r>
            <a:endParaRPr lang="en-US" dirty="0"/>
          </a:p>
        </p:txBody>
      </p:sp>
      <p:sp>
        <p:nvSpPr>
          <p:cNvPr id="3" name="Content Placeholder 2"/>
          <p:cNvSpPr>
            <a:spLocks noGrp="1"/>
          </p:cNvSpPr>
          <p:nvPr>
            <p:ph idx="1"/>
          </p:nvPr>
        </p:nvSpPr>
        <p:spPr/>
        <p:txBody>
          <a:bodyPr>
            <a:normAutofit/>
          </a:bodyPr>
          <a:lstStyle/>
          <a:p>
            <a:r>
              <a:rPr lang="en-US" dirty="0" smtClean="0"/>
              <a:t>Motivation to perform is increased:</a:t>
            </a:r>
          </a:p>
          <a:p>
            <a:pPr lvl="1"/>
            <a:r>
              <a:rPr lang="en-US" dirty="0"/>
              <a:t>R</a:t>
            </a:r>
            <a:r>
              <a:rPr lang="en-US" dirty="0" smtClean="0"/>
              <a:t>eceiving feedback about ones performance increases the motivation for future performance.</a:t>
            </a:r>
          </a:p>
          <a:p>
            <a:pPr lvl="1"/>
            <a:r>
              <a:rPr lang="en-US" dirty="0" smtClean="0"/>
              <a:t>Knowledge about how one is doing and recognition about ones past success provide the fuel for future accomplishments.</a:t>
            </a:r>
          </a:p>
        </p:txBody>
      </p:sp>
      <p:sp>
        <p:nvSpPr>
          <p:cNvPr id="4" name="Slide Number Placeholder 3"/>
          <p:cNvSpPr>
            <a:spLocks noGrp="1"/>
          </p:cNvSpPr>
          <p:nvPr>
            <p:ph type="sldNum" sz="quarter" idx="12"/>
          </p:nvPr>
        </p:nvSpPr>
        <p:spPr/>
        <p:txBody>
          <a:bodyPr/>
          <a:lstStyle/>
          <a:p>
            <a:fld id="{C1D9FEEC-1DE4-43EA-8FAC-EF8D8B952A27}"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lstStyle/>
          <a:p>
            <a:r>
              <a:rPr lang="en-US" dirty="0"/>
              <a:t>Self-esteem is increased</a:t>
            </a:r>
            <a:r>
              <a:rPr lang="en-US" dirty="0" smtClean="0"/>
              <a:t>:</a:t>
            </a:r>
          </a:p>
          <a:p>
            <a:pPr lvl="1"/>
            <a:r>
              <a:rPr lang="en-US" dirty="0" smtClean="0"/>
              <a:t>Receiving </a:t>
            </a:r>
            <a:r>
              <a:rPr lang="en-US" dirty="0"/>
              <a:t>feedback about ones performance fulfills a basic human need to be recognized and valued at work. </a:t>
            </a:r>
            <a:endParaRPr lang="en-US" dirty="0" smtClean="0"/>
          </a:p>
          <a:p>
            <a:pPr lvl="1"/>
            <a:r>
              <a:rPr lang="en-US" dirty="0" smtClean="0"/>
              <a:t>This</a:t>
            </a:r>
            <a:r>
              <a:rPr lang="en-US" dirty="0"/>
              <a:t>, i</a:t>
            </a:r>
            <a:r>
              <a:rPr lang="en-US" dirty="0" smtClean="0"/>
              <a:t>n </a:t>
            </a:r>
            <a:r>
              <a:rPr lang="en-US" dirty="0"/>
              <a:t>turn</a:t>
            </a:r>
            <a:r>
              <a:rPr lang="en-US" dirty="0" smtClean="0"/>
              <a:t>, is </a:t>
            </a:r>
            <a:r>
              <a:rPr lang="en-US" dirty="0"/>
              <a:t>likely to increase </a:t>
            </a:r>
            <a:r>
              <a:rPr lang="en-US" dirty="0" smtClean="0"/>
              <a:t>employee’s </a:t>
            </a:r>
            <a:r>
              <a:rPr lang="en-US" dirty="0"/>
              <a:t>self-esteem.  </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29</a:t>
            </a:fld>
            <a:endParaRPr lang="en-US" dirty="0"/>
          </a:p>
        </p:txBody>
      </p:sp>
    </p:spTree>
    <p:extLst>
      <p:ext uri="{BB962C8B-B14F-4D97-AF65-F5344CB8AC3E}">
        <p14:creationId xmlns:p14="http://schemas.microsoft.com/office/powerpoint/2010/main" xmlns="" val="18272509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Managers gains insight about subordinates:</a:t>
            </a:r>
          </a:p>
          <a:p>
            <a:pPr lvl="1"/>
            <a:r>
              <a:rPr lang="en-US" dirty="0" smtClean="0"/>
              <a:t>Direct supervisors and other managers in charge of appraisal gain new insights into the person being appraised.</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lstStyle/>
          <a:p>
            <a:r>
              <a:rPr lang="en-US" dirty="0"/>
              <a:t>The definition of job and criteria are clarified</a:t>
            </a:r>
            <a:r>
              <a:rPr lang="en-US" dirty="0" smtClean="0"/>
              <a:t>:</a:t>
            </a:r>
          </a:p>
          <a:p>
            <a:pPr lvl="1"/>
            <a:r>
              <a:rPr lang="en-US" dirty="0" smtClean="0"/>
              <a:t>The </a:t>
            </a:r>
            <a:r>
              <a:rPr lang="en-US" dirty="0"/>
              <a:t>job of person being appraised may be clarified and defined more clearly. </a:t>
            </a:r>
            <a:endParaRPr lang="en-US" dirty="0" smtClean="0"/>
          </a:p>
          <a:p>
            <a:pPr lvl="1"/>
            <a:r>
              <a:rPr lang="en-US" dirty="0" smtClean="0"/>
              <a:t>In </a:t>
            </a:r>
            <a:r>
              <a:rPr lang="en-US" dirty="0"/>
              <a:t>other words</a:t>
            </a:r>
            <a:r>
              <a:rPr lang="en-US" dirty="0" smtClean="0"/>
              <a:t>, employee’s gain </a:t>
            </a:r>
            <a:r>
              <a:rPr lang="en-US" dirty="0"/>
              <a:t>a better understanding of the </a:t>
            </a:r>
            <a:r>
              <a:rPr lang="en-US" dirty="0" smtClean="0"/>
              <a:t>behaviors </a:t>
            </a:r>
            <a:r>
              <a:rPr lang="en-US" dirty="0"/>
              <a:t>and results required of their specific position.</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31</a:t>
            </a:fld>
            <a:endParaRPr lang="en-US" dirty="0"/>
          </a:p>
        </p:txBody>
      </p:sp>
    </p:spTree>
    <p:extLst>
      <p:ext uri="{BB962C8B-B14F-4D97-AF65-F5344CB8AC3E}">
        <p14:creationId xmlns:p14="http://schemas.microsoft.com/office/powerpoint/2010/main" xmlns="" val="14514624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lnSpcReduction="10000"/>
          </a:bodyPr>
          <a:lstStyle/>
          <a:p>
            <a:r>
              <a:rPr lang="en-US" dirty="0" smtClean="0"/>
              <a:t>Self insight and development are enhanced:</a:t>
            </a:r>
          </a:p>
          <a:p>
            <a:pPr lvl="1"/>
            <a:r>
              <a:rPr lang="en-US" dirty="0" smtClean="0"/>
              <a:t>The participants in this system are likely to develop a better understanding of themselves and of the kind of development activities that are of value to them as they progress through the organization. </a:t>
            </a:r>
          </a:p>
          <a:p>
            <a:pPr lvl="1"/>
            <a:r>
              <a:rPr lang="en-US" dirty="0" smtClean="0"/>
              <a:t>Participants in this system also gain a better understanding of their particular strengths and weaknesses that can help them better define future career paths.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fontScale="85000" lnSpcReduction="10000"/>
          </a:bodyPr>
          <a:lstStyle/>
          <a:p>
            <a:r>
              <a:rPr lang="en-US" dirty="0" smtClean="0"/>
              <a:t>Administrative actions are more fair and appropriate :</a:t>
            </a:r>
          </a:p>
          <a:p>
            <a:pPr lvl="1"/>
            <a:r>
              <a:rPr lang="en-US" dirty="0" smtClean="0"/>
              <a:t>Performance management system provides valid information about performance that can be used for administrative actions such as merit increases, promotions, and transfers, as well as terminations. </a:t>
            </a:r>
          </a:p>
          <a:p>
            <a:pPr lvl="1"/>
            <a:r>
              <a:rPr lang="en-US" dirty="0" smtClean="0"/>
              <a:t>In general, a performance management system helps ensure that rewards are distributed on fair and credible basis. </a:t>
            </a:r>
          </a:p>
          <a:p>
            <a:pPr lvl="1"/>
            <a:r>
              <a:rPr lang="en-US" dirty="0" smtClean="0"/>
              <a:t>In turn, such decision based on sound performance management system lead to improved interpersonal relationship and enhanced supervisor-subordinate trust.</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Organizational goals are made clear: </a:t>
            </a:r>
          </a:p>
          <a:p>
            <a:pPr lvl="1"/>
            <a:r>
              <a:rPr lang="en-US" dirty="0" smtClean="0"/>
              <a:t>The goal of unit and organization are made clear, and the employee understands the link between what she does and organization success. </a:t>
            </a:r>
          </a:p>
          <a:p>
            <a:pPr lvl="1"/>
            <a:r>
              <a:rPr lang="en-US" dirty="0" smtClean="0"/>
              <a:t>This is the contribution to the communication of what the unit and organization are all about and how organization goals cascade down to the unit and the individual employee. </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Employee becomes more competent: </a:t>
            </a:r>
          </a:p>
          <a:p>
            <a:pPr lvl="1"/>
            <a:r>
              <a:rPr lang="en-US" dirty="0" smtClean="0"/>
              <a:t>An obvious contribution is that employee performance is improved. </a:t>
            </a:r>
          </a:p>
          <a:p>
            <a:pPr lvl="1"/>
            <a:r>
              <a:rPr lang="en-US" dirty="0" smtClean="0"/>
              <a:t>In addition, there is a solid foundation for helping employees become more successful by establishing developmental plans.</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a:t>There is a better protection from lawsuits: </a:t>
            </a:r>
            <a:endParaRPr lang="en-US" dirty="0" smtClean="0"/>
          </a:p>
          <a:p>
            <a:pPr lvl="1"/>
            <a:r>
              <a:rPr lang="en-US" dirty="0" smtClean="0"/>
              <a:t>Data </a:t>
            </a:r>
            <a:r>
              <a:rPr lang="en-US" dirty="0"/>
              <a:t>collected through performance management system can help document compliance with regulations(e.g., equal treatment of all employees regardless of sex or ethnic back ground). </a:t>
            </a:r>
            <a:endParaRPr lang="en-US" dirty="0" smtClean="0"/>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36</a:t>
            </a:fld>
            <a:endParaRPr lang="en-US" dirty="0"/>
          </a:p>
        </p:txBody>
      </p:sp>
    </p:spTree>
    <p:extLst>
      <p:ext uri="{BB962C8B-B14F-4D97-AF65-F5344CB8AC3E}">
        <p14:creationId xmlns:p14="http://schemas.microsoft.com/office/powerpoint/2010/main" xmlns="" val="41600414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Supervisors view of performance are communicated more clearly: </a:t>
            </a:r>
          </a:p>
          <a:p>
            <a:pPr lvl="1"/>
            <a:r>
              <a:rPr lang="en-US" dirty="0" smtClean="0"/>
              <a:t>Performance management system allows managers to communicate to their subordinates their judgment regarding performance.</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fontScale="92500"/>
          </a:bodyPr>
          <a:lstStyle/>
          <a:p>
            <a:r>
              <a:rPr lang="en-US" dirty="0"/>
              <a:t>Organization change is facilitated</a:t>
            </a:r>
            <a:r>
              <a:rPr lang="en-US" dirty="0" smtClean="0"/>
              <a:t>:</a:t>
            </a:r>
          </a:p>
          <a:p>
            <a:pPr lvl="1"/>
            <a:r>
              <a:rPr lang="en-US" dirty="0" smtClean="0"/>
              <a:t>Performance </a:t>
            </a:r>
            <a:r>
              <a:rPr lang="en-US" dirty="0"/>
              <a:t>management system can be a useful tool to drive organizational change. </a:t>
            </a:r>
            <a:endParaRPr lang="en-US" dirty="0" smtClean="0"/>
          </a:p>
          <a:p>
            <a:pPr lvl="1"/>
            <a:r>
              <a:rPr lang="en-US" dirty="0" smtClean="0"/>
              <a:t>For </a:t>
            </a:r>
            <a:r>
              <a:rPr lang="en-US" dirty="0"/>
              <a:t>example, assume an organization decides to change its culture to give top priority to product quality to produce quality and consumer service. </a:t>
            </a:r>
            <a:endParaRPr lang="en-US" dirty="0" smtClean="0"/>
          </a:p>
          <a:p>
            <a:pPr lvl="1"/>
            <a:r>
              <a:rPr lang="en-US" dirty="0" smtClean="0"/>
              <a:t>Once </a:t>
            </a:r>
            <a:r>
              <a:rPr lang="en-US" dirty="0"/>
              <a:t>this new organization direction is established, performance  management is used to align the organizational culture with the goals and objectives of the organization to make possible changes.</a:t>
            </a:r>
          </a:p>
          <a:p>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38</a:t>
            </a:fld>
            <a:endParaRPr lang="en-US" dirty="0"/>
          </a:p>
        </p:txBody>
      </p:sp>
    </p:spTree>
    <p:extLst>
      <p:ext uri="{BB962C8B-B14F-4D97-AF65-F5344CB8AC3E}">
        <p14:creationId xmlns:p14="http://schemas.microsoft.com/office/powerpoint/2010/main" xmlns="" val="35286361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Performance Management Contribution/ Advantages (Contd.)</a:t>
            </a:r>
          </a:p>
        </p:txBody>
      </p:sp>
      <p:sp>
        <p:nvSpPr>
          <p:cNvPr id="3" name="Content Placeholder 2"/>
          <p:cNvSpPr>
            <a:spLocks noGrp="1"/>
          </p:cNvSpPr>
          <p:nvPr>
            <p:ph idx="1"/>
          </p:nvPr>
        </p:nvSpPr>
        <p:spPr/>
        <p:txBody>
          <a:bodyPr>
            <a:normAutofit/>
          </a:bodyPr>
          <a:lstStyle/>
          <a:p>
            <a:r>
              <a:rPr lang="en-US" dirty="0" smtClean="0"/>
              <a:t>Motivation, commitment , and intentions to stay in the organization are enhanced: </a:t>
            </a:r>
          </a:p>
          <a:p>
            <a:pPr lvl="1"/>
            <a:r>
              <a:rPr lang="en-US" dirty="0" smtClean="0"/>
              <a:t>When employees are satisfied with their organizations performance management system, they are more likely to be motivated to perform well, to be committed to their organization, and not try to leave the organization. </a:t>
            </a:r>
          </a:p>
        </p:txBody>
      </p:sp>
      <p:sp>
        <p:nvSpPr>
          <p:cNvPr id="4" name="Slide Number Placeholder 3"/>
          <p:cNvSpPr>
            <a:spLocks noGrp="1"/>
          </p:cNvSpPr>
          <p:nvPr>
            <p:ph type="sldNum" sz="quarter" idx="12"/>
          </p:nvPr>
        </p:nvSpPr>
        <p:spPr/>
        <p:txBody>
          <a:bodyPr/>
          <a:lstStyle/>
          <a:p>
            <a:fld id="{C1D9FEEC-1DE4-43EA-8FAC-EF8D8B952A27}"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 Self Introduction</a:t>
            </a:r>
          </a:p>
          <a:p>
            <a:r>
              <a:rPr lang="en-US" dirty="0" smtClean="0"/>
              <a:t>Course </a:t>
            </a:r>
            <a:r>
              <a:rPr lang="en-US" dirty="0"/>
              <a:t>Objective</a:t>
            </a:r>
          </a:p>
          <a:p>
            <a:r>
              <a:rPr lang="en-US" dirty="0" smtClean="0"/>
              <a:t>Key Learning Outcomes</a:t>
            </a:r>
          </a:p>
          <a:p>
            <a:r>
              <a:rPr lang="en-US" dirty="0" smtClean="0"/>
              <a:t>Contents of the Course Structure</a:t>
            </a:r>
          </a:p>
          <a:p>
            <a:r>
              <a:rPr lang="en-US" dirty="0" smtClean="0"/>
              <a:t>Understanding Performance management</a:t>
            </a:r>
          </a:p>
          <a:p>
            <a:r>
              <a:rPr lang="en-US" dirty="0" smtClean="0"/>
              <a:t>Case study</a:t>
            </a:r>
          </a:p>
          <a:p>
            <a:r>
              <a:rPr lang="en-US" dirty="0" smtClean="0"/>
              <a:t>PM Systems</a:t>
            </a:r>
          </a:p>
          <a:p>
            <a:r>
              <a:rPr lang="en-US" dirty="0" smtClean="0"/>
              <a:t>Case Study 2</a:t>
            </a:r>
          </a:p>
          <a:p>
            <a:r>
              <a:rPr lang="en-US" dirty="0" smtClean="0"/>
              <a:t>Case Study 3</a:t>
            </a:r>
          </a:p>
          <a:p>
            <a:r>
              <a:rPr lang="en-US" dirty="0" smtClean="0"/>
              <a:t>Contribution / Advantages of PM System</a:t>
            </a:r>
          </a:p>
        </p:txBody>
      </p:sp>
      <p:sp>
        <p:nvSpPr>
          <p:cNvPr id="4" name="Slide Number Placeholder 3"/>
          <p:cNvSpPr>
            <a:spLocks noGrp="1"/>
          </p:cNvSpPr>
          <p:nvPr>
            <p:ph type="sldNum" sz="quarter" idx="12"/>
          </p:nvPr>
        </p:nvSpPr>
        <p:spPr/>
        <p:txBody>
          <a:bodyPr/>
          <a:lstStyle/>
          <a:p>
            <a:fld id="{C1D9FEEC-1DE4-43EA-8FAC-EF8D8B952A27}" type="slidenum">
              <a:rPr lang="en-US" smtClean="0"/>
              <a:pPr/>
              <a:t>40</a:t>
            </a:fld>
            <a:endParaRPr lang="en-US" dirty="0"/>
          </a:p>
        </p:txBody>
      </p:sp>
    </p:spTree>
    <p:extLst>
      <p:ext uri="{BB962C8B-B14F-4D97-AF65-F5344CB8AC3E}">
        <p14:creationId xmlns:p14="http://schemas.microsoft.com/office/powerpoint/2010/main" xmlns="" val="2812720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C1D9FEEC-1DE4-43EA-8FAC-EF8D8B952A27}" type="slidenum">
              <a:rPr lang="en-US" smtClean="0"/>
              <a:pPr/>
              <a:t>41</a:t>
            </a:fld>
            <a:endParaRPr lang="en-US" dirty="0"/>
          </a:p>
        </p:txBody>
      </p:sp>
    </p:spTree>
    <p:extLst>
      <p:ext uri="{BB962C8B-B14F-4D97-AF65-F5344CB8AC3E}">
        <p14:creationId xmlns:p14="http://schemas.microsoft.com/office/powerpoint/2010/main" xmlns="" val="34147408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463</TotalTime>
  <Words>1667</Words>
  <Application>Microsoft Office PowerPoint</Application>
  <PresentationFormat>On-screen Show (4:3)</PresentationFormat>
  <Paragraphs>201</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HRM-755  PERFORMANCE MANAGEMENT</vt:lpstr>
      <vt:lpstr>Self Introduction</vt:lpstr>
      <vt:lpstr>Course Objective</vt:lpstr>
      <vt:lpstr>Course Objective (Contd.)</vt:lpstr>
      <vt:lpstr>Key Learning Outcomes</vt:lpstr>
      <vt:lpstr>Key Learning Outcomes (Contd.)</vt:lpstr>
      <vt:lpstr>Key Learning Outcomes (Contd.)</vt:lpstr>
      <vt:lpstr>Key Learning Outcomes (Contd.)</vt:lpstr>
      <vt:lpstr>Course Contents/ Structure</vt:lpstr>
      <vt:lpstr>Course Contents/ Structure</vt:lpstr>
      <vt:lpstr>Course Contents/ Structure</vt:lpstr>
      <vt:lpstr>Course Contents/ Structure</vt:lpstr>
      <vt:lpstr>Performance Management</vt:lpstr>
      <vt:lpstr>Performance Management (Contd.)</vt:lpstr>
      <vt:lpstr>Performance Management (Contd.)</vt:lpstr>
      <vt:lpstr>Performance Management (Contd.)</vt:lpstr>
      <vt:lpstr>Performance Management (Contd.)</vt:lpstr>
      <vt:lpstr>Performance Management (Contd.)</vt:lpstr>
      <vt:lpstr>Performance Management (Contd.)</vt:lpstr>
      <vt:lpstr>Performance Management (Contd.)</vt:lpstr>
      <vt:lpstr>Performance Management (Contd.)</vt:lpstr>
      <vt:lpstr>Performance Management- Case Study 2</vt:lpstr>
      <vt:lpstr>Performance Management- Case Study 3</vt:lpstr>
      <vt:lpstr>Performance Management (Contd.)</vt:lpstr>
      <vt:lpstr>Performance Management (Contd.)</vt:lpstr>
      <vt:lpstr>Performance Management (Contd.)</vt:lpstr>
      <vt:lpstr>The Performance Management Contribution/ Advantages</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The Performance Management Contribution/ Advantages (Contd.)</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performance managment</dc:title>
  <dc:creator>usman</dc:creator>
  <cp:lastModifiedBy>Administrator</cp:lastModifiedBy>
  <cp:revision>40</cp:revision>
  <dcterms:created xsi:type="dcterms:W3CDTF">2014-06-21T08:52:10Z</dcterms:created>
  <dcterms:modified xsi:type="dcterms:W3CDTF">2014-06-23T17:35:54Z</dcterms:modified>
</cp:coreProperties>
</file>