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03" r:id="rId2"/>
    <p:sldId id="304" r:id="rId3"/>
    <p:sldId id="308" r:id="rId4"/>
    <p:sldId id="277" r:id="rId5"/>
    <p:sldId id="278" r:id="rId6"/>
    <p:sldId id="279" r:id="rId7"/>
    <p:sldId id="280" r:id="rId8"/>
    <p:sldId id="281" r:id="rId9"/>
    <p:sldId id="282" r:id="rId10"/>
    <p:sldId id="283" r:id="rId11"/>
    <p:sldId id="284" r:id="rId12"/>
    <p:sldId id="264" r:id="rId13"/>
    <p:sldId id="285" r:id="rId14"/>
    <p:sldId id="265" r:id="rId15"/>
    <p:sldId id="286" r:id="rId16"/>
    <p:sldId id="266" r:id="rId17"/>
    <p:sldId id="288" r:id="rId18"/>
    <p:sldId id="267" r:id="rId19"/>
    <p:sldId id="289" r:id="rId20"/>
    <p:sldId id="287" r:id="rId21"/>
    <p:sldId id="268" r:id="rId22"/>
    <p:sldId id="290" r:id="rId23"/>
    <p:sldId id="269" r:id="rId24"/>
    <p:sldId id="291" r:id="rId25"/>
    <p:sldId id="300" r:id="rId26"/>
    <p:sldId id="292" r:id="rId27"/>
    <p:sldId id="293" r:id="rId28"/>
    <p:sldId id="294" r:id="rId29"/>
    <p:sldId id="295" r:id="rId30"/>
    <p:sldId id="296" r:id="rId31"/>
    <p:sldId id="297" r:id="rId32"/>
    <p:sldId id="298" r:id="rId33"/>
    <p:sldId id="299" r:id="rId34"/>
    <p:sldId id="302" r:id="rId35"/>
    <p:sldId id="306" r:id="rId36"/>
    <p:sldId id="307"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C06328-C38E-4C80-A6EB-17E2574304D2}" type="datetimeFigureOut">
              <a:rPr lang="en-US" smtClean="0"/>
              <a:t>30/06/2014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53439C-6D49-4797-BD8A-666356307CC6}" type="slidenum">
              <a:rPr lang="en-US" smtClean="0"/>
              <a:t>‹#›</a:t>
            </a:fld>
            <a:endParaRPr lang="en-US"/>
          </a:p>
        </p:txBody>
      </p:sp>
    </p:spTree>
    <p:extLst>
      <p:ext uri="{BB962C8B-B14F-4D97-AF65-F5344CB8AC3E}">
        <p14:creationId xmlns:p14="http://schemas.microsoft.com/office/powerpoint/2010/main" val="3454871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A866BAA-4024-4C71-A6B6-D4B362EF2123}" type="datetime1">
              <a:rPr lang="en-US" smtClean="0"/>
              <a:t>30/06/2014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4B1207-BB95-4286-B89F-C8067C3CF8D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820F76-F5EE-4505-A586-D282E4D8C693}" type="datetime1">
              <a:rPr lang="en-US" smtClean="0"/>
              <a:t>30/06/2014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4B1207-BB95-4286-B89F-C8067C3CF8D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A8BB43-E36D-4A6E-A3A3-93032FD7ED19}" type="datetime1">
              <a:rPr lang="en-US" smtClean="0"/>
              <a:t>30/06/2014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4B1207-BB95-4286-B89F-C8067C3CF8D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9D7C9B9-9357-4B07-B68F-B74E42418DD4}" type="datetime1">
              <a:rPr lang="en-US" smtClean="0"/>
              <a:t>30/06/2014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4B1207-BB95-4286-B89F-C8067C3CF8D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99ECF3-B1F9-4F13-BDCA-ED9C782D47BD}" type="datetime1">
              <a:rPr lang="en-US" smtClean="0"/>
              <a:t>30/06/2014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4B1207-BB95-4286-B89F-C8067C3CF8D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60B473-9238-457B-BD76-F1AFBB0DEF55}" type="datetime1">
              <a:rPr lang="en-US" smtClean="0"/>
              <a:t>30/06/2014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4B1207-BB95-4286-B89F-C8067C3CF8D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8A9C30-D50A-4E00-9DAA-34832409E44B}" type="datetime1">
              <a:rPr lang="en-US" smtClean="0"/>
              <a:t>30/06/2014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4B1207-BB95-4286-B89F-C8067C3CF8D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B4C63F-DB5F-4137-8454-D6AEFB42A9EC}" type="datetime1">
              <a:rPr lang="en-US" smtClean="0"/>
              <a:t>30/06/2014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4B1207-BB95-4286-B89F-C8067C3CF8D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09DC5C-3F85-45C9-887F-9126852CE3C6}" type="datetime1">
              <a:rPr lang="en-US" smtClean="0"/>
              <a:t>30/06/2014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4B1207-BB95-4286-B89F-C8067C3CF8D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CB2AD6-5A08-46DA-8C88-21DDE59550D8}" type="datetime1">
              <a:rPr lang="en-US" smtClean="0"/>
              <a:t>30/06/2014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4B1207-BB95-4286-B89F-C8067C3CF8D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0E7F7F-A65B-40F0-863E-E28CF68FA58E}" type="datetime1">
              <a:rPr lang="en-US" smtClean="0"/>
              <a:t>30/06/2014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4B1207-BB95-4286-B89F-C8067C3CF8D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EA83A9-11DB-4B90-A976-28EF5364555B}" type="datetime1">
              <a:rPr lang="en-US" smtClean="0"/>
              <a:t>30/06/2014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4B1207-BB95-4286-B89F-C8067C3CF8D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400800" y="468868"/>
            <a:ext cx="1828800" cy="369332"/>
          </a:xfrm>
          <a:prstGeom prst="rect">
            <a:avLst/>
          </a:prstGeom>
          <a:noFill/>
        </p:spPr>
        <p:txBody>
          <a:bodyPr wrap="square" rtlCol="0">
            <a:spAutoFit/>
          </a:bodyPr>
          <a:lstStyle/>
          <a:p>
            <a:r>
              <a:rPr lang="en-US" dirty="0" smtClean="0"/>
              <a:t>Session: </a:t>
            </a:r>
            <a:r>
              <a:rPr lang="en-US" dirty="0" smtClean="0"/>
              <a:t>NINE</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t>1</a:t>
            </a:fld>
            <a:endParaRPr lang="en-US"/>
          </a:p>
        </p:txBody>
      </p:sp>
    </p:spTree>
    <p:extLst>
      <p:ext uri="{BB962C8B-B14F-4D97-AF65-F5344CB8AC3E}">
        <p14:creationId xmlns:p14="http://schemas.microsoft.com/office/powerpoint/2010/main" val="36545270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a:t>Individuals and Team performance</a:t>
            </a:r>
          </a:p>
          <a:p>
            <a:r>
              <a:rPr lang="en-US" dirty="0"/>
              <a:t>Choices in Performance management system design</a:t>
            </a:r>
          </a:p>
          <a:p>
            <a:r>
              <a:rPr lang="en-US" dirty="0"/>
              <a:t>Building Support</a:t>
            </a:r>
          </a:p>
          <a:p>
            <a:pPr marL="0" indent="0">
              <a:buNone/>
            </a:pPr>
            <a:r>
              <a:rPr lang="en-US" dirty="0"/>
              <a:t>CHAPTER 4; DEFINING PERFORMANCE AND CHOOSING A MEASUREMENT APPROACH</a:t>
            </a:r>
          </a:p>
          <a:p>
            <a:r>
              <a:rPr lang="en-US" dirty="0"/>
              <a:t>Defining Performance</a:t>
            </a:r>
          </a:p>
          <a:p>
            <a:r>
              <a:rPr lang="en-US" dirty="0"/>
              <a:t>Determinants of Performance</a:t>
            </a:r>
          </a:p>
          <a:p>
            <a:r>
              <a:rPr lang="en-US" dirty="0"/>
              <a:t>Steps in Deliberate Practice</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t>2</a:t>
            </a:fld>
            <a:endParaRPr lang="en-US"/>
          </a:p>
        </p:txBody>
      </p:sp>
    </p:spTree>
    <p:extLst>
      <p:ext uri="{BB962C8B-B14F-4D97-AF65-F5344CB8AC3E}">
        <p14:creationId xmlns:p14="http://schemas.microsoft.com/office/powerpoint/2010/main" val="10405015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 of Today’s Lecture</a:t>
            </a:r>
          </a:p>
        </p:txBody>
      </p:sp>
      <p:sp>
        <p:nvSpPr>
          <p:cNvPr id="3" name="Content Placeholder 2"/>
          <p:cNvSpPr>
            <a:spLocks noGrp="1"/>
          </p:cNvSpPr>
          <p:nvPr>
            <p:ph idx="1"/>
          </p:nvPr>
        </p:nvSpPr>
        <p:spPr/>
        <p:txBody>
          <a:bodyPr/>
          <a:lstStyle/>
          <a:p>
            <a:r>
              <a:rPr lang="en-US" dirty="0" smtClean="0"/>
              <a:t>Determinants of Performance</a:t>
            </a:r>
          </a:p>
          <a:p>
            <a:r>
              <a:rPr lang="en-US" dirty="0" smtClean="0"/>
              <a:t>Implications for addressing performance problems</a:t>
            </a:r>
          </a:p>
          <a:p>
            <a:r>
              <a:rPr lang="en-US" dirty="0"/>
              <a:t>Factors influencing determinants of </a:t>
            </a:r>
            <a:r>
              <a:rPr lang="en-US" dirty="0" smtClean="0"/>
              <a:t>performance</a:t>
            </a:r>
          </a:p>
          <a:p>
            <a:r>
              <a:rPr lang="en-US" dirty="0" smtClean="0"/>
              <a:t>Performance Dimensions</a:t>
            </a:r>
          </a:p>
          <a:p>
            <a:r>
              <a:rPr lang="en-US" dirty="0"/>
              <a:t>Reasons for inclusion of Task and Contextual Performance in PMS</a:t>
            </a:r>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t>3</a:t>
            </a:fld>
            <a:endParaRPr lang="en-US"/>
          </a:p>
        </p:txBody>
      </p:sp>
    </p:spTree>
    <p:extLst>
      <p:ext uri="{BB962C8B-B14F-4D97-AF65-F5344CB8AC3E}">
        <p14:creationId xmlns:p14="http://schemas.microsoft.com/office/powerpoint/2010/main" val="720286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Determinants of performance</a:t>
            </a:r>
            <a:endParaRPr lang="en-US" dirty="0"/>
          </a:p>
        </p:txBody>
      </p:sp>
      <p:sp>
        <p:nvSpPr>
          <p:cNvPr id="3" name="Content Placeholder 2"/>
          <p:cNvSpPr>
            <a:spLocks noGrp="1"/>
          </p:cNvSpPr>
          <p:nvPr>
            <p:ph idx="1"/>
          </p:nvPr>
        </p:nvSpPr>
        <p:spPr/>
        <p:txBody>
          <a:bodyPr/>
          <a:lstStyle/>
          <a:p>
            <a:pPr>
              <a:buNone/>
            </a:pPr>
            <a:r>
              <a:rPr lang="en-US" dirty="0" smtClean="0"/>
              <a:t>A combination of three factors allow some people to perform at higher levels than others.</a:t>
            </a:r>
          </a:p>
          <a:p>
            <a:r>
              <a:rPr lang="en-US" dirty="0" smtClean="0"/>
              <a:t>Declarative knowledge</a:t>
            </a:r>
          </a:p>
          <a:p>
            <a:r>
              <a:rPr lang="en-US" dirty="0" smtClean="0"/>
              <a:t>Procedural knowledge</a:t>
            </a:r>
          </a:p>
          <a:p>
            <a:r>
              <a:rPr lang="en-US" dirty="0" smtClean="0"/>
              <a:t>Motivation</a:t>
            </a:r>
          </a:p>
        </p:txBody>
      </p:sp>
      <p:sp>
        <p:nvSpPr>
          <p:cNvPr id="4" name="Slide Number Placeholder 3"/>
          <p:cNvSpPr>
            <a:spLocks noGrp="1"/>
          </p:cNvSpPr>
          <p:nvPr>
            <p:ph type="sldNum" sz="quarter" idx="12"/>
          </p:nvPr>
        </p:nvSpPr>
        <p:spPr/>
        <p:txBody>
          <a:bodyPr/>
          <a:lstStyle/>
          <a:p>
            <a:fld id="{33D5A49D-0805-498E-8602-F27DEDAC7663}" type="slidenum">
              <a:rPr lang="en-US" smtClean="0"/>
              <a:t>4</a:t>
            </a:fld>
            <a:endParaRPr lang="en-US"/>
          </a:p>
        </p:txBody>
      </p:sp>
    </p:spTree>
    <p:extLst>
      <p:ext uri="{BB962C8B-B14F-4D97-AF65-F5344CB8AC3E}">
        <p14:creationId xmlns:p14="http://schemas.microsoft.com/office/powerpoint/2010/main" val="2240011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Declarative knowledge</a:t>
            </a:r>
          </a:p>
        </p:txBody>
      </p:sp>
      <p:sp>
        <p:nvSpPr>
          <p:cNvPr id="3" name="Content Placeholder 2"/>
          <p:cNvSpPr>
            <a:spLocks noGrp="1"/>
          </p:cNvSpPr>
          <p:nvPr>
            <p:ph idx="1"/>
          </p:nvPr>
        </p:nvSpPr>
        <p:spPr/>
        <p:txBody>
          <a:bodyPr/>
          <a:lstStyle/>
          <a:p>
            <a:r>
              <a:rPr lang="en-US" dirty="0" smtClean="0"/>
              <a:t>Declarative knowledge is information about facts and things, including information regarding a given tasks requirement, labels, principles, and goals.</a:t>
            </a:r>
          </a:p>
        </p:txBody>
      </p:sp>
      <p:sp>
        <p:nvSpPr>
          <p:cNvPr id="4" name="Slide Number Placeholder 3"/>
          <p:cNvSpPr>
            <a:spLocks noGrp="1"/>
          </p:cNvSpPr>
          <p:nvPr>
            <p:ph type="sldNum" sz="quarter" idx="12"/>
          </p:nvPr>
        </p:nvSpPr>
        <p:spPr/>
        <p:txBody>
          <a:bodyPr/>
          <a:lstStyle/>
          <a:p>
            <a:fld id="{33D5A49D-0805-498E-8602-F27DEDAC7663}" type="slidenum">
              <a:rPr lang="en-US" smtClean="0"/>
              <a:t>5</a:t>
            </a:fld>
            <a:endParaRPr lang="en-US"/>
          </a:p>
        </p:txBody>
      </p:sp>
    </p:spTree>
    <p:extLst>
      <p:ext uri="{BB962C8B-B14F-4D97-AF65-F5344CB8AC3E}">
        <p14:creationId xmlns:p14="http://schemas.microsoft.com/office/powerpoint/2010/main" val="469049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Procedural knowledge</a:t>
            </a:r>
          </a:p>
        </p:txBody>
      </p:sp>
      <p:sp>
        <p:nvSpPr>
          <p:cNvPr id="3" name="Content Placeholder 2"/>
          <p:cNvSpPr>
            <a:spLocks noGrp="1"/>
          </p:cNvSpPr>
          <p:nvPr>
            <p:ph idx="1"/>
          </p:nvPr>
        </p:nvSpPr>
        <p:spPr/>
        <p:txBody>
          <a:bodyPr/>
          <a:lstStyle/>
          <a:p>
            <a:r>
              <a:rPr lang="en-US" dirty="0"/>
              <a:t>Procedural knowledge is a combination of knowing what to do and how to do it and includes cognitive, physical, perceptual, motor, and interpersonal skills.</a:t>
            </a:r>
          </a:p>
          <a:p>
            <a:endParaRPr lang="en-US" dirty="0"/>
          </a:p>
        </p:txBody>
      </p:sp>
      <p:sp>
        <p:nvSpPr>
          <p:cNvPr id="4" name="Slide Number Placeholder 3"/>
          <p:cNvSpPr>
            <a:spLocks noGrp="1"/>
          </p:cNvSpPr>
          <p:nvPr>
            <p:ph type="sldNum" sz="quarter" idx="12"/>
          </p:nvPr>
        </p:nvSpPr>
        <p:spPr/>
        <p:txBody>
          <a:bodyPr/>
          <a:lstStyle/>
          <a:p>
            <a:fld id="{33D5A49D-0805-498E-8602-F27DEDAC7663}" type="slidenum">
              <a:rPr lang="en-US" smtClean="0"/>
              <a:t>6</a:t>
            </a:fld>
            <a:endParaRPr lang="en-US"/>
          </a:p>
        </p:txBody>
      </p:sp>
    </p:spTree>
    <p:extLst>
      <p:ext uri="{BB962C8B-B14F-4D97-AF65-F5344CB8AC3E}">
        <p14:creationId xmlns:p14="http://schemas.microsoft.com/office/powerpoint/2010/main" val="2552365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a:t>
            </a:r>
          </a:p>
        </p:txBody>
      </p:sp>
      <p:sp>
        <p:nvSpPr>
          <p:cNvPr id="3" name="Content Placeholder 2"/>
          <p:cNvSpPr>
            <a:spLocks noGrp="1"/>
          </p:cNvSpPr>
          <p:nvPr>
            <p:ph idx="1"/>
          </p:nvPr>
        </p:nvSpPr>
        <p:spPr/>
        <p:txBody>
          <a:bodyPr>
            <a:normAutofit/>
          </a:bodyPr>
          <a:lstStyle/>
          <a:p>
            <a:pPr>
              <a:buNone/>
            </a:pPr>
            <a:r>
              <a:rPr lang="en-US" dirty="0" smtClean="0"/>
              <a:t>Motivation involves three type of choice behaviors.</a:t>
            </a:r>
          </a:p>
          <a:p>
            <a:pPr lvl="1"/>
            <a:r>
              <a:rPr lang="en-US" dirty="0" smtClean="0"/>
              <a:t>Choice to expand effort (</a:t>
            </a:r>
            <a:r>
              <a:rPr lang="en-US" dirty="0" err="1" smtClean="0"/>
              <a:t>e.g</a:t>
            </a:r>
            <a:r>
              <a:rPr lang="en-US" dirty="0" smtClean="0"/>
              <a:t> I will go to work today)</a:t>
            </a:r>
          </a:p>
          <a:p>
            <a:pPr lvl="1"/>
            <a:r>
              <a:rPr lang="en-US" dirty="0" smtClean="0"/>
              <a:t>Choice of level of effort (</a:t>
            </a:r>
            <a:r>
              <a:rPr lang="en-US" dirty="0" err="1" smtClean="0"/>
              <a:t>e.g</a:t>
            </a:r>
            <a:r>
              <a:rPr lang="en-US" dirty="0" smtClean="0"/>
              <a:t> I will put in my best at work </a:t>
            </a:r>
            <a:r>
              <a:rPr lang="en-US" b="1" i="1" dirty="0" smtClean="0"/>
              <a:t>versus</a:t>
            </a:r>
            <a:r>
              <a:rPr lang="en-US" dirty="0" smtClean="0"/>
              <a:t> I will not try very hard)</a:t>
            </a:r>
          </a:p>
          <a:p>
            <a:pPr lvl="1"/>
            <a:r>
              <a:rPr lang="en-US" dirty="0" smtClean="0"/>
              <a:t>Choice to persist in the expenditure of that level of effort (</a:t>
            </a:r>
            <a:r>
              <a:rPr lang="en-US" dirty="0" err="1" smtClean="0"/>
              <a:t>e.g</a:t>
            </a:r>
            <a:r>
              <a:rPr lang="en-US" dirty="0" smtClean="0"/>
              <a:t> I will give up after a little while </a:t>
            </a:r>
            <a:r>
              <a:rPr lang="en-US" b="1" i="1" dirty="0" smtClean="0"/>
              <a:t>versus</a:t>
            </a:r>
            <a:r>
              <a:rPr lang="en-US" dirty="0" smtClean="0"/>
              <a:t> I will persist no matter what)</a:t>
            </a:r>
            <a:endParaRPr lang="en-US" dirty="0"/>
          </a:p>
        </p:txBody>
      </p:sp>
      <p:sp>
        <p:nvSpPr>
          <p:cNvPr id="4" name="Slide Number Placeholder 3"/>
          <p:cNvSpPr>
            <a:spLocks noGrp="1"/>
          </p:cNvSpPr>
          <p:nvPr>
            <p:ph type="sldNum" sz="quarter" idx="12"/>
          </p:nvPr>
        </p:nvSpPr>
        <p:spPr/>
        <p:txBody>
          <a:bodyPr/>
          <a:lstStyle/>
          <a:p>
            <a:fld id="{33D5A49D-0805-498E-8602-F27DEDAC7663}" type="slidenum">
              <a:rPr lang="en-US" smtClean="0"/>
              <a:t>7</a:t>
            </a:fld>
            <a:endParaRPr lang="en-US"/>
          </a:p>
        </p:txBody>
      </p:sp>
    </p:spTree>
    <p:extLst>
      <p:ext uri="{BB962C8B-B14F-4D97-AF65-F5344CB8AC3E}">
        <p14:creationId xmlns:p14="http://schemas.microsoft.com/office/powerpoint/2010/main" val="3348390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Usman\Desktop\DESK TOP 11 JAN 2014\vIRTUAL UNI COMSATS\Performance Management\scans\7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600200"/>
            <a:ext cx="8534400" cy="41148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33D5A49D-0805-498E-8602-F27DEDAC7663}" type="slidenum">
              <a:rPr lang="en-US" smtClean="0"/>
              <a:t>8</a:t>
            </a:fld>
            <a:endParaRPr lang="en-US"/>
          </a:p>
        </p:txBody>
      </p:sp>
    </p:spTree>
    <p:extLst>
      <p:ext uri="{BB962C8B-B14F-4D97-AF65-F5344CB8AC3E}">
        <p14:creationId xmlns:p14="http://schemas.microsoft.com/office/powerpoint/2010/main" val="3396503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Determinants of </a:t>
            </a:r>
            <a:r>
              <a:rPr lang="en-US" dirty="0" smtClean="0"/>
              <a:t>performance (Contd.)</a:t>
            </a:r>
            <a:endParaRPr lang="en-US" dirty="0"/>
          </a:p>
        </p:txBody>
      </p:sp>
      <p:sp>
        <p:nvSpPr>
          <p:cNvPr id="3" name="Content Placeholder 2"/>
          <p:cNvSpPr>
            <a:spLocks noGrp="1"/>
          </p:cNvSpPr>
          <p:nvPr>
            <p:ph idx="1"/>
          </p:nvPr>
        </p:nvSpPr>
        <p:spPr/>
        <p:txBody>
          <a:bodyPr/>
          <a:lstStyle/>
          <a:p>
            <a:r>
              <a:rPr lang="en-US" dirty="0" smtClean="0"/>
              <a:t>The three determinants have a multiplicative relationship, such that</a:t>
            </a:r>
          </a:p>
          <a:p>
            <a:pPr lvl="1"/>
            <a:r>
              <a:rPr lang="en-US" dirty="0" smtClean="0"/>
              <a:t>Performance = Declarative </a:t>
            </a:r>
            <a:r>
              <a:rPr lang="en-US" dirty="0"/>
              <a:t>K</a:t>
            </a:r>
            <a:r>
              <a:rPr lang="en-US" dirty="0" smtClean="0"/>
              <a:t>nowledge x </a:t>
            </a:r>
            <a:r>
              <a:rPr lang="en-US" dirty="0"/>
              <a:t>P</a:t>
            </a:r>
            <a:r>
              <a:rPr lang="en-US" dirty="0" smtClean="0"/>
              <a:t>rocedural </a:t>
            </a:r>
            <a:r>
              <a:rPr lang="en-US" dirty="0"/>
              <a:t>K</a:t>
            </a:r>
            <a:r>
              <a:rPr lang="en-US" dirty="0" smtClean="0"/>
              <a:t>nowledge x Motivation</a:t>
            </a:r>
          </a:p>
          <a:p>
            <a:endParaRPr lang="en-US" dirty="0" smtClean="0"/>
          </a:p>
          <a:p>
            <a:r>
              <a:rPr lang="en-US" dirty="0" smtClean="0"/>
              <a:t>If any of the determinants has a value of 0, then performance also has a value of zero.</a:t>
            </a:r>
            <a:endParaRPr lang="en-US" dirty="0"/>
          </a:p>
        </p:txBody>
      </p:sp>
      <p:sp>
        <p:nvSpPr>
          <p:cNvPr id="4" name="Slide Number Placeholder 3"/>
          <p:cNvSpPr>
            <a:spLocks noGrp="1"/>
          </p:cNvSpPr>
          <p:nvPr>
            <p:ph type="sldNum" sz="quarter" idx="12"/>
          </p:nvPr>
        </p:nvSpPr>
        <p:spPr/>
        <p:txBody>
          <a:bodyPr/>
          <a:lstStyle/>
          <a:p>
            <a:fld id="{33D5A49D-0805-498E-8602-F27DEDAC7663}" type="slidenum">
              <a:rPr lang="en-US" smtClean="0"/>
              <a:t>9</a:t>
            </a:fld>
            <a:endParaRPr lang="en-US"/>
          </a:p>
        </p:txBody>
      </p:sp>
    </p:spTree>
    <p:extLst>
      <p:ext uri="{BB962C8B-B14F-4D97-AF65-F5344CB8AC3E}">
        <p14:creationId xmlns:p14="http://schemas.microsoft.com/office/powerpoint/2010/main" val="2607272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Implications for addressing performance problems</a:t>
            </a:r>
            <a:endParaRPr lang="en-US" dirty="0"/>
          </a:p>
        </p:txBody>
      </p:sp>
      <p:sp>
        <p:nvSpPr>
          <p:cNvPr id="3" name="Content Placeholder 2"/>
          <p:cNvSpPr>
            <a:spLocks noGrp="1"/>
          </p:cNvSpPr>
          <p:nvPr>
            <p:ph idx="1"/>
          </p:nvPr>
        </p:nvSpPr>
        <p:spPr/>
        <p:txBody>
          <a:bodyPr>
            <a:normAutofit/>
          </a:bodyPr>
          <a:lstStyle/>
          <a:p>
            <a:r>
              <a:rPr lang="en-US" dirty="0" smtClean="0"/>
              <a:t>The fact that performance is affected by combined effect of three different factors has implications for addressing performance problems</a:t>
            </a:r>
            <a:r>
              <a:rPr lang="en-US" dirty="0" smtClean="0"/>
              <a:t>.</a:t>
            </a:r>
            <a:endParaRPr lang="en-US" dirty="0" smtClean="0"/>
          </a:p>
        </p:txBody>
      </p:sp>
      <p:sp>
        <p:nvSpPr>
          <p:cNvPr id="4" name="Slide Number Placeholder 3"/>
          <p:cNvSpPr>
            <a:spLocks noGrp="1"/>
          </p:cNvSpPr>
          <p:nvPr>
            <p:ph type="sldNum" sz="quarter" idx="12"/>
          </p:nvPr>
        </p:nvSpPr>
        <p:spPr/>
        <p:txBody>
          <a:bodyPr/>
          <a:lstStyle/>
          <a:p>
            <a:fld id="{2B4B1207-BB95-4286-B89F-C8067C3CF8D5}" type="slidenum">
              <a:rPr lang="en-US" smtClean="0"/>
              <a:t>10</a:t>
            </a:fld>
            <a:endParaRPr lang="en-US"/>
          </a:p>
        </p:txBody>
      </p:sp>
    </p:spTree>
    <p:extLst>
      <p:ext uri="{BB962C8B-B14F-4D97-AF65-F5344CB8AC3E}">
        <p14:creationId xmlns:p14="http://schemas.microsoft.com/office/powerpoint/2010/main" val="2272493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Implications for addressing performance </a:t>
            </a:r>
            <a:r>
              <a:rPr lang="en-US" dirty="0" smtClean="0"/>
              <a:t>problems (Contd.)</a:t>
            </a:r>
            <a:endParaRPr lang="en-US" dirty="0"/>
          </a:p>
        </p:txBody>
      </p:sp>
      <p:sp>
        <p:nvSpPr>
          <p:cNvPr id="3" name="Content Placeholder 2"/>
          <p:cNvSpPr>
            <a:spLocks noGrp="1"/>
          </p:cNvSpPr>
          <p:nvPr>
            <p:ph idx="1"/>
          </p:nvPr>
        </p:nvSpPr>
        <p:spPr/>
        <p:txBody>
          <a:bodyPr/>
          <a:lstStyle/>
          <a:p>
            <a:r>
              <a:rPr lang="en-US" dirty="0"/>
              <a:t>In order to address performance problems properly, manager must find information that will allow them to understand whether the source of problem is declarative knowledge, procedural knowledge, motivation or some combination of these three factors.</a:t>
            </a:r>
          </a:p>
          <a:p>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t>11</a:t>
            </a:fld>
            <a:endParaRPr lang="en-US"/>
          </a:p>
        </p:txBody>
      </p:sp>
    </p:spTree>
    <p:extLst>
      <p:ext uri="{BB962C8B-B14F-4D97-AF65-F5344CB8AC3E}">
        <p14:creationId xmlns:p14="http://schemas.microsoft.com/office/powerpoint/2010/main" val="1880888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Factors influencing determinants of performance</a:t>
            </a:r>
            <a:endParaRPr lang="en-US" dirty="0"/>
          </a:p>
        </p:txBody>
      </p:sp>
      <p:sp>
        <p:nvSpPr>
          <p:cNvPr id="3" name="Content Placeholder 2"/>
          <p:cNvSpPr>
            <a:spLocks noGrp="1"/>
          </p:cNvSpPr>
          <p:nvPr>
            <p:ph idx="1"/>
          </p:nvPr>
        </p:nvSpPr>
        <p:spPr/>
        <p:txBody>
          <a:bodyPr/>
          <a:lstStyle/>
          <a:p>
            <a:pPr>
              <a:buNone/>
            </a:pPr>
            <a:r>
              <a:rPr lang="en-US" dirty="0" smtClean="0"/>
              <a:t>The factors that determine performance are affected by </a:t>
            </a:r>
          </a:p>
          <a:p>
            <a:r>
              <a:rPr lang="en-US" dirty="0" smtClean="0"/>
              <a:t>The employee</a:t>
            </a:r>
          </a:p>
          <a:p>
            <a:r>
              <a:rPr lang="en-US" dirty="0" smtClean="0"/>
              <a:t>Human resource(HR) practices</a:t>
            </a:r>
          </a:p>
          <a:p>
            <a:r>
              <a:rPr lang="en-US" dirty="0" smtClean="0"/>
              <a:t>And the work environment.</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7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9144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Usman\Desktop\DESK TOP 11 JAN 2014\vIRTUAL UNI COMSATS\Performance Management\scans\7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05200"/>
            <a:ext cx="9067800" cy="23622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2B4B1207-BB95-4286-B89F-C8067C3CF8D5}" type="slidenum">
              <a:rPr lang="en-US" smtClean="0"/>
              <a:t>13</a:t>
            </a:fld>
            <a:endParaRPr lang="en-US"/>
          </a:p>
        </p:txBody>
      </p:sp>
    </p:spTree>
    <p:extLst>
      <p:ext uri="{BB962C8B-B14F-4D97-AF65-F5344CB8AC3E}">
        <p14:creationId xmlns:p14="http://schemas.microsoft.com/office/powerpoint/2010/main" val="1375095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Determinants of </a:t>
            </a:r>
            <a:r>
              <a:rPr lang="en-US" dirty="0" smtClean="0"/>
              <a:t>performance (Contd.)</a:t>
            </a:r>
            <a:endParaRPr lang="en-US" dirty="0"/>
          </a:p>
        </p:txBody>
      </p:sp>
      <p:sp>
        <p:nvSpPr>
          <p:cNvPr id="3" name="Content Placeholder 2"/>
          <p:cNvSpPr>
            <a:spLocks noGrp="1"/>
          </p:cNvSpPr>
          <p:nvPr>
            <p:ph idx="1"/>
          </p:nvPr>
        </p:nvSpPr>
        <p:spPr/>
        <p:txBody>
          <a:bodyPr>
            <a:normAutofit/>
          </a:bodyPr>
          <a:lstStyle/>
          <a:p>
            <a:pPr>
              <a:buNone/>
            </a:pPr>
            <a:r>
              <a:rPr lang="en-US" dirty="0" smtClean="0"/>
              <a:t>There are three individual characteristics that determine performance:</a:t>
            </a:r>
          </a:p>
          <a:p>
            <a:r>
              <a:rPr lang="en-US" dirty="0" smtClean="0"/>
              <a:t>Procedural knowledge</a:t>
            </a:r>
          </a:p>
          <a:p>
            <a:r>
              <a:rPr lang="en-US" dirty="0" smtClean="0"/>
              <a:t>Declarative knowledge</a:t>
            </a:r>
          </a:p>
          <a:p>
            <a:r>
              <a:rPr lang="en-US" dirty="0" smtClean="0"/>
              <a:t>Motivation</a:t>
            </a:r>
            <a:endParaRPr lang="en-US" dirty="0" smtClean="0"/>
          </a:p>
        </p:txBody>
      </p:sp>
      <p:sp>
        <p:nvSpPr>
          <p:cNvPr id="4" name="Slide Number Placeholder 3"/>
          <p:cNvSpPr>
            <a:spLocks noGrp="1"/>
          </p:cNvSpPr>
          <p:nvPr>
            <p:ph type="sldNum" sz="quarter" idx="12"/>
          </p:nvPr>
        </p:nvSpPr>
        <p:spPr/>
        <p:txBody>
          <a:bodyPr/>
          <a:lstStyle/>
          <a:p>
            <a:fld id="{2B4B1207-BB95-4286-B89F-C8067C3CF8D5}" type="slidenum">
              <a:rPr lang="en-US" smtClean="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Determinants of performance (Contd.)</a:t>
            </a:r>
          </a:p>
        </p:txBody>
      </p:sp>
      <p:sp>
        <p:nvSpPr>
          <p:cNvPr id="3" name="Content Placeholder 2"/>
          <p:cNvSpPr>
            <a:spLocks noGrp="1"/>
          </p:cNvSpPr>
          <p:nvPr>
            <p:ph idx="1"/>
          </p:nvPr>
        </p:nvSpPr>
        <p:spPr/>
        <p:txBody>
          <a:bodyPr/>
          <a:lstStyle/>
          <a:p>
            <a:r>
              <a:rPr lang="en-US" dirty="0"/>
              <a:t>In addition HR practices and work environment can affect performance</a:t>
            </a:r>
            <a:r>
              <a:rPr lang="en-US" dirty="0" smtClean="0"/>
              <a:t>.</a:t>
            </a:r>
          </a:p>
          <a:p>
            <a:r>
              <a:rPr lang="en-US" dirty="0" smtClean="0"/>
              <a:t>When </a:t>
            </a:r>
            <a:r>
              <a:rPr lang="en-US" dirty="0"/>
              <a:t>addressing performance problems, manager first need to identify which of these factors is hampering performance and then helps the employee improve his or her performance.</a:t>
            </a:r>
          </a:p>
          <a:p>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t>15</a:t>
            </a:fld>
            <a:endParaRPr lang="en-US"/>
          </a:p>
        </p:txBody>
      </p:sp>
    </p:spTree>
    <p:extLst>
      <p:ext uri="{BB962C8B-B14F-4D97-AF65-F5344CB8AC3E}">
        <p14:creationId xmlns:p14="http://schemas.microsoft.com/office/powerpoint/2010/main" val="252992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a:t>
            </a:r>
            <a:r>
              <a:rPr lang="en-US" dirty="0"/>
              <a:t>D</a:t>
            </a:r>
            <a:r>
              <a:rPr lang="en-US" dirty="0" smtClean="0"/>
              <a:t>imensions</a:t>
            </a:r>
            <a:endParaRPr lang="en-US" dirty="0"/>
          </a:p>
        </p:txBody>
      </p:sp>
      <p:sp>
        <p:nvSpPr>
          <p:cNvPr id="3" name="Content Placeholder 2"/>
          <p:cNvSpPr>
            <a:spLocks noGrp="1"/>
          </p:cNvSpPr>
          <p:nvPr>
            <p:ph idx="1"/>
          </p:nvPr>
        </p:nvSpPr>
        <p:spPr/>
        <p:txBody>
          <a:bodyPr>
            <a:normAutofit lnSpcReduction="10000"/>
          </a:bodyPr>
          <a:lstStyle/>
          <a:p>
            <a:r>
              <a:rPr lang="en-US" dirty="0" smtClean="0"/>
              <a:t>Performance is multidimensional, meaning that we need to consider many different type of behaviors to understand performance. </a:t>
            </a:r>
            <a:endParaRPr lang="en-US" dirty="0" smtClean="0"/>
          </a:p>
          <a:p>
            <a:endParaRPr lang="en-US" dirty="0"/>
          </a:p>
          <a:p>
            <a:r>
              <a:rPr lang="en-US" dirty="0" smtClean="0"/>
              <a:t>Although </a:t>
            </a:r>
            <a:r>
              <a:rPr lang="en-US" dirty="0" smtClean="0"/>
              <a:t>we can identify many specific </a:t>
            </a:r>
            <a:r>
              <a:rPr lang="en-US" dirty="0" smtClean="0"/>
              <a:t>behaviors, </a:t>
            </a:r>
            <a:r>
              <a:rPr lang="en-US" dirty="0" smtClean="0"/>
              <a:t>two types of behaviors or performance facets stand out: </a:t>
            </a:r>
            <a:endParaRPr lang="en-US" dirty="0" smtClean="0"/>
          </a:p>
          <a:p>
            <a:pPr lvl="1"/>
            <a:r>
              <a:rPr lang="en-US" dirty="0"/>
              <a:t>	</a:t>
            </a:r>
            <a:r>
              <a:rPr lang="en-US" dirty="0" smtClean="0"/>
              <a:t>task </a:t>
            </a:r>
            <a:r>
              <a:rPr lang="en-US" dirty="0" smtClean="0"/>
              <a:t>performance and </a:t>
            </a:r>
            <a:endParaRPr lang="en-US" dirty="0" smtClean="0"/>
          </a:p>
          <a:p>
            <a:pPr lvl="1"/>
            <a:r>
              <a:rPr lang="en-US" dirty="0"/>
              <a:t>	</a:t>
            </a:r>
            <a:r>
              <a:rPr lang="en-US" dirty="0" smtClean="0"/>
              <a:t>contextual </a:t>
            </a:r>
            <a:r>
              <a:rPr lang="en-US" dirty="0" smtClean="0"/>
              <a:t>performance. </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t>
            </a:r>
            <a:r>
              <a:rPr lang="en-US" dirty="0" smtClean="0"/>
              <a:t>Dimensions (Contd.)</a:t>
            </a:r>
            <a:endParaRPr lang="en-US" dirty="0"/>
          </a:p>
        </p:txBody>
      </p:sp>
      <p:sp>
        <p:nvSpPr>
          <p:cNvPr id="3" name="Content Placeholder 2"/>
          <p:cNvSpPr>
            <a:spLocks noGrp="1"/>
          </p:cNvSpPr>
          <p:nvPr>
            <p:ph idx="1"/>
          </p:nvPr>
        </p:nvSpPr>
        <p:spPr/>
        <p:txBody>
          <a:bodyPr/>
          <a:lstStyle/>
          <a:p>
            <a:r>
              <a:rPr lang="en-US" dirty="0" smtClean="0"/>
              <a:t>Contextual and task performance must be considered separately because they do not necessarily occur in tandem.</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t>17</a:t>
            </a:fld>
            <a:endParaRPr lang="en-US"/>
          </a:p>
        </p:txBody>
      </p:sp>
    </p:spTree>
    <p:extLst>
      <p:ext uri="{BB962C8B-B14F-4D97-AF65-F5344CB8AC3E}">
        <p14:creationId xmlns:p14="http://schemas.microsoft.com/office/powerpoint/2010/main" val="4171769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Performance</a:t>
            </a:r>
            <a:endParaRPr lang="en-US" dirty="0"/>
          </a:p>
        </p:txBody>
      </p:sp>
      <p:sp>
        <p:nvSpPr>
          <p:cNvPr id="3" name="Content Placeholder 2"/>
          <p:cNvSpPr>
            <a:spLocks noGrp="1"/>
          </p:cNvSpPr>
          <p:nvPr>
            <p:ph idx="1"/>
          </p:nvPr>
        </p:nvSpPr>
        <p:spPr/>
        <p:txBody>
          <a:bodyPr>
            <a:normAutofit/>
          </a:bodyPr>
          <a:lstStyle/>
          <a:p>
            <a:pPr>
              <a:buNone/>
            </a:pPr>
            <a:r>
              <a:rPr lang="en-US" dirty="0" smtClean="0"/>
              <a:t>Task performance is defined as</a:t>
            </a:r>
          </a:p>
          <a:p>
            <a:r>
              <a:rPr lang="en-US" dirty="0" smtClean="0"/>
              <a:t>Activities that transform raw materials into the goods and services that are produced by the organization</a:t>
            </a:r>
            <a:r>
              <a:rPr lang="en-US" dirty="0" smtClean="0"/>
              <a:t>.</a:t>
            </a:r>
          </a:p>
          <a:p>
            <a:endParaRPr lang="en-US" dirty="0" smtClean="0"/>
          </a:p>
        </p:txBody>
      </p:sp>
      <p:sp>
        <p:nvSpPr>
          <p:cNvPr id="4" name="Slide Number Placeholder 3"/>
          <p:cNvSpPr>
            <a:spLocks noGrp="1"/>
          </p:cNvSpPr>
          <p:nvPr>
            <p:ph type="sldNum" sz="quarter" idx="12"/>
          </p:nvPr>
        </p:nvSpPr>
        <p:spPr/>
        <p:txBody>
          <a:bodyPr/>
          <a:lstStyle/>
          <a:p>
            <a:fld id="{2B4B1207-BB95-4286-B89F-C8067C3CF8D5}" type="slidenum">
              <a:rPr lang="en-US" smtClean="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Performance</a:t>
            </a:r>
          </a:p>
        </p:txBody>
      </p:sp>
      <p:sp>
        <p:nvSpPr>
          <p:cNvPr id="3" name="Content Placeholder 2"/>
          <p:cNvSpPr>
            <a:spLocks noGrp="1"/>
          </p:cNvSpPr>
          <p:nvPr>
            <p:ph idx="1"/>
          </p:nvPr>
        </p:nvSpPr>
        <p:spPr/>
        <p:txBody>
          <a:bodyPr/>
          <a:lstStyle/>
          <a:p>
            <a:r>
              <a:rPr lang="en-US" dirty="0"/>
              <a:t>Activities that help with the transformation process by replenishing the supply of raw materials, distributing its finished products, or providing important planning, coordination, supervising or staff functions that enable the organization to function effectively and efficiently</a:t>
            </a:r>
          </a:p>
          <a:p>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t>19</a:t>
            </a:fld>
            <a:endParaRPr lang="en-US"/>
          </a:p>
        </p:txBody>
      </p:sp>
    </p:spTree>
    <p:extLst>
      <p:ext uri="{BB962C8B-B14F-4D97-AF65-F5344CB8AC3E}">
        <p14:creationId xmlns:p14="http://schemas.microsoft.com/office/powerpoint/2010/main" val="912489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Contextual Performance</a:t>
            </a:r>
            <a:endParaRPr lang="en-US" dirty="0"/>
          </a:p>
        </p:txBody>
      </p:sp>
      <p:sp>
        <p:nvSpPr>
          <p:cNvPr id="3" name="Content Placeholder 2"/>
          <p:cNvSpPr>
            <a:spLocks noGrp="1"/>
          </p:cNvSpPr>
          <p:nvPr>
            <p:ph idx="1"/>
          </p:nvPr>
        </p:nvSpPr>
        <p:spPr/>
        <p:txBody>
          <a:bodyPr>
            <a:normAutofit fontScale="92500"/>
          </a:bodyPr>
          <a:lstStyle/>
          <a:p>
            <a:r>
              <a:rPr lang="en-US" dirty="0" smtClean="0"/>
              <a:t>Many authors use the labels pro-social behaviors and organizational citizenship behaviors in referring to contextual performance.</a:t>
            </a:r>
          </a:p>
          <a:p>
            <a:endParaRPr lang="en-US" dirty="0" smtClean="0"/>
          </a:p>
          <a:p>
            <a:r>
              <a:rPr lang="en-US" dirty="0" smtClean="0"/>
              <a:t>Contextual performance is defined as those behaviors that contribute to the organization’s effectiveness by providing a good environment in which task performance can occur.</a:t>
            </a:r>
            <a:endParaRPr lang="en-US" dirty="0"/>
          </a:p>
          <a:p>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t>20</a:t>
            </a:fld>
            <a:endParaRPr lang="en-US"/>
          </a:p>
        </p:txBody>
      </p:sp>
    </p:spTree>
    <p:extLst>
      <p:ext uri="{BB962C8B-B14F-4D97-AF65-F5344CB8AC3E}">
        <p14:creationId xmlns:p14="http://schemas.microsoft.com/office/powerpoint/2010/main" val="3741451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Contextual </a:t>
            </a:r>
            <a:r>
              <a:rPr lang="en-US" dirty="0" smtClean="0"/>
              <a:t>Performance (Contd</a:t>
            </a:r>
            <a:r>
              <a:rPr lang="en-US" dirty="0"/>
              <a:t>.)</a:t>
            </a:r>
            <a:endParaRPr lang="en-US" dirty="0"/>
          </a:p>
        </p:txBody>
      </p:sp>
      <p:sp>
        <p:nvSpPr>
          <p:cNvPr id="3" name="Content Placeholder 2"/>
          <p:cNvSpPr>
            <a:spLocks noGrp="1"/>
          </p:cNvSpPr>
          <p:nvPr>
            <p:ph idx="1"/>
          </p:nvPr>
        </p:nvSpPr>
        <p:spPr/>
        <p:txBody>
          <a:bodyPr>
            <a:normAutofit/>
          </a:bodyPr>
          <a:lstStyle/>
          <a:p>
            <a:pPr>
              <a:buNone/>
            </a:pPr>
            <a:r>
              <a:rPr lang="en-US" dirty="0" smtClean="0"/>
              <a:t>Contextual performance includes behaviors such as the following</a:t>
            </a:r>
          </a:p>
          <a:p>
            <a:endParaRPr lang="en-US" dirty="0" smtClean="0"/>
          </a:p>
          <a:p>
            <a:r>
              <a:rPr lang="en-US" dirty="0" smtClean="0"/>
              <a:t>Persisting </a:t>
            </a:r>
            <a:r>
              <a:rPr lang="en-US" dirty="0" smtClean="0"/>
              <a:t>with enthusiasm and exerting extra effort as necessary to complete ones own task activities </a:t>
            </a:r>
            <a:r>
              <a:rPr lang="en-US" dirty="0" smtClean="0"/>
              <a:t>successfully (</a:t>
            </a:r>
            <a:r>
              <a:rPr lang="en-US" dirty="0" err="1" smtClean="0"/>
              <a:t>e.g</a:t>
            </a:r>
            <a:r>
              <a:rPr lang="en-US" dirty="0" smtClean="0"/>
              <a:t> being punctual and rarely absent, expending extra effort on the job)</a:t>
            </a:r>
            <a:endParaRPr lang="en-US" dirty="0" smtClean="0"/>
          </a:p>
        </p:txBody>
      </p:sp>
      <p:sp>
        <p:nvSpPr>
          <p:cNvPr id="4" name="Slide Number Placeholder 3"/>
          <p:cNvSpPr>
            <a:spLocks noGrp="1"/>
          </p:cNvSpPr>
          <p:nvPr>
            <p:ph type="sldNum" sz="quarter" idx="12"/>
          </p:nvPr>
        </p:nvSpPr>
        <p:spPr/>
        <p:txBody>
          <a:bodyPr/>
          <a:lstStyle/>
          <a:p>
            <a:fld id="{2B4B1207-BB95-4286-B89F-C8067C3CF8D5}" type="slidenum">
              <a:rPr lang="en-US" smtClean="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Contextual Performance (Contd.)</a:t>
            </a:r>
          </a:p>
        </p:txBody>
      </p:sp>
      <p:sp>
        <p:nvSpPr>
          <p:cNvPr id="3" name="Content Placeholder 2"/>
          <p:cNvSpPr>
            <a:spLocks noGrp="1"/>
          </p:cNvSpPr>
          <p:nvPr>
            <p:ph idx="1"/>
          </p:nvPr>
        </p:nvSpPr>
        <p:spPr/>
        <p:txBody>
          <a:bodyPr>
            <a:normAutofit/>
          </a:bodyPr>
          <a:lstStyle/>
          <a:p>
            <a:r>
              <a:rPr lang="en-US" dirty="0"/>
              <a:t>Volunteering to carry out task activities that that are not formally part of the </a:t>
            </a:r>
            <a:r>
              <a:rPr lang="en-US" dirty="0" smtClean="0"/>
              <a:t>job (</a:t>
            </a:r>
            <a:r>
              <a:rPr lang="en-US" dirty="0" err="1" smtClean="0"/>
              <a:t>e.g</a:t>
            </a:r>
            <a:r>
              <a:rPr lang="en-US" dirty="0" smtClean="0"/>
              <a:t> suggesting organizational improvements, making constructive suggestions)</a:t>
            </a:r>
            <a:endParaRPr lang="en-US" dirty="0"/>
          </a:p>
          <a:p>
            <a:endParaRPr lang="en-US" dirty="0" smtClean="0"/>
          </a:p>
          <a:p>
            <a:r>
              <a:rPr lang="en-US" dirty="0" smtClean="0"/>
              <a:t>Helping </a:t>
            </a:r>
            <a:r>
              <a:rPr lang="en-US" dirty="0"/>
              <a:t>and cooperation with </a:t>
            </a:r>
            <a:r>
              <a:rPr lang="en-US" dirty="0" smtClean="0"/>
              <a:t>others (</a:t>
            </a:r>
            <a:r>
              <a:rPr lang="en-US" dirty="0" err="1" smtClean="0"/>
              <a:t>e.g</a:t>
            </a:r>
            <a:r>
              <a:rPr lang="en-US" dirty="0" smtClean="0"/>
              <a:t> assisting and helping co workers and customers)</a:t>
            </a:r>
            <a:endParaRPr lang="en-US" dirty="0"/>
          </a:p>
          <a:p>
            <a:endParaRPr lang="en-US" dirty="0" smtClean="0"/>
          </a:p>
          <a:p>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t>22</a:t>
            </a:fld>
            <a:endParaRPr lang="en-US"/>
          </a:p>
        </p:txBody>
      </p:sp>
    </p:spTree>
    <p:extLst>
      <p:ext uri="{BB962C8B-B14F-4D97-AF65-F5344CB8AC3E}">
        <p14:creationId xmlns:p14="http://schemas.microsoft.com/office/powerpoint/2010/main" val="13014507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Contextual Performance (Contd.)</a:t>
            </a:r>
            <a:endParaRPr lang="en-US" dirty="0"/>
          </a:p>
        </p:txBody>
      </p:sp>
      <p:sp>
        <p:nvSpPr>
          <p:cNvPr id="3" name="Content Placeholder 2"/>
          <p:cNvSpPr>
            <a:spLocks noGrp="1"/>
          </p:cNvSpPr>
          <p:nvPr>
            <p:ph idx="1"/>
          </p:nvPr>
        </p:nvSpPr>
        <p:spPr/>
        <p:txBody>
          <a:bodyPr>
            <a:normAutofit lnSpcReduction="10000"/>
          </a:bodyPr>
          <a:lstStyle/>
          <a:p>
            <a:r>
              <a:rPr lang="en-US" dirty="0"/>
              <a:t>Following organizational rules and procedures (</a:t>
            </a:r>
            <a:r>
              <a:rPr lang="en-US" dirty="0" err="1"/>
              <a:t>e.g</a:t>
            </a:r>
            <a:r>
              <a:rPr lang="en-US" dirty="0"/>
              <a:t> following orders and regulations, showing respect for authority, complying with organizational value and policies)</a:t>
            </a:r>
          </a:p>
          <a:p>
            <a:endParaRPr lang="en-US" dirty="0" smtClean="0"/>
          </a:p>
          <a:p>
            <a:r>
              <a:rPr lang="en-US" dirty="0" smtClean="0"/>
              <a:t>Endorsing</a:t>
            </a:r>
            <a:r>
              <a:rPr lang="en-US" dirty="0" smtClean="0"/>
              <a:t>, supporting, and defending organizational </a:t>
            </a:r>
            <a:r>
              <a:rPr lang="en-US" dirty="0" smtClean="0"/>
              <a:t>objectives (</a:t>
            </a:r>
            <a:r>
              <a:rPr lang="en-US" dirty="0" err="1" smtClean="0"/>
              <a:t>e.g</a:t>
            </a:r>
            <a:r>
              <a:rPr lang="en-US" dirty="0" smtClean="0"/>
              <a:t> organizational loyalty, representing the organization favorably to outsiders)</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2B4B1207-BB95-4286-B89F-C8067C3CF8D5}" type="slidenum">
              <a:rPr lang="en-US" smtClean="0"/>
              <a:t>24</a:t>
            </a:fld>
            <a:endParaRPr lang="en-US"/>
          </a:p>
        </p:txBody>
      </p:sp>
    </p:spTree>
    <p:extLst>
      <p:ext uri="{BB962C8B-B14F-4D97-AF65-F5344CB8AC3E}">
        <p14:creationId xmlns:p14="http://schemas.microsoft.com/office/powerpoint/2010/main" val="40871839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600200"/>
            <a:ext cx="8534399" cy="32766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2B4B1207-BB95-4286-B89F-C8067C3CF8D5}" type="slidenum">
              <a:rPr lang="en-US" smtClean="0"/>
              <a:t>25</a:t>
            </a:fld>
            <a:endParaRPr lang="en-US"/>
          </a:p>
        </p:txBody>
      </p:sp>
    </p:spTree>
    <p:extLst>
      <p:ext uri="{BB962C8B-B14F-4D97-AF65-F5344CB8AC3E}">
        <p14:creationId xmlns:p14="http://schemas.microsoft.com/office/powerpoint/2010/main" val="2313597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7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9144000" cy="579119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2B4B1207-BB95-4286-B89F-C8067C3CF8D5}" type="slidenum">
              <a:rPr lang="en-US" smtClean="0"/>
              <a:t>26</a:t>
            </a:fld>
            <a:endParaRPr lang="en-US"/>
          </a:p>
        </p:txBody>
      </p:sp>
    </p:spTree>
    <p:extLst>
      <p:ext uri="{BB962C8B-B14F-4D97-AF65-F5344CB8AC3E}">
        <p14:creationId xmlns:p14="http://schemas.microsoft.com/office/powerpoint/2010/main" val="552916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Reasons for inclusion of Task and Contextual Performance in PMS</a:t>
            </a:r>
            <a:endParaRPr lang="en-US" dirty="0"/>
          </a:p>
        </p:txBody>
      </p:sp>
      <p:sp>
        <p:nvSpPr>
          <p:cNvPr id="3" name="Content Placeholder 2"/>
          <p:cNvSpPr>
            <a:spLocks noGrp="1"/>
          </p:cNvSpPr>
          <p:nvPr>
            <p:ph idx="1"/>
          </p:nvPr>
        </p:nvSpPr>
        <p:spPr/>
        <p:txBody>
          <a:bodyPr/>
          <a:lstStyle/>
          <a:p>
            <a:r>
              <a:rPr lang="en-US" dirty="0" smtClean="0"/>
              <a:t>There are numerous pressing reasons why both task and contextual performance dimensions should be included in a performance management system.</a:t>
            </a:r>
          </a:p>
          <a:p>
            <a:endParaRPr lang="en-US" dirty="0"/>
          </a:p>
          <a:p>
            <a:r>
              <a:rPr lang="en-US" dirty="0" smtClean="0"/>
              <a:t>First, global competition is raising the levels of effort required of employees.</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t>27</a:t>
            </a:fld>
            <a:endParaRPr lang="en-US"/>
          </a:p>
        </p:txBody>
      </p:sp>
    </p:spTree>
    <p:extLst>
      <p:ext uri="{BB962C8B-B14F-4D97-AF65-F5344CB8AC3E}">
        <p14:creationId xmlns:p14="http://schemas.microsoft.com/office/powerpoint/2010/main" val="24182881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Reasons for inclusion of Task and Contextual Performance in </a:t>
            </a:r>
            <a:r>
              <a:rPr lang="en-US" dirty="0" smtClean="0"/>
              <a:t>PMS (Contd.)</a:t>
            </a:r>
            <a:endParaRPr lang="en-US" dirty="0"/>
          </a:p>
        </p:txBody>
      </p:sp>
      <p:sp>
        <p:nvSpPr>
          <p:cNvPr id="3" name="Content Placeholder 2"/>
          <p:cNvSpPr>
            <a:spLocks noGrp="1"/>
          </p:cNvSpPr>
          <p:nvPr>
            <p:ph idx="1"/>
          </p:nvPr>
        </p:nvSpPr>
        <p:spPr>
          <a:xfrm>
            <a:off x="457200" y="2133600"/>
            <a:ext cx="8229600" cy="3992563"/>
          </a:xfrm>
        </p:spPr>
        <p:txBody>
          <a:bodyPr/>
          <a:lstStyle/>
          <a:p>
            <a:r>
              <a:rPr lang="en-US" dirty="0" smtClean="0"/>
              <a:t>Second related to the issue of global competition is the need to offer outstanding customer service.</a:t>
            </a:r>
          </a:p>
          <a:p>
            <a:pPr lvl="1"/>
            <a:r>
              <a:rPr lang="en-US" dirty="0" smtClean="0"/>
              <a:t>Contextual performance behavior can make a profound impact on customer satisfaction.</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t>28</a:t>
            </a:fld>
            <a:endParaRPr lang="en-US"/>
          </a:p>
        </p:txBody>
      </p:sp>
    </p:spTree>
    <p:extLst>
      <p:ext uri="{BB962C8B-B14F-4D97-AF65-F5344CB8AC3E}">
        <p14:creationId xmlns:p14="http://schemas.microsoft.com/office/powerpoint/2010/main" val="15386304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Reasons for inclusion of Task and Contextual Performance in PMS (Contd.)</a:t>
            </a:r>
          </a:p>
        </p:txBody>
      </p:sp>
      <p:sp>
        <p:nvSpPr>
          <p:cNvPr id="3" name="Content Placeholder 2"/>
          <p:cNvSpPr>
            <a:spLocks noGrp="1"/>
          </p:cNvSpPr>
          <p:nvPr>
            <p:ph idx="1"/>
          </p:nvPr>
        </p:nvSpPr>
        <p:spPr>
          <a:xfrm>
            <a:off x="457200" y="2209800"/>
            <a:ext cx="8229600" cy="3916363"/>
          </a:xfrm>
        </p:spPr>
        <p:txBody>
          <a:bodyPr>
            <a:normAutofit lnSpcReduction="10000"/>
          </a:bodyPr>
          <a:lstStyle/>
          <a:p>
            <a:r>
              <a:rPr lang="en-US" dirty="0" smtClean="0"/>
              <a:t>Third, many organizations are forming employees into teams.</a:t>
            </a:r>
          </a:p>
          <a:p>
            <a:pPr lvl="1"/>
            <a:r>
              <a:rPr lang="en-US" dirty="0" smtClean="0"/>
              <a:t>Although some teams my not be permanent because they are created to complete a short term task.</a:t>
            </a:r>
          </a:p>
          <a:p>
            <a:pPr lvl="1"/>
            <a:r>
              <a:rPr lang="en-US" dirty="0" smtClean="0"/>
              <a:t>The reality of today’s world of work is that teams are here to stay.</a:t>
            </a:r>
          </a:p>
          <a:p>
            <a:pPr lvl="1"/>
            <a:r>
              <a:rPr lang="en-US" dirty="0" smtClean="0"/>
              <a:t>Interpersonal cooperation is a key determinant of team effectiveness.</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t>29</a:t>
            </a:fld>
            <a:endParaRPr lang="en-US"/>
          </a:p>
        </p:txBody>
      </p:sp>
    </p:spTree>
    <p:extLst>
      <p:ext uri="{BB962C8B-B14F-4D97-AF65-F5344CB8AC3E}">
        <p14:creationId xmlns:p14="http://schemas.microsoft.com/office/powerpoint/2010/main" val="3954310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Reasons for inclusion of Task and Contextual Performance in PMS (Contd.)</a:t>
            </a:r>
          </a:p>
        </p:txBody>
      </p:sp>
      <p:sp>
        <p:nvSpPr>
          <p:cNvPr id="3" name="Content Placeholder 2"/>
          <p:cNvSpPr>
            <a:spLocks noGrp="1"/>
          </p:cNvSpPr>
          <p:nvPr>
            <p:ph idx="1"/>
          </p:nvPr>
        </p:nvSpPr>
        <p:spPr>
          <a:xfrm>
            <a:off x="457200" y="2590800"/>
            <a:ext cx="8229600" cy="3535363"/>
          </a:xfrm>
        </p:spPr>
        <p:txBody>
          <a:bodyPr/>
          <a:lstStyle/>
          <a:p>
            <a:r>
              <a:rPr lang="en-US" dirty="0" smtClean="0"/>
              <a:t>Fourth, including both task and contextual performance in the performance management system provides an additional benefit;</a:t>
            </a:r>
          </a:p>
          <a:p>
            <a:pPr lvl="1"/>
            <a:r>
              <a:rPr lang="en-US" dirty="0" smtClean="0"/>
              <a:t>Employee being rated are more satisfied with the system and also believe the system is more fair if contextual performance is measured in addition to task performance.</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t>30</a:t>
            </a:fld>
            <a:endParaRPr lang="en-US"/>
          </a:p>
        </p:txBody>
      </p:sp>
    </p:spTree>
    <p:extLst>
      <p:ext uri="{BB962C8B-B14F-4D97-AF65-F5344CB8AC3E}">
        <p14:creationId xmlns:p14="http://schemas.microsoft.com/office/powerpoint/2010/main" val="25295138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Reasons for inclusion of Task and Contextual Performance in PMS (Contd.)</a:t>
            </a:r>
          </a:p>
        </p:txBody>
      </p:sp>
      <p:sp>
        <p:nvSpPr>
          <p:cNvPr id="3" name="Content Placeholder 2"/>
          <p:cNvSpPr>
            <a:spLocks noGrp="1"/>
          </p:cNvSpPr>
          <p:nvPr>
            <p:ph idx="1"/>
          </p:nvPr>
        </p:nvSpPr>
        <p:spPr>
          <a:xfrm>
            <a:off x="457200" y="2286000"/>
            <a:ext cx="8229600" cy="3840163"/>
          </a:xfrm>
        </p:spPr>
        <p:txBody>
          <a:bodyPr/>
          <a:lstStyle/>
          <a:p>
            <a:r>
              <a:rPr lang="en-US" dirty="0" smtClean="0"/>
              <a:t>It seems that employees are aware that contextual performance is important in affecting organizational effectiveness and therefore;</a:t>
            </a:r>
          </a:p>
          <a:p>
            <a:pPr lvl="1"/>
            <a:r>
              <a:rPr lang="en-US" dirty="0" smtClean="0"/>
              <a:t>Believe that these types of behavior should be included in a performance management system in addition to more traditional task performance.</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t>31</a:t>
            </a:fld>
            <a:endParaRPr lang="en-US"/>
          </a:p>
        </p:txBody>
      </p:sp>
    </p:spTree>
    <p:extLst>
      <p:ext uri="{BB962C8B-B14F-4D97-AF65-F5344CB8AC3E}">
        <p14:creationId xmlns:p14="http://schemas.microsoft.com/office/powerpoint/2010/main" val="12222067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Reasons for inclusion of Task and Contextual Performance in PMS (Contd.)</a:t>
            </a:r>
          </a:p>
        </p:txBody>
      </p:sp>
      <p:sp>
        <p:nvSpPr>
          <p:cNvPr id="3" name="Content Placeholder 2"/>
          <p:cNvSpPr>
            <a:spLocks noGrp="1"/>
          </p:cNvSpPr>
          <p:nvPr>
            <p:ph idx="1"/>
          </p:nvPr>
        </p:nvSpPr>
        <p:spPr>
          <a:xfrm>
            <a:off x="457200" y="2438400"/>
            <a:ext cx="8229600" cy="3687763"/>
          </a:xfrm>
        </p:spPr>
        <p:txBody>
          <a:bodyPr/>
          <a:lstStyle/>
          <a:p>
            <a:r>
              <a:rPr lang="en-US" dirty="0" smtClean="0"/>
              <a:t>Finally when supervisors evaluate performance it is difficult for them to ignore the contextual performance dimension, even though the evaluation form that they are using may not include any specific questions about contextual performance.</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t>32</a:t>
            </a:fld>
            <a:endParaRPr lang="en-US"/>
          </a:p>
        </p:txBody>
      </p:sp>
    </p:spTree>
    <p:extLst>
      <p:ext uri="{BB962C8B-B14F-4D97-AF65-F5344CB8AC3E}">
        <p14:creationId xmlns:p14="http://schemas.microsoft.com/office/powerpoint/2010/main" val="1719329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2B4B1207-BB95-4286-B89F-C8067C3CF8D5}" type="slidenum">
              <a:rPr lang="en-US" smtClean="0"/>
              <a:t>33</a:t>
            </a:fld>
            <a:endParaRPr lang="en-US"/>
          </a:p>
        </p:txBody>
      </p:sp>
    </p:spTree>
    <p:extLst>
      <p:ext uri="{BB962C8B-B14F-4D97-AF65-F5344CB8AC3E}">
        <p14:creationId xmlns:p14="http://schemas.microsoft.com/office/powerpoint/2010/main" val="36288076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8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2B4B1207-BB95-4286-B89F-C8067C3CF8D5}" type="slidenum">
              <a:rPr lang="en-US" smtClean="0"/>
              <a:t>34</a:t>
            </a:fld>
            <a:endParaRPr lang="en-US"/>
          </a:p>
        </p:txBody>
      </p:sp>
    </p:spTree>
    <p:extLst>
      <p:ext uri="{BB962C8B-B14F-4D97-AF65-F5344CB8AC3E}">
        <p14:creationId xmlns:p14="http://schemas.microsoft.com/office/powerpoint/2010/main" val="33599670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normAutofit/>
          </a:bodyPr>
          <a:lstStyle/>
          <a:p>
            <a:r>
              <a:rPr lang="en-US" dirty="0"/>
              <a:t>Determinants of Performance</a:t>
            </a:r>
          </a:p>
          <a:p>
            <a:r>
              <a:rPr lang="en-US" dirty="0"/>
              <a:t>Implications for addressing performance problems</a:t>
            </a:r>
          </a:p>
          <a:p>
            <a:r>
              <a:rPr lang="en-US" dirty="0"/>
              <a:t>Factors influencing determinants of performance</a:t>
            </a:r>
          </a:p>
          <a:p>
            <a:r>
              <a:rPr lang="en-US" dirty="0"/>
              <a:t>Performance Dimensions</a:t>
            </a:r>
          </a:p>
          <a:p>
            <a:r>
              <a:rPr lang="en-US" dirty="0"/>
              <a:t>Reasons for inclusion of Task and Contextual Performance in PMS</a:t>
            </a:r>
            <a:endParaRPr lang="en-US" dirty="0"/>
          </a:p>
        </p:txBody>
      </p:sp>
      <p:sp>
        <p:nvSpPr>
          <p:cNvPr id="4" name="Slide Number Placeholder 3"/>
          <p:cNvSpPr>
            <a:spLocks noGrp="1"/>
          </p:cNvSpPr>
          <p:nvPr>
            <p:ph type="sldNum" sz="quarter" idx="12"/>
          </p:nvPr>
        </p:nvSpPr>
        <p:spPr/>
        <p:txBody>
          <a:bodyPr/>
          <a:lstStyle/>
          <a:p>
            <a:fld id="{33D5A49D-0805-498E-8602-F27DEDAC7663}" type="slidenum">
              <a:rPr lang="en-US" smtClean="0"/>
              <a:t>35</a:t>
            </a:fld>
            <a:endParaRPr lang="en-US"/>
          </a:p>
        </p:txBody>
      </p:sp>
    </p:spTree>
    <p:extLst>
      <p:ext uri="{BB962C8B-B14F-4D97-AF65-F5344CB8AC3E}">
        <p14:creationId xmlns:p14="http://schemas.microsoft.com/office/powerpoint/2010/main" val="25835144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t>36</a:t>
            </a:fld>
            <a:endParaRPr lang="en-US"/>
          </a:p>
        </p:txBody>
      </p:sp>
    </p:spTree>
    <p:extLst>
      <p:ext uri="{BB962C8B-B14F-4D97-AF65-F5344CB8AC3E}">
        <p14:creationId xmlns:p14="http://schemas.microsoft.com/office/powerpoint/2010/main" val="35490813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1353</TotalTime>
  <Words>1122</Words>
  <Application>Microsoft Office PowerPoint</Application>
  <PresentationFormat>On-screen Show (4:3)</PresentationFormat>
  <Paragraphs>145</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HRM-755  PERFORMANCE MANAGEMENT</vt:lpstr>
      <vt:lpstr>Summary of Previous Lecture</vt:lpstr>
      <vt:lpstr>Agenda of Today’s Lecture</vt:lpstr>
      <vt:lpstr>Determinants of performance</vt:lpstr>
      <vt:lpstr>Declarative knowledge</vt:lpstr>
      <vt:lpstr>Procedural knowledge</vt:lpstr>
      <vt:lpstr>Motivation</vt:lpstr>
      <vt:lpstr>PowerPoint Presentation</vt:lpstr>
      <vt:lpstr>Determinants of performance (Contd.)</vt:lpstr>
      <vt:lpstr>Implications for addressing performance problems</vt:lpstr>
      <vt:lpstr>Implications for addressing performance problems (Contd.)</vt:lpstr>
      <vt:lpstr>Factors influencing determinants of performance</vt:lpstr>
      <vt:lpstr>PowerPoint Presentation</vt:lpstr>
      <vt:lpstr>Determinants of performance (Contd.)</vt:lpstr>
      <vt:lpstr>Determinants of performance (Contd.)</vt:lpstr>
      <vt:lpstr>Performance Dimensions</vt:lpstr>
      <vt:lpstr>Performance Dimensions (Contd.)</vt:lpstr>
      <vt:lpstr>Task Performance</vt:lpstr>
      <vt:lpstr>Task Performance</vt:lpstr>
      <vt:lpstr>Contextual Performance</vt:lpstr>
      <vt:lpstr>Contextual Performance (Contd.)</vt:lpstr>
      <vt:lpstr>Contextual Performance (Contd.)</vt:lpstr>
      <vt:lpstr>Contextual Performance (Contd.)</vt:lpstr>
      <vt:lpstr>PowerPoint Presentation</vt:lpstr>
      <vt:lpstr>PowerPoint Presentation</vt:lpstr>
      <vt:lpstr>PowerPoint Presentation</vt:lpstr>
      <vt:lpstr>Reasons for inclusion of Task and Contextual Performance in PMS</vt:lpstr>
      <vt:lpstr>Reasons for inclusion of Task and Contextual Performance in PMS (Contd.)</vt:lpstr>
      <vt:lpstr>Reasons for inclusion of Task and Contextual Performance in PMS (Contd.)</vt:lpstr>
      <vt:lpstr>Reasons for inclusion of Task and Contextual Performance in PMS (Contd.)</vt:lpstr>
      <vt:lpstr>Reasons for inclusion of Task and Contextual Performance in PMS (Contd.)</vt:lpstr>
      <vt:lpstr>Reasons for inclusion of Task and Contextual Performance in PMS (Contd.)</vt:lpstr>
      <vt:lpstr>PowerPoint Presentation</vt:lpstr>
      <vt:lpstr>PowerPoint Presentation</vt:lpstr>
      <vt:lpstr>Summary of Today’s Lecture</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Defining performance</dc:title>
  <dc:creator>usman</dc:creator>
  <cp:lastModifiedBy>Usman</cp:lastModifiedBy>
  <cp:revision>30</cp:revision>
  <dcterms:created xsi:type="dcterms:W3CDTF">2014-06-24T04:16:30Z</dcterms:created>
  <dcterms:modified xsi:type="dcterms:W3CDTF">2014-06-30T17:03:29Z</dcterms:modified>
</cp:coreProperties>
</file>