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29" r:id="rId2"/>
    <p:sldId id="331" r:id="rId3"/>
    <p:sldId id="330" r:id="rId4"/>
    <p:sldId id="272" r:id="rId5"/>
    <p:sldId id="273" r:id="rId6"/>
    <p:sldId id="274" r:id="rId7"/>
    <p:sldId id="275" r:id="rId8"/>
    <p:sldId id="276" r:id="rId9"/>
    <p:sldId id="260" r:id="rId10"/>
    <p:sldId id="277" r:id="rId11"/>
    <p:sldId id="278" r:id="rId12"/>
    <p:sldId id="279" r:id="rId13"/>
    <p:sldId id="281" r:id="rId14"/>
    <p:sldId id="261" r:id="rId15"/>
    <p:sldId id="280" r:id="rId16"/>
    <p:sldId id="282" r:id="rId17"/>
    <p:sldId id="262" r:id="rId18"/>
    <p:sldId id="283" r:id="rId19"/>
    <p:sldId id="263" r:id="rId20"/>
    <p:sldId id="264" r:id="rId21"/>
    <p:sldId id="285" r:id="rId22"/>
    <p:sldId id="286" r:id="rId23"/>
    <p:sldId id="287" r:id="rId24"/>
    <p:sldId id="288" r:id="rId25"/>
    <p:sldId id="289" r:id="rId26"/>
    <p:sldId id="290" r:id="rId27"/>
    <p:sldId id="291" r:id="rId28"/>
    <p:sldId id="266" r:id="rId29"/>
    <p:sldId id="293" r:id="rId30"/>
    <p:sldId id="294" r:id="rId31"/>
    <p:sldId id="292" r:id="rId32"/>
    <p:sldId id="295" r:id="rId33"/>
    <p:sldId id="267" r:id="rId34"/>
    <p:sldId id="296" r:id="rId35"/>
    <p:sldId id="332" r:id="rId36"/>
    <p:sldId id="33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76" autoAdjust="0"/>
    <p:restoredTop sz="94660"/>
  </p:normalViewPr>
  <p:slideViewPr>
    <p:cSldViewPr>
      <p:cViewPr varScale="1">
        <p:scale>
          <a:sx n="64" d="100"/>
          <a:sy n="64" d="100"/>
        </p:scale>
        <p:origin x="-156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C56736-FA5B-47E1-A089-DECC4748F90C}" type="datetimeFigureOut">
              <a:rPr lang="en-US" smtClean="0"/>
              <a:pPr/>
              <a:t>6/29/2014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80617C-778E-45D1-B34A-18918E19143B}" type="slidenum">
              <a:rPr lang="en-US" smtClean="0"/>
              <a:pPr/>
              <a:t>‹#›</a:t>
            </a:fld>
            <a:endParaRPr lang="en-US"/>
          </a:p>
        </p:txBody>
      </p:sp>
    </p:spTree>
    <p:extLst>
      <p:ext uri="{BB962C8B-B14F-4D97-AF65-F5344CB8AC3E}">
        <p14:creationId xmlns:p14="http://schemas.microsoft.com/office/powerpoint/2010/main" xmlns="" val="1558896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8C257A-4861-4CAA-845C-55BB3D1D25EA}" type="datetime1">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1528015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8BA02C-6CC5-4D39-AE81-D0FA6660752D}" type="datetime1">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287395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74B5FB-061C-4767-84E1-F54178DBFAF9}" type="datetime1">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4101764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F6A975-75A6-4CDE-9E7A-D1FE5724C012}" type="datetime1">
              <a:rPr lang="en-US" smtClean="0"/>
              <a:pPr/>
              <a:t>6/29/2014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1287326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2DDCB6-E557-4B56-9706-95F51252CBA4}" type="datetime1">
              <a:rPr lang="en-US" smtClean="0"/>
              <a:pPr/>
              <a:t>6/29/2014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1028042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7353AE-95FD-4AEA-A76D-193F3CC5C87C}" type="datetime1">
              <a:rPr lang="en-US" smtClean="0"/>
              <a:pPr/>
              <a:t>6/29/2014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2264951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11B88C-4DEF-48F7-82F1-08BC0873C5F7}" type="datetime1">
              <a:rPr lang="en-US" smtClean="0"/>
              <a:pPr/>
              <a:t>6/29/2014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927306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B17F2C-2AEE-4AD3-A933-C58E8D893A80}" type="datetime1">
              <a:rPr lang="en-US" smtClean="0"/>
              <a:pPr/>
              <a:t>6/29/2014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2307035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BD04CC-3F08-469F-AE2C-D78702118009}" type="datetime1">
              <a:rPr lang="en-US" smtClean="0"/>
              <a:pPr/>
              <a:t>6/29/2014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3905245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C2BFF-8406-4A89-8D9B-CCCD9F57DF1B}" type="datetime1">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4024102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D43536-624D-4B1E-B796-22D15DD0C924}" type="datetime1">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1901594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0B604B-2B9F-468C-AFC5-6F4F2B049B3E}" type="datetime1">
              <a:rPr lang="en-US" smtClean="0"/>
              <a:pPr/>
              <a:t>6/29/2014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26925469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400800" y="468868"/>
            <a:ext cx="1828800" cy="369332"/>
          </a:xfrm>
          <a:prstGeom prst="rect">
            <a:avLst/>
          </a:prstGeom>
          <a:noFill/>
        </p:spPr>
        <p:txBody>
          <a:bodyPr wrap="square" rtlCol="0">
            <a:spAutoFit/>
          </a:bodyPr>
          <a:lstStyle/>
          <a:p>
            <a:r>
              <a:rPr lang="en-US" dirty="0" smtClean="0"/>
              <a:t>Session: SEVEN</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42863746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Environmental Analysis – Internal Factors</a:t>
            </a:r>
          </a:p>
          <a:p>
            <a:r>
              <a:rPr lang="en-US" dirty="0" smtClean="0"/>
              <a:t>Gap Analysis</a:t>
            </a:r>
          </a:p>
          <a:p>
            <a:r>
              <a:rPr lang="en-US" dirty="0" smtClean="0"/>
              <a:t>Gap Analysis – Competitive Situations</a:t>
            </a:r>
          </a:p>
          <a:p>
            <a:r>
              <a:rPr lang="en-US" dirty="0" smtClean="0"/>
              <a:t>Mission</a:t>
            </a:r>
          </a:p>
          <a:p>
            <a:r>
              <a:rPr lang="en-US" dirty="0" smtClean="0"/>
              <a:t>Vision</a:t>
            </a:r>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19959896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Characteristics of Good Vision statements</a:t>
            </a:r>
          </a:p>
          <a:p>
            <a:r>
              <a:rPr lang="en-US" dirty="0" smtClean="0"/>
              <a:t>Goals</a:t>
            </a:r>
          </a:p>
          <a:p>
            <a:r>
              <a:rPr lang="en-US" dirty="0" smtClean="0"/>
              <a:t>Strategies</a:t>
            </a:r>
          </a:p>
          <a:p>
            <a:r>
              <a:rPr lang="en-US" dirty="0" smtClean="0"/>
              <a:t>Strategies – HR Function</a:t>
            </a:r>
          </a:p>
          <a:p>
            <a:r>
              <a:rPr lang="en-US" dirty="0" smtClean="0"/>
              <a:t>Developing strategic plans at unit level</a:t>
            </a:r>
          </a:p>
          <a:p>
            <a:r>
              <a:rPr lang="en-US" dirty="0" smtClean="0"/>
              <a:t>Job descriptions</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3</a:t>
            </a:fld>
            <a:endParaRPr lang="en-US"/>
          </a:p>
        </p:txBody>
      </p:sp>
    </p:spTree>
    <p:extLst>
      <p:ext uri="{BB962C8B-B14F-4D97-AF65-F5344CB8AC3E}">
        <p14:creationId xmlns:p14="http://schemas.microsoft.com/office/powerpoint/2010/main" xmlns="" val="29206966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a Good Vision Statement</a:t>
            </a:r>
            <a:endParaRPr lang="en-US" dirty="0"/>
          </a:p>
        </p:txBody>
      </p:sp>
      <p:pic>
        <p:nvPicPr>
          <p:cNvPr id="1026" name="Picture 2" descr="C:\Users\Usman\Desktop\DESK TOP 11 JAN 2014\vIRTUAL UNI COMSATS\Performance Management\scans\4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828800"/>
            <a:ext cx="9143999" cy="4953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0E86323-8B88-496D-9B11-D4B8696BECB4}" type="slidenum">
              <a:rPr lang="en-US" smtClean="0"/>
              <a:pPr/>
              <a:t>4</a:t>
            </a:fld>
            <a:endParaRPr lang="en-US"/>
          </a:p>
        </p:txBody>
      </p:sp>
    </p:spTree>
    <p:extLst>
      <p:ext uri="{BB962C8B-B14F-4D97-AF65-F5344CB8AC3E}">
        <p14:creationId xmlns:p14="http://schemas.microsoft.com/office/powerpoint/2010/main" xmlns="" val="26763933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 Good Vision </a:t>
            </a:r>
            <a:r>
              <a:rPr lang="en-US" dirty="0" smtClean="0"/>
              <a:t>Statement (Contd.)</a:t>
            </a:r>
            <a:endParaRPr lang="en-US" dirty="0"/>
          </a:p>
        </p:txBody>
      </p:sp>
      <p:pic>
        <p:nvPicPr>
          <p:cNvPr id="2050" name="Picture 2" descr="C:\Users\Usman\Desktop\DESK TOP 11 JAN 2014\vIRTUAL UNI COMSATS\Performance Management\scans\4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371724"/>
            <a:ext cx="9143999" cy="357187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0E86323-8B88-496D-9B11-D4B8696BECB4}" type="slidenum">
              <a:rPr lang="en-US" smtClean="0"/>
              <a:pPr/>
              <a:t>5</a:t>
            </a:fld>
            <a:endParaRPr lang="en-US"/>
          </a:p>
        </p:txBody>
      </p:sp>
    </p:spTree>
    <p:extLst>
      <p:ext uri="{BB962C8B-B14F-4D97-AF65-F5344CB8AC3E}">
        <p14:creationId xmlns:p14="http://schemas.microsoft.com/office/powerpoint/2010/main" xmlns="" val="31768274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 Good Vision Statement (Contd.)</a:t>
            </a:r>
          </a:p>
        </p:txBody>
      </p:sp>
      <p:pic>
        <p:nvPicPr>
          <p:cNvPr id="3074" name="Picture 2" descr="C:\Users\Usman\Desktop\DESK TOP 11 JAN 2014\vIRTUAL UNI COMSATS\Performance Management\scans\4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95400" y="1676401"/>
            <a:ext cx="7086600" cy="4191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0E86323-8B88-496D-9B11-D4B8696BECB4}" type="slidenum">
              <a:rPr lang="en-US" smtClean="0"/>
              <a:pPr/>
              <a:t>6</a:t>
            </a:fld>
            <a:endParaRPr lang="en-US"/>
          </a:p>
        </p:txBody>
      </p:sp>
    </p:spTree>
    <p:extLst>
      <p:ext uri="{BB962C8B-B14F-4D97-AF65-F5344CB8AC3E}">
        <p14:creationId xmlns:p14="http://schemas.microsoft.com/office/powerpoint/2010/main" xmlns="" val="27562884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p:txBody>
          <a:bodyPr/>
          <a:lstStyle/>
          <a:p>
            <a:r>
              <a:rPr lang="en-US" dirty="0" smtClean="0"/>
              <a:t>After an organization has analyzed its external opportunities and threats as well as internal strengths and weaknesses and has defined its mission and vision, it can realistically establish goals that will further its mission.</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7</a:t>
            </a:fld>
            <a:endParaRPr lang="en-US"/>
          </a:p>
        </p:txBody>
      </p:sp>
    </p:spTree>
    <p:extLst>
      <p:ext uri="{BB962C8B-B14F-4D97-AF65-F5344CB8AC3E}">
        <p14:creationId xmlns:p14="http://schemas.microsoft.com/office/powerpoint/2010/main" xmlns="" val="20199161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(Contd.)</a:t>
            </a:r>
            <a:endParaRPr lang="en-US" dirty="0"/>
          </a:p>
        </p:txBody>
      </p:sp>
      <p:sp>
        <p:nvSpPr>
          <p:cNvPr id="3" name="Content Placeholder 2"/>
          <p:cNvSpPr>
            <a:spLocks noGrp="1"/>
          </p:cNvSpPr>
          <p:nvPr>
            <p:ph idx="1"/>
          </p:nvPr>
        </p:nvSpPr>
        <p:spPr/>
        <p:txBody>
          <a:bodyPr/>
          <a:lstStyle/>
          <a:p>
            <a:r>
              <a:rPr lang="en-US" dirty="0" smtClean="0"/>
              <a:t>The purpose of setting such goal is to formalize statements about what the organization hopes to achieve in the medium to long term achievement. </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8</a:t>
            </a:fld>
            <a:endParaRPr lang="en-US"/>
          </a:p>
        </p:txBody>
      </p:sp>
    </p:spTree>
    <p:extLst>
      <p:ext uri="{BB962C8B-B14F-4D97-AF65-F5344CB8AC3E}">
        <p14:creationId xmlns:p14="http://schemas.microsoft.com/office/powerpoint/2010/main" xmlns="" val="32723292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(Contd.)</a:t>
            </a:r>
          </a:p>
        </p:txBody>
      </p:sp>
      <p:sp>
        <p:nvSpPr>
          <p:cNvPr id="3" name="Content Placeholder 2"/>
          <p:cNvSpPr>
            <a:spLocks noGrp="1"/>
          </p:cNvSpPr>
          <p:nvPr>
            <p:ph idx="1"/>
          </p:nvPr>
        </p:nvSpPr>
        <p:spPr/>
        <p:txBody>
          <a:bodyPr>
            <a:normAutofit/>
          </a:bodyPr>
          <a:lstStyle/>
          <a:p>
            <a:r>
              <a:rPr lang="en-US" dirty="0" smtClean="0"/>
              <a:t>Goals provide more specific information regarding how the mission will be implemented.</a:t>
            </a:r>
          </a:p>
          <a:p>
            <a:endParaRPr lang="en-US" dirty="0" smtClean="0"/>
          </a:p>
          <a:p>
            <a:r>
              <a:rPr lang="en-US" dirty="0" smtClean="0"/>
              <a:t>Goals can also be a source of motivation and provide employees with a more tangible target for which to strive.</a:t>
            </a:r>
          </a:p>
        </p:txBody>
      </p:sp>
      <p:sp>
        <p:nvSpPr>
          <p:cNvPr id="4" name="Slide Number Placeholder 3"/>
          <p:cNvSpPr>
            <a:spLocks noGrp="1"/>
          </p:cNvSpPr>
          <p:nvPr>
            <p:ph type="sldNum" sz="quarter" idx="12"/>
          </p:nvPr>
        </p:nvSpPr>
        <p:spPr/>
        <p:txBody>
          <a:bodyPr/>
          <a:lstStyle/>
          <a:p>
            <a:fld id="{D0E86323-8B88-496D-9B11-D4B8696BECB4}" type="slidenum">
              <a:rPr lang="en-US" smtClean="0"/>
              <a:pPr/>
              <a:t>9</a:t>
            </a:fld>
            <a:endParaRPr lang="en-US"/>
          </a:p>
        </p:txBody>
      </p:sp>
    </p:spTree>
    <p:extLst>
      <p:ext uri="{BB962C8B-B14F-4D97-AF65-F5344CB8AC3E}">
        <p14:creationId xmlns:p14="http://schemas.microsoft.com/office/powerpoint/2010/main" xmlns="" val="20927814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(Contd.)</a:t>
            </a:r>
          </a:p>
        </p:txBody>
      </p:sp>
      <p:sp>
        <p:nvSpPr>
          <p:cNvPr id="3" name="Content Placeholder 2"/>
          <p:cNvSpPr>
            <a:spLocks noGrp="1"/>
          </p:cNvSpPr>
          <p:nvPr>
            <p:ph idx="1"/>
          </p:nvPr>
        </p:nvSpPr>
        <p:spPr/>
        <p:txBody>
          <a:bodyPr>
            <a:normAutofit lnSpcReduction="10000"/>
          </a:bodyPr>
          <a:lstStyle/>
          <a:p>
            <a:r>
              <a:rPr lang="en-US" dirty="0"/>
              <a:t>Goals also provide a good basis for making decisions by keeping desired outcomes in mind. </a:t>
            </a:r>
          </a:p>
          <a:p>
            <a:endParaRPr lang="en-US" dirty="0" smtClean="0"/>
          </a:p>
          <a:p>
            <a:r>
              <a:rPr lang="en-US" dirty="0" smtClean="0"/>
              <a:t>Finally</a:t>
            </a:r>
            <a:r>
              <a:rPr lang="en-US" dirty="0"/>
              <a:t>, goals provide the basis for performance measurement because they allow for a comparison of what need to be achieved verses what each unit ,group, and individual is achieving.</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10</a:t>
            </a:fld>
            <a:endParaRPr lang="en-US"/>
          </a:p>
        </p:txBody>
      </p:sp>
    </p:spTree>
    <p:extLst>
      <p:ext uri="{BB962C8B-B14F-4D97-AF65-F5344CB8AC3E}">
        <p14:creationId xmlns:p14="http://schemas.microsoft.com/office/powerpoint/2010/main" xmlns="" val="12878128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EXAMPLE: </a:t>
            </a:r>
            <a:r>
              <a:rPr lang="en-US" dirty="0"/>
              <a:t>Goals (Contd.)</a:t>
            </a:r>
          </a:p>
        </p:txBody>
      </p:sp>
      <p:pic>
        <p:nvPicPr>
          <p:cNvPr id="1026" name="Picture 2" descr="C:\Users\Usman\Desktop\DESK TOP 11 JAN 2014\vIRTUAL UNI COMSATS\Performance Management\scans\4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4495800"/>
            <a:ext cx="8458200" cy="19812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Usman\Desktop\DESK TOP 11 JAN 2014\vIRTUAL UNI COMSATS\Performance Management\scans\47.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1891145"/>
            <a:ext cx="8458200" cy="237605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0E86323-8B88-496D-9B11-D4B8696BECB4}" type="slidenum">
              <a:rPr lang="en-US" smtClean="0"/>
              <a:pPr/>
              <a:t>11</a:t>
            </a:fld>
            <a:endParaRPr lang="en-US"/>
          </a:p>
        </p:txBody>
      </p:sp>
    </p:spTree>
    <p:extLst>
      <p:ext uri="{BB962C8B-B14F-4D97-AF65-F5344CB8AC3E}">
        <p14:creationId xmlns:p14="http://schemas.microsoft.com/office/powerpoint/2010/main" xmlns="" val="4218401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EXAMPLE: Goals (Contd.)</a:t>
            </a:r>
          </a:p>
        </p:txBody>
      </p:sp>
      <p:sp>
        <p:nvSpPr>
          <p:cNvPr id="3" name="Content Placeholder 2"/>
          <p:cNvSpPr>
            <a:spLocks noGrp="1"/>
          </p:cNvSpPr>
          <p:nvPr>
            <p:ph idx="1"/>
          </p:nvPr>
        </p:nvSpPr>
        <p:spPr/>
        <p:txBody>
          <a:bodyPr/>
          <a:lstStyle/>
          <a:p>
            <a:r>
              <a:rPr lang="en-US" dirty="0" smtClean="0"/>
              <a:t>These goals provide a clear direction for Harley Davidson.</a:t>
            </a:r>
          </a:p>
          <a:p>
            <a:r>
              <a:rPr lang="en-US" dirty="0" smtClean="0"/>
              <a:t>In-fact, they provide useful information to guide unit level goals as well as  individual and team performance.</a:t>
            </a:r>
          </a:p>
          <a:p>
            <a:r>
              <a:rPr lang="en-US" dirty="0" smtClean="0"/>
              <a:t>The entire organization has a clear sense of focus because all members know that there is a goal to deliver 400,000 motorcycles in 2007.</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12</a:t>
            </a:fld>
            <a:endParaRPr lang="en-US"/>
          </a:p>
        </p:txBody>
      </p:sp>
    </p:spTree>
    <p:extLst>
      <p:ext uri="{BB962C8B-B14F-4D97-AF65-F5344CB8AC3E}">
        <p14:creationId xmlns:p14="http://schemas.microsoft.com/office/powerpoint/2010/main" xmlns="" val="21991705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4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152400"/>
            <a:ext cx="8839200" cy="6553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13</a:t>
            </a:fld>
            <a:endParaRPr lang="en-US"/>
          </a:p>
        </p:txBody>
      </p:sp>
    </p:spTree>
    <p:extLst>
      <p:ext uri="{BB962C8B-B14F-4D97-AF65-F5344CB8AC3E}">
        <p14:creationId xmlns:p14="http://schemas.microsoft.com/office/powerpoint/2010/main" xmlns="" val="25966530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a:t>
            </a:r>
            <a:endParaRPr lang="en-US" dirty="0"/>
          </a:p>
        </p:txBody>
      </p:sp>
      <p:sp>
        <p:nvSpPr>
          <p:cNvPr id="3" name="Content Placeholder 2"/>
          <p:cNvSpPr>
            <a:spLocks noGrp="1"/>
          </p:cNvSpPr>
          <p:nvPr>
            <p:ph idx="1"/>
          </p:nvPr>
        </p:nvSpPr>
        <p:spPr/>
        <p:txBody>
          <a:bodyPr>
            <a:normAutofit/>
          </a:bodyPr>
          <a:lstStyle/>
          <a:p>
            <a:r>
              <a:rPr lang="en-US" dirty="0" smtClean="0"/>
              <a:t>At this point, we know that organization is all about </a:t>
            </a:r>
            <a:r>
              <a:rPr lang="en-US" dirty="0" smtClean="0"/>
              <a:t>(mission</a:t>
            </a:r>
            <a:r>
              <a:rPr lang="en-US" dirty="0" smtClean="0"/>
              <a:t>), what it needs to be in future(vision), and some intermediate steps to follow to get there(goals).</a:t>
            </a:r>
          </a:p>
          <a:p>
            <a:endParaRPr lang="en-US" dirty="0"/>
          </a:p>
          <a:p>
            <a:r>
              <a:rPr lang="en-US" dirty="0" smtClean="0"/>
              <a:t>What remains is a discussion of how to fulfill the mission and vision and how to achieve the stated goals.</a:t>
            </a:r>
          </a:p>
        </p:txBody>
      </p:sp>
      <p:sp>
        <p:nvSpPr>
          <p:cNvPr id="4" name="Slide Number Placeholder 3"/>
          <p:cNvSpPr>
            <a:spLocks noGrp="1"/>
          </p:cNvSpPr>
          <p:nvPr>
            <p:ph type="sldNum" sz="quarter" idx="12"/>
          </p:nvPr>
        </p:nvSpPr>
        <p:spPr/>
        <p:txBody>
          <a:bodyPr/>
          <a:lstStyle/>
          <a:p>
            <a:fld id="{D0E86323-8B88-496D-9B11-D4B8696BECB4}" type="slidenum">
              <a:rPr lang="en-US" smtClean="0"/>
              <a:pPr/>
              <a:t>14</a:t>
            </a:fld>
            <a:endParaRPr lang="en-US"/>
          </a:p>
        </p:txBody>
      </p:sp>
    </p:spTree>
    <p:extLst>
      <p:ext uri="{BB962C8B-B14F-4D97-AF65-F5344CB8AC3E}">
        <p14:creationId xmlns:p14="http://schemas.microsoft.com/office/powerpoint/2010/main" xmlns="" val="239944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(Contd.)</a:t>
            </a:r>
            <a:endParaRPr lang="en-US" dirty="0"/>
          </a:p>
        </p:txBody>
      </p:sp>
      <p:sp>
        <p:nvSpPr>
          <p:cNvPr id="3" name="Content Placeholder 2"/>
          <p:cNvSpPr>
            <a:spLocks noGrp="1"/>
          </p:cNvSpPr>
          <p:nvPr>
            <p:ph idx="1"/>
          </p:nvPr>
        </p:nvSpPr>
        <p:spPr/>
        <p:txBody>
          <a:bodyPr/>
          <a:lstStyle/>
          <a:p>
            <a:r>
              <a:rPr lang="en-US" dirty="0"/>
              <a:t> This is achieved by creating strategies, which are description of game plans, or how to procedures to reach the stated objectives.</a:t>
            </a:r>
          </a:p>
          <a:p>
            <a:endParaRPr lang="en-US" dirty="0" smtClean="0"/>
          </a:p>
          <a:p>
            <a:r>
              <a:rPr lang="en-US" dirty="0" smtClean="0"/>
              <a:t>The strategies could address issues of growth, survival, turn around, stability, innovation and leadership, among others.</a:t>
            </a:r>
          </a:p>
        </p:txBody>
      </p:sp>
      <p:sp>
        <p:nvSpPr>
          <p:cNvPr id="4" name="Slide Number Placeholder 3"/>
          <p:cNvSpPr>
            <a:spLocks noGrp="1"/>
          </p:cNvSpPr>
          <p:nvPr>
            <p:ph type="sldNum" sz="quarter" idx="12"/>
          </p:nvPr>
        </p:nvSpPr>
        <p:spPr/>
        <p:txBody>
          <a:bodyPr/>
          <a:lstStyle/>
          <a:p>
            <a:fld id="{D0E86323-8B88-496D-9B11-D4B8696BECB4}" type="slidenum">
              <a:rPr lang="en-US" smtClean="0"/>
              <a:pPr/>
              <a:t>15</a:t>
            </a:fld>
            <a:endParaRPr lang="en-US"/>
          </a:p>
        </p:txBody>
      </p:sp>
    </p:spTree>
    <p:extLst>
      <p:ext uri="{BB962C8B-B14F-4D97-AF65-F5344CB8AC3E}">
        <p14:creationId xmlns:p14="http://schemas.microsoft.com/office/powerpoint/2010/main" xmlns="" val="24515647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HR Function</a:t>
            </a:r>
            <a:endParaRPr lang="en-US" dirty="0"/>
          </a:p>
        </p:txBody>
      </p:sp>
      <p:sp>
        <p:nvSpPr>
          <p:cNvPr id="3" name="Content Placeholder 2"/>
          <p:cNvSpPr>
            <a:spLocks noGrp="1"/>
          </p:cNvSpPr>
          <p:nvPr>
            <p:ph idx="1"/>
          </p:nvPr>
        </p:nvSpPr>
        <p:spPr/>
        <p:txBody>
          <a:bodyPr/>
          <a:lstStyle/>
          <a:p>
            <a:r>
              <a:rPr lang="en-US" dirty="0"/>
              <a:t>Human resources function play a critical role in creating and implementing the strategies  that will allow the organization to realize its mission and vision. </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16</a:t>
            </a:fld>
            <a:endParaRPr lang="en-US"/>
          </a:p>
        </p:txBody>
      </p:sp>
    </p:spTree>
    <p:extLst>
      <p:ext uri="{BB962C8B-B14F-4D97-AF65-F5344CB8AC3E}">
        <p14:creationId xmlns:p14="http://schemas.microsoft.com/office/powerpoint/2010/main" xmlns="" val="32611225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Strategies- HR Function (Contd.)</a:t>
            </a:r>
          </a:p>
        </p:txBody>
      </p:sp>
      <p:sp>
        <p:nvSpPr>
          <p:cNvPr id="3" name="Content Placeholder 2"/>
          <p:cNvSpPr>
            <a:spLocks noGrp="1"/>
          </p:cNvSpPr>
          <p:nvPr>
            <p:ph idx="1"/>
          </p:nvPr>
        </p:nvSpPr>
        <p:spPr/>
        <p:txBody>
          <a:bodyPr>
            <a:normAutofit/>
          </a:bodyPr>
          <a:lstStyle/>
          <a:p>
            <a:pPr>
              <a:buNone/>
            </a:pPr>
            <a:r>
              <a:rPr lang="en-US" dirty="0" smtClean="0"/>
              <a:t>HR function can make the following contributions:</a:t>
            </a:r>
          </a:p>
          <a:p>
            <a:endParaRPr lang="en-US" dirty="0" smtClean="0"/>
          </a:p>
          <a:p>
            <a:r>
              <a:rPr lang="en-US" dirty="0" smtClean="0"/>
              <a:t>Communicate knowledge of strategic plans: </a:t>
            </a:r>
          </a:p>
          <a:p>
            <a:pPr lvl="1"/>
            <a:r>
              <a:rPr lang="en-US" dirty="0" smtClean="0"/>
              <a:t>The HR function can be a good conduit to communicate the various components of strategic plan(e.g., mission, vision, and goals) to all the employees.</a:t>
            </a:r>
          </a:p>
        </p:txBody>
      </p:sp>
      <p:sp>
        <p:nvSpPr>
          <p:cNvPr id="4" name="Slide Number Placeholder 3"/>
          <p:cNvSpPr>
            <a:spLocks noGrp="1"/>
          </p:cNvSpPr>
          <p:nvPr>
            <p:ph type="sldNum" sz="quarter" idx="12"/>
          </p:nvPr>
        </p:nvSpPr>
        <p:spPr/>
        <p:txBody>
          <a:bodyPr/>
          <a:lstStyle/>
          <a:p>
            <a:fld id="{D0E86323-8B88-496D-9B11-D4B8696BECB4}" type="slidenum">
              <a:rPr lang="en-US" smtClean="0"/>
              <a:pPr/>
              <a:t>17</a:t>
            </a:fld>
            <a:endParaRPr lang="en-US"/>
          </a:p>
        </p:txBody>
      </p:sp>
    </p:spTree>
    <p:extLst>
      <p:ext uri="{BB962C8B-B14F-4D97-AF65-F5344CB8AC3E}">
        <p14:creationId xmlns:p14="http://schemas.microsoft.com/office/powerpoint/2010/main" xmlns="" val="32010468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Strategies- HR Function (Contd.)</a:t>
            </a:r>
          </a:p>
        </p:txBody>
      </p:sp>
      <p:sp>
        <p:nvSpPr>
          <p:cNvPr id="3" name="Content Placeholder 2"/>
          <p:cNvSpPr>
            <a:spLocks noGrp="1"/>
          </p:cNvSpPr>
          <p:nvPr>
            <p:ph idx="1"/>
          </p:nvPr>
        </p:nvSpPr>
        <p:spPr/>
        <p:txBody>
          <a:bodyPr/>
          <a:lstStyle/>
          <a:p>
            <a:r>
              <a:rPr lang="en-US" dirty="0"/>
              <a:t>Outline knowledge, skills, and abilities needed for strategic implementation: </a:t>
            </a:r>
            <a:endParaRPr lang="en-US" dirty="0" smtClean="0"/>
          </a:p>
          <a:p>
            <a:pPr lvl="1"/>
            <a:r>
              <a:rPr lang="en-US" dirty="0" smtClean="0"/>
              <a:t>The </a:t>
            </a:r>
            <a:r>
              <a:rPr lang="en-US" dirty="0"/>
              <a:t>HR </a:t>
            </a:r>
            <a:r>
              <a:rPr lang="en-US" dirty="0" smtClean="0"/>
              <a:t>function </a:t>
            </a:r>
            <a:r>
              <a:rPr lang="en-US" dirty="0"/>
              <a:t>through job analyses and the resulting job descriptions, serves as a repository of knowledge regarding what KSAs are needed for successful implementation of the strategic plans. </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18</a:t>
            </a:fld>
            <a:endParaRPr lang="en-US"/>
          </a:p>
        </p:txBody>
      </p:sp>
    </p:spTree>
    <p:extLst>
      <p:ext uri="{BB962C8B-B14F-4D97-AF65-F5344CB8AC3E}">
        <p14:creationId xmlns:p14="http://schemas.microsoft.com/office/powerpoint/2010/main" xmlns="" val="9445554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Strategies- HR Function (Contd.)</a:t>
            </a:r>
          </a:p>
        </p:txBody>
      </p:sp>
      <p:sp>
        <p:nvSpPr>
          <p:cNvPr id="3" name="Content Placeholder 2"/>
          <p:cNvSpPr>
            <a:spLocks noGrp="1"/>
          </p:cNvSpPr>
          <p:nvPr>
            <p:ph idx="1"/>
          </p:nvPr>
        </p:nvSpPr>
        <p:spPr/>
        <p:txBody>
          <a:bodyPr/>
          <a:lstStyle/>
          <a:p>
            <a:r>
              <a:rPr lang="en-US" dirty="0" smtClean="0"/>
              <a:t>Propose reward system: </a:t>
            </a:r>
          </a:p>
          <a:p>
            <a:pPr lvl="1"/>
            <a:r>
              <a:rPr lang="en-US" dirty="0" smtClean="0"/>
              <a:t>The HR function can provide useful information on what type of reward system should be implemented to motivate employees to support the strategic plan.</a:t>
            </a:r>
          </a:p>
        </p:txBody>
      </p:sp>
      <p:sp>
        <p:nvSpPr>
          <p:cNvPr id="4" name="Slide Number Placeholder 3"/>
          <p:cNvSpPr>
            <a:spLocks noGrp="1"/>
          </p:cNvSpPr>
          <p:nvPr>
            <p:ph type="sldNum" sz="quarter" idx="12"/>
          </p:nvPr>
        </p:nvSpPr>
        <p:spPr/>
        <p:txBody>
          <a:bodyPr/>
          <a:lstStyle/>
          <a:p>
            <a:fld id="{D0E86323-8B88-496D-9B11-D4B8696BECB4}" type="slidenum">
              <a:rPr lang="en-US" smtClean="0"/>
              <a:pPr/>
              <a:t>19</a:t>
            </a:fld>
            <a:endParaRPr lang="en-US"/>
          </a:p>
        </p:txBody>
      </p:sp>
    </p:spTree>
    <p:extLst>
      <p:ext uri="{BB962C8B-B14F-4D97-AF65-F5344CB8AC3E}">
        <p14:creationId xmlns:p14="http://schemas.microsoft.com/office/powerpoint/2010/main" xmlns="" val="12326111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Developing strategic plans at unit level</a:t>
            </a:r>
            <a:endParaRPr lang="en-US" dirty="0"/>
          </a:p>
        </p:txBody>
      </p:sp>
      <p:sp>
        <p:nvSpPr>
          <p:cNvPr id="3" name="Content Placeholder 2"/>
          <p:cNvSpPr>
            <a:spLocks noGrp="1"/>
          </p:cNvSpPr>
          <p:nvPr>
            <p:ph idx="1"/>
          </p:nvPr>
        </p:nvSpPr>
        <p:spPr/>
        <p:txBody>
          <a:bodyPr/>
          <a:lstStyle/>
          <a:p>
            <a:r>
              <a:rPr lang="en-US" dirty="0" smtClean="0"/>
              <a:t>The organization’s strategic plan has a direct impact on the unit’s strategic plan.</a:t>
            </a:r>
          </a:p>
          <a:p>
            <a:endParaRPr lang="en-US" dirty="0"/>
          </a:p>
          <a:p>
            <a:r>
              <a:rPr lang="en-US" dirty="0" smtClean="0"/>
              <a:t>This illustrates that a mission statement is aligned with the overall organization’s mission statement.</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20</a:t>
            </a:fld>
            <a:endParaRPr lang="en-US"/>
          </a:p>
        </p:txBody>
      </p:sp>
    </p:spTree>
    <p:extLst>
      <p:ext uri="{BB962C8B-B14F-4D97-AF65-F5344CB8AC3E}">
        <p14:creationId xmlns:p14="http://schemas.microsoft.com/office/powerpoint/2010/main" xmlns="" val="40735276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Developing strategic plans at unit </a:t>
            </a:r>
            <a:r>
              <a:rPr lang="en-US" dirty="0" smtClean="0"/>
              <a:t>level (Contd.)</a:t>
            </a:r>
            <a:endParaRPr lang="en-US" dirty="0"/>
          </a:p>
        </p:txBody>
      </p:sp>
      <p:sp>
        <p:nvSpPr>
          <p:cNvPr id="3" name="Content Placeholder 2"/>
          <p:cNvSpPr>
            <a:spLocks noGrp="1"/>
          </p:cNvSpPr>
          <p:nvPr>
            <p:ph idx="1"/>
          </p:nvPr>
        </p:nvSpPr>
        <p:spPr/>
        <p:txBody>
          <a:bodyPr/>
          <a:lstStyle/>
          <a:p>
            <a:r>
              <a:rPr lang="en-US" dirty="0" smtClean="0"/>
              <a:t>Similarly, the vision statement, goals and strategies of various units need to be congruent with the overall organizational vision, goals, and strategies.</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21</a:t>
            </a:fld>
            <a:endParaRPr lang="en-US"/>
          </a:p>
        </p:txBody>
      </p:sp>
    </p:spTree>
    <p:extLst>
      <p:ext uri="{BB962C8B-B14F-4D97-AF65-F5344CB8AC3E}">
        <p14:creationId xmlns:p14="http://schemas.microsoft.com/office/powerpoint/2010/main" xmlns="" val="16010967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5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9382" y="2286000"/>
            <a:ext cx="8610599" cy="228123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22</a:t>
            </a:fld>
            <a:endParaRPr lang="en-US"/>
          </a:p>
        </p:txBody>
      </p:sp>
    </p:spTree>
    <p:extLst>
      <p:ext uri="{BB962C8B-B14F-4D97-AF65-F5344CB8AC3E}">
        <p14:creationId xmlns:p14="http://schemas.microsoft.com/office/powerpoint/2010/main" xmlns="" val="10411009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5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143000"/>
            <a:ext cx="8610600" cy="4495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23</a:t>
            </a:fld>
            <a:endParaRPr lang="en-US"/>
          </a:p>
        </p:txBody>
      </p:sp>
    </p:spTree>
    <p:extLst>
      <p:ext uri="{BB962C8B-B14F-4D97-AF65-F5344CB8AC3E}">
        <p14:creationId xmlns:p14="http://schemas.microsoft.com/office/powerpoint/2010/main" xmlns="" val="1909626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5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533400"/>
            <a:ext cx="8763000" cy="6019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24</a:t>
            </a:fld>
            <a:endParaRPr lang="en-US"/>
          </a:p>
        </p:txBody>
      </p:sp>
    </p:spTree>
    <p:extLst>
      <p:ext uri="{BB962C8B-B14F-4D97-AF65-F5344CB8AC3E}">
        <p14:creationId xmlns:p14="http://schemas.microsoft.com/office/powerpoint/2010/main" xmlns="" val="24489633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Developing strategic plans at unit level (Contd.)</a:t>
            </a:r>
          </a:p>
        </p:txBody>
      </p:sp>
      <p:sp>
        <p:nvSpPr>
          <p:cNvPr id="3" name="Content Placeholder 2"/>
          <p:cNvSpPr>
            <a:spLocks noGrp="1"/>
          </p:cNvSpPr>
          <p:nvPr>
            <p:ph idx="1"/>
          </p:nvPr>
        </p:nvSpPr>
        <p:spPr/>
        <p:txBody>
          <a:bodyPr/>
          <a:lstStyle/>
          <a:p>
            <a:r>
              <a:rPr lang="en-US" dirty="0" smtClean="0"/>
              <a:t>As you can see, the mission of the training and education unit is consistent with the overall mission in that the </a:t>
            </a:r>
            <a:r>
              <a:rPr lang="en-US" b="1" i="1" dirty="0" smtClean="0"/>
              <a:t>realization of full potential </a:t>
            </a:r>
            <a:r>
              <a:rPr lang="en-US" dirty="0" smtClean="0"/>
              <a:t>plays a central role.</a:t>
            </a:r>
          </a:p>
          <a:p>
            <a:endParaRPr lang="en-US" dirty="0"/>
          </a:p>
          <a:p>
            <a:r>
              <a:rPr lang="en-US" dirty="0" smtClean="0"/>
              <a:t>MSTE’s mission is more focused on issues specifically relevant to the training and education function.</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25</a:t>
            </a:fld>
            <a:endParaRPr lang="en-US"/>
          </a:p>
        </p:txBody>
      </p:sp>
    </p:spTree>
    <p:extLst>
      <p:ext uri="{BB962C8B-B14F-4D97-AF65-F5344CB8AC3E}">
        <p14:creationId xmlns:p14="http://schemas.microsoft.com/office/powerpoint/2010/main" xmlns="" val="32939863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5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26</a:t>
            </a:fld>
            <a:endParaRPr lang="en-US"/>
          </a:p>
        </p:txBody>
      </p:sp>
    </p:spTree>
    <p:extLst>
      <p:ext uri="{BB962C8B-B14F-4D97-AF65-F5344CB8AC3E}">
        <p14:creationId xmlns:p14="http://schemas.microsoft.com/office/powerpoint/2010/main" xmlns="" val="4916164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5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27</a:t>
            </a:fld>
            <a:endParaRPr lang="en-US"/>
          </a:p>
        </p:txBody>
      </p:sp>
    </p:spTree>
    <p:extLst>
      <p:ext uri="{BB962C8B-B14F-4D97-AF65-F5344CB8AC3E}">
        <p14:creationId xmlns:p14="http://schemas.microsoft.com/office/powerpoint/2010/main" xmlns="" val="27008522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descriptions</a:t>
            </a:r>
            <a:endParaRPr lang="en-US" dirty="0"/>
          </a:p>
        </p:txBody>
      </p:sp>
      <p:sp>
        <p:nvSpPr>
          <p:cNvPr id="3" name="Content Placeholder 2"/>
          <p:cNvSpPr>
            <a:spLocks noGrp="1"/>
          </p:cNvSpPr>
          <p:nvPr>
            <p:ph idx="1"/>
          </p:nvPr>
        </p:nvSpPr>
        <p:spPr/>
        <p:txBody>
          <a:bodyPr>
            <a:normAutofit/>
          </a:bodyPr>
          <a:lstStyle/>
          <a:p>
            <a:r>
              <a:rPr lang="en-US" dirty="0" smtClean="0"/>
              <a:t>Job description also need to be congruent with the organization and unit mission, vision and goals and strategies.</a:t>
            </a:r>
          </a:p>
          <a:p>
            <a:endParaRPr lang="en-US" dirty="0"/>
          </a:p>
          <a:p>
            <a:r>
              <a:rPr lang="en-US" dirty="0" smtClean="0"/>
              <a:t>The job analysis process leads to the creation of job description.</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28</a:t>
            </a:fld>
            <a:endParaRPr lang="en-US"/>
          </a:p>
        </p:txBody>
      </p:sp>
    </p:spTree>
    <p:extLst>
      <p:ext uri="{BB962C8B-B14F-4D97-AF65-F5344CB8AC3E}">
        <p14:creationId xmlns:p14="http://schemas.microsoft.com/office/powerpoint/2010/main" xmlns="" val="27644486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a:t>
            </a:r>
            <a:r>
              <a:rPr lang="en-US" dirty="0" smtClean="0"/>
              <a:t>descriptions (Contd.)</a:t>
            </a:r>
            <a:endParaRPr lang="en-US" dirty="0"/>
          </a:p>
        </p:txBody>
      </p:sp>
      <p:sp>
        <p:nvSpPr>
          <p:cNvPr id="3" name="Content Placeholder 2"/>
          <p:cNvSpPr>
            <a:spLocks noGrp="1"/>
          </p:cNvSpPr>
          <p:nvPr>
            <p:ph idx="1"/>
          </p:nvPr>
        </p:nvSpPr>
        <p:spPr/>
        <p:txBody>
          <a:bodyPr/>
          <a:lstStyle/>
          <a:p>
            <a:r>
              <a:rPr lang="en-US" dirty="0" smtClean="0"/>
              <a:t>After the strategic plan is completed, some rewriting of the existing job descriptions may be in order.</a:t>
            </a:r>
          </a:p>
          <a:p>
            <a:endParaRPr lang="en-US" dirty="0"/>
          </a:p>
          <a:p>
            <a:r>
              <a:rPr lang="en-US" dirty="0" smtClean="0"/>
              <a:t>Example : Trailer Truck CASE </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29</a:t>
            </a:fld>
            <a:endParaRPr lang="en-US"/>
          </a:p>
        </p:txBody>
      </p:sp>
    </p:spTree>
    <p:extLst>
      <p:ext uri="{BB962C8B-B14F-4D97-AF65-F5344CB8AC3E}">
        <p14:creationId xmlns:p14="http://schemas.microsoft.com/office/powerpoint/2010/main" xmlns="" val="1237126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5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304800"/>
            <a:ext cx="9144000" cy="63245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30</a:t>
            </a:fld>
            <a:endParaRPr lang="en-US"/>
          </a:p>
        </p:txBody>
      </p:sp>
    </p:spTree>
    <p:extLst>
      <p:ext uri="{BB962C8B-B14F-4D97-AF65-F5344CB8AC3E}">
        <p14:creationId xmlns:p14="http://schemas.microsoft.com/office/powerpoint/2010/main" xmlns="" val="25239863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descriptions (Contd.)</a:t>
            </a:r>
          </a:p>
        </p:txBody>
      </p:sp>
      <p:sp>
        <p:nvSpPr>
          <p:cNvPr id="3" name="Content Placeholder 2"/>
          <p:cNvSpPr>
            <a:spLocks noGrp="1"/>
          </p:cNvSpPr>
          <p:nvPr>
            <p:ph idx="1"/>
          </p:nvPr>
        </p:nvSpPr>
        <p:spPr/>
        <p:txBody>
          <a:bodyPr>
            <a:normAutofit/>
          </a:bodyPr>
          <a:lstStyle/>
          <a:p>
            <a:r>
              <a:rPr lang="en-US" dirty="0"/>
              <a:t>Job description provide information about the various tasks performed together with a description of some of KSAs required for the position.</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31</a:t>
            </a:fld>
            <a:endParaRPr lang="en-US"/>
          </a:p>
        </p:txBody>
      </p:sp>
    </p:spTree>
    <p:extLst>
      <p:ext uri="{BB962C8B-B14F-4D97-AF65-F5344CB8AC3E}">
        <p14:creationId xmlns:p14="http://schemas.microsoft.com/office/powerpoint/2010/main" xmlns="" val="9210336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descriptions (Contd.)</a:t>
            </a:r>
          </a:p>
        </p:txBody>
      </p:sp>
      <p:sp>
        <p:nvSpPr>
          <p:cNvPr id="3" name="Content Placeholder 2"/>
          <p:cNvSpPr>
            <a:spLocks noGrp="1"/>
          </p:cNvSpPr>
          <p:nvPr>
            <p:ph idx="1"/>
          </p:nvPr>
        </p:nvSpPr>
        <p:spPr/>
        <p:txBody>
          <a:bodyPr/>
          <a:lstStyle/>
          <a:p>
            <a:r>
              <a:rPr lang="en-US" dirty="0"/>
              <a:t>But what is the link with the organization and unit strategic plans?</a:t>
            </a:r>
          </a:p>
          <a:p>
            <a:endParaRPr lang="en-US" dirty="0" smtClean="0"/>
          </a:p>
          <a:p>
            <a:r>
              <a:rPr lang="en-US" dirty="0" smtClean="0"/>
              <a:t>How </a:t>
            </a:r>
            <a:r>
              <a:rPr lang="en-US" dirty="0"/>
              <a:t>do the specific tasks make a contribution to the strategic priorities of the transportation </a:t>
            </a:r>
            <a:r>
              <a:rPr lang="en-US" dirty="0" smtClean="0"/>
              <a:t>division </a:t>
            </a:r>
            <a:r>
              <a:rPr lang="en-US" dirty="0"/>
              <a:t>and the organization as a whole?</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32</a:t>
            </a:fld>
            <a:endParaRPr lang="en-US"/>
          </a:p>
        </p:txBody>
      </p:sp>
    </p:spTree>
    <p:extLst>
      <p:ext uri="{BB962C8B-B14F-4D97-AF65-F5344CB8AC3E}">
        <p14:creationId xmlns:p14="http://schemas.microsoft.com/office/powerpoint/2010/main" xmlns="" val="10628428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descriptions (Contd.)</a:t>
            </a:r>
          </a:p>
        </p:txBody>
      </p:sp>
      <p:sp>
        <p:nvSpPr>
          <p:cNvPr id="3" name="Content Placeholder 2"/>
          <p:cNvSpPr>
            <a:spLocks noGrp="1"/>
          </p:cNvSpPr>
          <p:nvPr>
            <p:ph idx="1"/>
          </p:nvPr>
        </p:nvSpPr>
        <p:spPr/>
        <p:txBody>
          <a:bodyPr>
            <a:normAutofit fontScale="85000" lnSpcReduction="20000"/>
          </a:bodyPr>
          <a:lstStyle/>
          <a:p>
            <a:r>
              <a:rPr lang="en-US" dirty="0" smtClean="0"/>
              <a:t>The description includes only cursory and indirect information regarding these issues. </a:t>
            </a:r>
          </a:p>
          <a:p>
            <a:endParaRPr lang="en-US" dirty="0"/>
          </a:p>
          <a:p>
            <a:r>
              <a:rPr lang="en-US" dirty="0" smtClean="0"/>
              <a:t>For example, one can assume that;</a:t>
            </a:r>
          </a:p>
          <a:p>
            <a:pPr lvl="1"/>
            <a:r>
              <a:rPr lang="en-US" dirty="0" smtClean="0"/>
              <a:t>The proficient handling of bills of landing, </a:t>
            </a:r>
          </a:p>
          <a:p>
            <a:pPr lvl="1"/>
            <a:r>
              <a:rPr lang="en-US" dirty="0" smtClean="0"/>
              <a:t>expense accounts, and </a:t>
            </a:r>
          </a:p>
          <a:p>
            <a:pPr lvl="1"/>
            <a:r>
              <a:rPr lang="en-US" dirty="0" smtClean="0"/>
              <a:t>other papers pertinent to the shipment </a:t>
            </a:r>
          </a:p>
          <a:p>
            <a:pPr lvl="1"/>
            <a:endParaRPr lang="en-US" dirty="0" smtClean="0"/>
          </a:p>
          <a:p>
            <a:r>
              <a:rPr lang="en-US" dirty="0" smtClean="0"/>
              <a:t>Contributes towards a smooth shipping operation and therefore, make a contribution to the transportation division. </a:t>
            </a:r>
          </a:p>
          <a:p>
            <a:r>
              <a:rPr lang="en-US" dirty="0" smtClean="0"/>
              <a:t>However, this link is not sufficiently clear.</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33</a:t>
            </a:fld>
            <a:endParaRPr lang="en-US"/>
          </a:p>
        </p:txBody>
      </p:sp>
    </p:spTree>
    <p:extLst>
      <p:ext uri="{BB962C8B-B14F-4D97-AF65-F5344CB8AC3E}">
        <p14:creationId xmlns:p14="http://schemas.microsoft.com/office/powerpoint/2010/main" xmlns="" val="6131075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man\Desktop\DESK TOP 11 JAN 2014\vIRTUAL UNI COMSATS\Performance Management\scans\5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34</a:t>
            </a:fld>
            <a:endParaRPr lang="en-US"/>
          </a:p>
        </p:txBody>
      </p:sp>
    </p:spTree>
    <p:extLst>
      <p:ext uri="{BB962C8B-B14F-4D97-AF65-F5344CB8AC3E}">
        <p14:creationId xmlns:p14="http://schemas.microsoft.com/office/powerpoint/2010/main" xmlns="" val="28102293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r>
              <a:rPr lang="en-US" dirty="0"/>
              <a:t>Characteristics of Good Vision statements</a:t>
            </a:r>
          </a:p>
          <a:p>
            <a:r>
              <a:rPr lang="en-US" dirty="0"/>
              <a:t>Goals</a:t>
            </a:r>
          </a:p>
          <a:p>
            <a:r>
              <a:rPr lang="en-US" dirty="0"/>
              <a:t>Strategies</a:t>
            </a:r>
          </a:p>
          <a:p>
            <a:r>
              <a:rPr lang="en-US" dirty="0"/>
              <a:t>Strategies – HR Function</a:t>
            </a:r>
          </a:p>
          <a:p>
            <a:r>
              <a:rPr lang="en-US" dirty="0"/>
              <a:t>Developing strategic plans at unit level</a:t>
            </a:r>
          </a:p>
          <a:p>
            <a:r>
              <a:rPr lang="en-US" dirty="0"/>
              <a:t>Job descriptions</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35</a:t>
            </a:fld>
            <a:endParaRPr lang="en-US"/>
          </a:p>
        </p:txBody>
      </p:sp>
    </p:spTree>
    <p:extLst>
      <p:ext uri="{BB962C8B-B14F-4D97-AF65-F5344CB8AC3E}">
        <p14:creationId xmlns:p14="http://schemas.microsoft.com/office/powerpoint/2010/main" xmlns="" val="16964070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D0E86323-8B88-496D-9B11-D4B8696BECB4}" type="slidenum">
              <a:rPr lang="en-US" smtClean="0"/>
              <a:pPr/>
              <a:t>36</a:t>
            </a:fld>
            <a:endParaRPr lang="en-US"/>
          </a:p>
        </p:txBody>
      </p:sp>
    </p:spTree>
    <p:extLst>
      <p:ext uri="{BB962C8B-B14F-4D97-AF65-F5344CB8AC3E}">
        <p14:creationId xmlns:p14="http://schemas.microsoft.com/office/powerpoint/2010/main" xmlns="" val="33084973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2058</TotalTime>
  <Words>951</Words>
  <Application>Microsoft Office PowerPoint</Application>
  <PresentationFormat>On-screen Show (4:3)</PresentationFormat>
  <Paragraphs>135</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HRM-755  PERFORMANCE MANAGEMENT</vt:lpstr>
      <vt:lpstr>Summary of Previous Lecture</vt:lpstr>
      <vt:lpstr>Agenda of Today’s Lecture</vt:lpstr>
      <vt:lpstr>Characteristics of a Good Vision Statement</vt:lpstr>
      <vt:lpstr>Characteristics of a Good Vision Statement (Contd.)</vt:lpstr>
      <vt:lpstr>Characteristics of a Good Vision Statement (Contd.)</vt:lpstr>
      <vt:lpstr>Goals</vt:lpstr>
      <vt:lpstr>Goals (Contd.)</vt:lpstr>
      <vt:lpstr>Goals (Contd.)</vt:lpstr>
      <vt:lpstr>Goals (Contd.)</vt:lpstr>
      <vt:lpstr>CASE EXAMPLE: Goals (Contd.)</vt:lpstr>
      <vt:lpstr>CASE EXAMPLE: Goals (Contd.)</vt:lpstr>
      <vt:lpstr>Slide 13</vt:lpstr>
      <vt:lpstr>Strategies </vt:lpstr>
      <vt:lpstr>Strategies (Contd.)</vt:lpstr>
      <vt:lpstr>Strategies- HR Function</vt:lpstr>
      <vt:lpstr>Strategies- HR Function (Contd.)</vt:lpstr>
      <vt:lpstr>Strategies- HR Function (Contd.)</vt:lpstr>
      <vt:lpstr>Strategies- HR Function (Contd.)</vt:lpstr>
      <vt:lpstr>Developing strategic plans at unit level</vt:lpstr>
      <vt:lpstr>Developing strategic plans at unit level (Contd.)</vt:lpstr>
      <vt:lpstr>Slide 22</vt:lpstr>
      <vt:lpstr>Slide 23</vt:lpstr>
      <vt:lpstr>Slide 24</vt:lpstr>
      <vt:lpstr>Developing strategic plans at unit level (Contd.)</vt:lpstr>
      <vt:lpstr>Slide 26</vt:lpstr>
      <vt:lpstr>Slide 27</vt:lpstr>
      <vt:lpstr>Job descriptions</vt:lpstr>
      <vt:lpstr>Job descriptions (Contd.)</vt:lpstr>
      <vt:lpstr>Slide 30</vt:lpstr>
      <vt:lpstr>Job descriptions (Contd.)</vt:lpstr>
      <vt:lpstr>Job descriptions (Contd.)</vt:lpstr>
      <vt:lpstr>Job descriptions (Contd.)</vt:lpstr>
      <vt:lpstr>Slide 34</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30</cp:revision>
  <dcterms:created xsi:type="dcterms:W3CDTF">2014-06-26T14:43:03Z</dcterms:created>
  <dcterms:modified xsi:type="dcterms:W3CDTF">2014-06-29T17:57:18Z</dcterms:modified>
</cp:coreProperties>
</file>