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12" r:id="rId2"/>
    <p:sldId id="314"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8"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675A9B-9015-4D79-B211-B83CC6298D4A}" type="datetimeFigureOut">
              <a:rPr lang="en-US" smtClean="0"/>
              <a:pPr/>
              <a:t>7/17/2014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662619-6CEB-481E-94D5-659D00E46637}" type="slidenum">
              <a:rPr lang="en-US" smtClean="0"/>
              <a:pPr/>
              <a:t>‹#›</a:t>
            </a:fld>
            <a:endParaRPr lang="en-US"/>
          </a:p>
        </p:txBody>
      </p:sp>
    </p:spTree>
    <p:extLst>
      <p:ext uri="{BB962C8B-B14F-4D97-AF65-F5344CB8AC3E}">
        <p14:creationId xmlns:p14="http://schemas.microsoft.com/office/powerpoint/2010/main" xmlns="" val="1957499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1CDAFA-4264-4C93-866F-E85325F1E0FB}" type="datetime1">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975982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AF4C1E-32D1-4A34-901F-466491229CCB}" type="datetime1">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118114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2D94DE-9114-48EA-8786-5B88EB9AC69C}" type="datetime1">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2164234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AA9887-CF9C-4AF1-A30C-E36323D9CE25}" type="datetime1">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259694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5A8682-2CF1-40EE-A319-7131FE070DBB}" type="datetime1">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2949520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2B4E7E-2418-4789-9D60-14D87F870D8F}" type="datetime1">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871663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70EFE9-DC3F-4185-BB53-838F726FD306}" type="datetime1">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318073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3D40B6-70CA-4721-88D7-E1E153AD469E}" type="datetime1">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3992637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68D925-B3E7-48AD-924C-86D0B4A6F1CC}" type="datetime1">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382838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8A4F08-10EB-44CE-84C2-C14CE48EA07D}" type="datetime1">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302793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C07528-291F-44BD-8702-D00E9BD7A2E5}" type="datetime1">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210096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CC21C8-F5DE-4326-B2ED-30D072104FC2}" type="datetime1">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80AA9-BE4B-4E1A-A40A-B1B2040B3686}" type="slidenum">
              <a:rPr lang="en-US" smtClean="0"/>
              <a:pPr/>
              <a:t>‹#›</a:t>
            </a:fld>
            <a:endParaRPr lang="en-US"/>
          </a:p>
        </p:txBody>
      </p:sp>
    </p:spTree>
    <p:extLst>
      <p:ext uri="{BB962C8B-B14F-4D97-AF65-F5344CB8AC3E}">
        <p14:creationId xmlns:p14="http://schemas.microsoft.com/office/powerpoint/2010/main" xmlns="" val="1740701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THIRTY TWO</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249892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p:txBody>
          <a:bodyPr/>
          <a:lstStyle/>
          <a:p>
            <a:r>
              <a:rPr lang="en-US" dirty="0" smtClean="0"/>
              <a:t>REVISION ---- LECTURE 21 TO LECTURE 31</a:t>
            </a:r>
          </a:p>
          <a:p>
            <a:r>
              <a:rPr lang="en-US" dirty="0" smtClean="0"/>
              <a:t>(COURSE FOR FINAL EXAMINATION)</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pPr/>
              <a:t>2</a:t>
            </a:fld>
            <a:endParaRPr lang="en-US"/>
          </a:p>
        </p:txBody>
      </p:sp>
    </p:spTree>
    <p:extLst>
      <p:ext uri="{BB962C8B-B14F-4D97-AF65-F5344CB8AC3E}">
        <p14:creationId xmlns:p14="http://schemas.microsoft.com/office/powerpoint/2010/main" xmlns="" val="3819667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a:bodyPr>
          <a:lstStyle/>
          <a:p>
            <a:r>
              <a:rPr lang="en-US" dirty="0" smtClean="0"/>
              <a:t>Many  performance management system are plagued with rater errors. </a:t>
            </a:r>
          </a:p>
          <a:p>
            <a:r>
              <a:rPr lang="en-US" dirty="0" smtClean="0"/>
              <a:t>The goal of rater error training is to make raters aware of what rating errors they are likely to make and help them develop strategies to minimize those errors.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3</a:t>
            </a:fld>
            <a:endParaRPr lang="en-US"/>
          </a:p>
        </p:txBody>
      </p:sp>
    </p:spTree>
    <p:extLst>
      <p:ext uri="{BB962C8B-B14F-4D97-AF65-F5344CB8AC3E}">
        <p14:creationId xmlns:p14="http://schemas.microsoft.com/office/powerpoint/2010/main" xmlns="" val="2735498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8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1938338"/>
            <a:ext cx="6705600" cy="40814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533400" y="228600"/>
            <a:ext cx="7086600" cy="738664"/>
          </a:xfrm>
          <a:prstGeom prst="rect">
            <a:avLst/>
          </a:prstGeom>
          <a:noFill/>
        </p:spPr>
        <p:txBody>
          <a:bodyPr wrap="square" rtlCol="0">
            <a:spAutoFit/>
          </a:bodyPr>
          <a:lstStyle/>
          <a:p>
            <a:r>
              <a:rPr lang="en-US" sz="4200" dirty="0" smtClean="0"/>
              <a:t>Possible Errors in Ratings</a:t>
            </a:r>
            <a:endParaRPr lang="en-US" sz="4200" dirty="0"/>
          </a:p>
        </p:txBody>
      </p:sp>
      <p:sp>
        <p:nvSpPr>
          <p:cNvPr id="3" name="Slide Number Placeholder 2"/>
          <p:cNvSpPr>
            <a:spLocks noGrp="1"/>
          </p:cNvSpPr>
          <p:nvPr>
            <p:ph type="sldNum" sz="quarter" idx="12"/>
          </p:nvPr>
        </p:nvSpPr>
        <p:spPr/>
        <p:txBody>
          <a:bodyPr/>
          <a:lstStyle/>
          <a:p>
            <a:fld id="{B8ADA181-FCAB-405C-9272-CF5F47714BAB}" type="slidenum">
              <a:rPr lang="en-US" smtClean="0"/>
              <a:pPr/>
              <a:t>4</a:t>
            </a:fld>
            <a:endParaRPr lang="en-US"/>
          </a:p>
        </p:txBody>
      </p:sp>
    </p:spTree>
    <p:extLst>
      <p:ext uri="{BB962C8B-B14F-4D97-AF65-F5344CB8AC3E}">
        <p14:creationId xmlns:p14="http://schemas.microsoft.com/office/powerpoint/2010/main" xmlns="" val="2540558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 of Reference </a:t>
            </a:r>
            <a:r>
              <a:rPr lang="en-US" dirty="0"/>
              <a:t>T</a:t>
            </a:r>
            <a:r>
              <a:rPr lang="en-US" dirty="0" smtClean="0"/>
              <a:t>raining</a:t>
            </a:r>
            <a:endParaRPr lang="en-US" dirty="0"/>
          </a:p>
        </p:txBody>
      </p:sp>
      <p:sp>
        <p:nvSpPr>
          <p:cNvPr id="3" name="Content Placeholder 2"/>
          <p:cNvSpPr>
            <a:spLocks noGrp="1"/>
          </p:cNvSpPr>
          <p:nvPr>
            <p:ph idx="1"/>
          </p:nvPr>
        </p:nvSpPr>
        <p:spPr/>
        <p:txBody>
          <a:bodyPr/>
          <a:lstStyle/>
          <a:p>
            <a:r>
              <a:rPr lang="en-US" dirty="0" smtClean="0"/>
              <a:t>Frame of reference training helps improve rater accuracy by thoroughly familiarizing raters with the various performance dimensions to be assessed.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5</a:t>
            </a:fld>
            <a:endParaRPr lang="en-US"/>
          </a:p>
        </p:txBody>
      </p:sp>
    </p:spTree>
    <p:extLst>
      <p:ext uri="{BB962C8B-B14F-4D97-AF65-F5344CB8AC3E}">
        <p14:creationId xmlns:p14="http://schemas.microsoft.com/office/powerpoint/2010/main" xmlns="" val="34322663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a:t>
            </a:r>
            <a:r>
              <a:rPr lang="en-US" dirty="0" smtClean="0"/>
              <a:t>Training (Contd.)</a:t>
            </a:r>
            <a:endParaRPr lang="en-US" dirty="0"/>
          </a:p>
        </p:txBody>
      </p:sp>
      <p:sp>
        <p:nvSpPr>
          <p:cNvPr id="3" name="Content Placeholder 2"/>
          <p:cNvSpPr>
            <a:spLocks noGrp="1"/>
          </p:cNvSpPr>
          <p:nvPr>
            <p:ph idx="1"/>
          </p:nvPr>
        </p:nvSpPr>
        <p:spPr/>
        <p:txBody>
          <a:bodyPr/>
          <a:lstStyle/>
          <a:p>
            <a:r>
              <a:rPr lang="en-US" dirty="0"/>
              <a:t>The overall goal is to give raters skill so that they can provide accurate ratings of each employee on each dimensions by a developing a common frame of </a:t>
            </a:r>
            <a:r>
              <a:rPr lang="en-US" dirty="0" smtClean="0"/>
              <a:t>reference.</a:t>
            </a:r>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6</a:t>
            </a:fld>
            <a:endParaRPr lang="en-US"/>
          </a:p>
        </p:txBody>
      </p:sp>
    </p:spTree>
    <p:extLst>
      <p:ext uri="{BB962C8B-B14F-4D97-AF65-F5344CB8AC3E}">
        <p14:creationId xmlns:p14="http://schemas.microsoft.com/office/powerpoint/2010/main" xmlns="" val="22598696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p>
        </p:txBody>
      </p:sp>
      <p:sp>
        <p:nvSpPr>
          <p:cNvPr id="3" name="Content Placeholder 2"/>
          <p:cNvSpPr>
            <a:spLocks noGrp="1"/>
          </p:cNvSpPr>
          <p:nvPr>
            <p:ph idx="1"/>
          </p:nvPr>
        </p:nvSpPr>
        <p:spPr/>
        <p:txBody>
          <a:bodyPr>
            <a:normAutofit fontScale="92500"/>
          </a:bodyPr>
          <a:lstStyle/>
          <a:p>
            <a:r>
              <a:rPr lang="en-US" dirty="0"/>
              <a:t>A typical FOR training program includes a discussion of the job description for the individuals being rated and the duties involved</a:t>
            </a:r>
            <a:r>
              <a:rPr lang="en-US" dirty="0" smtClean="0"/>
              <a:t>.</a:t>
            </a:r>
          </a:p>
          <a:p>
            <a:endParaRPr lang="en-US" dirty="0"/>
          </a:p>
          <a:p>
            <a:r>
              <a:rPr lang="en-US" dirty="0" smtClean="0"/>
              <a:t>Raters are then familiarized with the performance dimension to be rated by reviewing the definitions for each dimension and discussing examples of good, average and poor performance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7</a:t>
            </a:fld>
            <a:endParaRPr lang="en-US"/>
          </a:p>
        </p:txBody>
      </p:sp>
    </p:spTree>
    <p:extLst>
      <p:ext uri="{BB962C8B-B14F-4D97-AF65-F5344CB8AC3E}">
        <p14:creationId xmlns:p14="http://schemas.microsoft.com/office/powerpoint/2010/main" xmlns="" val="2108802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p>
        </p:txBody>
      </p:sp>
      <p:sp>
        <p:nvSpPr>
          <p:cNvPr id="3" name="Content Placeholder 2"/>
          <p:cNvSpPr>
            <a:spLocks noGrp="1"/>
          </p:cNvSpPr>
          <p:nvPr>
            <p:ph idx="1"/>
          </p:nvPr>
        </p:nvSpPr>
        <p:spPr/>
        <p:txBody>
          <a:bodyPr/>
          <a:lstStyle/>
          <a:p>
            <a:r>
              <a:rPr lang="en-US" dirty="0" smtClean="0"/>
              <a:t>Raters are then asked to use the appraisal forms to be used in the actual performance management system to rate fictitious employees usually shown in written or videotaped practice vignettes.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8</a:t>
            </a:fld>
            <a:endParaRPr lang="en-US"/>
          </a:p>
        </p:txBody>
      </p:sp>
    </p:spTree>
    <p:extLst>
      <p:ext uri="{BB962C8B-B14F-4D97-AF65-F5344CB8AC3E}">
        <p14:creationId xmlns:p14="http://schemas.microsoft.com/office/powerpoint/2010/main" xmlns="" val="151417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p>
        </p:txBody>
      </p:sp>
      <p:sp>
        <p:nvSpPr>
          <p:cNvPr id="3" name="Content Placeholder 2"/>
          <p:cNvSpPr>
            <a:spLocks noGrp="1"/>
          </p:cNvSpPr>
          <p:nvPr>
            <p:ph idx="1"/>
          </p:nvPr>
        </p:nvSpPr>
        <p:spPr/>
        <p:txBody>
          <a:bodyPr/>
          <a:lstStyle/>
          <a:p>
            <a:r>
              <a:rPr lang="en-US" dirty="0" smtClean="0"/>
              <a:t>The trainees are also asked to write a justification for the ratings.</a:t>
            </a:r>
          </a:p>
          <a:p>
            <a:endParaRPr lang="en-US" dirty="0"/>
          </a:p>
          <a:p>
            <a:r>
              <a:rPr lang="en-US" dirty="0" smtClean="0"/>
              <a:t>Finally the trainer informs the trainee of the correct ratings for each dimension and the reason for such ratings and discusses differences between the correct ratings and those provided by trainees.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9</a:t>
            </a:fld>
            <a:endParaRPr lang="en-US"/>
          </a:p>
        </p:txBody>
      </p:sp>
    </p:spTree>
    <p:extLst>
      <p:ext uri="{BB962C8B-B14F-4D97-AF65-F5344CB8AC3E}">
        <p14:creationId xmlns:p14="http://schemas.microsoft.com/office/powerpoint/2010/main" xmlns="" val="10598281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Observational </a:t>
            </a:r>
            <a:r>
              <a:rPr lang="en-US" dirty="0"/>
              <a:t>T</a:t>
            </a:r>
            <a:r>
              <a:rPr lang="en-US" dirty="0" smtClean="0"/>
              <a:t>raining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Behavior observational training is another type of program implemented to minimize unintentional rating errors. </a:t>
            </a:r>
          </a:p>
          <a:p>
            <a:endParaRPr lang="en-US" dirty="0"/>
          </a:p>
          <a:p>
            <a:r>
              <a:rPr lang="en-US" dirty="0" smtClean="0"/>
              <a:t>BO training focuses on how raters observe, store, recall and use information about performance. </a:t>
            </a:r>
          </a:p>
          <a:p>
            <a:endParaRPr lang="en-US" dirty="0"/>
          </a:p>
          <a:p>
            <a:r>
              <a:rPr lang="en-US" dirty="0" smtClean="0"/>
              <a:t>Fundamentally, this type of training improves raters skill at observing performance.</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10</a:t>
            </a:fld>
            <a:endParaRPr lang="en-US"/>
          </a:p>
        </p:txBody>
      </p:sp>
    </p:spTree>
    <p:extLst>
      <p:ext uri="{BB962C8B-B14F-4D97-AF65-F5344CB8AC3E}">
        <p14:creationId xmlns:p14="http://schemas.microsoft.com/office/powerpoint/2010/main" xmlns="" val="28046162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a:t>
            </a:r>
            <a:r>
              <a:rPr lang="en-US" dirty="0" smtClean="0"/>
              <a:t>Training (Contd.)</a:t>
            </a:r>
            <a:endParaRPr lang="en-US" dirty="0"/>
          </a:p>
        </p:txBody>
      </p:sp>
      <p:sp>
        <p:nvSpPr>
          <p:cNvPr id="3" name="Content Placeholder 2"/>
          <p:cNvSpPr>
            <a:spLocks noGrp="1"/>
          </p:cNvSpPr>
          <p:nvPr>
            <p:ph idx="1"/>
          </p:nvPr>
        </p:nvSpPr>
        <p:spPr/>
        <p:txBody>
          <a:bodyPr>
            <a:normAutofit lnSpcReduction="10000"/>
          </a:bodyPr>
          <a:lstStyle/>
          <a:p>
            <a:r>
              <a:rPr lang="en-US" dirty="0" smtClean="0"/>
              <a:t>For example, one type of BO training showing raters how to use observational aids such as notes or diaries. </a:t>
            </a:r>
          </a:p>
          <a:p>
            <a:r>
              <a:rPr lang="en-US" dirty="0" smtClean="0"/>
              <a:t>These observational aids </a:t>
            </a:r>
            <a:r>
              <a:rPr lang="en-US" dirty="0"/>
              <a:t>h</a:t>
            </a:r>
            <a:r>
              <a:rPr lang="en-US" dirty="0" smtClean="0"/>
              <a:t>elp raters record a pre established numbers of behaviors on each performance dimensions. </a:t>
            </a:r>
          </a:p>
          <a:p>
            <a:r>
              <a:rPr lang="en-US" dirty="0" smtClean="0"/>
              <a:t>Using these aids helps raters increase the sample of incidents observed and recorded during a specific time period.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11</a:t>
            </a:fld>
            <a:endParaRPr lang="en-US"/>
          </a:p>
        </p:txBody>
      </p:sp>
    </p:spTree>
    <p:extLst>
      <p:ext uri="{BB962C8B-B14F-4D97-AF65-F5344CB8AC3E}">
        <p14:creationId xmlns:p14="http://schemas.microsoft.com/office/powerpoint/2010/main" xmlns="" val="3201217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Training (Contd.)</a:t>
            </a:r>
          </a:p>
        </p:txBody>
      </p:sp>
      <p:sp>
        <p:nvSpPr>
          <p:cNvPr id="3" name="Content Placeholder 2"/>
          <p:cNvSpPr>
            <a:spLocks noGrp="1"/>
          </p:cNvSpPr>
          <p:nvPr>
            <p:ph idx="1"/>
          </p:nvPr>
        </p:nvSpPr>
        <p:spPr/>
        <p:txBody>
          <a:bodyPr/>
          <a:lstStyle/>
          <a:p>
            <a:r>
              <a:rPr lang="en-US" dirty="0"/>
              <a:t>In addition an aid such as diary is an effective way to standardize the observation of behavior and record of critical incidents throughout the review period</a:t>
            </a:r>
            <a:r>
              <a:rPr lang="en-US" dirty="0" smtClean="0"/>
              <a:t>.</a:t>
            </a:r>
          </a:p>
          <a:p>
            <a:endParaRPr lang="en-US" dirty="0"/>
          </a:p>
          <a:p>
            <a:r>
              <a:rPr lang="en-US" dirty="0" smtClean="0"/>
              <a:t>In addition , it serves as a memory aid when filling out evaluation forms.</a:t>
            </a:r>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12</a:t>
            </a:fld>
            <a:endParaRPr lang="en-US"/>
          </a:p>
        </p:txBody>
      </p:sp>
    </p:spTree>
    <p:extLst>
      <p:ext uri="{BB962C8B-B14F-4D97-AF65-F5344CB8AC3E}">
        <p14:creationId xmlns:p14="http://schemas.microsoft.com/office/powerpoint/2010/main" xmlns="" val="36195908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Training (Contd.)</a:t>
            </a:r>
          </a:p>
        </p:txBody>
      </p:sp>
      <p:sp>
        <p:nvSpPr>
          <p:cNvPr id="3" name="Content Placeholder 2"/>
          <p:cNvSpPr>
            <a:spLocks noGrp="1"/>
          </p:cNvSpPr>
          <p:nvPr>
            <p:ph idx="1"/>
          </p:nvPr>
        </p:nvSpPr>
        <p:spPr/>
        <p:txBody>
          <a:bodyPr/>
          <a:lstStyle/>
          <a:p>
            <a:r>
              <a:rPr lang="en-US" dirty="0" smtClean="0"/>
              <a:t>Memory aids are beneficial because rating based on memory alone, without notes or diaries, are likely to be distorted due to factors of social context (</a:t>
            </a:r>
            <a:r>
              <a:rPr lang="en-US" dirty="0" err="1" smtClean="0"/>
              <a:t>e.g</a:t>
            </a:r>
            <a:r>
              <a:rPr lang="en-US" dirty="0" smtClean="0"/>
              <a:t> friendship bias) and time (</a:t>
            </a:r>
            <a:r>
              <a:rPr lang="en-US" dirty="0" err="1" smtClean="0"/>
              <a:t>i.e</a:t>
            </a:r>
            <a:r>
              <a:rPr lang="en-US" dirty="0" smtClean="0"/>
              <a:t> duration of supervisor-subordinate relationship).</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13</a:t>
            </a:fld>
            <a:endParaRPr lang="en-US"/>
          </a:p>
        </p:txBody>
      </p:sp>
    </p:spTree>
    <p:extLst>
      <p:ext uri="{BB962C8B-B14F-4D97-AF65-F5344CB8AC3E}">
        <p14:creationId xmlns:p14="http://schemas.microsoft.com/office/powerpoint/2010/main" xmlns="" val="314818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Leadership </a:t>
            </a:r>
            <a:r>
              <a:rPr lang="en-US" dirty="0"/>
              <a:t>T</a:t>
            </a:r>
            <a:r>
              <a:rPr lang="en-US" dirty="0" smtClean="0"/>
              <a:t>raining</a:t>
            </a:r>
            <a:endParaRPr lang="en-US" dirty="0"/>
          </a:p>
        </p:txBody>
      </p:sp>
      <p:sp>
        <p:nvSpPr>
          <p:cNvPr id="3" name="Content Placeholder 2"/>
          <p:cNvSpPr>
            <a:spLocks noGrp="1"/>
          </p:cNvSpPr>
          <p:nvPr>
            <p:ph idx="1"/>
          </p:nvPr>
        </p:nvSpPr>
        <p:spPr/>
        <p:txBody>
          <a:bodyPr>
            <a:normAutofit/>
          </a:bodyPr>
          <a:lstStyle/>
          <a:p>
            <a:r>
              <a:rPr lang="en-US" dirty="0" smtClean="0"/>
              <a:t>The goal of self leadership is to improve a raters confidence in her ability to manage performance. </a:t>
            </a:r>
          </a:p>
          <a:p>
            <a:endParaRPr lang="en-US" dirty="0"/>
          </a:p>
          <a:p>
            <a:r>
              <a:rPr lang="en-US" dirty="0" smtClean="0"/>
              <a:t>SL training include positive self talk, mental imagery, and positive beliefs and thought patterns.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14</a:t>
            </a:fld>
            <a:endParaRPr lang="en-US"/>
          </a:p>
        </p:txBody>
      </p:sp>
    </p:spTree>
    <p:extLst>
      <p:ext uri="{BB962C8B-B14F-4D97-AF65-F5344CB8AC3E}">
        <p14:creationId xmlns:p14="http://schemas.microsoft.com/office/powerpoint/2010/main" xmlns="" val="2236029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a:t>
            </a:r>
            <a:r>
              <a:rPr lang="en-US" dirty="0" smtClean="0"/>
              <a:t>Training (Contd.)</a:t>
            </a:r>
            <a:endParaRPr lang="en-US" dirty="0"/>
          </a:p>
        </p:txBody>
      </p:sp>
      <p:sp>
        <p:nvSpPr>
          <p:cNvPr id="3" name="Content Placeholder 2"/>
          <p:cNvSpPr>
            <a:spLocks noGrp="1"/>
          </p:cNvSpPr>
          <p:nvPr>
            <p:ph idx="1"/>
          </p:nvPr>
        </p:nvSpPr>
        <p:spPr/>
        <p:txBody>
          <a:bodyPr/>
          <a:lstStyle/>
          <a:p>
            <a:r>
              <a:rPr lang="en-US" dirty="0"/>
              <a:t>The assumption is that if there is increased self direction, self motivation, and confidence, there will be increased accuracy.</a:t>
            </a:r>
          </a:p>
          <a:p>
            <a:endParaRPr lang="en-US" dirty="0" smtClean="0"/>
          </a:p>
          <a:p>
            <a:r>
              <a:rPr lang="en-US" dirty="0" smtClean="0"/>
              <a:t>Overall , Self leadership emphasizes intrinsic (</a:t>
            </a:r>
            <a:r>
              <a:rPr lang="en-US" dirty="0" err="1" smtClean="0"/>
              <a:t>i.e</a:t>
            </a:r>
            <a:r>
              <a:rPr lang="en-US" dirty="0" smtClean="0"/>
              <a:t> internal) sources of behavioral standards and emphasizes doing things for their intrinsic value.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15</a:t>
            </a:fld>
            <a:endParaRPr lang="en-US"/>
          </a:p>
        </p:txBody>
      </p:sp>
    </p:spTree>
    <p:extLst>
      <p:ext uri="{BB962C8B-B14F-4D97-AF65-F5344CB8AC3E}">
        <p14:creationId xmlns:p14="http://schemas.microsoft.com/office/powerpoint/2010/main" xmlns="" val="3598716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Training (Contd.)</a:t>
            </a:r>
          </a:p>
        </p:txBody>
      </p:sp>
      <p:sp>
        <p:nvSpPr>
          <p:cNvPr id="3" name="Content Placeholder 2"/>
          <p:cNvSpPr>
            <a:spLocks noGrp="1"/>
          </p:cNvSpPr>
          <p:nvPr>
            <p:ph idx="1"/>
          </p:nvPr>
        </p:nvSpPr>
        <p:spPr/>
        <p:txBody>
          <a:bodyPr/>
          <a:lstStyle/>
          <a:p>
            <a:r>
              <a:rPr lang="en-US" dirty="0" smtClean="0"/>
              <a:t>SL training has become a popular tool in the context of performance management systems and as a type of training program beneficial for supervisors even when they are not necessarily involved in a performance management system.</a:t>
            </a:r>
            <a:endParaRPr lang="en-US" dirty="0"/>
          </a:p>
        </p:txBody>
      </p:sp>
      <p:sp>
        <p:nvSpPr>
          <p:cNvPr id="5" name="Slide Number Placeholder 4"/>
          <p:cNvSpPr>
            <a:spLocks noGrp="1"/>
          </p:cNvSpPr>
          <p:nvPr>
            <p:ph type="sldNum" sz="quarter" idx="12"/>
          </p:nvPr>
        </p:nvSpPr>
        <p:spPr/>
        <p:txBody>
          <a:bodyPr/>
          <a:lstStyle/>
          <a:p>
            <a:fld id="{B8ADA181-FCAB-405C-9272-CF5F47714BAB}" type="slidenum">
              <a:rPr lang="en-US" smtClean="0"/>
              <a:pPr/>
              <a:t>16</a:t>
            </a:fld>
            <a:endParaRPr lang="en-US"/>
          </a:p>
        </p:txBody>
      </p:sp>
    </p:spTree>
    <p:extLst>
      <p:ext uri="{BB962C8B-B14F-4D97-AF65-F5344CB8AC3E}">
        <p14:creationId xmlns:p14="http://schemas.microsoft.com/office/powerpoint/2010/main" xmlns="" val="13841034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Efficacy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A related type of training program is labelled self- efficacy training for raters (SET-R).</a:t>
            </a:r>
          </a:p>
          <a:p>
            <a:endParaRPr lang="en-US" dirty="0"/>
          </a:p>
          <a:p>
            <a:r>
              <a:rPr lang="en-US" dirty="0" smtClean="0"/>
              <a:t>The goal of this type of training is to decrease a rater’s discomfort with the interpersonal demands of performance management and to enhance a manager’s belief that he has the necessary skills to manage employee’s performance.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17</a:t>
            </a:fld>
            <a:endParaRPr lang="en-US"/>
          </a:p>
        </p:txBody>
      </p:sp>
    </p:spTree>
    <p:extLst>
      <p:ext uri="{BB962C8B-B14F-4D97-AF65-F5344CB8AC3E}">
        <p14:creationId xmlns:p14="http://schemas.microsoft.com/office/powerpoint/2010/main" xmlns="" val="1154008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Testing</a:t>
            </a:r>
            <a:endParaRPr lang="en-US" dirty="0"/>
          </a:p>
        </p:txBody>
      </p:sp>
      <p:sp>
        <p:nvSpPr>
          <p:cNvPr id="3" name="Content Placeholder 2"/>
          <p:cNvSpPr>
            <a:spLocks noGrp="1"/>
          </p:cNvSpPr>
          <p:nvPr>
            <p:ph idx="1"/>
          </p:nvPr>
        </p:nvSpPr>
        <p:spPr/>
        <p:txBody>
          <a:bodyPr>
            <a:normAutofit/>
          </a:bodyPr>
          <a:lstStyle/>
          <a:p>
            <a:r>
              <a:rPr lang="en-US" dirty="0" smtClean="0"/>
              <a:t>Before the performance management system is implemented formally, it is a good idea to test a version of the entire system so that adjustments and revisions can be made as needed.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18</a:t>
            </a:fld>
            <a:endParaRPr lang="en-US"/>
          </a:p>
        </p:txBody>
      </p:sp>
    </p:spTree>
    <p:extLst>
      <p:ext uri="{BB962C8B-B14F-4D97-AF65-F5344CB8AC3E}">
        <p14:creationId xmlns:p14="http://schemas.microsoft.com/office/powerpoint/2010/main" xmlns="" val="16654573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a:t>
            </a:r>
            <a:r>
              <a:rPr lang="en-US" dirty="0" smtClean="0"/>
              <a:t>Testing (Contd.)</a:t>
            </a:r>
            <a:endParaRPr lang="en-US" dirty="0"/>
          </a:p>
        </p:txBody>
      </p:sp>
      <p:sp>
        <p:nvSpPr>
          <p:cNvPr id="3" name="Content Placeholder 2"/>
          <p:cNvSpPr>
            <a:spLocks noGrp="1"/>
          </p:cNvSpPr>
          <p:nvPr>
            <p:ph idx="1"/>
          </p:nvPr>
        </p:nvSpPr>
        <p:spPr/>
        <p:txBody>
          <a:bodyPr/>
          <a:lstStyle/>
          <a:p>
            <a:r>
              <a:rPr lang="en-US" dirty="0"/>
              <a:t>In pilot testing of the system, evaluations are not recorded in the employees files, however, the system is implemented in its entirety from beginning to end, including all the steps that would be included if the system had actually been implemented. </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19</a:t>
            </a:fld>
            <a:endParaRPr lang="en-US"/>
          </a:p>
        </p:txBody>
      </p:sp>
    </p:spTree>
    <p:extLst>
      <p:ext uri="{BB962C8B-B14F-4D97-AF65-F5344CB8AC3E}">
        <p14:creationId xmlns:p14="http://schemas.microsoft.com/office/powerpoint/2010/main" xmlns="" val="18205883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Ongoing Monitoring and Evaluation</a:t>
            </a:r>
            <a:endParaRPr lang="en-US" dirty="0"/>
          </a:p>
        </p:txBody>
      </p:sp>
      <p:sp>
        <p:nvSpPr>
          <p:cNvPr id="3" name="Content Placeholder 2"/>
          <p:cNvSpPr>
            <a:spLocks noGrp="1"/>
          </p:cNvSpPr>
          <p:nvPr>
            <p:ph idx="1"/>
          </p:nvPr>
        </p:nvSpPr>
        <p:spPr/>
        <p:txBody>
          <a:bodyPr>
            <a:normAutofit/>
          </a:bodyPr>
          <a:lstStyle/>
          <a:p>
            <a:r>
              <a:rPr lang="en-US" dirty="0" smtClean="0"/>
              <a:t>When the testing is over and the performance management system has been implemented organization wide, it is important to use clear measurements to monitor and evaluate the system.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20</a:t>
            </a:fld>
            <a:endParaRPr lang="en-US"/>
          </a:p>
        </p:txBody>
      </p:sp>
    </p:spTree>
    <p:extLst>
      <p:ext uri="{BB962C8B-B14F-4D97-AF65-F5344CB8AC3E}">
        <p14:creationId xmlns:p14="http://schemas.microsoft.com/office/powerpoint/2010/main" xmlns="" val="2216820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a:t>
            </a:r>
            <a:r>
              <a:rPr lang="en-US" dirty="0" smtClean="0"/>
              <a:t>Evaluation (Contd.)</a:t>
            </a:r>
            <a:endParaRPr lang="en-US" dirty="0"/>
          </a:p>
        </p:txBody>
      </p:sp>
      <p:sp>
        <p:nvSpPr>
          <p:cNvPr id="3" name="Content Placeholder 2"/>
          <p:cNvSpPr>
            <a:spLocks noGrp="1"/>
          </p:cNvSpPr>
          <p:nvPr>
            <p:ph idx="1"/>
          </p:nvPr>
        </p:nvSpPr>
        <p:spPr/>
        <p:txBody>
          <a:bodyPr/>
          <a:lstStyle/>
          <a:p>
            <a:r>
              <a:rPr lang="en-US" dirty="0"/>
              <a:t>In a nutshell, a decision is to be made about how to evaluate the systems effectiveness, how to evaluate the extent to which the system is being implemented as planned, and how to evaluate the extent to which it is producing the intended results.</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21</a:t>
            </a:fld>
            <a:endParaRPr lang="en-US"/>
          </a:p>
        </p:txBody>
      </p:sp>
    </p:spTree>
    <p:extLst>
      <p:ext uri="{BB962C8B-B14F-4D97-AF65-F5344CB8AC3E}">
        <p14:creationId xmlns:p14="http://schemas.microsoft.com/office/powerpoint/2010/main" xmlns="" val="179333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a:t>
            </a:r>
            <a:r>
              <a:rPr lang="en-US" dirty="0" smtClean="0"/>
              <a:t>Developmental Plan</a:t>
            </a:r>
            <a:endParaRPr lang="en-US" dirty="0"/>
          </a:p>
        </p:txBody>
      </p:sp>
      <p:sp>
        <p:nvSpPr>
          <p:cNvPr id="3" name="Content Placeholder 2"/>
          <p:cNvSpPr>
            <a:spLocks noGrp="1"/>
          </p:cNvSpPr>
          <p:nvPr>
            <p:ph idx="1"/>
          </p:nvPr>
        </p:nvSpPr>
        <p:spPr/>
        <p:txBody>
          <a:bodyPr>
            <a:normAutofit/>
          </a:bodyPr>
          <a:lstStyle/>
          <a:p>
            <a:r>
              <a:rPr lang="en-US" dirty="0"/>
              <a:t>Personal developmental plan specifies courses of action to be taken to improve performance. Achieving the goals stated in the developmental plan allows employees to keep abreast of changes in their field or profession. </a:t>
            </a:r>
          </a:p>
        </p:txBody>
      </p:sp>
      <p:sp>
        <p:nvSpPr>
          <p:cNvPr id="4" name="Slide Number Placeholder 3"/>
          <p:cNvSpPr>
            <a:spLocks noGrp="1"/>
          </p:cNvSpPr>
          <p:nvPr>
            <p:ph type="sldNum" sz="quarter" idx="12"/>
          </p:nvPr>
        </p:nvSpPr>
        <p:spPr/>
        <p:txBody>
          <a:bodyPr/>
          <a:lstStyle/>
          <a:p>
            <a:fld id="{C3880AA9-BE4B-4E1A-A40A-B1B2040B3686}" type="slidenum">
              <a:rPr lang="en-US" smtClean="0"/>
              <a:pPr/>
              <a:t>22</a:t>
            </a:fld>
            <a:endParaRPr lang="en-US"/>
          </a:p>
        </p:txBody>
      </p:sp>
    </p:spTree>
    <p:extLst>
      <p:ext uri="{BB962C8B-B14F-4D97-AF65-F5344CB8AC3E}">
        <p14:creationId xmlns:p14="http://schemas.microsoft.com/office/powerpoint/2010/main" xmlns="" val="35475546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a:t>
            </a:r>
            <a:r>
              <a:rPr lang="en-US" dirty="0" smtClean="0"/>
              <a:t>Plan (Contd.)</a:t>
            </a:r>
            <a:endParaRPr lang="en-US" dirty="0"/>
          </a:p>
        </p:txBody>
      </p:sp>
      <p:sp>
        <p:nvSpPr>
          <p:cNvPr id="3" name="Content Placeholder 2"/>
          <p:cNvSpPr>
            <a:spLocks noGrp="1"/>
          </p:cNvSpPr>
          <p:nvPr>
            <p:ph idx="1"/>
          </p:nvPr>
        </p:nvSpPr>
        <p:spPr/>
        <p:txBody>
          <a:bodyPr/>
          <a:lstStyle/>
          <a:p>
            <a:r>
              <a:rPr lang="en-US" dirty="0"/>
              <a:t>Such plans highlight an employees strengths and areas in need of development, and they provide an action plan to improve in areas of weakness and further develop areas of strength.</a:t>
            </a:r>
          </a:p>
          <a:p>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23</a:t>
            </a:fld>
            <a:endParaRPr lang="en-US"/>
          </a:p>
        </p:txBody>
      </p:sp>
    </p:spTree>
    <p:extLst>
      <p:ext uri="{BB962C8B-B14F-4D97-AF65-F5344CB8AC3E}">
        <p14:creationId xmlns:p14="http://schemas.microsoft.com/office/powerpoint/2010/main" xmlns="" val="17573913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of Developmental </a:t>
            </a:r>
            <a:r>
              <a:rPr lang="en-US" dirty="0"/>
              <a:t>P</a:t>
            </a:r>
            <a:r>
              <a:rPr lang="en-US" dirty="0" smtClean="0"/>
              <a:t>lan</a:t>
            </a:r>
            <a:endParaRPr lang="en-US" dirty="0"/>
          </a:p>
        </p:txBody>
      </p:sp>
      <p:sp>
        <p:nvSpPr>
          <p:cNvPr id="3" name="Content Placeholder 2"/>
          <p:cNvSpPr>
            <a:spLocks noGrp="1"/>
          </p:cNvSpPr>
          <p:nvPr>
            <p:ph idx="1"/>
          </p:nvPr>
        </p:nvSpPr>
        <p:spPr/>
        <p:txBody>
          <a:bodyPr/>
          <a:lstStyle/>
          <a:p>
            <a:r>
              <a:rPr lang="en-US" dirty="0" smtClean="0"/>
              <a:t>What does a developmental plan looks like? </a:t>
            </a:r>
          </a:p>
          <a:p>
            <a:r>
              <a:rPr lang="en-US" dirty="0" smtClean="0"/>
              <a:t>Plans should include a description of specific steps to be taken and specific objectives to reach. </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24</a:t>
            </a:fld>
            <a:endParaRPr lang="en-US"/>
          </a:p>
        </p:txBody>
      </p:sp>
    </p:spTree>
    <p:extLst>
      <p:ext uri="{BB962C8B-B14F-4D97-AF65-F5344CB8AC3E}">
        <p14:creationId xmlns:p14="http://schemas.microsoft.com/office/powerpoint/2010/main" xmlns="" val="15229812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20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3880AA9-BE4B-4E1A-A40A-B1B2040B3686}" type="slidenum">
              <a:rPr lang="en-US" smtClean="0"/>
              <a:pPr/>
              <a:t>25</a:t>
            </a:fld>
            <a:endParaRPr lang="en-US"/>
          </a:p>
        </p:txBody>
      </p:sp>
    </p:spTree>
    <p:extLst>
      <p:ext uri="{BB962C8B-B14F-4D97-AF65-F5344CB8AC3E}">
        <p14:creationId xmlns:p14="http://schemas.microsoft.com/office/powerpoint/2010/main" xmlns="" val="15715376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20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3510" y="2023197"/>
            <a:ext cx="8000999" cy="402431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itle 1"/>
          <p:cNvSpPr txBox="1">
            <a:spLocks/>
          </p:cNvSpPr>
          <p:nvPr/>
        </p:nvSpPr>
        <p:spPr>
          <a:xfrm>
            <a:off x="457200" y="41563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DEVELOPMENTAL ACTIVITIES</a:t>
            </a:r>
          </a:p>
        </p:txBody>
      </p:sp>
      <p:sp>
        <p:nvSpPr>
          <p:cNvPr id="2" name="Slide Number Placeholder 1"/>
          <p:cNvSpPr>
            <a:spLocks noGrp="1"/>
          </p:cNvSpPr>
          <p:nvPr>
            <p:ph type="sldNum" sz="quarter" idx="12"/>
          </p:nvPr>
        </p:nvSpPr>
        <p:spPr/>
        <p:txBody>
          <a:bodyPr/>
          <a:lstStyle/>
          <a:p>
            <a:fld id="{C3880AA9-BE4B-4E1A-A40A-B1B2040B3686}" type="slidenum">
              <a:rPr lang="en-US" smtClean="0"/>
              <a:pPr/>
              <a:t>26</a:t>
            </a:fld>
            <a:endParaRPr lang="en-US"/>
          </a:p>
        </p:txBody>
      </p:sp>
    </p:spTree>
    <p:extLst>
      <p:ext uri="{BB962C8B-B14F-4D97-AF65-F5344CB8AC3E}">
        <p14:creationId xmlns:p14="http://schemas.microsoft.com/office/powerpoint/2010/main" xmlns="" val="30577062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a:t>
            </a:r>
            <a:r>
              <a:rPr lang="en-US" dirty="0"/>
              <a:t>R</a:t>
            </a:r>
            <a:r>
              <a:rPr lang="en-US" dirty="0" smtClean="0"/>
              <a:t>ole</a:t>
            </a:r>
            <a:endParaRPr lang="en-US" dirty="0"/>
          </a:p>
        </p:txBody>
      </p:sp>
      <p:sp>
        <p:nvSpPr>
          <p:cNvPr id="3" name="Content Placeholder 2"/>
          <p:cNvSpPr>
            <a:spLocks noGrp="1"/>
          </p:cNvSpPr>
          <p:nvPr>
            <p:ph idx="1"/>
          </p:nvPr>
        </p:nvSpPr>
        <p:spPr/>
        <p:txBody>
          <a:bodyPr>
            <a:normAutofit/>
          </a:bodyPr>
          <a:lstStyle/>
          <a:p>
            <a:r>
              <a:rPr lang="en-US" dirty="0" smtClean="0"/>
              <a:t>The direct supervisor or the line manager has an important role in the creation and completion of the employees developmental plan. </a:t>
            </a:r>
          </a:p>
          <a:p>
            <a:r>
              <a:rPr lang="en-US" dirty="0" smtClean="0"/>
              <a:t>Because of a pivotal role of the direct supervisor in the employee developmental process, it is a good idea for the supervisor to have her own developmental plan. </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27</a:t>
            </a:fld>
            <a:endParaRPr lang="en-US"/>
          </a:p>
        </p:txBody>
      </p:sp>
    </p:spTree>
    <p:extLst>
      <p:ext uri="{BB962C8B-B14F-4D97-AF65-F5344CB8AC3E}">
        <p14:creationId xmlns:p14="http://schemas.microsoft.com/office/powerpoint/2010/main" xmlns="" val="345207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a:t>This will help the supervisor understand the process from the employees prospective, anticipate potential roadblocks and defensive attitudes, and create a plan in a collaborative fashion.</a:t>
            </a:r>
          </a:p>
          <a:p>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28</a:t>
            </a:fld>
            <a:endParaRPr lang="en-US"/>
          </a:p>
        </p:txBody>
      </p:sp>
    </p:spTree>
    <p:extLst>
      <p:ext uri="{BB962C8B-B14F-4D97-AF65-F5344CB8AC3E}">
        <p14:creationId xmlns:p14="http://schemas.microsoft.com/office/powerpoint/2010/main" xmlns="" val="6839273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360 Degree Feedback </a:t>
            </a:r>
            <a:r>
              <a:rPr lang="en-US" dirty="0"/>
              <a:t>S</a:t>
            </a:r>
            <a:r>
              <a:rPr lang="en-US" dirty="0" smtClean="0"/>
              <a:t>ystem</a:t>
            </a:r>
            <a:endParaRPr lang="en-US" dirty="0"/>
          </a:p>
        </p:txBody>
      </p:sp>
      <p:sp>
        <p:nvSpPr>
          <p:cNvPr id="3" name="Content Placeholder 2"/>
          <p:cNvSpPr>
            <a:spLocks noGrp="1"/>
          </p:cNvSpPr>
          <p:nvPr>
            <p:ph idx="1"/>
          </p:nvPr>
        </p:nvSpPr>
        <p:spPr/>
        <p:txBody>
          <a:bodyPr>
            <a:normAutofit lnSpcReduction="10000"/>
          </a:bodyPr>
          <a:lstStyle/>
          <a:p>
            <a:r>
              <a:rPr lang="en-US" dirty="0" smtClean="0"/>
              <a:t>The 360 degree feedback system has become a preferred tool for helping employees, particularly those in supervisory roles, improve performance by gathering information on their performance from different groups. </a:t>
            </a:r>
          </a:p>
          <a:p>
            <a:r>
              <a:rPr lang="en-US" dirty="0" smtClean="0"/>
              <a:t>These systems are called 360 degree systems because information is gathered from individuals all around the employee. </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29</a:t>
            </a:fld>
            <a:endParaRPr lang="en-US"/>
          </a:p>
        </p:txBody>
      </p:sp>
    </p:spTree>
    <p:extLst>
      <p:ext uri="{BB962C8B-B14F-4D97-AF65-F5344CB8AC3E}">
        <p14:creationId xmlns:p14="http://schemas.microsoft.com/office/powerpoint/2010/main" xmlns="" val="20719964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Specifically, information on what performance dimensions could be improved is gathered from supervisors, peers, customers, and subordinates. </a:t>
            </a:r>
            <a:endParaRPr lang="en-US" dirty="0" smtClean="0"/>
          </a:p>
          <a:p>
            <a:r>
              <a:rPr lang="en-US" dirty="0" smtClean="0"/>
              <a:t>This </a:t>
            </a:r>
            <a:r>
              <a:rPr lang="en-US" dirty="0"/>
              <a:t>information is usually collected anonymously to minimize rating </a:t>
            </a:r>
            <a:r>
              <a:rPr lang="en-US" dirty="0" smtClean="0"/>
              <a:t>inflation.</a:t>
            </a:r>
            <a:endParaRPr lang="en-US" dirty="0"/>
          </a:p>
          <a:p>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30</a:t>
            </a:fld>
            <a:endParaRPr lang="en-US"/>
          </a:p>
        </p:txBody>
      </p:sp>
    </p:spTree>
    <p:extLst>
      <p:ext uri="{BB962C8B-B14F-4D97-AF65-F5344CB8AC3E}">
        <p14:creationId xmlns:p14="http://schemas.microsoft.com/office/powerpoint/2010/main" xmlns="" val="23182753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Employees also rate themselves on the various performance dimensions and compare self perceptions with the information provided by others. </a:t>
            </a:r>
          </a:p>
          <a:p>
            <a:r>
              <a:rPr lang="en-US" dirty="0" smtClean="0"/>
              <a:t>A gap analysis is conducted to examine the areas for which there are large discrepancies between self perception and the perception of others. </a:t>
            </a:r>
          </a:p>
        </p:txBody>
      </p:sp>
      <p:sp>
        <p:nvSpPr>
          <p:cNvPr id="4" name="Slide Number Placeholder 3"/>
          <p:cNvSpPr>
            <a:spLocks noGrp="1"/>
          </p:cNvSpPr>
          <p:nvPr>
            <p:ph type="sldNum" sz="quarter" idx="12"/>
          </p:nvPr>
        </p:nvSpPr>
        <p:spPr/>
        <p:txBody>
          <a:bodyPr/>
          <a:lstStyle/>
          <a:p>
            <a:fld id="{C3880AA9-BE4B-4E1A-A40A-B1B2040B3686}" type="slidenum">
              <a:rPr lang="en-US" smtClean="0"/>
              <a:pPr/>
              <a:t>31</a:t>
            </a:fld>
            <a:endParaRPr lang="en-US"/>
          </a:p>
        </p:txBody>
      </p:sp>
    </p:spTree>
    <p:extLst>
      <p:ext uri="{BB962C8B-B14F-4D97-AF65-F5344CB8AC3E}">
        <p14:creationId xmlns:p14="http://schemas.microsoft.com/office/powerpoint/2010/main" xmlns="" val="39271228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A 360 degree feedback system reports usually includes information on dimensions for which there is agreement that further development is needed. </a:t>
            </a:r>
            <a:endParaRPr lang="en-US" dirty="0" smtClean="0"/>
          </a:p>
          <a:p>
            <a:r>
              <a:rPr lang="en-US" dirty="0" smtClean="0"/>
              <a:t>This </a:t>
            </a:r>
            <a:r>
              <a:rPr lang="en-US" dirty="0"/>
              <a:t>information is used to create a developmental plan as described </a:t>
            </a:r>
            <a:r>
              <a:rPr lang="en-US" dirty="0" smtClean="0"/>
              <a:t>earlier. </a:t>
            </a:r>
            <a:endParaRPr lang="en-US" dirty="0"/>
          </a:p>
          <a:p>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32</a:t>
            </a:fld>
            <a:endParaRPr lang="en-US"/>
          </a:p>
        </p:txBody>
      </p:sp>
    </p:spTree>
    <p:extLst>
      <p:ext uri="{BB962C8B-B14F-4D97-AF65-F5344CB8AC3E}">
        <p14:creationId xmlns:p14="http://schemas.microsoft.com/office/powerpoint/2010/main" xmlns="" val="27405785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 skills</a:t>
            </a:r>
          </a:p>
        </p:txBody>
      </p:sp>
      <p:sp>
        <p:nvSpPr>
          <p:cNvPr id="3" name="Content Placeholder 2"/>
          <p:cNvSpPr>
            <a:spLocks noGrp="1"/>
          </p:cNvSpPr>
          <p:nvPr>
            <p:ph idx="1"/>
          </p:nvPr>
        </p:nvSpPr>
        <p:spPr/>
        <p:txBody>
          <a:bodyPr/>
          <a:lstStyle/>
          <a:p>
            <a:r>
              <a:rPr lang="en-US" dirty="0"/>
              <a:t>Performance management systems are </a:t>
            </a:r>
            <a:r>
              <a:rPr lang="en-US" dirty="0" smtClean="0"/>
              <a:t>NOT likely </a:t>
            </a:r>
            <a:r>
              <a:rPr lang="en-US" dirty="0"/>
              <a:t>to help employees develop and improve their performance if managers </a:t>
            </a:r>
            <a:r>
              <a:rPr lang="en-US" dirty="0" smtClean="0"/>
              <a:t>do not have </a:t>
            </a:r>
            <a:r>
              <a:rPr lang="en-US" dirty="0"/>
              <a:t>the necessary skills to help employees accomplish </a:t>
            </a:r>
            <a:r>
              <a:rPr lang="en-US" dirty="0" smtClean="0"/>
              <a:t>their </a:t>
            </a:r>
            <a:r>
              <a:rPr lang="en-US" dirty="0"/>
              <a:t>goals. </a:t>
            </a:r>
            <a:endParaRPr lang="en-US" dirty="0" smtClean="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33</a:t>
            </a:fld>
            <a:endParaRPr lang="en-US"/>
          </a:p>
        </p:txBody>
      </p:sp>
    </p:spTree>
    <p:extLst>
      <p:ext uri="{BB962C8B-B14F-4D97-AF65-F5344CB8AC3E}">
        <p14:creationId xmlns:p14="http://schemas.microsoft.com/office/powerpoint/2010/main" xmlns="" val="6842849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t>
            </a:r>
            <a:r>
              <a:rPr lang="en-US" dirty="0" smtClean="0"/>
              <a:t>skills (Contd.)</a:t>
            </a:r>
            <a:endParaRPr lang="en-US" dirty="0"/>
          </a:p>
        </p:txBody>
      </p:sp>
      <p:sp>
        <p:nvSpPr>
          <p:cNvPr id="3" name="Content Placeholder 2"/>
          <p:cNvSpPr>
            <a:spLocks noGrp="1"/>
          </p:cNvSpPr>
          <p:nvPr>
            <p:ph idx="1"/>
          </p:nvPr>
        </p:nvSpPr>
        <p:spPr/>
        <p:txBody>
          <a:bodyPr/>
          <a:lstStyle/>
          <a:p>
            <a:r>
              <a:rPr lang="en-US" dirty="0"/>
              <a:t>Such skills </a:t>
            </a:r>
            <a:r>
              <a:rPr lang="en-US" dirty="0" smtClean="0"/>
              <a:t>include;</a:t>
            </a:r>
          </a:p>
          <a:p>
            <a:pPr lvl="1"/>
            <a:r>
              <a:rPr lang="en-US" dirty="0" smtClean="0"/>
              <a:t>being </a:t>
            </a:r>
            <a:r>
              <a:rPr lang="en-US" dirty="0"/>
              <a:t>able to serve as coaches, </a:t>
            </a:r>
            <a:endParaRPr lang="en-US" dirty="0" smtClean="0"/>
          </a:p>
          <a:p>
            <a:pPr lvl="1"/>
            <a:r>
              <a:rPr lang="en-US" dirty="0" smtClean="0"/>
              <a:t>to </a:t>
            </a:r>
            <a:r>
              <a:rPr lang="en-US" dirty="0"/>
              <a:t>observe, and </a:t>
            </a:r>
            <a:endParaRPr lang="en-US" dirty="0" smtClean="0"/>
          </a:p>
          <a:p>
            <a:pPr lvl="1"/>
            <a:r>
              <a:rPr lang="en-US" dirty="0" smtClean="0"/>
              <a:t>document </a:t>
            </a:r>
            <a:r>
              <a:rPr lang="en-US" dirty="0"/>
              <a:t>performance </a:t>
            </a:r>
            <a:r>
              <a:rPr lang="en-US" dirty="0" smtClean="0"/>
              <a:t>accurately,</a:t>
            </a:r>
          </a:p>
          <a:p>
            <a:pPr lvl="1"/>
            <a:r>
              <a:rPr lang="en-US" dirty="0" smtClean="0"/>
              <a:t>To give both positive and negative feedback,</a:t>
            </a:r>
          </a:p>
          <a:p>
            <a:pPr lvl="1"/>
            <a:r>
              <a:rPr lang="en-US" dirty="0" smtClean="0"/>
              <a:t>And to conduct useful and constructive performance review discussions.</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34</a:t>
            </a:fld>
            <a:endParaRPr lang="en-US"/>
          </a:p>
        </p:txBody>
      </p:sp>
    </p:spTree>
    <p:extLst>
      <p:ext uri="{BB962C8B-B14F-4D97-AF65-F5344CB8AC3E}">
        <p14:creationId xmlns:p14="http://schemas.microsoft.com/office/powerpoint/2010/main" xmlns="" val="32672320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a:t>
            </a:r>
            <a:endParaRPr lang="en-US" dirty="0"/>
          </a:p>
        </p:txBody>
      </p:sp>
      <p:sp>
        <p:nvSpPr>
          <p:cNvPr id="3" name="Content Placeholder 2"/>
          <p:cNvSpPr>
            <a:spLocks noGrp="1"/>
          </p:cNvSpPr>
          <p:nvPr>
            <p:ph idx="1"/>
          </p:nvPr>
        </p:nvSpPr>
        <p:spPr/>
        <p:txBody>
          <a:bodyPr>
            <a:normAutofit/>
          </a:bodyPr>
          <a:lstStyle/>
          <a:p>
            <a:r>
              <a:rPr lang="en-US" dirty="0" smtClean="0"/>
              <a:t>Coaching is a collaborative, ongoing process in which the manger interacts with his or her employees and takes an active role and interest in their performance. </a:t>
            </a:r>
          </a:p>
          <a:p>
            <a:r>
              <a:rPr lang="en-US" dirty="0" smtClean="0"/>
              <a:t>In general, coaching involves directing, motivating, and rewarding employee behavior.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35</a:t>
            </a:fld>
            <a:endParaRPr lang="en-US"/>
          </a:p>
        </p:txBody>
      </p:sp>
    </p:spTree>
    <p:extLst>
      <p:ext uri="{BB962C8B-B14F-4D97-AF65-F5344CB8AC3E}">
        <p14:creationId xmlns:p14="http://schemas.microsoft.com/office/powerpoint/2010/main" xmlns="" val="7361197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a:t>
            </a:r>
            <a:r>
              <a:rPr lang="en-US" dirty="0" smtClean="0"/>
              <a:t>(Contd.)</a:t>
            </a:r>
            <a:endParaRPr lang="en-US" dirty="0"/>
          </a:p>
        </p:txBody>
      </p:sp>
      <p:sp>
        <p:nvSpPr>
          <p:cNvPr id="3" name="Content Placeholder 2"/>
          <p:cNvSpPr>
            <a:spLocks noGrp="1"/>
          </p:cNvSpPr>
          <p:nvPr>
            <p:ph idx="1"/>
          </p:nvPr>
        </p:nvSpPr>
        <p:spPr/>
        <p:txBody>
          <a:bodyPr/>
          <a:lstStyle/>
          <a:p>
            <a:r>
              <a:rPr lang="en-US" dirty="0"/>
              <a:t>Coaching is a day to day function that involves observing performance, complimenting good work, and helping to correct and improve any performance that does not meet expectations and standards.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36</a:t>
            </a:fld>
            <a:endParaRPr lang="en-US"/>
          </a:p>
        </p:txBody>
      </p:sp>
    </p:spTree>
    <p:extLst>
      <p:ext uri="{BB962C8B-B14F-4D97-AF65-F5344CB8AC3E}">
        <p14:creationId xmlns:p14="http://schemas.microsoft.com/office/powerpoint/2010/main" xmlns="" val="6851906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(Contd.)</a:t>
            </a:r>
          </a:p>
        </p:txBody>
      </p:sp>
      <p:sp>
        <p:nvSpPr>
          <p:cNvPr id="3" name="Content Placeholder 2"/>
          <p:cNvSpPr>
            <a:spLocks noGrp="1"/>
          </p:cNvSpPr>
          <p:nvPr>
            <p:ph idx="1"/>
          </p:nvPr>
        </p:nvSpPr>
        <p:spPr/>
        <p:txBody>
          <a:bodyPr>
            <a:normAutofit/>
          </a:bodyPr>
          <a:lstStyle/>
          <a:p>
            <a:r>
              <a:rPr lang="en-US" dirty="0" smtClean="0"/>
              <a:t>Coaching is also concerned with long term performance and involves ensuring that the developmental plan is being achieved. </a:t>
            </a:r>
          </a:p>
          <a:p>
            <a:r>
              <a:rPr lang="en-US" dirty="0" smtClean="0"/>
              <a:t>Being a coach thus is similar to serving as a consultant and for coaching to be successful, a coach must establish a  helping relationship.</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37</a:t>
            </a:fld>
            <a:endParaRPr lang="en-US"/>
          </a:p>
        </p:txBody>
      </p:sp>
    </p:spTree>
    <p:extLst>
      <p:ext uri="{BB962C8B-B14F-4D97-AF65-F5344CB8AC3E}">
        <p14:creationId xmlns:p14="http://schemas.microsoft.com/office/powerpoint/2010/main" xmlns="" val="28417906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24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571500"/>
            <a:ext cx="7010400" cy="2857500"/>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descr="C:\Users\Usman\Desktop\DESK TOP 11 JAN 2014\vIRTUAL UNI COMSATS\Performance Management\scans\24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733800"/>
            <a:ext cx="9144000" cy="1676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38</a:t>
            </a:fld>
            <a:endParaRPr lang="en-US"/>
          </a:p>
        </p:txBody>
      </p:sp>
    </p:spTree>
    <p:extLst>
      <p:ext uri="{BB962C8B-B14F-4D97-AF65-F5344CB8AC3E}">
        <p14:creationId xmlns:p14="http://schemas.microsoft.com/office/powerpoint/2010/main" xmlns="" val="8612440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24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76200"/>
            <a:ext cx="7620000" cy="38862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C:\Users\Usman\Desktop\DESK TOP 11 JAN 2014\vIRTUAL UNI COMSATS\Performance Management\scans\249.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4081463"/>
            <a:ext cx="9144000" cy="25479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pPr/>
              <a:t>39</a:t>
            </a:fld>
            <a:endParaRPr lang="en-US"/>
          </a:p>
        </p:txBody>
      </p:sp>
    </p:spTree>
    <p:extLst>
      <p:ext uri="{BB962C8B-B14F-4D97-AF65-F5344CB8AC3E}">
        <p14:creationId xmlns:p14="http://schemas.microsoft.com/office/powerpoint/2010/main" xmlns="" val="24707889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styles</a:t>
            </a:r>
            <a:endParaRPr lang="en-US" dirty="0"/>
          </a:p>
        </p:txBody>
      </p:sp>
      <p:sp>
        <p:nvSpPr>
          <p:cNvPr id="3" name="Content Placeholder 2"/>
          <p:cNvSpPr>
            <a:spLocks noGrp="1"/>
          </p:cNvSpPr>
          <p:nvPr>
            <p:ph idx="1"/>
          </p:nvPr>
        </p:nvSpPr>
        <p:spPr/>
        <p:txBody>
          <a:bodyPr/>
          <a:lstStyle/>
          <a:p>
            <a:r>
              <a:rPr lang="en-US" dirty="0" smtClean="0"/>
              <a:t>A manager personality and behavioral preference are more likely to influence his or her coaching styles. </a:t>
            </a:r>
          </a:p>
          <a:p>
            <a:r>
              <a:rPr lang="en-US" dirty="0" smtClean="0"/>
              <a:t>There are four main coaching styles:</a:t>
            </a:r>
          </a:p>
          <a:p>
            <a:pPr lvl="1"/>
            <a:r>
              <a:rPr lang="en-US" dirty="0" smtClean="0"/>
              <a:t>Driver</a:t>
            </a:r>
          </a:p>
          <a:p>
            <a:pPr lvl="1"/>
            <a:r>
              <a:rPr lang="en-US" dirty="0" smtClean="0"/>
              <a:t>Persuader</a:t>
            </a:r>
          </a:p>
          <a:p>
            <a:pPr lvl="1"/>
            <a:r>
              <a:rPr lang="en-US" dirty="0" smtClean="0"/>
              <a:t>Amiable</a:t>
            </a:r>
          </a:p>
          <a:p>
            <a:pPr lvl="1"/>
            <a:r>
              <a:rPr lang="en-US" dirty="0" smtClean="0"/>
              <a:t>Analyzer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40</a:t>
            </a:fld>
            <a:endParaRPr lang="en-US"/>
          </a:p>
        </p:txBody>
      </p:sp>
    </p:spTree>
    <p:extLst>
      <p:ext uri="{BB962C8B-B14F-4D97-AF65-F5344CB8AC3E}">
        <p14:creationId xmlns:p14="http://schemas.microsoft.com/office/powerpoint/2010/main" xmlns="" val="15127031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25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33600" y="0"/>
            <a:ext cx="52577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pPr/>
              <a:t>41</a:t>
            </a:fld>
            <a:endParaRPr lang="en-US"/>
          </a:p>
        </p:txBody>
      </p:sp>
    </p:spTree>
    <p:extLst>
      <p:ext uri="{BB962C8B-B14F-4D97-AF65-F5344CB8AC3E}">
        <p14:creationId xmlns:p14="http://schemas.microsoft.com/office/powerpoint/2010/main" xmlns="" val="26576401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25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5400" y="1524000"/>
            <a:ext cx="6324599" cy="304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pPr/>
              <a:t>42</a:t>
            </a:fld>
            <a:endParaRPr lang="en-US"/>
          </a:p>
        </p:txBody>
      </p:sp>
    </p:spTree>
    <p:extLst>
      <p:ext uri="{BB962C8B-B14F-4D97-AF65-F5344CB8AC3E}">
        <p14:creationId xmlns:p14="http://schemas.microsoft.com/office/powerpoint/2010/main" xmlns="" val="37207282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Giving Feedback</a:t>
            </a:r>
            <a:endParaRPr lang="en-US" dirty="0"/>
          </a:p>
        </p:txBody>
      </p:sp>
      <p:sp>
        <p:nvSpPr>
          <p:cNvPr id="3" name="Content Placeholder 2"/>
          <p:cNvSpPr>
            <a:spLocks noGrp="1"/>
          </p:cNvSpPr>
          <p:nvPr>
            <p:ph idx="1"/>
          </p:nvPr>
        </p:nvSpPr>
        <p:spPr/>
        <p:txBody>
          <a:bodyPr>
            <a:normAutofit/>
          </a:bodyPr>
          <a:lstStyle/>
          <a:p>
            <a:r>
              <a:rPr lang="en-US" dirty="0" smtClean="0"/>
              <a:t>Giving feedback </a:t>
            </a:r>
            <a:r>
              <a:rPr lang="en-US" dirty="0"/>
              <a:t>t</a:t>
            </a:r>
            <a:r>
              <a:rPr lang="en-US" dirty="0" smtClean="0"/>
              <a:t>o an employee regarding her progress towards achieving her goals is a key component of the coaching process. </a:t>
            </a:r>
          </a:p>
          <a:p>
            <a:r>
              <a:rPr lang="en-US" dirty="0" smtClean="0"/>
              <a:t>Feedback is information about past behavior that is given with goal of improving future performance. </a:t>
            </a:r>
          </a:p>
        </p:txBody>
      </p:sp>
      <p:sp>
        <p:nvSpPr>
          <p:cNvPr id="4" name="Slide Number Placeholder 3"/>
          <p:cNvSpPr>
            <a:spLocks noGrp="1"/>
          </p:cNvSpPr>
          <p:nvPr>
            <p:ph type="sldNum" sz="quarter" idx="12"/>
          </p:nvPr>
        </p:nvSpPr>
        <p:spPr/>
        <p:txBody>
          <a:bodyPr/>
          <a:lstStyle/>
          <a:p>
            <a:fld id="{7F77B6AA-44AF-4F59-8C6E-570A2009AB5C}" type="slidenum">
              <a:rPr lang="en-US" smtClean="0"/>
              <a:pPr/>
              <a:t>43</a:t>
            </a:fld>
            <a:endParaRPr lang="en-US"/>
          </a:p>
        </p:txBody>
      </p:sp>
    </p:spTree>
    <p:extLst>
      <p:ext uri="{BB962C8B-B14F-4D97-AF65-F5344CB8AC3E}">
        <p14:creationId xmlns:p14="http://schemas.microsoft.com/office/powerpoint/2010/main" xmlns="" val="39989555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Giving Feedback (Contd.)</a:t>
            </a:r>
            <a:endParaRPr lang="en-US" dirty="0"/>
          </a:p>
        </p:txBody>
      </p:sp>
      <p:sp>
        <p:nvSpPr>
          <p:cNvPr id="3" name="Content Placeholder 2"/>
          <p:cNvSpPr>
            <a:spLocks noGrp="1"/>
          </p:cNvSpPr>
          <p:nvPr>
            <p:ph idx="1"/>
          </p:nvPr>
        </p:nvSpPr>
        <p:spPr/>
        <p:txBody>
          <a:bodyPr/>
          <a:lstStyle/>
          <a:p>
            <a:r>
              <a:rPr lang="en-US" dirty="0"/>
              <a:t>Feedback includes information about both positive and negative aspects of job performance and lets employee know how well they are doing with respect to meeting the established standards.</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pPr/>
              <a:t>44</a:t>
            </a:fld>
            <a:endParaRPr lang="en-US"/>
          </a:p>
        </p:txBody>
      </p:sp>
    </p:spTree>
    <p:extLst>
      <p:ext uri="{BB962C8B-B14F-4D97-AF65-F5344CB8AC3E}">
        <p14:creationId xmlns:p14="http://schemas.microsoft.com/office/powerpoint/2010/main" xmlns="" val="42839454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of Feedback</a:t>
            </a:r>
            <a:endParaRPr lang="en-US" dirty="0"/>
          </a:p>
        </p:txBody>
      </p:sp>
      <p:sp>
        <p:nvSpPr>
          <p:cNvPr id="3" name="Content Placeholder 2"/>
          <p:cNvSpPr>
            <a:spLocks noGrp="1"/>
          </p:cNvSpPr>
          <p:nvPr>
            <p:ph idx="1"/>
          </p:nvPr>
        </p:nvSpPr>
        <p:spPr/>
        <p:txBody>
          <a:bodyPr>
            <a:normAutofit/>
          </a:bodyPr>
          <a:lstStyle/>
          <a:p>
            <a:pPr>
              <a:buNone/>
            </a:pPr>
            <a:r>
              <a:rPr lang="en-US" dirty="0" smtClean="0"/>
              <a:t>Feedback is not a magic bullet for performance improvement, however it serves several important purposes.</a:t>
            </a:r>
          </a:p>
          <a:p>
            <a:endParaRPr lang="en-US" dirty="0" smtClean="0"/>
          </a:p>
          <a:p>
            <a:r>
              <a:rPr lang="en-US" dirty="0" smtClean="0"/>
              <a:t>Helps build confidence: </a:t>
            </a:r>
          </a:p>
          <a:p>
            <a:pPr lvl="1"/>
            <a:r>
              <a:rPr lang="en-US" dirty="0" smtClean="0"/>
              <a:t>Praising good performance builds employee confidence regarding future performance.</a:t>
            </a:r>
          </a:p>
        </p:txBody>
      </p:sp>
      <p:sp>
        <p:nvSpPr>
          <p:cNvPr id="4" name="Slide Number Placeholder 3"/>
          <p:cNvSpPr>
            <a:spLocks noGrp="1"/>
          </p:cNvSpPr>
          <p:nvPr>
            <p:ph type="sldNum" sz="quarter" idx="12"/>
          </p:nvPr>
        </p:nvSpPr>
        <p:spPr/>
        <p:txBody>
          <a:bodyPr/>
          <a:lstStyle/>
          <a:p>
            <a:fld id="{7F77B6AA-44AF-4F59-8C6E-570A2009AB5C}" type="slidenum">
              <a:rPr lang="en-US" smtClean="0"/>
              <a:pPr/>
              <a:t>45</a:t>
            </a:fld>
            <a:endParaRPr lang="en-US"/>
          </a:p>
        </p:txBody>
      </p:sp>
    </p:spTree>
    <p:extLst>
      <p:ext uri="{BB962C8B-B14F-4D97-AF65-F5344CB8AC3E}">
        <p14:creationId xmlns:p14="http://schemas.microsoft.com/office/powerpoint/2010/main" xmlns="" val="9603178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of Feedback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Develops competence: </a:t>
            </a:r>
            <a:endParaRPr lang="en-US" dirty="0" smtClean="0"/>
          </a:p>
          <a:p>
            <a:pPr lvl="1"/>
            <a:r>
              <a:rPr lang="en-US" dirty="0" smtClean="0"/>
              <a:t>Communicating </a:t>
            </a:r>
            <a:r>
              <a:rPr lang="en-US" dirty="0"/>
              <a:t>clearly about what has been done right and how to do the work correctly is valuable information that helps employees become more competent and improve their performance.</a:t>
            </a:r>
          </a:p>
          <a:p>
            <a:endParaRPr lang="en-US" dirty="0" smtClean="0"/>
          </a:p>
          <a:p>
            <a:r>
              <a:rPr lang="en-US" dirty="0" smtClean="0"/>
              <a:t>Enhances </a:t>
            </a:r>
            <a:r>
              <a:rPr lang="en-US" dirty="0"/>
              <a:t>involvement: </a:t>
            </a:r>
            <a:endParaRPr lang="en-US" dirty="0" smtClean="0"/>
          </a:p>
          <a:p>
            <a:pPr lvl="1"/>
            <a:r>
              <a:rPr lang="en-US" dirty="0" smtClean="0"/>
              <a:t>Receiving </a:t>
            </a:r>
            <a:r>
              <a:rPr lang="en-US" dirty="0"/>
              <a:t>feedback and discussing performance issues allow employees to understand their roles in the unit and organization as a whole.</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pPr/>
              <a:t>46</a:t>
            </a:fld>
            <a:endParaRPr lang="en-US"/>
          </a:p>
        </p:txBody>
      </p:sp>
    </p:spTree>
    <p:extLst>
      <p:ext uri="{BB962C8B-B14F-4D97-AF65-F5344CB8AC3E}">
        <p14:creationId xmlns:p14="http://schemas.microsoft.com/office/powerpoint/2010/main" xmlns="" val="34904014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feedback</a:t>
            </a:r>
            <a:endParaRPr lang="en-US" dirty="0"/>
          </a:p>
        </p:txBody>
      </p:sp>
      <p:sp>
        <p:nvSpPr>
          <p:cNvPr id="3" name="Content Placeholder 2"/>
          <p:cNvSpPr>
            <a:spLocks noGrp="1"/>
          </p:cNvSpPr>
          <p:nvPr>
            <p:ph idx="1"/>
          </p:nvPr>
        </p:nvSpPr>
        <p:spPr/>
        <p:txBody>
          <a:bodyPr>
            <a:normAutofit/>
          </a:bodyPr>
          <a:lstStyle/>
          <a:p>
            <a:r>
              <a:rPr lang="en-US" dirty="0" smtClean="0"/>
              <a:t>Negative feedback includes information that performance has fallen short of accepted standards. </a:t>
            </a:r>
          </a:p>
          <a:p>
            <a:r>
              <a:rPr lang="en-US" dirty="0" smtClean="0"/>
              <a:t>The goal of providing </a:t>
            </a:r>
            <a:r>
              <a:rPr lang="en-US" dirty="0"/>
              <a:t>n</a:t>
            </a:r>
            <a:r>
              <a:rPr lang="en-US" dirty="0" smtClean="0"/>
              <a:t>egative feedback is to help employees improve their performance in the future; </a:t>
            </a:r>
          </a:p>
          <a:p>
            <a:pPr lvl="1"/>
            <a:r>
              <a:rPr lang="en-US" dirty="0" smtClean="0"/>
              <a:t>it is not to punish, </a:t>
            </a:r>
          </a:p>
          <a:p>
            <a:pPr lvl="2"/>
            <a:r>
              <a:rPr lang="en-US" dirty="0" smtClean="0"/>
              <a:t>embarrass, or </a:t>
            </a:r>
          </a:p>
          <a:p>
            <a:pPr lvl="2"/>
            <a:r>
              <a:rPr lang="en-US" dirty="0" smtClean="0"/>
              <a:t>chastise them. </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47</a:t>
            </a:fld>
            <a:endParaRPr lang="en-US"/>
          </a:p>
        </p:txBody>
      </p:sp>
    </p:spTree>
    <p:extLst>
      <p:ext uri="{BB962C8B-B14F-4D97-AF65-F5344CB8AC3E}">
        <p14:creationId xmlns:p14="http://schemas.microsoft.com/office/powerpoint/2010/main" xmlns="" val="42510516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Traditional Pay Plans</a:t>
            </a:r>
            <a:endParaRPr lang="en-US" dirty="0"/>
          </a:p>
        </p:txBody>
      </p:sp>
      <p:sp>
        <p:nvSpPr>
          <p:cNvPr id="3" name="Content Placeholder 2"/>
          <p:cNvSpPr>
            <a:spLocks noGrp="1"/>
          </p:cNvSpPr>
          <p:nvPr>
            <p:ph idx="1"/>
          </p:nvPr>
        </p:nvSpPr>
        <p:spPr/>
        <p:txBody>
          <a:bodyPr>
            <a:normAutofit/>
          </a:bodyPr>
          <a:lstStyle/>
          <a:p>
            <a:r>
              <a:rPr lang="en-US" dirty="0" smtClean="0"/>
              <a:t>A traditional approach in implementing reward system is to reward employees for the positions they fill as indicated by their jobs and not necessarily by how they do their work. </a:t>
            </a:r>
          </a:p>
          <a:p>
            <a:r>
              <a:rPr lang="en-US" dirty="0" smtClean="0"/>
              <a:t>In other words, employees are rewarded for filling a specific slot in the organizational hierarchy. </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48</a:t>
            </a:fld>
            <a:endParaRPr lang="en-US"/>
          </a:p>
        </p:txBody>
      </p:sp>
    </p:spTree>
    <p:extLst>
      <p:ext uri="{BB962C8B-B14F-4D97-AF65-F5344CB8AC3E}">
        <p14:creationId xmlns:p14="http://schemas.microsoft.com/office/powerpoint/2010/main" xmlns="" val="18281361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Pay Plans</a:t>
            </a:r>
            <a:endParaRPr lang="en-US" dirty="0"/>
          </a:p>
        </p:txBody>
      </p:sp>
      <p:sp>
        <p:nvSpPr>
          <p:cNvPr id="3" name="Content Placeholder 2"/>
          <p:cNvSpPr>
            <a:spLocks noGrp="1"/>
          </p:cNvSpPr>
          <p:nvPr>
            <p:ph idx="1"/>
          </p:nvPr>
        </p:nvSpPr>
        <p:spPr/>
        <p:txBody>
          <a:bodyPr>
            <a:normAutofit/>
          </a:bodyPr>
          <a:lstStyle/>
          <a:p>
            <a:r>
              <a:rPr lang="en-US" dirty="0" smtClean="0"/>
              <a:t>Contingent pay(CP) also called pay for performance, means that individuals are rewarded based on how well they perform on job. </a:t>
            </a:r>
          </a:p>
          <a:p>
            <a:r>
              <a:rPr lang="en-US" dirty="0" smtClean="0"/>
              <a:t>Thus, employees receive increase in pay based wholly or partially on job performance. </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49</a:t>
            </a:fld>
            <a:endParaRPr lang="en-US"/>
          </a:p>
        </p:txBody>
      </p:sp>
    </p:spTree>
    <p:extLst>
      <p:ext uri="{BB962C8B-B14F-4D97-AF65-F5344CB8AC3E}">
        <p14:creationId xmlns:p14="http://schemas.microsoft.com/office/powerpoint/2010/main" xmlns="" val="28319093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152400"/>
            <a:ext cx="9144000" cy="1219200"/>
          </a:xfrm>
        </p:spPr>
        <p:txBody>
          <a:bodyPr>
            <a:noAutofit/>
          </a:bodyPr>
          <a:lstStyle/>
          <a:p>
            <a:pPr marL="762000" indent="-762000" eaLnBrk="1" hangingPunct="1">
              <a:defRPr/>
            </a:pPr>
            <a:r>
              <a:rPr lang="en-US" dirty="0" smtClean="0"/>
              <a:t>CP systems for different organizational cultures:</a:t>
            </a:r>
          </a:p>
        </p:txBody>
      </p:sp>
      <p:sp>
        <p:nvSpPr>
          <p:cNvPr id="24579" name="Rectangle 3"/>
          <p:cNvSpPr>
            <a:spLocks noGrp="1" noChangeArrowheads="1"/>
          </p:cNvSpPr>
          <p:nvPr>
            <p:ph sz="half" idx="1"/>
          </p:nvPr>
        </p:nvSpPr>
        <p:spPr>
          <a:xfrm>
            <a:off x="990600" y="1371600"/>
            <a:ext cx="7543800" cy="4495800"/>
          </a:xfrm>
        </p:spPr>
        <p:txBody>
          <a:bodyPr>
            <a:normAutofit/>
          </a:bodyPr>
          <a:lstStyle/>
          <a:p>
            <a:pPr eaLnBrk="1" hangingPunct="1">
              <a:defRPr/>
            </a:pPr>
            <a:r>
              <a:rPr lang="en-US" sz="3200" dirty="0" smtClean="0">
                <a:ea typeface="+mn-ea"/>
              </a:rPr>
              <a:t>Traditional organizations</a:t>
            </a:r>
          </a:p>
          <a:p>
            <a:pPr lvl="1" eaLnBrk="1" hangingPunct="1">
              <a:defRPr/>
            </a:pPr>
            <a:r>
              <a:rPr lang="en-US" sz="3200" dirty="0" smtClean="0">
                <a:ea typeface="+mn-ea"/>
              </a:rPr>
              <a:t>Piece rate</a:t>
            </a:r>
          </a:p>
          <a:p>
            <a:pPr lvl="1" eaLnBrk="1" hangingPunct="1">
              <a:defRPr/>
            </a:pPr>
            <a:r>
              <a:rPr lang="en-US" sz="3200" dirty="0" smtClean="0">
                <a:ea typeface="+mn-ea"/>
              </a:rPr>
              <a:t>Sales commissions</a:t>
            </a:r>
          </a:p>
          <a:p>
            <a:pPr lvl="1" eaLnBrk="1" hangingPunct="1">
              <a:defRPr/>
            </a:pPr>
            <a:r>
              <a:rPr lang="en-US" sz="3200" dirty="0" smtClean="0">
                <a:ea typeface="+mn-ea"/>
              </a:rPr>
              <a:t>Group incentives</a:t>
            </a:r>
          </a:p>
          <a:p>
            <a:pPr eaLnBrk="1" hangingPunct="1">
              <a:defRPr/>
            </a:pPr>
            <a:r>
              <a:rPr lang="en-US" sz="3200" dirty="0" smtClean="0">
                <a:ea typeface="+mn-ea"/>
              </a:rPr>
              <a:t>Involvement organizations</a:t>
            </a:r>
          </a:p>
          <a:p>
            <a:pPr lvl="1" eaLnBrk="1" hangingPunct="1">
              <a:defRPr/>
            </a:pPr>
            <a:r>
              <a:rPr lang="en-US" sz="3200" dirty="0" smtClean="0">
                <a:ea typeface="+mn-ea"/>
              </a:rPr>
              <a:t>Profit sharing</a:t>
            </a:r>
          </a:p>
          <a:p>
            <a:pPr lvl="1" eaLnBrk="1" hangingPunct="1">
              <a:defRPr/>
            </a:pPr>
            <a:r>
              <a:rPr lang="en-US" sz="3200" dirty="0" smtClean="0">
                <a:ea typeface="+mn-ea"/>
              </a:rPr>
              <a:t>Skill-based pay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50</a:t>
            </a:fld>
            <a:endParaRPr lang="en-US"/>
          </a:p>
        </p:txBody>
      </p:sp>
    </p:spTree>
    <p:extLst>
      <p:ext uri="{BB962C8B-B14F-4D97-AF65-F5344CB8AC3E}">
        <p14:creationId xmlns:p14="http://schemas.microsoft.com/office/powerpoint/2010/main" xmlns="" val="27957867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structures (Contd.)</a:t>
            </a:r>
            <a:endParaRPr lang="en-US" dirty="0"/>
          </a:p>
        </p:txBody>
      </p:sp>
      <p:sp>
        <p:nvSpPr>
          <p:cNvPr id="3" name="Content Placeholder 2"/>
          <p:cNvSpPr>
            <a:spLocks noGrp="1"/>
          </p:cNvSpPr>
          <p:nvPr>
            <p:ph idx="1"/>
          </p:nvPr>
        </p:nvSpPr>
        <p:spPr/>
        <p:txBody>
          <a:bodyPr/>
          <a:lstStyle/>
          <a:p>
            <a:r>
              <a:rPr lang="en-US" dirty="0" smtClean="0"/>
              <a:t>Several job evaluation methods are available but the most popular are;</a:t>
            </a:r>
          </a:p>
          <a:p>
            <a:pPr lvl="1"/>
            <a:r>
              <a:rPr lang="en-US" dirty="0" smtClean="0"/>
              <a:t>Ranking, </a:t>
            </a:r>
          </a:p>
          <a:p>
            <a:pPr lvl="1"/>
            <a:r>
              <a:rPr lang="en-US" dirty="0" smtClean="0"/>
              <a:t>Classification, and</a:t>
            </a:r>
          </a:p>
          <a:p>
            <a:pPr lvl="1"/>
            <a:r>
              <a:rPr lang="en-US" dirty="0" smtClean="0"/>
              <a:t>Point.</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51</a:t>
            </a:fld>
            <a:endParaRPr lang="en-US"/>
          </a:p>
        </p:txBody>
      </p:sp>
    </p:spTree>
    <p:extLst>
      <p:ext uri="{BB962C8B-B14F-4D97-AF65-F5344CB8AC3E}">
        <p14:creationId xmlns:p14="http://schemas.microsoft.com/office/powerpoint/2010/main" xmlns="" val="32353448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Principle of Legislation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Legislation and court cases in many other countries around the world indicate that discriminatory effects of a performance management system can be minimized by applying the basic principle: </a:t>
            </a:r>
          </a:p>
          <a:p>
            <a:pPr lvl="1"/>
            <a:r>
              <a:rPr lang="en-US" dirty="0" smtClean="0"/>
              <a:t>Treat everyone in exactly the same way. </a:t>
            </a:r>
          </a:p>
          <a:p>
            <a:pPr lvl="2"/>
            <a:r>
              <a:rPr lang="en-US" dirty="0" smtClean="0"/>
              <a:t>Unfortunately this does not happen very often. </a:t>
            </a:r>
          </a:p>
          <a:p>
            <a:pPr lvl="2"/>
            <a:r>
              <a:rPr lang="en-US" dirty="0" smtClean="0"/>
              <a:t>As a consequence, there has been an increase in number of employment discrimination cases filed and many of these cases have involved issues around the design and implementation of the performance management system.</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52</a:t>
            </a:fld>
            <a:endParaRPr lang="en-US"/>
          </a:p>
        </p:txBody>
      </p:sp>
    </p:spTree>
    <p:extLst>
      <p:ext uri="{BB962C8B-B14F-4D97-AF65-F5344CB8AC3E}">
        <p14:creationId xmlns:p14="http://schemas.microsoft.com/office/powerpoint/2010/main" xmlns="" val="24748122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Performance</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Team performance does not always fulfill its promise; therefore, it makes sense for performance management systems to go beyond focusing on individual performance.</a:t>
            </a:r>
          </a:p>
          <a:p>
            <a:pPr>
              <a:buNone/>
            </a:pPr>
            <a:endParaRPr lang="en-US" dirty="0"/>
          </a:p>
          <a:p>
            <a:pPr>
              <a:buNone/>
            </a:pPr>
            <a:r>
              <a:rPr lang="en-US" dirty="0" smtClean="0"/>
              <a:t>Specifically, the system should target not only </a:t>
            </a:r>
          </a:p>
          <a:p>
            <a:pPr lvl="1"/>
            <a:r>
              <a:rPr lang="en-US" dirty="0" smtClean="0"/>
              <a:t>Individual performance but also</a:t>
            </a:r>
          </a:p>
          <a:p>
            <a:pPr lvl="1"/>
            <a:r>
              <a:rPr lang="en-US" dirty="0" smtClean="0"/>
              <a:t>An individuals contribution to the performance of his or her team</a:t>
            </a:r>
          </a:p>
          <a:p>
            <a:pPr lvl="1"/>
            <a:r>
              <a:rPr lang="en-US" dirty="0" smtClean="0"/>
              <a:t>Performance of team as a whole.</a:t>
            </a:r>
            <a:endParaRPr lang="en-US" dirty="0"/>
          </a:p>
        </p:txBody>
      </p:sp>
      <p:sp>
        <p:nvSpPr>
          <p:cNvPr id="4" name="Slide Number Placeholder 3"/>
          <p:cNvSpPr>
            <a:spLocks noGrp="1"/>
          </p:cNvSpPr>
          <p:nvPr>
            <p:ph type="sldNum" sz="quarter" idx="12"/>
          </p:nvPr>
        </p:nvSpPr>
        <p:spPr/>
        <p:txBody>
          <a:bodyPr/>
          <a:lstStyle/>
          <a:p>
            <a:fld id="{C3880AA9-BE4B-4E1A-A40A-B1B2040B3686}" type="slidenum">
              <a:rPr lang="en-US" smtClean="0"/>
              <a:pPr/>
              <a:t>53</a:t>
            </a:fld>
            <a:endParaRPr lang="en-US"/>
          </a:p>
        </p:txBody>
      </p:sp>
    </p:spTree>
    <p:extLst>
      <p:ext uri="{BB962C8B-B14F-4D97-AF65-F5344CB8AC3E}">
        <p14:creationId xmlns:p14="http://schemas.microsoft.com/office/powerpoint/2010/main" xmlns="" val="21310916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26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304800"/>
            <a:ext cx="8610599" cy="61721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3880AA9-BE4B-4E1A-A40A-B1B2040B3686}" type="slidenum">
              <a:rPr lang="en-US" smtClean="0"/>
              <a:pPr/>
              <a:t>54</a:t>
            </a:fld>
            <a:endParaRPr lang="en-US"/>
          </a:p>
        </p:txBody>
      </p:sp>
    </p:spTree>
    <p:extLst>
      <p:ext uri="{BB962C8B-B14F-4D97-AF65-F5344CB8AC3E}">
        <p14:creationId xmlns:p14="http://schemas.microsoft.com/office/powerpoint/2010/main" xmlns="" val="12975182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Rewarding Team </a:t>
            </a:r>
            <a:r>
              <a:rPr lang="en-US" dirty="0" smtClean="0"/>
              <a:t>Performance (Contd.)</a:t>
            </a:r>
            <a:endParaRPr lang="en-US" dirty="0"/>
          </a:p>
        </p:txBody>
      </p:sp>
      <p:sp>
        <p:nvSpPr>
          <p:cNvPr id="3" name="Content Placeholder 2"/>
          <p:cNvSpPr>
            <a:spLocks noGrp="1"/>
          </p:cNvSpPr>
          <p:nvPr>
            <p:ph idx="1"/>
          </p:nvPr>
        </p:nvSpPr>
        <p:spPr/>
        <p:txBody>
          <a:bodyPr>
            <a:normAutofit/>
          </a:bodyPr>
          <a:lstStyle/>
          <a:p>
            <a:r>
              <a:rPr lang="en-US" dirty="0" smtClean="0"/>
              <a:t>Organizations can reward team performance in a ways similar to those in which they reward individual performance. </a:t>
            </a:r>
          </a:p>
        </p:txBody>
      </p:sp>
      <p:sp>
        <p:nvSpPr>
          <p:cNvPr id="4" name="Slide Number Placeholder 3"/>
          <p:cNvSpPr>
            <a:spLocks noGrp="1"/>
          </p:cNvSpPr>
          <p:nvPr>
            <p:ph type="sldNum" sz="quarter" idx="12"/>
          </p:nvPr>
        </p:nvSpPr>
        <p:spPr/>
        <p:txBody>
          <a:bodyPr/>
          <a:lstStyle/>
          <a:p>
            <a:fld id="{C3880AA9-BE4B-4E1A-A40A-B1B2040B3686}" type="slidenum">
              <a:rPr lang="en-US" smtClean="0"/>
              <a:pPr/>
              <a:t>55</a:t>
            </a:fld>
            <a:endParaRPr lang="en-US"/>
          </a:p>
        </p:txBody>
      </p:sp>
    </p:spTree>
    <p:extLst>
      <p:ext uri="{BB962C8B-B14F-4D97-AF65-F5344CB8AC3E}">
        <p14:creationId xmlns:p14="http://schemas.microsoft.com/office/powerpoint/2010/main" xmlns="" val="5076178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56</a:t>
            </a:fld>
            <a:endParaRPr lang="en-US"/>
          </a:p>
        </p:txBody>
      </p:sp>
    </p:spTree>
    <p:extLst>
      <p:ext uri="{BB962C8B-B14F-4D97-AF65-F5344CB8AC3E}">
        <p14:creationId xmlns:p14="http://schemas.microsoft.com/office/powerpoint/2010/main" xmlns="" val="4853734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2043</Words>
  <Application>Microsoft Office PowerPoint</Application>
  <PresentationFormat>On-screen Show (4:3)</PresentationFormat>
  <Paragraphs>226</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HRM-755  PERFORMANCE MANAGEMENT</vt:lpstr>
      <vt:lpstr>Agenda for Today’s Lecture</vt:lpstr>
      <vt:lpstr>Rater error training</vt:lpstr>
      <vt:lpstr>Slide 4</vt:lpstr>
      <vt:lpstr>Frame of Reference Training</vt:lpstr>
      <vt:lpstr>Frame of Reference Training (Contd.)</vt:lpstr>
      <vt:lpstr>Frame of Reference Training (Contd.)</vt:lpstr>
      <vt:lpstr>Frame of Reference Training (Contd.)</vt:lpstr>
      <vt:lpstr>Frame of Reference Training (Contd.)</vt:lpstr>
      <vt:lpstr>Behavior Observational Training</vt:lpstr>
      <vt:lpstr>Behavior Observational Training (Contd.)</vt:lpstr>
      <vt:lpstr>Behavior Observational Training (Contd.)</vt:lpstr>
      <vt:lpstr>Behavior Observational Training (Contd.)</vt:lpstr>
      <vt:lpstr>Self Leadership Training</vt:lpstr>
      <vt:lpstr>Self Leadership Training (Contd.)</vt:lpstr>
      <vt:lpstr>Self Leadership Training (Contd.)</vt:lpstr>
      <vt:lpstr>Self- Efficacy Training</vt:lpstr>
      <vt:lpstr>Pilot Testing</vt:lpstr>
      <vt:lpstr>Pilot Testing (Contd.)</vt:lpstr>
      <vt:lpstr>Ongoing Monitoring and Evaluation</vt:lpstr>
      <vt:lpstr>Ongoing Monitoring and Evaluation (Contd.)</vt:lpstr>
      <vt:lpstr>Personal Developmental Plan</vt:lpstr>
      <vt:lpstr>Personal Developmental Plan (Contd.)</vt:lpstr>
      <vt:lpstr>Content of Developmental Plan</vt:lpstr>
      <vt:lpstr>Slide 25</vt:lpstr>
      <vt:lpstr>Slide 26</vt:lpstr>
      <vt:lpstr>Direct Supervisors Role</vt:lpstr>
      <vt:lpstr>Direct Supervisors Role (Contd.)</vt:lpstr>
      <vt:lpstr>360 Degree Feedback System</vt:lpstr>
      <vt:lpstr>360 Degree Feedback System (Contd.)</vt:lpstr>
      <vt:lpstr>360 Degree Feedback System (Contd.)</vt:lpstr>
      <vt:lpstr>360 Degree Feedback System (Contd.)</vt:lpstr>
      <vt:lpstr>Performance management skills</vt:lpstr>
      <vt:lpstr>Performance management skills (Contd.)</vt:lpstr>
      <vt:lpstr>Coaching </vt:lpstr>
      <vt:lpstr>Coaching (Contd.)</vt:lpstr>
      <vt:lpstr>Coaching (Contd.)</vt:lpstr>
      <vt:lpstr>Slide 38</vt:lpstr>
      <vt:lpstr>Slide 39</vt:lpstr>
      <vt:lpstr>Coaching styles</vt:lpstr>
      <vt:lpstr>Slide 41</vt:lpstr>
      <vt:lpstr>Slide 42</vt:lpstr>
      <vt:lpstr>Giving Feedback</vt:lpstr>
      <vt:lpstr>Giving Feedback (Contd.)</vt:lpstr>
      <vt:lpstr>Purposes of Feedback</vt:lpstr>
      <vt:lpstr>Purposes of Feedback (Contd.)</vt:lpstr>
      <vt:lpstr>Negative feedback</vt:lpstr>
      <vt:lpstr>Traditional Pay Plans</vt:lpstr>
      <vt:lpstr>Contingent Pay Plans</vt:lpstr>
      <vt:lpstr>CP systems for different organizational cultures:</vt:lpstr>
      <vt:lpstr>Pay structures (Contd.)</vt:lpstr>
      <vt:lpstr>Basic Principle of Legislation</vt:lpstr>
      <vt:lpstr>Team Performance</vt:lpstr>
      <vt:lpstr>Slide 54</vt:lpstr>
      <vt:lpstr>Rewarding Team Performance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19</cp:revision>
  <dcterms:created xsi:type="dcterms:W3CDTF">2014-07-16T08:24:56Z</dcterms:created>
  <dcterms:modified xsi:type="dcterms:W3CDTF">2014-07-17T03:40:49Z</dcterms:modified>
</cp:coreProperties>
</file>