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95" r:id="rId2"/>
    <p:sldId id="296" r:id="rId3"/>
    <p:sldId id="300" r:id="rId4"/>
    <p:sldId id="301"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302" r:id="rId44"/>
    <p:sldId id="303" r:id="rId45"/>
    <p:sldId id="299"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6FF501-7605-4641-9291-3C057B76836C}" type="datetimeFigureOut">
              <a:rPr lang="en-US" smtClean="0"/>
              <a:t>12/07/2014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A70ACB-6841-485A-B951-066499E0D8C7}" type="slidenum">
              <a:rPr lang="en-US" smtClean="0"/>
              <a:t>‹#›</a:t>
            </a:fld>
            <a:endParaRPr lang="en-US"/>
          </a:p>
        </p:txBody>
      </p:sp>
    </p:spTree>
    <p:extLst>
      <p:ext uri="{BB962C8B-B14F-4D97-AF65-F5344CB8AC3E}">
        <p14:creationId xmlns:p14="http://schemas.microsoft.com/office/powerpoint/2010/main" val="4291904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DAE88E6-3885-47F9-9344-99B31C27DD92}"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749870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8D8A78-8683-44E3-8B3D-E272F2640711}"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1689591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1D736B-E4C1-4AAA-819F-F2F587A3EFA7}"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6451817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5D017A-E277-4966-84DA-050805EA6D32}" type="datetime1">
              <a:rPr lang="en-US" smtClean="0"/>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1760504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9BF356F-BB5F-4B79-B093-49BA51595368}" type="datetime1">
              <a:rPr lang="en-US" smtClean="0"/>
              <a:t>12/07/2014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4192270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08EFC7A-BD31-481C-B8D7-AC09E2183F29}" type="datetime1">
              <a:rPr lang="en-US" smtClean="0"/>
              <a:t>12/07/2014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27531013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0483C-08CA-4E10-BC86-C8918EBE7177}" type="datetime1">
              <a:rPr lang="en-US" smtClean="0"/>
              <a:t>12/07/2014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611273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B6EF8F-1A1B-4C70-A7AD-B0B57052D8E9}" type="datetime1">
              <a:rPr lang="en-US" smtClean="0"/>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459499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34683B-65B4-431B-96AD-847790B106B3}" type="datetime1">
              <a:rPr lang="en-US" smtClean="0"/>
              <a:t>12/07/2014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4023239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828EFC-5650-4DC5-9FB8-D6531B3CE2D4}"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2444087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E8DAFF5-FDB4-41C8-8095-D79FA2CF7422}" type="datetime1">
              <a:rPr lang="en-US" smtClean="0"/>
              <a:t>12/07/2014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77B6AA-44AF-4F59-8C6E-570A2009AB5C}" type="slidenum">
              <a:rPr lang="en-US" smtClean="0"/>
              <a:t>‹#›</a:t>
            </a:fld>
            <a:endParaRPr lang="en-US"/>
          </a:p>
        </p:txBody>
      </p:sp>
    </p:spTree>
    <p:extLst>
      <p:ext uri="{BB962C8B-B14F-4D97-AF65-F5344CB8AC3E}">
        <p14:creationId xmlns:p14="http://schemas.microsoft.com/office/powerpoint/2010/main" val="2313570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16BA6F-444B-425B-8897-C291E789995E}" type="datetime1">
              <a:rPr lang="en-US" smtClean="0"/>
              <a:t>12/07/2014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7B6AA-44AF-4F59-8C6E-570A2009AB5C}" type="slidenum">
              <a:rPr lang="en-US" smtClean="0"/>
              <a:t>‹#›</a:t>
            </a:fld>
            <a:endParaRPr lang="en-US"/>
          </a:p>
        </p:txBody>
      </p:sp>
    </p:spTree>
    <p:extLst>
      <p:ext uri="{BB962C8B-B14F-4D97-AF65-F5344CB8AC3E}">
        <p14:creationId xmlns:p14="http://schemas.microsoft.com/office/powerpoint/2010/main" val="2541621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smtClean="0"/>
              <a:t>HRM-755 </a:t>
            </a:r>
            <a:r>
              <a:rPr lang="en-US" dirty="0" smtClean="0"/>
              <a:t/>
            </a:r>
            <a:br>
              <a:rPr lang="en-US" dirty="0" smtClean="0"/>
            </a:br>
            <a:r>
              <a:rPr lang="en-US" dirty="0" smtClean="0"/>
              <a:t>PERFORMANCE MANAGEMENT</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486400" y="468868"/>
            <a:ext cx="2743200" cy="369332"/>
          </a:xfrm>
          <a:prstGeom prst="rect">
            <a:avLst/>
          </a:prstGeom>
          <a:noFill/>
        </p:spPr>
        <p:txBody>
          <a:bodyPr wrap="square" rtlCol="0">
            <a:spAutoFit/>
          </a:bodyPr>
          <a:lstStyle/>
          <a:p>
            <a:r>
              <a:rPr lang="en-US" dirty="0" smtClean="0"/>
              <a:t>LECTURE: TWENTY </a:t>
            </a:r>
            <a:r>
              <a:rPr lang="en-US" dirty="0" smtClean="0"/>
              <a:t>NINE</a:t>
            </a:r>
            <a:endParaRPr lang="en-US" dirty="0"/>
          </a:p>
        </p:txBody>
      </p:sp>
      <p:sp>
        <p:nvSpPr>
          <p:cNvPr id="5" name="Slide Number Placeholder 4"/>
          <p:cNvSpPr>
            <a:spLocks noGrp="1"/>
          </p:cNvSpPr>
          <p:nvPr>
            <p:ph type="sldNum" sz="quarter" idx="12"/>
          </p:nvPr>
        </p:nvSpPr>
        <p:spPr/>
        <p:txBody>
          <a:bodyPr/>
          <a:lstStyle/>
          <a:p>
            <a:fld id="{E4E9E3B9-E0E1-4554-81A1-1E7F5F7F9D57}" type="slidenum">
              <a:rPr lang="en-US" smtClean="0"/>
              <a:t>1</a:t>
            </a:fld>
            <a:endParaRPr lang="en-US"/>
          </a:p>
        </p:txBody>
      </p:sp>
    </p:spTree>
    <p:extLst>
      <p:ext uri="{BB962C8B-B14F-4D97-AF65-F5344CB8AC3E}">
        <p14:creationId xmlns:p14="http://schemas.microsoft.com/office/powerpoint/2010/main" val="25158106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CASE STUDY– DEVELOPMENTAL PLAN FORM</a:t>
            </a:r>
          </a:p>
          <a:p>
            <a:r>
              <a:rPr lang="en-US" dirty="0" smtClean="0"/>
              <a:t>CHAPTER 9 FROM SECTION 3;</a:t>
            </a:r>
          </a:p>
          <a:p>
            <a:pPr lvl="1"/>
            <a:r>
              <a:rPr lang="en-US" dirty="0" smtClean="0"/>
              <a:t>PERFORMANCE MANAGEMENT SKILLS</a:t>
            </a:r>
          </a:p>
          <a:p>
            <a:r>
              <a:rPr lang="en-US" dirty="0" smtClean="0"/>
              <a:t>Performance management Skills</a:t>
            </a:r>
          </a:p>
          <a:p>
            <a:r>
              <a:rPr lang="en-US" dirty="0" smtClean="0"/>
              <a:t>Coaching</a:t>
            </a:r>
          </a:p>
          <a:p>
            <a:r>
              <a:rPr lang="en-US" dirty="0" smtClean="0"/>
              <a:t>Guiding Principles for Successful Coaching</a:t>
            </a:r>
          </a:p>
          <a:p>
            <a:r>
              <a:rPr lang="en-US" dirty="0" smtClean="0"/>
              <a:t>Functions of Coaching</a:t>
            </a:r>
          </a:p>
          <a:p>
            <a:r>
              <a:rPr lang="en-US" dirty="0" smtClean="0"/>
              <a:t>Coach Engagement</a:t>
            </a:r>
          </a:p>
          <a:p>
            <a:r>
              <a:rPr lang="en-US" dirty="0" smtClean="0"/>
              <a:t>Good Coach</a:t>
            </a:r>
          </a:p>
          <a:p>
            <a:r>
              <a:rPr lang="en-US" dirty="0" smtClean="0"/>
              <a:t>Coaching Styles</a:t>
            </a:r>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t>2</a:t>
            </a:fld>
            <a:endParaRPr lang="en-US"/>
          </a:p>
        </p:txBody>
      </p:sp>
    </p:spTree>
    <p:extLst>
      <p:ext uri="{BB962C8B-B14F-4D97-AF65-F5344CB8AC3E}">
        <p14:creationId xmlns:p14="http://schemas.microsoft.com/office/powerpoint/2010/main" val="448676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for Today’s Lecture</a:t>
            </a:r>
            <a:endParaRPr lang="en-US" dirty="0"/>
          </a:p>
        </p:txBody>
      </p:sp>
      <p:sp>
        <p:nvSpPr>
          <p:cNvPr id="3" name="Content Placeholder 2"/>
          <p:cNvSpPr>
            <a:spLocks noGrp="1"/>
          </p:cNvSpPr>
          <p:nvPr>
            <p:ph idx="1"/>
          </p:nvPr>
        </p:nvSpPr>
        <p:spPr/>
        <p:txBody>
          <a:bodyPr/>
          <a:lstStyle/>
          <a:p>
            <a:r>
              <a:rPr lang="en-US" dirty="0" smtClean="0"/>
              <a:t>Coaching Process</a:t>
            </a:r>
          </a:p>
          <a:p>
            <a:r>
              <a:rPr lang="en-US" dirty="0" smtClean="0"/>
              <a:t>Observation and Documentation of Developmental Behavior and Outcomes</a:t>
            </a:r>
          </a:p>
          <a:p>
            <a:r>
              <a:rPr lang="en-US" dirty="0" smtClean="0"/>
              <a:t>Constraints in Observing and Evaluating Performance</a:t>
            </a:r>
          </a:p>
          <a:p>
            <a:r>
              <a:rPr lang="en-US" dirty="0" smtClean="0"/>
              <a:t>Reasons for Documentation of Progress</a:t>
            </a:r>
          </a:p>
          <a:p>
            <a:r>
              <a:rPr lang="en-US" dirty="0" smtClean="0"/>
              <a:t>Recommendations for Documentation of Progress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3</a:t>
            </a:fld>
            <a:endParaRPr lang="en-US"/>
          </a:p>
        </p:txBody>
      </p:sp>
    </p:spTree>
    <p:extLst>
      <p:ext uri="{BB962C8B-B14F-4D97-AF65-F5344CB8AC3E}">
        <p14:creationId xmlns:p14="http://schemas.microsoft.com/office/powerpoint/2010/main" val="2073621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Agenda for Today’s Lecture (Contd.)</a:t>
            </a:r>
            <a:endParaRPr lang="en-US" dirty="0"/>
          </a:p>
        </p:txBody>
      </p:sp>
      <p:sp>
        <p:nvSpPr>
          <p:cNvPr id="3" name="Content Placeholder 2"/>
          <p:cNvSpPr>
            <a:spLocks noGrp="1"/>
          </p:cNvSpPr>
          <p:nvPr>
            <p:ph idx="1"/>
          </p:nvPr>
        </p:nvSpPr>
        <p:spPr/>
        <p:txBody>
          <a:bodyPr/>
          <a:lstStyle/>
          <a:p>
            <a:r>
              <a:rPr lang="en-US" dirty="0" smtClean="0"/>
              <a:t>Giving Feedback</a:t>
            </a:r>
          </a:p>
          <a:p>
            <a:r>
              <a:rPr lang="en-US" dirty="0" smtClean="0"/>
              <a:t>Purposes of Feedback</a:t>
            </a:r>
          </a:p>
          <a:p>
            <a:r>
              <a:rPr lang="en-US" dirty="0" smtClean="0"/>
              <a:t>Enhancing Feedback</a:t>
            </a:r>
          </a:p>
          <a:p>
            <a:r>
              <a:rPr lang="en-US" dirty="0" smtClean="0"/>
              <a:t>Praise</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4</a:t>
            </a:fld>
            <a:endParaRPr lang="en-US"/>
          </a:p>
        </p:txBody>
      </p:sp>
    </p:spTree>
    <p:extLst>
      <p:ext uri="{BB962C8B-B14F-4D97-AF65-F5344CB8AC3E}">
        <p14:creationId xmlns:p14="http://schemas.microsoft.com/office/powerpoint/2010/main" val="197687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a:t>
            </a:r>
            <a:r>
              <a:rPr lang="en-US" dirty="0" smtClean="0"/>
              <a:t>Process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The coaching process </a:t>
            </a:r>
            <a:r>
              <a:rPr lang="en-US" dirty="0" smtClean="0"/>
              <a:t>is </a:t>
            </a:r>
            <a:r>
              <a:rPr lang="en-US" dirty="0" smtClean="0"/>
              <a:t>accomplished in following </a:t>
            </a:r>
            <a:r>
              <a:rPr lang="en-US" dirty="0" smtClean="0"/>
              <a:t>manner</a:t>
            </a:r>
            <a:r>
              <a:rPr lang="en-US" dirty="0" smtClean="0"/>
              <a:t>:</a:t>
            </a:r>
            <a:endParaRPr lang="en-US" dirty="0" smtClean="0"/>
          </a:p>
          <a:p>
            <a:endParaRPr lang="en-US" dirty="0" smtClean="0"/>
          </a:p>
          <a:p>
            <a:r>
              <a:rPr lang="en-US" dirty="0" smtClean="0"/>
              <a:t>The </a:t>
            </a:r>
            <a:r>
              <a:rPr lang="en-US" dirty="0" smtClean="0"/>
              <a:t>first step involves setting developmental goals. </a:t>
            </a:r>
            <a:endParaRPr lang="en-US" dirty="0" smtClean="0"/>
          </a:p>
          <a:p>
            <a:r>
              <a:rPr lang="en-US" dirty="0" smtClean="0"/>
              <a:t>The </a:t>
            </a:r>
            <a:r>
              <a:rPr lang="en-US" dirty="0" smtClean="0"/>
              <a:t>developing goals are a key component of the developmental plan. </a:t>
            </a:r>
            <a:endParaRPr lang="en-US" dirty="0" smtClean="0"/>
          </a:p>
          <a:p>
            <a:r>
              <a:rPr lang="en-US" dirty="0" smtClean="0"/>
              <a:t>These </a:t>
            </a:r>
            <a:r>
              <a:rPr lang="en-US" dirty="0" smtClean="0"/>
              <a:t>goals must be reasonable, attainable, and derived from a careful analysis of the areas in which an employee needs to improve</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5</a:t>
            </a:fld>
            <a:endParaRPr lang="en-US"/>
          </a:p>
        </p:txBody>
      </p:sp>
    </p:spTree>
    <p:extLst>
      <p:ext uri="{BB962C8B-B14F-4D97-AF65-F5344CB8AC3E}">
        <p14:creationId xmlns:p14="http://schemas.microsoft.com/office/powerpoint/2010/main" val="4193495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Process (Contd.)</a:t>
            </a:r>
            <a:endParaRPr lang="en-US" dirty="0"/>
          </a:p>
        </p:txBody>
      </p:sp>
      <p:sp>
        <p:nvSpPr>
          <p:cNvPr id="3" name="Content Placeholder 2"/>
          <p:cNvSpPr>
            <a:spLocks noGrp="1"/>
          </p:cNvSpPr>
          <p:nvPr>
            <p:ph idx="1"/>
          </p:nvPr>
        </p:nvSpPr>
        <p:spPr/>
        <p:txBody>
          <a:bodyPr>
            <a:normAutofit fontScale="92500"/>
          </a:bodyPr>
          <a:lstStyle/>
          <a:p>
            <a:r>
              <a:rPr lang="en-US" dirty="0"/>
              <a:t>The second step in coaching process is to identify resources and strategies that will help the employee achieve the developmental goals. </a:t>
            </a:r>
            <a:endParaRPr lang="en-US" dirty="0" smtClean="0"/>
          </a:p>
          <a:p>
            <a:r>
              <a:rPr lang="en-US" dirty="0" smtClean="0"/>
              <a:t>These </a:t>
            </a:r>
            <a:r>
              <a:rPr lang="en-US" dirty="0"/>
              <a:t>can include on the job training, attending courses, self guided reading, mentoring, attending a conference, getting a degree, job rotation, a temporary assignment, and membership or a leadership role in a professional or trade organization. </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6</a:t>
            </a:fld>
            <a:endParaRPr lang="en-US"/>
          </a:p>
        </p:txBody>
      </p:sp>
    </p:spTree>
    <p:extLst>
      <p:ext uri="{BB962C8B-B14F-4D97-AF65-F5344CB8AC3E}">
        <p14:creationId xmlns:p14="http://schemas.microsoft.com/office/powerpoint/2010/main" val="131276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Process (Contd.)</a:t>
            </a:r>
            <a:endParaRPr lang="en-US" dirty="0"/>
          </a:p>
        </p:txBody>
      </p:sp>
      <p:sp>
        <p:nvSpPr>
          <p:cNvPr id="3" name="Content Placeholder 2"/>
          <p:cNvSpPr>
            <a:spLocks noGrp="1"/>
          </p:cNvSpPr>
          <p:nvPr>
            <p:ph idx="1"/>
          </p:nvPr>
        </p:nvSpPr>
        <p:spPr/>
        <p:txBody>
          <a:bodyPr>
            <a:normAutofit/>
          </a:bodyPr>
          <a:lstStyle/>
          <a:p>
            <a:r>
              <a:rPr lang="en-US" dirty="0" smtClean="0"/>
              <a:t>The third step involves implementing the strategies that will allow the employees to achieve the developmental goals.</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7</a:t>
            </a:fld>
            <a:endParaRPr lang="en-US"/>
          </a:p>
        </p:txBody>
      </p:sp>
    </p:spTree>
    <p:extLst>
      <p:ext uri="{BB962C8B-B14F-4D97-AF65-F5344CB8AC3E}">
        <p14:creationId xmlns:p14="http://schemas.microsoft.com/office/powerpoint/2010/main" val="1538080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Process (Contd.)</a:t>
            </a:r>
            <a:endParaRPr lang="en-US" dirty="0"/>
          </a:p>
        </p:txBody>
      </p:sp>
      <p:sp>
        <p:nvSpPr>
          <p:cNvPr id="3" name="Content Placeholder 2"/>
          <p:cNvSpPr>
            <a:spLocks noGrp="1"/>
          </p:cNvSpPr>
          <p:nvPr>
            <p:ph idx="1"/>
          </p:nvPr>
        </p:nvSpPr>
        <p:spPr/>
        <p:txBody>
          <a:bodyPr/>
          <a:lstStyle/>
          <a:p>
            <a:r>
              <a:rPr lang="en-US" dirty="0"/>
              <a:t>The fourth step is to collect and evaluate data to assess the extent to which each of developmental goals has been achieved</a:t>
            </a:r>
            <a:r>
              <a:rPr lang="en-US" dirty="0" smtClean="0"/>
              <a:t>.</a:t>
            </a:r>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8</a:t>
            </a:fld>
            <a:endParaRPr lang="en-US"/>
          </a:p>
        </p:txBody>
      </p:sp>
    </p:spTree>
    <p:extLst>
      <p:ext uri="{BB962C8B-B14F-4D97-AF65-F5344CB8AC3E}">
        <p14:creationId xmlns:p14="http://schemas.microsoft.com/office/powerpoint/2010/main" val="511378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Process (Contd.)</a:t>
            </a:r>
            <a:endParaRPr lang="en-US" dirty="0"/>
          </a:p>
        </p:txBody>
      </p:sp>
      <p:sp>
        <p:nvSpPr>
          <p:cNvPr id="3" name="Content Placeholder 2"/>
          <p:cNvSpPr>
            <a:spLocks noGrp="1"/>
          </p:cNvSpPr>
          <p:nvPr>
            <p:ph idx="1"/>
          </p:nvPr>
        </p:nvSpPr>
        <p:spPr/>
        <p:txBody>
          <a:bodyPr/>
          <a:lstStyle/>
          <a:p>
            <a:r>
              <a:rPr lang="en-US" dirty="0"/>
              <a:t>The final step is the coach provides feedback to the employee, and based on the extent to which each of the goals has been achieved, the developmental goals are revised and the entire process begins again.</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9</a:t>
            </a:fld>
            <a:endParaRPr lang="en-US"/>
          </a:p>
        </p:txBody>
      </p:sp>
    </p:spTree>
    <p:extLst>
      <p:ext uri="{BB962C8B-B14F-4D97-AF65-F5344CB8AC3E}">
        <p14:creationId xmlns:p14="http://schemas.microsoft.com/office/powerpoint/2010/main" val="2080882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Usman\Desktop\DESK TOP 11 JAN 2014\vIRTUAL UNI COMSATS\Performance Management\scans\2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0"/>
            <a:ext cx="52577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t>10</a:t>
            </a:fld>
            <a:endParaRPr lang="en-US"/>
          </a:p>
        </p:txBody>
      </p:sp>
    </p:spTree>
    <p:extLst>
      <p:ext uri="{BB962C8B-B14F-4D97-AF65-F5344CB8AC3E}">
        <p14:creationId xmlns:p14="http://schemas.microsoft.com/office/powerpoint/2010/main" val="21315300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Usman\Desktop\DESK TOP 11 JAN 2014\vIRTUAL UNI COMSATS\Performance Management\scans\2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t>11</a:t>
            </a:fld>
            <a:endParaRPr lang="en-US"/>
          </a:p>
        </p:txBody>
      </p:sp>
    </p:spTree>
    <p:extLst>
      <p:ext uri="{BB962C8B-B14F-4D97-AF65-F5344CB8AC3E}">
        <p14:creationId xmlns:p14="http://schemas.microsoft.com/office/powerpoint/2010/main" val="2383838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Observation and </a:t>
            </a:r>
            <a:r>
              <a:rPr lang="en-US" dirty="0" smtClean="0"/>
              <a:t>Documentation </a:t>
            </a:r>
            <a:r>
              <a:rPr lang="en-US" dirty="0" smtClean="0"/>
              <a:t>of </a:t>
            </a:r>
            <a:r>
              <a:rPr lang="en-US" dirty="0" smtClean="0"/>
              <a:t>Developmental </a:t>
            </a:r>
            <a:r>
              <a:rPr lang="en-US" dirty="0"/>
              <a:t>B</a:t>
            </a:r>
            <a:r>
              <a:rPr lang="en-US" dirty="0" smtClean="0"/>
              <a:t>ehavior </a:t>
            </a:r>
            <a:r>
              <a:rPr lang="en-US" dirty="0" smtClean="0"/>
              <a:t>and </a:t>
            </a:r>
            <a:r>
              <a:rPr lang="en-US" dirty="0" smtClean="0"/>
              <a:t>Outcomes</a:t>
            </a:r>
            <a:endParaRPr lang="en-US" dirty="0"/>
          </a:p>
        </p:txBody>
      </p:sp>
      <p:sp>
        <p:nvSpPr>
          <p:cNvPr id="3" name="Content Placeholder 2"/>
          <p:cNvSpPr>
            <a:spLocks noGrp="1"/>
          </p:cNvSpPr>
          <p:nvPr>
            <p:ph idx="1"/>
          </p:nvPr>
        </p:nvSpPr>
        <p:spPr>
          <a:xfrm>
            <a:off x="533400" y="1905000"/>
            <a:ext cx="8229600" cy="4525963"/>
          </a:xfrm>
        </p:spPr>
        <p:txBody>
          <a:bodyPr>
            <a:normAutofit/>
          </a:bodyPr>
          <a:lstStyle/>
          <a:p>
            <a:pPr>
              <a:buNone/>
            </a:pPr>
            <a:r>
              <a:rPr lang="en-US" dirty="0" smtClean="0"/>
              <a:t>Observing an employees progress in achieving developmental goals is not as easy as it may seem. </a:t>
            </a:r>
          </a:p>
        </p:txBody>
      </p:sp>
      <p:pic>
        <p:nvPicPr>
          <p:cNvPr id="12290" name="Picture 2" descr="C:\Users\Usman\Desktop\DESK TOP 11 JAN 2014\vIRTUAL UNI COMSATS\Performance Management\scans\2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05200"/>
            <a:ext cx="9144000" cy="3352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7F77B6AA-44AF-4F59-8C6E-570A2009AB5C}" type="slidenum">
              <a:rPr lang="en-US" smtClean="0"/>
              <a:t>12</a:t>
            </a:fld>
            <a:endParaRPr lang="en-US"/>
          </a:p>
        </p:txBody>
      </p:sp>
    </p:spTree>
    <p:extLst>
      <p:ext uri="{BB962C8B-B14F-4D97-AF65-F5344CB8AC3E}">
        <p14:creationId xmlns:p14="http://schemas.microsoft.com/office/powerpoint/2010/main" val="19054196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Constraints in Observing and Evaluating Performance</a:t>
            </a:r>
            <a:endParaRPr lang="en-US" dirty="0"/>
          </a:p>
        </p:txBody>
      </p:sp>
      <p:sp>
        <p:nvSpPr>
          <p:cNvPr id="3" name="Content Placeholder 2"/>
          <p:cNvSpPr>
            <a:spLocks noGrp="1"/>
          </p:cNvSpPr>
          <p:nvPr>
            <p:ph idx="1"/>
          </p:nvPr>
        </p:nvSpPr>
        <p:spPr/>
        <p:txBody>
          <a:bodyPr>
            <a:normAutofit lnSpcReduction="10000"/>
          </a:bodyPr>
          <a:lstStyle/>
          <a:p>
            <a:pPr>
              <a:buNone/>
            </a:pPr>
            <a:r>
              <a:rPr lang="en-US" dirty="0"/>
              <a:t>Consider the following constraints that managers might experience in attempting to observe an employees performance regarding developmental activities.</a:t>
            </a:r>
          </a:p>
          <a:p>
            <a:endParaRPr lang="en-US" dirty="0" smtClean="0"/>
          </a:p>
          <a:p>
            <a:r>
              <a:rPr lang="en-US" dirty="0" smtClean="0"/>
              <a:t>Time </a:t>
            </a:r>
            <a:r>
              <a:rPr lang="en-US" dirty="0"/>
              <a:t>constraints: </a:t>
            </a:r>
            <a:endParaRPr lang="en-US" dirty="0" smtClean="0"/>
          </a:p>
          <a:p>
            <a:pPr lvl="1"/>
            <a:r>
              <a:rPr lang="en-US" dirty="0" smtClean="0"/>
              <a:t>Managers </a:t>
            </a:r>
            <a:r>
              <a:rPr lang="en-US" dirty="0"/>
              <a:t>might be too busy to gather and document information about an employees progress towards his developmental goals. </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13</a:t>
            </a:fld>
            <a:endParaRPr lang="en-US"/>
          </a:p>
        </p:txBody>
      </p:sp>
    </p:spTree>
    <p:extLst>
      <p:ext uri="{BB962C8B-B14F-4D97-AF65-F5344CB8AC3E}">
        <p14:creationId xmlns:p14="http://schemas.microsoft.com/office/powerpoint/2010/main" val="161054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Constraints in Observing and Evaluating Performance (Contd.)</a:t>
            </a:r>
            <a:endParaRPr lang="en-US" dirty="0"/>
          </a:p>
        </p:txBody>
      </p:sp>
      <p:sp>
        <p:nvSpPr>
          <p:cNvPr id="3" name="Content Placeholder 2"/>
          <p:cNvSpPr>
            <a:spLocks noGrp="1"/>
          </p:cNvSpPr>
          <p:nvPr>
            <p:ph idx="1"/>
          </p:nvPr>
        </p:nvSpPr>
        <p:spPr/>
        <p:txBody>
          <a:bodyPr>
            <a:normAutofit/>
          </a:bodyPr>
          <a:lstStyle/>
          <a:p>
            <a:r>
              <a:rPr lang="en-US" dirty="0" smtClean="0"/>
              <a:t>Situational constraints: </a:t>
            </a:r>
            <a:endParaRPr lang="en-US" dirty="0" smtClean="0"/>
          </a:p>
          <a:p>
            <a:pPr lvl="1"/>
            <a:r>
              <a:rPr lang="en-US" dirty="0" smtClean="0"/>
              <a:t>Managers </a:t>
            </a:r>
            <a:r>
              <a:rPr lang="en-US" dirty="0" smtClean="0"/>
              <a:t>are often unable to observe employees as they engage in developmental activities and therefore may not have firsthand knowledge about their performance</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14</a:t>
            </a:fld>
            <a:endParaRPr lang="en-US"/>
          </a:p>
        </p:txBody>
      </p:sp>
    </p:spTree>
    <p:extLst>
      <p:ext uri="{BB962C8B-B14F-4D97-AF65-F5344CB8AC3E}">
        <p14:creationId xmlns:p14="http://schemas.microsoft.com/office/powerpoint/2010/main" val="3176649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Constraints in Observing and Evaluating Performance (Contd.)</a:t>
            </a:r>
            <a:endParaRPr lang="en-US" dirty="0"/>
          </a:p>
        </p:txBody>
      </p:sp>
      <p:sp>
        <p:nvSpPr>
          <p:cNvPr id="3" name="Content Placeholder 2"/>
          <p:cNvSpPr>
            <a:spLocks noGrp="1"/>
          </p:cNvSpPr>
          <p:nvPr>
            <p:ph idx="1"/>
          </p:nvPr>
        </p:nvSpPr>
        <p:spPr/>
        <p:txBody>
          <a:bodyPr/>
          <a:lstStyle/>
          <a:p>
            <a:r>
              <a:rPr lang="en-US" dirty="0"/>
              <a:t>Activity constraints: </a:t>
            </a:r>
            <a:endParaRPr lang="en-US" dirty="0" smtClean="0"/>
          </a:p>
          <a:p>
            <a:pPr lvl="1"/>
            <a:r>
              <a:rPr lang="en-US" dirty="0" smtClean="0"/>
              <a:t>When </a:t>
            </a:r>
            <a:r>
              <a:rPr lang="en-US" dirty="0"/>
              <a:t>the developmental activity is highly unstructured, such as an employees reading a book, the manager may have to wait until the activity is completed to assess whether the activity has been beneficial. </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15</a:t>
            </a:fld>
            <a:endParaRPr lang="en-US"/>
          </a:p>
        </p:txBody>
      </p:sp>
    </p:spTree>
    <p:extLst>
      <p:ext uri="{BB962C8B-B14F-4D97-AF65-F5344CB8AC3E}">
        <p14:creationId xmlns:p14="http://schemas.microsoft.com/office/powerpoint/2010/main" val="1973760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Documentation of Progress</a:t>
            </a:r>
            <a:endParaRPr lang="en-US" dirty="0"/>
          </a:p>
        </p:txBody>
      </p:sp>
      <p:sp>
        <p:nvSpPr>
          <p:cNvPr id="3" name="Content Placeholder 2"/>
          <p:cNvSpPr>
            <a:spLocks noGrp="1"/>
          </p:cNvSpPr>
          <p:nvPr>
            <p:ph idx="1"/>
          </p:nvPr>
        </p:nvSpPr>
        <p:spPr/>
        <p:txBody>
          <a:bodyPr>
            <a:normAutofit/>
          </a:bodyPr>
          <a:lstStyle/>
          <a:p>
            <a:r>
              <a:rPr lang="en-US" dirty="0" smtClean="0"/>
              <a:t>The importance of documenting an employees progress toward the achievement of developmental goals cannot be over emphasized. </a:t>
            </a:r>
            <a:endParaRPr lang="en-US" dirty="0" smtClean="0"/>
          </a:p>
          <a:p>
            <a:r>
              <a:rPr lang="en-US" dirty="0" smtClean="0"/>
              <a:t>It </a:t>
            </a:r>
            <a:r>
              <a:rPr lang="en-US" dirty="0" smtClean="0"/>
              <a:t>is critical to document employee performance in general. </a:t>
            </a:r>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16</a:t>
            </a:fld>
            <a:endParaRPr lang="en-US"/>
          </a:p>
        </p:txBody>
      </p:sp>
    </p:spTree>
    <p:extLst>
      <p:ext uri="{BB962C8B-B14F-4D97-AF65-F5344CB8AC3E}">
        <p14:creationId xmlns:p14="http://schemas.microsoft.com/office/powerpoint/2010/main" val="649636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Documentation of Progress (Contd.)</a:t>
            </a:r>
            <a:endParaRPr lang="en-US" dirty="0"/>
          </a:p>
        </p:txBody>
      </p:sp>
      <p:sp>
        <p:nvSpPr>
          <p:cNvPr id="3" name="Content Placeholder 2"/>
          <p:cNvSpPr>
            <a:spLocks noGrp="1"/>
          </p:cNvSpPr>
          <p:nvPr>
            <p:ph idx="1"/>
          </p:nvPr>
        </p:nvSpPr>
        <p:spPr/>
        <p:txBody>
          <a:bodyPr/>
          <a:lstStyle/>
          <a:p>
            <a:r>
              <a:rPr lang="en-US" dirty="0"/>
              <a:t>Why is this so important? Consider the following reasons:</a:t>
            </a:r>
          </a:p>
          <a:p>
            <a:endParaRPr lang="en-US" dirty="0" smtClean="0"/>
          </a:p>
          <a:p>
            <a:r>
              <a:rPr lang="en-US" dirty="0" smtClean="0"/>
              <a:t>Minimize </a:t>
            </a:r>
            <a:r>
              <a:rPr lang="en-US" dirty="0"/>
              <a:t>cognitive load: </a:t>
            </a:r>
            <a:endParaRPr lang="en-US" dirty="0" smtClean="0"/>
          </a:p>
          <a:p>
            <a:pPr lvl="1"/>
            <a:r>
              <a:rPr lang="en-US" dirty="0" smtClean="0"/>
              <a:t>Observing </a:t>
            </a:r>
            <a:r>
              <a:rPr lang="en-US" dirty="0"/>
              <a:t>and evaluating developmental activities and performance in general, is a complex cognitive task.</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17</a:t>
            </a:fld>
            <a:endParaRPr lang="en-US"/>
          </a:p>
        </p:txBody>
      </p:sp>
    </p:spTree>
    <p:extLst>
      <p:ext uri="{BB962C8B-B14F-4D97-AF65-F5344CB8AC3E}">
        <p14:creationId xmlns:p14="http://schemas.microsoft.com/office/powerpoint/2010/main" val="2779846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Documentation of Progress (Contd.)</a:t>
            </a:r>
            <a:endParaRPr lang="en-US" dirty="0"/>
          </a:p>
        </p:txBody>
      </p:sp>
      <p:sp>
        <p:nvSpPr>
          <p:cNvPr id="3" name="Content Placeholder 2"/>
          <p:cNvSpPr>
            <a:spLocks noGrp="1"/>
          </p:cNvSpPr>
          <p:nvPr>
            <p:ph idx="1"/>
          </p:nvPr>
        </p:nvSpPr>
        <p:spPr/>
        <p:txBody>
          <a:bodyPr>
            <a:normAutofit/>
          </a:bodyPr>
          <a:lstStyle/>
          <a:p>
            <a:r>
              <a:rPr lang="en-US" dirty="0" smtClean="0"/>
              <a:t>Create trust: </a:t>
            </a:r>
            <a:endParaRPr lang="en-US" dirty="0" smtClean="0"/>
          </a:p>
          <a:p>
            <a:pPr lvl="1"/>
            <a:r>
              <a:rPr lang="en-US" dirty="0" smtClean="0"/>
              <a:t>When </a:t>
            </a:r>
            <a:r>
              <a:rPr lang="en-US" dirty="0" smtClean="0"/>
              <a:t>documentation exists to support evaluations, there is no mystery regarding the outcomes.</a:t>
            </a:r>
          </a:p>
          <a:p>
            <a:endParaRPr lang="en-US" dirty="0" smtClean="0"/>
          </a:p>
          <a:p>
            <a:r>
              <a:rPr lang="en-US" dirty="0" smtClean="0"/>
              <a:t>Plan </a:t>
            </a:r>
            <a:r>
              <a:rPr lang="en-US" dirty="0" smtClean="0"/>
              <a:t>for the future: </a:t>
            </a:r>
            <a:endParaRPr lang="en-US" dirty="0" smtClean="0"/>
          </a:p>
          <a:p>
            <a:pPr lvl="1"/>
            <a:r>
              <a:rPr lang="en-US" dirty="0" smtClean="0"/>
              <a:t>Documenting </a:t>
            </a:r>
            <a:r>
              <a:rPr lang="en-US" dirty="0" smtClean="0"/>
              <a:t>developmental activities and their outcomes enables discussion about specific facts instead of assumptions and hearsay</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18</a:t>
            </a:fld>
            <a:endParaRPr lang="en-US"/>
          </a:p>
        </p:txBody>
      </p:sp>
    </p:spTree>
    <p:extLst>
      <p:ext uri="{BB962C8B-B14F-4D97-AF65-F5344CB8AC3E}">
        <p14:creationId xmlns:p14="http://schemas.microsoft.com/office/powerpoint/2010/main" val="33889806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Reasons for Documentation of Progress (Contd.)</a:t>
            </a:r>
            <a:endParaRPr lang="en-US" dirty="0"/>
          </a:p>
        </p:txBody>
      </p:sp>
      <p:sp>
        <p:nvSpPr>
          <p:cNvPr id="3" name="Content Placeholder 2"/>
          <p:cNvSpPr>
            <a:spLocks noGrp="1"/>
          </p:cNvSpPr>
          <p:nvPr>
            <p:ph idx="1"/>
          </p:nvPr>
        </p:nvSpPr>
        <p:spPr/>
        <p:txBody>
          <a:bodyPr/>
          <a:lstStyle/>
          <a:p>
            <a:r>
              <a:rPr lang="en-US" dirty="0"/>
              <a:t>Provide legal protection: </a:t>
            </a:r>
            <a:endParaRPr lang="en-US" dirty="0" smtClean="0"/>
          </a:p>
          <a:p>
            <a:pPr lvl="1"/>
            <a:r>
              <a:rPr lang="en-US" dirty="0" smtClean="0"/>
              <a:t>Specific </a:t>
            </a:r>
            <a:r>
              <a:rPr lang="en-US" dirty="0"/>
              <a:t>laws prohibit discrimination against members of various classes in how developmental activities are allocated.</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19</a:t>
            </a:fld>
            <a:endParaRPr lang="en-US"/>
          </a:p>
        </p:txBody>
      </p:sp>
    </p:spTree>
    <p:extLst>
      <p:ext uri="{BB962C8B-B14F-4D97-AF65-F5344CB8AC3E}">
        <p14:creationId xmlns:p14="http://schemas.microsoft.com/office/powerpoint/2010/main" val="11602117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Documentation of Progress</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What can manager do to document performance regarding developmental activities and performance in general, in a useful and constructive way? </a:t>
            </a:r>
            <a:endParaRPr lang="en-US" dirty="0" smtClean="0"/>
          </a:p>
          <a:p>
            <a:pPr>
              <a:buNone/>
            </a:pPr>
            <a:r>
              <a:rPr lang="en-US" dirty="0" smtClean="0"/>
              <a:t>Consider </a:t>
            </a:r>
            <a:r>
              <a:rPr lang="en-US" dirty="0" smtClean="0"/>
              <a:t>the following recommendations.</a:t>
            </a:r>
          </a:p>
          <a:p>
            <a:endParaRPr lang="en-US" dirty="0" smtClean="0"/>
          </a:p>
          <a:p>
            <a:r>
              <a:rPr lang="en-US" dirty="0" smtClean="0"/>
              <a:t>Be </a:t>
            </a:r>
            <a:r>
              <a:rPr lang="en-US" dirty="0" smtClean="0"/>
              <a:t>specific: </a:t>
            </a:r>
            <a:endParaRPr lang="en-US" dirty="0" smtClean="0"/>
          </a:p>
          <a:p>
            <a:pPr lvl="1"/>
            <a:r>
              <a:rPr lang="en-US" dirty="0" smtClean="0"/>
              <a:t>Document </a:t>
            </a:r>
            <a:r>
              <a:rPr lang="en-US" dirty="0" smtClean="0"/>
              <a:t>specific events and outcomes</a:t>
            </a:r>
            <a:r>
              <a:rPr lang="en-US" dirty="0" smtClean="0"/>
              <a:t>.</a:t>
            </a:r>
          </a:p>
          <a:p>
            <a:pPr lvl="1"/>
            <a:r>
              <a:rPr lang="en-US" dirty="0" smtClean="0"/>
              <a:t>Avoid making general statements (He is Lazy).</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20</a:t>
            </a:fld>
            <a:endParaRPr lang="en-US"/>
          </a:p>
        </p:txBody>
      </p:sp>
    </p:spTree>
    <p:extLst>
      <p:ext uri="{BB962C8B-B14F-4D97-AF65-F5344CB8AC3E}">
        <p14:creationId xmlns:p14="http://schemas.microsoft.com/office/powerpoint/2010/main" val="7408450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Documentation of Progress (Contd.)</a:t>
            </a:r>
            <a:endParaRPr lang="en-US" dirty="0"/>
          </a:p>
        </p:txBody>
      </p:sp>
      <p:sp>
        <p:nvSpPr>
          <p:cNvPr id="3" name="Content Placeholder 2"/>
          <p:cNvSpPr>
            <a:spLocks noGrp="1"/>
          </p:cNvSpPr>
          <p:nvPr>
            <p:ph idx="1"/>
          </p:nvPr>
        </p:nvSpPr>
        <p:spPr/>
        <p:txBody>
          <a:bodyPr>
            <a:normAutofit lnSpcReduction="10000"/>
          </a:bodyPr>
          <a:lstStyle/>
          <a:p>
            <a:r>
              <a:rPr lang="en-US" dirty="0"/>
              <a:t>Use adjectives and adverbs sparingly: </a:t>
            </a:r>
            <a:endParaRPr lang="en-US" dirty="0" smtClean="0"/>
          </a:p>
          <a:p>
            <a:pPr lvl="1"/>
            <a:r>
              <a:rPr lang="en-US" dirty="0" smtClean="0"/>
              <a:t>The </a:t>
            </a:r>
            <a:r>
              <a:rPr lang="en-US" dirty="0"/>
              <a:t>use of evaluative adjectives and adverbs may lead to ambiguous interpretations. </a:t>
            </a:r>
            <a:endParaRPr lang="en-US" dirty="0" smtClean="0"/>
          </a:p>
          <a:p>
            <a:pPr lvl="1"/>
            <a:r>
              <a:rPr lang="en-US" dirty="0" smtClean="0"/>
              <a:t>(</a:t>
            </a:r>
            <a:r>
              <a:rPr lang="en-US" dirty="0" err="1" smtClean="0"/>
              <a:t>e.g</a:t>
            </a:r>
            <a:r>
              <a:rPr lang="en-US" dirty="0" smtClean="0"/>
              <a:t> good, poor, speedily, sometimes)</a:t>
            </a:r>
            <a:endParaRPr lang="en-US" dirty="0"/>
          </a:p>
          <a:p>
            <a:endParaRPr lang="en-US" dirty="0" smtClean="0"/>
          </a:p>
          <a:p>
            <a:r>
              <a:rPr lang="en-US" dirty="0" smtClean="0"/>
              <a:t>Balance </a:t>
            </a:r>
            <a:r>
              <a:rPr lang="en-US" dirty="0"/>
              <a:t>positive with negatives: </a:t>
            </a:r>
            <a:endParaRPr lang="en-US" dirty="0" smtClean="0"/>
          </a:p>
          <a:p>
            <a:pPr lvl="1"/>
            <a:r>
              <a:rPr lang="en-US" dirty="0" smtClean="0"/>
              <a:t>Document </a:t>
            </a:r>
            <a:r>
              <a:rPr lang="en-US" dirty="0"/>
              <a:t>instance of both good and poor performance</a:t>
            </a:r>
            <a:r>
              <a:rPr lang="en-US" dirty="0" smtClean="0"/>
              <a:t>.</a:t>
            </a:r>
          </a:p>
          <a:p>
            <a:pPr lvl="1"/>
            <a:r>
              <a:rPr lang="en-US" dirty="0" smtClean="0"/>
              <a:t>Do not focus on only positives or only negatives.</a:t>
            </a:r>
            <a:endParaRPr lang="en-US" dirty="0"/>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21</a:t>
            </a:fld>
            <a:endParaRPr lang="en-US"/>
          </a:p>
        </p:txBody>
      </p:sp>
    </p:spTree>
    <p:extLst>
      <p:ext uri="{BB962C8B-B14F-4D97-AF65-F5344CB8AC3E}">
        <p14:creationId xmlns:p14="http://schemas.microsoft.com/office/powerpoint/2010/main" val="3726007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Documentation of Progress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Focus on job related information: </a:t>
            </a:r>
            <a:endParaRPr lang="en-US" dirty="0" smtClean="0"/>
          </a:p>
          <a:p>
            <a:pPr lvl="1"/>
            <a:r>
              <a:rPr lang="en-US" dirty="0" smtClean="0"/>
              <a:t>Focus </a:t>
            </a:r>
            <a:r>
              <a:rPr lang="en-US" dirty="0" smtClean="0"/>
              <a:t>on information that is job related and specifically related to the developmental activities and goals at hand.</a:t>
            </a:r>
          </a:p>
          <a:p>
            <a:endParaRPr lang="en-US" dirty="0" smtClean="0"/>
          </a:p>
          <a:p>
            <a:r>
              <a:rPr lang="en-US" dirty="0" smtClean="0"/>
              <a:t>Be </a:t>
            </a:r>
            <a:r>
              <a:rPr lang="en-US" dirty="0" smtClean="0"/>
              <a:t>comprehensive</a:t>
            </a:r>
            <a:r>
              <a:rPr lang="en-US" dirty="0" smtClean="0"/>
              <a:t>:</a:t>
            </a:r>
          </a:p>
          <a:p>
            <a:pPr lvl="1"/>
            <a:r>
              <a:rPr lang="en-US" dirty="0" smtClean="0"/>
              <a:t>Include </a:t>
            </a:r>
            <a:r>
              <a:rPr lang="en-US" dirty="0" smtClean="0"/>
              <a:t>information on performance regarding all developmental goals and activities and cover the entire review period as opposed to a shorter time period.</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22</a:t>
            </a:fld>
            <a:endParaRPr lang="en-US"/>
          </a:p>
        </p:txBody>
      </p:sp>
    </p:spTree>
    <p:extLst>
      <p:ext uri="{BB962C8B-B14F-4D97-AF65-F5344CB8AC3E}">
        <p14:creationId xmlns:p14="http://schemas.microsoft.com/office/powerpoint/2010/main" val="3724039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Recommendations for Documentation of Progress (Contd.)</a:t>
            </a:r>
            <a:endParaRPr lang="en-US" dirty="0"/>
          </a:p>
        </p:txBody>
      </p:sp>
      <p:sp>
        <p:nvSpPr>
          <p:cNvPr id="3" name="Content Placeholder 2"/>
          <p:cNvSpPr>
            <a:spLocks noGrp="1"/>
          </p:cNvSpPr>
          <p:nvPr>
            <p:ph idx="1"/>
          </p:nvPr>
        </p:nvSpPr>
        <p:spPr/>
        <p:txBody>
          <a:bodyPr/>
          <a:lstStyle/>
          <a:p>
            <a:r>
              <a:rPr lang="en-US" dirty="0"/>
              <a:t>Standardize procedure: </a:t>
            </a:r>
            <a:endParaRPr lang="en-US" dirty="0" smtClean="0"/>
          </a:p>
          <a:p>
            <a:pPr lvl="1"/>
            <a:r>
              <a:rPr lang="en-US" dirty="0" smtClean="0"/>
              <a:t>Use </a:t>
            </a:r>
            <a:r>
              <a:rPr lang="en-US" dirty="0"/>
              <a:t>the same method and format to document information for all employees.</a:t>
            </a:r>
          </a:p>
          <a:p>
            <a:endParaRPr lang="en-US" dirty="0" smtClean="0"/>
          </a:p>
          <a:p>
            <a:r>
              <a:rPr lang="en-US" dirty="0" smtClean="0"/>
              <a:t>Describe </a:t>
            </a:r>
            <a:r>
              <a:rPr lang="en-US" dirty="0"/>
              <a:t>observable behavior: </a:t>
            </a:r>
            <a:endParaRPr lang="en-US" dirty="0" smtClean="0"/>
          </a:p>
          <a:p>
            <a:pPr lvl="1"/>
            <a:r>
              <a:rPr lang="en-US" dirty="0" smtClean="0"/>
              <a:t>Phrase </a:t>
            </a:r>
            <a:r>
              <a:rPr lang="en-US" dirty="0"/>
              <a:t>your notes in behavioral terms and avoid statements that would imply subjective judgment or prejudice.</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23</a:t>
            </a:fld>
            <a:endParaRPr lang="en-US"/>
          </a:p>
        </p:txBody>
      </p:sp>
    </p:spTree>
    <p:extLst>
      <p:ext uri="{BB962C8B-B14F-4D97-AF65-F5344CB8AC3E}">
        <p14:creationId xmlns:p14="http://schemas.microsoft.com/office/powerpoint/2010/main" val="2337057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25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524000"/>
            <a:ext cx="6324599" cy="304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t>24</a:t>
            </a:fld>
            <a:endParaRPr lang="en-US"/>
          </a:p>
        </p:txBody>
      </p:sp>
    </p:spTree>
    <p:extLst>
      <p:ext uri="{BB962C8B-B14F-4D97-AF65-F5344CB8AC3E}">
        <p14:creationId xmlns:p14="http://schemas.microsoft.com/office/powerpoint/2010/main" val="2748985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Users\Usman\Desktop\DESK TOP 11 JAN 2014\vIRTUAL UNI COMSATS\Performance Management\scans\2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t>25</a:t>
            </a:fld>
            <a:endParaRPr lang="en-US"/>
          </a:p>
        </p:txBody>
      </p:sp>
    </p:spTree>
    <p:extLst>
      <p:ext uri="{BB962C8B-B14F-4D97-AF65-F5344CB8AC3E}">
        <p14:creationId xmlns:p14="http://schemas.microsoft.com/office/powerpoint/2010/main" val="2599194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Giving </a:t>
            </a:r>
            <a:r>
              <a:rPr lang="en-US" dirty="0" smtClean="0"/>
              <a:t>Feedback</a:t>
            </a:r>
            <a:endParaRPr lang="en-US" dirty="0"/>
          </a:p>
        </p:txBody>
      </p:sp>
      <p:sp>
        <p:nvSpPr>
          <p:cNvPr id="3" name="Content Placeholder 2"/>
          <p:cNvSpPr>
            <a:spLocks noGrp="1"/>
          </p:cNvSpPr>
          <p:nvPr>
            <p:ph idx="1"/>
          </p:nvPr>
        </p:nvSpPr>
        <p:spPr/>
        <p:txBody>
          <a:bodyPr>
            <a:normAutofit/>
          </a:bodyPr>
          <a:lstStyle/>
          <a:p>
            <a:r>
              <a:rPr lang="en-US" dirty="0" smtClean="0"/>
              <a:t>Giving feedback </a:t>
            </a:r>
            <a:r>
              <a:rPr lang="en-US" dirty="0"/>
              <a:t>t</a:t>
            </a:r>
            <a:r>
              <a:rPr lang="en-US" dirty="0" smtClean="0"/>
              <a:t>o an employee regarding her progress towards achieving her goals is a key component of the coaching process. </a:t>
            </a:r>
            <a:endParaRPr lang="en-US" dirty="0" smtClean="0"/>
          </a:p>
          <a:p>
            <a:r>
              <a:rPr lang="en-US" dirty="0" smtClean="0"/>
              <a:t>Feedback </a:t>
            </a:r>
            <a:r>
              <a:rPr lang="en-US" dirty="0" smtClean="0"/>
              <a:t>is information about past behavior that is given with goal of improving future performance. </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26</a:t>
            </a:fld>
            <a:endParaRPr lang="en-US"/>
          </a:p>
        </p:txBody>
      </p:sp>
    </p:spTree>
    <p:extLst>
      <p:ext uri="{BB962C8B-B14F-4D97-AF65-F5344CB8AC3E}">
        <p14:creationId xmlns:p14="http://schemas.microsoft.com/office/powerpoint/2010/main" val="589633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Giving Feedback (Contd.)</a:t>
            </a:r>
            <a:endParaRPr lang="en-US" dirty="0"/>
          </a:p>
        </p:txBody>
      </p:sp>
      <p:sp>
        <p:nvSpPr>
          <p:cNvPr id="3" name="Content Placeholder 2"/>
          <p:cNvSpPr>
            <a:spLocks noGrp="1"/>
          </p:cNvSpPr>
          <p:nvPr>
            <p:ph idx="1"/>
          </p:nvPr>
        </p:nvSpPr>
        <p:spPr/>
        <p:txBody>
          <a:bodyPr/>
          <a:lstStyle/>
          <a:p>
            <a:r>
              <a:rPr lang="en-US" dirty="0"/>
              <a:t>Feedback includes information about both positive and negative aspects of job performance and lets employee know how well they are doing with respect to meeting the established standards.</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27</a:t>
            </a:fld>
            <a:endParaRPr lang="en-US"/>
          </a:p>
        </p:txBody>
      </p:sp>
    </p:spTree>
    <p:extLst>
      <p:ext uri="{BB962C8B-B14F-4D97-AF65-F5344CB8AC3E}">
        <p14:creationId xmlns:p14="http://schemas.microsoft.com/office/powerpoint/2010/main" val="179056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of Feedback</a:t>
            </a:r>
            <a:endParaRPr lang="en-US" dirty="0"/>
          </a:p>
        </p:txBody>
      </p:sp>
      <p:sp>
        <p:nvSpPr>
          <p:cNvPr id="3" name="Content Placeholder 2"/>
          <p:cNvSpPr>
            <a:spLocks noGrp="1"/>
          </p:cNvSpPr>
          <p:nvPr>
            <p:ph idx="1"/>
          </p:nvPr>
        </p:nvSpPr>
        <p:spPr/>
        <p:txBody>
          <a:bodyPr>
            <a:normAutofit/>
          </a:bodyPr>
          <a:lstStyle/>
          <a:p>
            <a:pPr>
              <a:buNone/>
            </a:pPr>
            <a:r>
              <a:rPr lang="en-US" dirty="0" smtClean="0"/>
              <a:t>Feedback is not a magic bullet for performance improvement, however it serves several important purposes.</a:t>
            </a:r>
          </a:p>
          <a:p>
            <a:endParaRPr lang="en-US" dirty="0" smtClean="0"/>
          </a:p>
          <a:p>
            <a:r>
              <a:rPr lang="en-US" dirty="0" smtClean="0"/>
              <a:t>Helps </a:t>
            </a:r>
            <a:r>
              <a:rPr lang="en-US" dirty="0" smtClean="0"/>
              <a:t>build confidence: </a:t>
            </a:r>
            <a:endParaRPr lang="en-US" dirty="0" smtClean="0"/>
          </a:p>
          <a:p>
            <a:pPr lvl="1"/>
            <a:r>
              <a:rPr lang="en-US" dirty="0" smtClean="0"/>
              <a:t>Praising </a:t>
            </a:r>
            <a:r>
              <a:rPr lang="en-US" dirty="0" smtClean="0"/>
              <a:t>good performance builds employee confidence regarding future performance</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28</a:t>
            </a:fld>
            <a:endParaRPr lang="en-US"/>
          </a:p>
        </p:txBody>
      </p:sp>
    </p:spTree>
    <p:extLst>
      <p:ext uri="{BB962C8B-B14F-4D97-AF65-F5344CB8AC3E}">
        <p14:creationId xmlns:p14="http://schemas.microsoft.com/office/powerpoint/2010/main" val="24042819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Purposes of Feedback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Develops competence: </a:t>
            </a:r>
            <a:endParaRPr lang="en-US" dirty="0" smtClean="0"/>
          </a:p>
          <a:p>
            <a:pPr lvl="1"/>
            <a:r>
              <a:rPr lang="en-US" dirty="0" smtClean="0"/>
              <a:t>Communicating </a:t>
            </a:r>
            <a:r>
              <a:rPr lang="en-US" dirty="0"/>
              <a:t>clearly about what has been done right and how to do the work correctly is valuable information that helps employees become more competent and improve their performance.</a:t>
            </a:r>
          </a:p>
          <a:p>
            <a:endParaRPr lang="en-US" dirty="0" smtClean="0"/>
          </a:p>
          <a:p>
            <a:r>
              <a:rPr lang="en-US" dirty="0" smtClean="0"/>
              <a:t>Enhances </a:t>
            </a:r>
            <a:r>
              <a:rPr lang="en-US" dirty="0"/>
              <a:t>involvement: </a:t>
            </a:r>
            <a:endParaRPr lang="en-US" dirty="0" smtClean="0"/>
          </a:p>
          <a:p>
            <a:pPr lvl="1"/>
            <a:r>
              <a:rPr lang="en-US" dirty="0" smtClean="0"/>
              <a:t>Receiving </a:t>
            </a:r>
            <a:r>
              <a:rPr lang="en-US" dirty="0"/>
              <a:t>feedback and discussing performance issues allow employees to understand their roles in the unit and organization as a whole.</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29</a:t>
            </a:fld>
            <a:endParaRPr lang="en-US"/>
          </a:p>
        </p:txBody>
      </p:sp>
    </p:spTree>
    <p:extLst>
      <p:ext uri="{BB962C8B-B14F-4D97-AF65-F5344CB8AC3E}">
        <p14:creationId xmlns:p14="http://schemas.microsoft.com/office/powerpoint/2010/main" val="2816611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Feedback </a:t>
            </a:r>
            <a:endParaRPr lang="en-US" dirty="0"/>
          </a:p>
        </p:txBody>
      </p:sp>
      <p:sp>
        <p:nvSpPr>
          <p:cNvPr id="3" name="Content Placeholder 2"/>
          <p:cNvSpPr>
            <a:spLocks noGrp="1"/>
          </p:cNvSpPr>
          <p:nvPr>
            <p:ph idx="1"/>
          </p:nvPr>
        </p:nvSpPr>
        <p:spPr/>
        <p:txBody>
          <a:bodyPr>
            <a:normAutofit/>
          </a:bodyPr>
          <a:lstStyle/>
          <a:p>
            <a:pPr>
              <a:buNone/>
            </a:pPr>
            <a:r>
              <a:rPr lang="en-US" dirty="0" smtClean="0"/>
              <a:t>Consider the following suggestions to enhance feedback:</a:t>
            </a:r>
          </a:p>
          <a:p>
            <a:endParaRPr lang="en-US" dirty="0" smtClean="0"/>
          </a:p>
          <a:p>
            <a:r>
              <a:rPr lang="en-US" dirty="0" smtClean="0"/>
              <a:t>Timelines</a:t>
            </a:r>
            <a:r>
              <a:rPr lang="en-US" dirty="0" smtClean="0"/>
              <a:t>: </a:t>
            </a:r>
            <a:endParaRPr lang="en-US" dirty="0" smtClean="0"/>
          </a:p>
          <a:p>
            <a:pPr lvl="1"/>
            <a:r>
              <a:rPr lang="en-US" dirty="0" smtClean="0"/>
              <a:t>Feedback should </a:t>
            </a:r>
            <a:r>
              <a:rPr lang="en-US" dirty="0" smtClean="0"/>
              <a:t>be delivered as close to the performance event as possible</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30</a:t>
            </a:fld>
            <a:endParaRPr lang="en-US"/>
          </a:p>
        </p:txBody>
      </p:sp>
    </p:spTree>
    <p:extLst>
      <p:ext uri="{BB962C8B-B14F-4D97-AF65-F5344CB8AC3E}">
        <p14:creationId xmlns:p14="http://schemas.microsoft.com/office/powerpoint/2010/main" val="16806145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Feedback (Contd.)  </a:t>
            </a:r>
            <a:endParaRPr lang="en-US" dirty="0"/>
          </a:p>
        </p:txBody>
      </p:sp>
      <p:sp>
        <p:nvSpPr>
          <p:cNvPr id="3" name="Content Placeholder 2"/>
          <p:cNvSpPr>
            <a:spLocks noGrp="1"/>
          </p:cNvSpPr>
          <p:nvPr>
            <p:ph idx="1"/>
          </p:nvPr>
        </p:nvSpPr>
        <p:spPr/>
        <p:txBody>
          <a:bodyPr/>
          <a:lstStyle/>
          <a:p>
            <a:r>
              <a:rPr lang="en-US" dirty="0"/>
              <a:t>Frequency: </a:t>
            </a:r>
            <a:endParaRPr lang="en-US" dirty="0" smtClean="0"/>
          </a:p>
          <a:p>
            <a:pPr lvl="1"/>
            <a:r>
              <a:rPr lang="en-US" dirty="0" smtClean="0"/>
              <a:t>Feedback </a:t>
            </a:r>
            <a:r>
              <a:rPr lang="en-US" dirty="0"/>
              <a:t>should be provided on an ongoing basis daily if possible.</a:t>
            </a:r>
          </a:p>
          <a:p>
            <a:endParaRPr lang="en-US" dirty="0" smtClean="0"/>
          </a:p>
          <a:p>
            <a:r>
              <a:rPr lang="en-US" dirty="0" smtClean="0"/>
              <a:t>Specificity</a:t>
            </a:r>
            <a:r>
              <a:rPr lang="en-US" dirty="0"/>
              <a:t>: </a:t>
            </a:r>
            <a:endParaRPr lang="en-US" dirty="0" smtClean="0"/>
          </a:p>
          <a:p>
            <a:pPr lvl="1"/>
            <a:r>
              <a:rPr lang="en-US" dirty="0" smtClean="0"/>
              <a:t>Feedback </a:t>
            </a:r>
            <a:r>
              <a:rPr lang="en-US" dirty="0"/>
              <a:t>should include specific work behaviors, results, and the situation in which these behaviors and results were observed.</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31</a:t>
            </a:fld>
            <a:endParaRPr lang="en-US"/>
          </a:p>
        </p:txBody>
      </p:sp>
    </p:spTree>
    <p:extLst>
      <p:ext uri="{BB962C8B-B14F-4D97-AF65-F5344CB8AC3E}">
        <p14:creationId xmlns:p14="http://schemas.microsoft.com/office/powerpoint/2010/main" val="1019660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Feedback (Contd.)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Verifiability: </a:t>
            </a:r>
            <a:endParaRPr lang="en-US" dirty="0" smtClean="0"/>
          </a:p>
          <a:p>
            <a:pPr lvl="1"/>
            <a:r>
              <a:rPr lang="en-US" dirty="0" smtClean="0"/>
              <a:t>Feedback </a:t>
            </a:r>
            <a:r>
              <a:rPr lang="en-US" dirty="0" smtClean="0"/>
              <a:t>should include information that is verifiable and accurate.</a:t>
            </a:r>
          </a:p>
          <a:p>
            <a:endParaRPr lang="en-US" dirty="0" smtClean="0"/>
          </a:p>
          <a:p>
            <a:r>
              <a:rPr lang="en-US" dirty="0" smtClean="0"/>
              <a:t>Consistency</a:t>
            </a:r>
            <a:r>
              <a:rPr lang="en-US" dirty="0" smtClean="0"/>
              <a:t>: </a:t>
            </a:r>
            <a:endParaRPr lang="en-US" dirty="0" smtClean="0"/>
          </a:p>
          <a:p>
            <a:pPr lvl="1"/>
            <a:r>
              <a:rPr lang="en-US" dirty="0" smtClean="0"/>
              <a:t>Feedback </a:t>
            </a:r>
            <a:r>
              <a:rPr lang="en-US" dirty="0" smtClean="0"/>
              <a:t>should be consistent.</a:t>
            </a:r>
          </a:p>
          <a:p>
            <a:endParaRPr lang="en-US" dirty="0" smtClean="0"/>
          </a:p>
          <a:p>
            <a:r>
              <a:rPr lang="en-US" dirty="0" smtClean="0"/>
              <a:t>Privacy</a:t>
            </a:r>
            <a:r>
              <a:rPr lang="en-US" dirty="0" smtClean="0"/>
              <a:t>: </a:t>
            </a:r>
            <a:endParaRPr lang="en-US" dirty="0" smtClean="0"/>
          </a:p>
          <a:p>
            <a:pPr lvl="1"/>
            <a:r>
              <a:rPr lang="en-US" dirty="0" smtClean="0"/>
              <a:t>Feedback </a:t>
            </a:r>
            <a:r>
              <a:rPr lang="en-US" dirty="0" smtClean="0"/>
              <a:t>should be given in a place and at a time that prevent any potential embarrassment</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32</a:t>
            </a:fld>
            <a:endParaRPr lang="en-US"/>
          </a:p>
        </p:txBody>
      </p:sp>
    </p:spTree>
    <p:extLst>
      <p:ext uri="{BB962C8B-B14F-4D97-AF65-F5344CB8AC3E}">
        <p14:creationId xmlns:p14="http://schemas.microsoft.com/office/powerpoint/2010/main" val="3709765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Feedback (Contd.) </a:t>
            </a:r>
            <a:endParaRPr lang="en-US" dirty="0"/>
          </a:p>
        </p:txBody>
      </p:sp>
      <p:sp>
        <p:nvSpPr>
          <p:cNvPr id="3" name="Content Placeholder 2"/>
          <p:cNvSpPr>
            <a:spLocks noGrp="1"/>
          </p:cNvSpPr>
          <p:nvPr>
            <p:ph idx="1"/>
          </p:nvPr>
        </p:nvSpPr>
        <p:spPr/>
        <p:txBody>
          <a:bodyPr/>
          <a:lstStyle/>
          <a:p>
            <a:r>
              <a:rPr lang="en-US" dirty="0" smtClean="0"/>
              <a:t>Consequences:</a:t>
            </a:r>
          </a:p>
          <a:p>
            <a:pPr lvl="1"/>
            <a:r>
              <a:rPr lang="en-US" dirty="0"/>
              <a:t>F</a:t>
            </a:r>
            <a:r>
              <a:rPr lang="en-US" dirty="0" smtClean="0"/>
              <a:t>eedback </a:t>
            </a:r>
            <a:r>
              <a:rPr lang="en-US" dirty="0"/>
              <a:t>should include contextual information that allows the employee to understand the importance and the consequences of the behaviors and results in question.</a:t>
            </a:r>
          </a:p>
          <a:p>
            <a:r>
              <a:rPr lang="en-US" dirty="0"/>
              <a:t>Description first, evaluation second</a:t>
            </a:r>
            <a:r>
              <a:rPr lang="en-US" dirty="0" smtClean="0"/>
              <a:t>:</a:t>
            </a:r>
          </a:p>
          <a:p>
            <a:pPr lvl="1"/>
            <a:r>
              <a:rPr lang="en-US" dirty="0" smtClean="0"/>
              <a:t>Feedback </a:t>
            </a:r>
            <a:r>
              <a:rPr lang="en-US" dirty="0"/>
              <a:t>should first focuses on describing behaviors and results rather than on evaluating and judging behaviors and results.</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33</a:t>
            </a:fld>
            <a:endParaRPr lang="en-US"/>
          </a:p>
        </p:txBody>
      </p:sp>
    </p:spTree>
    <p:extLst>
      <p:ext uri="{BB962C8B-B14F-4D97-AF65-F5344CB8AC3E}">
        <p14:creationId xmlns:p14="http://schemas.microsoft.com/office/powerpoint/2010/main" val="30986461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Feedback (Contd.) </a:t>
            </a:r>
            <a:endParaRPr lang="en-US" dirty="0"/>
          </a:p>
        </p:txBody>
      </p:sp>
      <p:sp>
        <p:nvSpPr>
          <p:cNvPr id="3" name="Content Placeholder 2"/>
          <p:cNvSpPr>
            <a:spLocks noGrp="1"/>
          </p:cNvSpPr>
          <p:nvPr>
            <p:ph idx="1"/>
          </p:nvPr>
        </p:nvSpPr>
        <p:spPr/>
        <p:txBody>
          <a:bodyPr>
            <a:normAutofit/>
          </a:bodyPr>
          <a:lstStyle/>
          <a:p>
            <a:r>
              <a:rPr lang="en-US" dirty="0" smtClean="0"/>
              <a:t>Performance </a:t>
            </a:r>
            <a:r>
              <a:rPr lang="en-US" dirty="0" smtClean="0"/>
              <a:t>continuum: </a:t>
            </a:r>
            <a:endParaRPr lang="en-US" dirty="0" smtClean="0"/>
          </a:p>
          <a:p>
            <a:pPr lvl="1"/>
            <a:r>
              <a:rPr lang="en-US" dirty="0" smtClean="0"/>
              <a:t>Feedback </a:t>
            </a:r>
            <a:r>
              <a:rPr lang="en-US" dirty="0" smtClean="0"/>
              <a:t>should describe performance as a continuum, going from less to more in the case of good performance and from more to less in the case of poor performance.</a:t>
            </a:r>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34</a:t>
            </a:fld>
            <a:endParaRPr lang="en-US"/>
          </a:p>
        </p:txBody>
      </p:sp>
    </p:spTree>
    <p:extLst>
      <p:ext uri="{BB962C8B-B14F-4D97-AF65-F5344CB8AC3E}">
        <p14:creationId xmlns:p14="http://schemas.microsoft.com/office/powerpoint/2010/main" val="28489696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Feedback (Contd.) </a:t>
            </a:r>
            <a:endParaRPr lang="en-US" dirty="0"/>
          </a:p>
        </p:txBody>
      </p:sp>
      <p:sp>
        <p:nvSpPr>
          <p:cNvPr id="3" name="Content Placeholder 2"/>
          <p:cNvSpPr>
            <a:spLocks noGrp="1"/>
          </p:cNvSpPr>
          <p:nvPr>
            <p:ph idx="1"/>
          </p:nvPr>
        </p:nvSpPr>
        <p:spPr/>
        <p:txBody>
          <a:bodyPr>
            <a:normAutofit/>
          </a:bodyPr>
          <a:lstStyle/>
          <a:p>
            <a:r>
              <a:rPr lang="en-US" dirty="0" smtClean="0"/>
              <a:t>Pattern identification: </a:t>
            </a:r>
            <a:endParaRPr lang="en-US" dirty="0" smtClean="0"/>
          </a:p>
          <a:p>
            <a:pPr lvl="1"/>
            <a:r>
              <a:rPr lang="en-US" dirty="0" smtClean="0"/>
              <a:t>Feedback </a:t>
            </a:r>
            <a:r>
              <a:rPr lang="en-US" dirty="0" smtClean="0"/>
              <a:t>is most useful if it is about a pattern of poor performance rather than isolated events or mistakes.</a:t>
            </a:r>
          </a:p>
          <a:p>
            <a:endParaRPr lang="en-US" dirty="0" smtClean="0"/>
          </a:p>
          <a:p>
            <a:r>
              <a:rPr lang="en-US" dirty="0" smtClean="0"/>
              <a:t>Confidence </a:t>
            </a:r>
            <a:r>
              <a:rPr lang="en-US" dirty="0" smtClean="0"/>
              <a:t>in the employee: </a:t>
            </a:r>
            <a:endParaRPr lang="en-US" dirty="0" smtClean="0"/>
          </a:p>
          <a:p>
            <a:pPr lvl="1"/>
            <a:r>
              <a:rPr lang="en-US" dirty="0" smtClean="0"/>
              <a:t>Good </a:t>
            </a:r>
            <a:r>
              <a:rPr lang="en-US" dirty="0" smtClean="0"/>
              <a:t>feedback includes a statement that the manager has confidence that the employee will be able to improve her performance</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35</a:t>
            </a:fld>
            <a:endParaRPr lang="en-US"/>
          </a:p>
        </p:txBody>
      </p:sp>
    </p:spTree>
    <p:extLst>
      <p:ext uri="{BB962C8B-B14F-4D97-AF65-F5344CB8AC3E}">
        <p14:creationId xmlns:p14="http://schemas.microsoft.com/office/powerpoint/2010/main" val="14222031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Enhancing Feedback (Contd.) </a:t>
            </a:r>
            <a:endParaRPr lang="en-US" dirty="0"/>
          </a:p>
        </p:txBody>
      </p:sp>
      <p:sp>
        <p:nvSpPr>
          <p:cNvPr id="3" name="Content Placeholder 2"/>
          <p:cNvSpPr>
            <a:spLocks noGrp="1"/>
          </p:cNvSpPr>
          <p:nvPr>
            <p:ph idx="1"/>
          </p:nvPr>
        </p:nvSpPr>
        <p:spPr/>
        <p:txBody>
          <a:bodyPr/>
          <a:lstStyle/>
          <a:p>
            <a:r>
              <a:rPr lang="en-US" dirty="0"/>
              <a:t>Advice and idea generation: </a:t>
            </a:r>
            <a:endParaRPr lang="en-US" dirty="0" smtClean="0"/>
          </a:p>
          <a:p>
            <a:pPr lvl="1"/>
            <a:r>
              <a:rPr lang="en-US" dirty="0" smtClean="0"/>
              <a:t>Feedback </a:t>
            </a:r>
            <a:r>
              <a:rPr lang="en-US" dirty="0"/>
              <a:t>can include advice given by the supervisor about how to improve performance. </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36</a:t>
            </a:fld>
            <a:endParaRPr lang="en-US"/>
          </a:p>
        </p:txBody>
      </p:sp>
    </p:spTree>
    <p:extLst>
      <p:ext uri="{BB962C8B-B14F-4D97-AF65-F5344CB8AC3E}">
        <p14:creationId xmlns:p14="http://schemas.microsoft.com/office/powerpoint/2010/main" val="13369965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man\Desktop\DESK TOP 11 JAN 2014\vIRTUAL UNI COMSATS\Performance Management\scans\2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t>37</a:t>
            </a:fld>
            <a:endParaRPr lang="en-US"/>
          </a:p>
        </p:txBody>
      </p:sp>
    </p:spTree>
    <p:extLst>
      <p:ext uri="{BB962C8B-B14F-4D97-AF65-F5344CB8AC3E}">
        <p14:creationId xmlns:p14="http://schemas.microsoft.com/office/powerpoint/2010/main" val="30261891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Usman\Desktop\DESK TOP 11 JAN 2014\vIRTUAL UNI COMSATS\Performance Management\scans\2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9144000" cy="51816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t>38</a:t>
            </a:fld>
            <a:endParaRPr lang="en-US"/>
          </a:p>
        </p:txBody>
      </p:sp>
    </p:spTree>
    <p:extLst>
      <p:ext uri="{BB962C8B-B14F-4D97-AF65-F5344CB8AC3E}">
        <p14:creationId xmlns:p14="http://schemas.microsoft.com/office/powerpoint/2010/main" val="17233225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Praise </a:t>
            </a:r>
            <a:endParaRPr lang="en-US" dirty="0"/>
          </a:p>
        </p:txBody>
      </p:sp>
      <p:sp>
        <p:nvSpPr>
          <p:cNvPr id="3" name="Content Placeholder 2"/>
          <p:cNvSpPr>
            <a:spLocks noGrp="1"/>
          </p:cNvSpPr>
          <p:nvPr>
            <p:ph idx="1"/>
          </p:nvPr>
        </p:nvSpPr>
        <p:spPr/>
        <p:txBody>
          <a:bodyPr/>
          <a:lstStyle/>
          <a:p>
            <a:r>
              <a:rPr lang="en-US" dirty="0" smtClean="0"/>
              <a:t>Good feedback includes information about both good and poor performance. </a:t>
            </a:r>
            <a:endParaRPr lang="en-US" dirty="0" smtClean="0"/>
          </a:p>
          <a:p>
            <a:r>
              <a:rPr lang="en-US" dirty="0" smtClean="0"/>
              <a:t>Although </a:t>
            </a:r>
            <a:r>
              <a:rPr lang="en-US" dirty="0" smtClean="0"/>
              <a:t>most people are a lot more comfortable giving feedback and performance that they are on poor performance, some guidelines must be followed when giving praise so that the feedback is useful in terms of future performance.</a:t>
            </a:r>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39</a:t>
            </a:fld>
            <a:endParaRPr lang="en-US"/>
          </a:p>
        </p:txBody>
      </p:sp>
    </p:spTree>
    <p:extLst>
      <p:ext uri="{BB962C8B-B14F-4D97-AF65-F5344CB8AC3E}">
        <p14:creationId xmlns:p14="http://schemas.microsoft.com/office/powerpoint/2010/main" val="3117071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Praise (Contd.)</a:t>
            </a:r>
            <a:endParaRPr lang="en-US" dirty="0"/>
          </a:p>
        </p:txBody>
      </p:sp>
      <p:sp>
        <p:nvSpPr>
          <p:cNvPr id="3" name="Content Placeholder 2"/>
          <p:cNvSpPr>
            <a:spLocks noGrp="1"/>
          </p:cNvSpPr>
          <p:nvPr>
            <p:ph idx="1"/>
          </p:nvPr>
        </p:nvSpPr>
        <p:spPr/>
        <p:txBody>
          <a:bodyPr>
            <a:normAutofit/>
          </a:bodyPr>
          <a:lstStyle/>
          <a:p>
            <a:r>
              <a:rPr lang="en-US" dirty="0" smtClean="0"/>
              <a:t>Praise should be sincere and given only when it is deserved. </a:t>
            </a:r>
            <a:endParaRPr lang="en-US" dirty="0" smtClean="0"/>
          </a:p>
          <a:p>
            <a:r>
              <a:rPr lang="en-US" dirty="0" smtClean="0"/>
              <a:t>If </a:t>
            </a:r>
            <a:r>
              <a:rPr lang="en-US" dirty="0" smtClean="0"/>
              <a:t>praise in given repeatedly and when it is not deserved, employee are not able to see when a change in direction may be needed</a:t>
            </a:r>
            <a:r>
              <a:rPr lang="en-US" dirty="0" smtClean="0"/>
              <a:t>.</a:t>
            </a:r>
            <a:endParaRPr lang="en-US" dirty="0" smtClean="0"/>
          </a:p>
        </p:txBody>
      </p:sp>
      <p:sp>
        <p:nvSpPr>
          <p:cNvPr id="4" name="Slide Number Placeholder 3"/>
          <p:cNvSpPr>
            <a:spLocks noGrp="1"/>
          </p:cNvSpPr>
          <p:nvPr>
            <p:ph type="sldNum" sz="quarter" idx="12"/>
          </p:nvPr>
        </p:nvSpPr>
        <p:spPr/>
        <p:txBody>
          <a:bodyPr/>
          <a:lstStyle/>
          <a:p>
            <a:fld id="{7F77B6AA-44AF-4F59-8C6E-570A2009AB5C}" type="slidenum">
              <a:rPr lang="en-US" smtClean="0"/>
              <a:t>40</a:t>
            </a:fld>
            <a:endParaRPr lang="en-US"/>
          </a:p>
        </p:txBody>
      </p:sp>
    </p:spTree>
    <p:extLst>
      <p:ext uri="{BB962C8B-B14F-4D97-AF65-F5344CB8AC3E}">
        <p14:creationId xmlns:p14="http://schemas.microsoft.com/office/powerpoint/2010/main" val="22866651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Praise (Contd.)</a:t>
            </a:r>
            <a:endParaRPr lang="en-US" dirty="0"/>
          </a:p>
        </p:txBody>
      </p:sp>
      <p:sp>
        <p:nvSpPr>
          <p:cNvPr id="3" name="Content Placeholder 2"/>
          <p:cNvSpPr>
            <a:spLocks noGrp="1"/>
          </p:cNvSpPr>
          <p:nvPr>
            <p:ph idx="1"/>
          </p:nvPr>
        </p:nvSpPr>
        <p:spPr/>
        <p:txBody>
          <a:bodyPr/>
          <a:lstStyle/>
          <a:p>
            <a:r>
              <a:rPr lang="en-US" dirty="0"/>
              <a:t>Praise should be about specific behaviors or results and be given within context so that employees know what they need to repeat in the future.</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41</a:t>
            </a:fld>
            <a:endParaRPr lang="en-US"/>
          </a:p>
        </p:txBody>
      </p:sp>
    </p:spTree>
    <p:extLst>
      <p:ext uri="{BB962C8B-B14F-4D97-AF65-F5344CB8AC3E}">
        <p14:creationId xmlns:p14="http://schemas.microsoft.com/office/powerpoint/2010/main" val="18217126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Usman\Desktop\DESK TOP 11 JAN 2014\vIRTUAL UNI COMSATS\Performance Management\scans\25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7F77B6AA-44AF-4F59-8C6E-570A2009AB5C}" type="slidenum">
              <a:rPr lang="en-US" smtClean="0"/>
              <a:t>42</a:t>
            </a:fld>
            <a:endParaRPr lang="en-US"/>
          </a:p>
        </p:txBody>
      </p:sp>
    </p:spTree>
    <p:extLst>
      <p:ext uri="{BB962C8B-B14F-4D97-AF65-F5344CB8AC3E}">
        <p14:creationId xmlns:p14="http://schemas.microsoft.com/office/powerpoint/2010/main" val="2014704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dirty="0" smtClean="0"/>
              <a:t>Coaching Process</a:t>
            </a:r>
          </a:p>
          <a:p>
            <a:r>
              <a:rPr lang="en-US" dirty="0" smtClean="0"/>
              <a:t>Observation and Documentation of Developmental Behavior and Outcomes</a:t>
            </a:r>
          </a:p>
          <a:p>
            <a:r>
              <a:rPr lang="en-US" dirty="0" smtClean="0"/>
              <a:t>Constraints in Observing and Evaluating Performance</a:t>
            </a:r>
          </a:p>
          <a:p>
            <a:r>
              <a:rPr lang="en-US" dirty="0" smtClean="0"/>
              <a:t>Reasons for Documentation of Progress</a:t>
            </a:r>
          </a:p>
          <a:p>
            <a:r>
              <a:rPr lang="en-US" dirty="0" smtClean="0"/>
              <a:t>Recommendations for Documentation of Progress</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43</a:t>
            </a:fld>
            <a:endParaRPr lang="en-US"/>
          </a:p>
        </p:txBody>
      </p:sp>
    </p:spTree>
    <p:extLst>
      <p:ext uri="{BB962C8B-B14F-4D97-AF65-F5344CB8AC3E}">
        <p14:creationId xmlns:p14="http://schemas.microsoft.com/office/powerpoint/2010/main" val="6761747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Today’s Lecture (Contd.)</a:t>
            </a:r>
            <a:endParaRPr lang="en-US" dirty="0"/>
          </a:p>
        </p:txBody>
      </p:sp>
      <p:sp>
        <p:nvSpPr>
          <p:cNvPr id="3" name="Content Placeholder 2"/>
          <p:cNvSpPr>
            <a:spLocks noGrp="1"/>
          </p:cNvSpPr>
          <p:nvPr>
            <p:ph idx="1"/>
          </p:nvPr>
        </p:nvSpPr>
        <p:spPr/>
        <p:txBody>
          <a:bodyPr/>
          <a:lstStyle/>
          <a:p>
            <a:r>
              <a:rPr lang="en-US" dirty="0" smtClean="0"/>
              <a:t>Giving Feedback</a:t>
            </a:r>
          </a:p>
          <a:p>
            <a:r>
              <a:rPr lang="en-US" dirty="0" smtClean="0"/>
              <a:t>Purposes of Feedback</a:t>
            </a:r>
          </a:p>
          <a:p>
            <a:r>
              <a:rPr lang="en-US" dirty="0" smtClean="0"/>
              <a:t>Enhancing Feedback</a:t>
            </a:r>
          </a:p>
          <a:p>
            <a:r>
              <a:rPr lang="en-US" dirty="0" smtClean="0"/>
              <a:t>Praise</a:t>
            </a:r>
          </a:p>
          <a:p>
            <a:endParaRPr lang="en-US" dirty="0"/>
          </a:p>
        </p:txBody>
      </p:sp>
      <p:sp>
        <p:nvSpPr>
          <p:cNvPr id="4" name="Slide Number Placeholder 3"/>
          <p:cNvSpPr>
            <a:spLocks noGrp="1"/>
          </p:cNvSpPr>
          <p:nvPr>
            <p:ph type="sldNum" sz="quarter" idx="12"/>
          </p:nvPr>
        </p:nvSpPr>
        <p:spPr/>
        <p:txBody>
          <a:bodyPr/>
          <a:lstStyle/>
          <a:p>
            <a:fld id="{7F77B6AA-44AF-4F59-8C6E-570A2009AB5C}" type="slidenum">
              <a:rPr lang="en-US" smtClean="0"/>
              <a:t>44</a:t>
            </a:fld>
            <a:endParaRPr lang="en-US"/>
          </a:p>
        </p:txBody>
      </p:sp>
    </p:spTree>
    <p:extLst>
      <p:ext uri="{BB962C8B-B14F-4D97-AF65-F5344CB8AC3E}">
        <p14:creationId xmlns:p14="http://schemas.microsoft.com/office/powerpoint/2010/main" val="4248544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t>45</a:t>
            </a:fld>
            <a:endParaRPr lang="en-US"/>
          </a:p>
        </p:txBody>
      </p:sp>
    </p:spTree>
    <p:extLst>
      <p:ext uri="{BB962C8B-B14F-4D97-AF65-F5344CB8AC3E}">
        <p14:creationId xmlns:p14="http://schemas.microsoft.com/office/powerpoint/2010/main" val="1948256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1501</Words>
  <Application>Microsoft Office PowerPoint</Application>
  <PresentationFormat>On-screen Show (4:3)</PresentationFormat>
  <Paragraphs>219</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HRM-755  PERFORMANCE MANAGEMENT</vt:lpstr>
      <vt:lpstr>Summary of Previous Lecture</vt:lpstr>
      <vt:lpstr>Agenda for Today’s Lecture</vt:lpstr>
      <vt:lpstr>Agenda for Today’s Lecture (Contd.)</vt:lpstr>
      <vt:lpstr>Coaching Process</vt:lpstr>
      <vt:lpstr>Coaching Process (Contd.)</vt:lpstr>
      <vt:lpstr>Coaching Process (Contd.)</vt:lpstr>
      <vt:lpstr>Coaching Process (Contd.)</vt:lpstr>
      <vt:lpstr>Coaching Process (Contd.)</vt:lpstr>
      <vt:lpstr>PowerPoint Presentation</vt:lpstr>
      <vt:lpstr>PowerPoint Presentation</vt:lpstr>
      <vt:lpstr>Observation and Documentation of Developmental Behavior and Outcomes</vt:lpstr>
      <vt:lpstr>Constraints in Observing and Evaluating Performance</vt:lpstr>
      <vt:lpstr>Constraints in Observing and Evaluating Performance (Contd.)</vt:lpstr>
      <vt:lpstr>Constraints in Observing and Evaluating Performance (Contd.)</vt:lpstr>
      <vt:lpstr>Reasons for Documentation of Progress</vt:lpstr>
      <vt:lpstr>Reasons for Documentation of Progress (Contd.)</vt:lpstr>
      <vt:lpstr>Reasons for Documentation of Progress (Contd.)</vt:lpstr>
      <vt:lpstr>Reasons for Documentation of Progress (Contd.)</vt:lpstr>
      <vt:lpstr>Recommendations for Documentation of Progress</vt:lpstr>
      <vt:lpstr>Recommendations for Documentation of Progress (Contd.)</vt:lpstr>
      <vt:lpstr>Recommendations for Documentation of Progress (Contd.)</vt:lpstr>
      <vt:lpstr>Recommendations for Documentation of Progress (Contd.)</vt:lpstr>
      <vt:lpstr>PowerPoint Presentation</vt:lpstr>
      <vt:lpstr>PowerPoint Presentation</vt:lpstr>
      <vt:lpstr>Giving Feedback</vt:lpstr>
      <vt:lpstr>Giving Feedback (Contd.)</vt:lpstr>
      <vt:lpstr>Purposes of Feedback</vt:lpstr>
      <vt:lpstr>Purposes of Feedback (Contd.)</vt:lpstr>
      <vt:lpstr>Enhancing Feedback </vt:lpstr>
      <vt:lpstr>Enhancing Feedback (Contd.)  </vt:lpstr>
      <vt:lpstr>Enhancing Feedback (Contd.) </vt:lpstr>
      <vt:lpstr>Enhancing Feedback (Contd.) </vt:lpstr>
      <vt:lpstr>Enhancing Feedback (Contd.) </vt:lpstr>
      <vt:lpstr>Enhancing Feedback (Contd.) </vt:lpstr>
      <vt:lpstr>Enhancing Feedback (Contd.) </vt:lpstr>
      <vt:lpstr>PowerPoint Presentation</vt:lpstr>
      <vt:lpstr>PowerPoint Presentation</vt:lpstr>
      <vt:lpstr>Praise </vt:lpstr>
      <vt:lpstr>Praise (Contd.)</vt:lpstr>
      <vt:lpstr>Praise (Contd.)</vt:lpstr>
      <vt:lpstr>PowerPoint Presentation</vt:lpstr>
      <vt:lpstr>Summary of Today’s Lecture</vt:lpstr>
      <vt:lpstr>Summary of Today’s Lecture (Contd.)</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Usman</cp:lastModifiedBy>
  <cp:revision>14</cp:revision>
  <dcterms:created xsi:type="dcterms:W3CDTF">2014-07-12T00:15:32Z</dcterms:created>
  <dcterms:modified xsi:type="dcterms:W3CDTF">2014-07-12T01:27:08Z</dcterms:modified>
</cp:coreProperties>
</file>