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22" r:id="rId2"/>
    <p:sldId id="323" r:id="rId3"/>
    <p:sldId id="325" r:id="rId4"/>
    <p:sldId id="299" r:id="rId5"/>
    <p:sldId id="256" r:id="rId6"/>
    <p:sldId id="296" r:id="rId7"/>
    <p:sldId id="300" r:id="rId8"/>
    <p:sldId id="257" r:id="rId9"/>
    <p:sldId id="301" r:id="rId10"/>
    <p:sldId id="258" r:id="rId11"/>
    <p:sldId id="259" r:id="rId12"/>
    <p:sldId id="303" r:id="rId13"/>
    <p:sldId id="302" r:id="rId14"/>
    <p:sldId id="304" r:id="rId15"/>
    <p:sldId id="260" r:id="rId16"/>
    <p:sldId id="306" r:id="rId17"/>
    <p:sldId id="305" r:id="rId18"/>
    <p:sldId id="307" r:id="rId19"/>
    <p:sldId id="261" r:id="rId20"/>
    <p:sldId id="308" r:id="rId21"/>
    <p:sldId id="262" r:id="rId22"/>
    <p:sldId id="309" r:id="rId23"/>
    <p:sldId id="310" r:id="rId24"/>
    <p:sldId id="263" r:id="rId25"/>
    <p:sldId id="311" r:id="rId26"/>
    <p:sldId id="312" r:id="rId27"/>
    <p:sldId id="264" r:id="rId28"/>
    <p:sldId id="313" r:id="rId29"/>
    <p:sldId id="314" r:id="rId30"/>
    <p:sldId id="265" r:id="rId31"/>
    <p:sldId id="315" r:id="rId32"/>
    <p:sldId id="316" r:id="rId33"/>
    <p:sldId id="317" r:id="rId34"/>
    <p:sldId id="318" r:id="rId35"/>
    <p:sldId id="319" r:id="rId36"/>
    <p:sldId id="266" r:id="rId37"/>
    <p:sldId id="267" r:id="rId38"/>
    <p:sldId id="320" r:id="rId39"/>
    <p:sldId id="268" r:id="rId40"/>
    <p:sldId id="269" r:id="rId41"/>
    <p:sldId id="270" r:id="rId42"/>
    <p:sldId id="321" r:id="rId43"/>
    <p:sldId id="326" r:id="rId44"/>
    <p:sldId id="327"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33FF36-4A2D-4701-BAF8-C27A29FE5BBE}" type="datetimeFigureOut">
              <a:rPr lang="en-US" smtClean="0"/>
              <a:t>12/07/2014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F18FC1-EA4A-402C-8B56-6DE5BE95916D}" type="slidenum">
              <a:rPr lang="en-US" smtClean="0"/>
              <a:t>‹#›</a:t>
            </a:fld>
            <a:endParaRPr lang="en-US"/>
          </a:p>
        </p:txBody>
      </p:sp>
    </p:spTree>
    <p:extLst>
      <p:ext uri="{BB962C8B-B14F-4D97-AF65-F5344CB8AC3E}">
        <p14:creationId xmlns:p14="http://schemas.microsoft.com/office/powerpoint/2010/main" val="1272171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1D938E-2D24-4048-BAD9-EB5D977AE19B}" type="datetime1">
              <a:rPr lang="en-US" smtClean="0"/>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128C0F-2938-4684-BFC6-773C6EB9A29D}" type="datetime1">
              <a:rPr lang="en-US" smtClean="0"/>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9CE030-2A6E-4CC0-A4C3-33CAA5EFBB37}" type="datetime1">
              <a:rPr lang="en-US" smtClean="0"/>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5030B8-662C-4CE6-8582-12B0D34B640B}" type="datetime1">
              <a:rPr lang="en-US" smtClean="0"/>
              <a:t>12/07/2014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133A9-A748-47DF-9A84-F1B99869782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55C2D3-CEA2-43B0-B607-2AF8991DFC39}" type="datetime1">
              <a:rPr lang="en-US" smtClean="0"/>
              <a:t>12/07/2014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B133A9-A748-47DF-9A84-F1B99869782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1F211F-75B8-4853-AAEA-7A8B337E07AC}" type="datetime1">
              <a:rPr lang="en-US" smtClean="0"/>
              <a:t>12/07/2014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B133A9-A748-47DF-9A84-F1B99869782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A1E9EC-BA41-4AF0-9438-22B5B9703963}" type="datetime1">
              <a:rPr lang="en-US" smtClean="0"/>
              <a:t>12/07/2014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B133A9-A748-47DF-9A84-F1B99869782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0B56F-9EFF-4176-B610-A18E811E2421}" type="datetime1">
              <a:rPr lang="en-US" smtClean="0"/>
              <a:t>12/07/2014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133A9-A748-47DF-9A84-F1B99869782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B8803C-1848-4A20-8EDE-6166D2E4E723}" type="datetime1">
              <a:rPr lang="en-US" smtClean="0"/>
              <a:t>12/07/2014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133A9-A748-47DF-9A84-F1B99869782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DC704A-8612-4B8A-B159-298439AF722E}" type="datetime1">
              <a:rPr lang="en-US" smtClean="0"/>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FD1C87-BAE1-4E8E-B782-D0E910ED4BA2}" type="datetime1">
              <a:rPr lang="en-US" smtClean="0"/>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275C71-6670-4D28-8B7B-1B52130FCD6D}" type="datetime1">
              <a:rPr lang="en-US" smtClean="0"/>
              <a:t>12/07/2014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B133A9-A748-47DF-9A84-F1B99869782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486400" y="468868"/>
            <a:ext cx="2743200" cy="369332"/>
          </a:xfrm>
          <a:prstGeom prst="rect">
            <a:avLst/>
          </a:prstGeom>
          <a:noFill/>
        </p:spPr>
        <p:txBody>
          <a:bodyPr wrap="square" rtlCol="0">
            <a:spAutoFit/>
          </a:bodyPr>
          <a:lstStyle/>
          <a:p>
            <a:r>
              <a:rPr lang="en-US" dirty="0" smtClean="0"/>
              <a:t>LECTURE: TWENTY </a:t>
            </a:r>
            <a:r>
              <a:rPr lang="en-US" dirty="0" smtClean="0"/>
              <a:t>EIGHT</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t>1</a:t>
            </a:fld>
            <a:endParaRPr lang="en-US"/>
          </a:p>
        </p:txBody>
      </p:sp>
    </p:spTree>
    <p:extLst>
      <p:ext uri="{BB962C8B-B14F-4D97-AF65-F5344CB8AC3E}">
        <p14:creationId xmlns:p14="http://schemas.microsoft.com/office/powerpoint/2010/main" val="25285897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normAutofit fontScale="92500" lnSpcReduction="10000"/>
          </a:bodyPr>
          <a:lstStyle/>
          <a:p>
            <a:r>
              <a:rPr lang="en-US" dirty="0"/>
              <a:t>Check Point – 360-degree System Case Analysis---- Continued</a:t>
            </a:r>
          </a:p>
          <a:p>
            <a:r>
              <a:rPr lang="en-US" dirty="0"/>
              <a:t>360-degree System Beneficial or NOT Beneficial?</a:t>
            </a:r>
          </a:p>
          <a:p>
            <a:r>
              <a:rPr lang="en-US" dirty="0"/>
              <a:t>Advantages of 360 degree feedback system</a:t>
            </a:r>
          </a:p>
          <a:p>
            <a:r>
              <a:rPr lang="en-US" dirty="0"/>
              <a:t>Risks  for implementing 360 degree feedback system</a:t>
            </a:r>
          </a:p>
          <a:p>
            <a:r>
              <a:rPr lang="en-US" dirty="0"/>
              <a:t>Characteristic of a Good System</a:t>
            </a:r>
          </a:p>
          <a:p>
            <a:r>
              <a:rPr lang="en-US" dirty="0"/>
              <a:t>CASE--- 360-degree feedback at AAH pharmaceuticals</a:t>
            </a:r>
          </a:p>
          <a:p>
            <a:pPr marL="457200" lvl="1"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t>2</a:t>
            </a:fld>
            <a:endParaRPr lang="en-US"/>
          </a:p>
        </p:txBody>
      </p:sp>
    </p:spTree>
    <p:extLst>
      <p:ext uri="{BB962C8B-B14F-4D97-AF65-F5344CB8AC3E}">
        <p14:creationId xmlns:p14="http://schemas.microsoft.com/office/powerpoint/2010/main" val="3026802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for Today’s Lecture</a:t>
            </a:r>
          </a:p>
        </p:txBody>
      </p:sp>
      <p:sp>
        <p:nvSpPr>
          <p:cNvPr id="3" name="Content Placeholder 2"/>
          <p:cNvSpPr>
            <a:spLocks noGrp="1"/>
          </p:cNvSpPr>
          <p:nvPr>
            <p:ph idx="1"/>
          </p:nvPr>
        </p:nvSpPr>
        <p:spPr/>
        <p:txBody>
          <a:bodyPr>
            <a:normAutofit fontScale="92500" lnSpcReduction="20000"/>
          </a:bodyPr>
          <a:lstStyle/>
          <a:p>
            <a:r>
              <a:rPr lang="en-US" dirty="0" smtClean="0"/>
              <a:t>CASE STUDY– DEVELOPMENTAL PLAN FORM</a:t>
            </a:r>
          </a:p>
          <a:p>
            <a:r>
              <a:rPr lang="en-US" dirty="0" smtClean="0"/>
              <a:t>CHAPTER 9 FROM SECTION 3;</a:t>
            </a:r>
          </a:p>
          <a:p>
            <a:pPr lvl="1"/>
            <a:r>
              <a:rPr lang="en-US" dirty="0"/>
              <a:t>PERFORMANCE MANAGEMENT </a:t>
            </a:r>
            <a:r>
              <a:rPr lang="en-US" dirty="0" smtClean="0"/>
              <a:t>SKILLS</a:t>
            </a:r>
          </a:p>
          <a:p>
            <a:r>
              <a:rPr lang="en-US" dirty="0" smtClean="0"/>
              <a:t>Performance management Skills</a:t>
            </a:r>
          </a:p>
          <a:p>
            <a:r>
              <a:rPr lang="en-US" dirty="0" smtClean="0"/>
              <a:t>Coaching</a:t>
            </a:r>
          </a:p>
          <a:p>
            <a:r>
              <a:rPr lang="en-US" dirty="0" smtClean="0"/>
              <a:t>Guiding </a:t>
            </a:r>
            <a:r>
              <a:rPr lang="en-US" dirty="0"/>
              <a:t>Principles for Successful </a:t>
            </a:r>
            <a:r>
              <a:rPr lang="en-US" dirty="0" smtClean="0"/>
              <a:t>Coaching</a:t>
            </a:r>
          </a:p>
          <a:p>
            <a:r>
              <a:rPr lang="en-US" dirty="0" smtClean="0"/>
              <a:t>Functions of Coaching</a:t>
            </a:r>
          </a:p>
          <a:p>
            <a:r>
              <a:rPr lang="en-US" dirty="0" smtClean="0"/>
              <a:t>Coach Engagement</a:t>
            </a:r>
          </a:p>
          <a:p>
            <a:r>
              <a:rPr lang="en-US" dirty="0" smtClean="0"/>
              <a:t>Good Coach</a:t>
            </a:r>
          </a:p>
          <a:p>
            <a:r>
              <a:rPr lang="en-US" dirty="0" smtClean="0"/>
              <a:t>Coaching Styles </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3</a:t>
            </a:fld>
            <a:endParaRPr lang="en-US"/>
          </a:p>
        </p:txBody>
      </p:sp>
    </p:spTree>
    <p:extLst>
      <p:ext uri="{BB962C8B-B14F-4D97-AF65-F5344CB8AC3E}">
        <p14:creationId xmlns:p14="http://schemas.microsoft.com/office/powerpoint/2010/main" val="3331014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2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t>4</a:t>
            </a:fld>
            <a:endParaRPr lang="en-US"/>
          </a:p>
        </p:txBody>
      </p:sp>
    </p:spTree>
    <p:extLst>
      <p:ext uri="{BB962C8B-B14F-4D97-AF65-F5344CB8AC3E}">
        <p14:creationId xmlns:p14="http://schemas.microsoft.com/office/powerpoint/2010/main" val="1385509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831975"/>
          </a:xfrm>
        </p:spPr>
        <p:txBody>
          <a:bodyPr>
            <a:normAutofit fontScale="90000"/>
          </a:bodyPr>
          <a:lstStyle/>
          <a:p>
            <a:r>
              <a:rPr lang="en-US" dirty="0" smtClean="0"/>
              <a:t>CHAPTER 9</a:t>
            </a:r>
            <a:br>
              <a:rPr lang="en-US" dirty="0" smtClean="0"/>
            </a:br>
            <a:r>
              <a:rPr lang="en-US" dirty="0" smtClean="0"/>
              <a:t>PERFORMANCE MANAGEMENT SKILLS</a:t>
            </a:r>
            <a:endParaRPr lang="en-US" dirty="0"/>
          </a:p>
        </p:txBody>
      </p:sp>
      <p:sp>
        <p:nvSpPr>
          <p:cNvPr id="3" name="Subtitle 2"/>
          <p:cNvSpPr>
            <a:spLocks noGrp="1"/>
          </p:cNvSpPr>
          <p:nvPr>
            <p:ph type="subTitle" idx="1"/>
          </p:nvPr>
        </p:nvSpPr>
        <p:spPr>
          <a:xfrm>
            <a:off x="228600" y="4724400"/>
            <a:ext cx="8686800" cy="990600"/>
          </a:xfrm>
        </p:spPr>
        <p:txBody>
          <a:bodyPr>
            <a:normAutofit lnSpcReduction="10000"/>
          </a:bodyPr>
          <a:lstStyle/>
          <a:p>
            <a:r>
              <a:rPr lang="en-US" dirty="0" smtClean="0">
                <a:solidFill>
                  <a:schemeClr val="tx1"/>
                </a:solidFill>
              </a:rPr>
              <a:t>“A leader becomes complete only after giving something back” --- LAURENCE S. LYONS</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A6B133A9-A748-47DF-9A84-F1B998697822}"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management skills</a:t>
            </a:r>
          </a:p>
        </p:txBody>
      </p:sp>
      <p:sp>
        <p:nvSpPr>
          <p:cNvPr id="3" name="Content Placeholder 2"/>
          <p:cNvSpPr>
            <a:spLocks noGrp="1"/>
          </p:cNvSpPr>
          <p:nvPr>
            <p:ph idx="1"/>
          </p:nvPr>
        </p:nvSpPr>
        <p:spPr/>
        <p:txBody>
          <a:bodyPr/>
          <a:lstStyle/>
          <a:p>
            <a:r>
              <a:rPr lang="en-US" dirty="0"/>
              <a:t>Performance management systems are </a:t>
            </a:r>
            <a:r>
              <a:rPr lang="en-US" dirty="0" smtClean="0"/>
              <a:t>NOT likely </a:t>
            </a:r>
            <a:r>
              <a:rPr lang="en-US" dirty="0"/>
              <a:t>to help employees develop and improve their performance if managers </a:t>
            </a:r>
            <a:r>
              <a:rPr lang="en-US" dirty="0" smtClean="0"/>
              <a:t>do not have </a:t>
            </a:r>
            <a:r>
              <a:rPr lang="en-US" dirty="0"/>
              <a:t>the necessary skills to help employees accomplish </a:t>
            </a:r>
            <a:r>
              <a:rPr lang="en-US" dirty="0" smtClean="0"/>
              <a:t>their </a:t>
            </a:r>
            <a:r>
              <a:rPr lang="en-US" dirty="0"/>
              <a:t>goals. </a:t>
            </a:r>
            <a:endParaRPr lang="en-US" dirty="0" smtClean="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6</a:t>
            </a:fld>
            <a:endParaRPr lang="en-US"/>
          </a:p>
        </p:txBody>
      </p:sp>
    </p:spTree>
    <p:extLst>
      <p:ext uri="{BB962C8B-B14F-4D97-AF65-F5344CB8AC3E}">
        <p14:creationId xmlns:p14="http://schemas.microsoft.com/office/powerpoint/2010/main" val="1369451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management </a:t>
            </a:r>
            <a:r>
              <a:rPr lang="en-US" dirty="0" smtClean="0"/>
              <a:t>skills (Contd.)</a:t>
            </a:r>
            <a:endParaRPr lang="en-US" dirty="0"/>
          </a:p>
        </p:txBody>
      </p:sp>
      <p:sp>
        <p:nvSpPr>
          <p:cNvPr id="3" name="Content Placeholder 2"/>
          <p:cNvSpPr>
            <a:spLocks noGrp="1"/>
          </p:cNvSpPr>
          <p:nvPr>
            <p:ph idx="1"/>
          </p:nvPr>
        </p:nvSpPr>
        <p:spPr/>
        <p:txBody>
          <a:bodyPr/>
          <a:lstStyle/>
          <a:p>
            <a:r>
              <a:rPr lang="en-US" dirty="0"/>
              <a:t>Such skills </a:t>
            </a:r>
            <a:r>
              <a:rPr lang="en-US" dirty="0" smtClean="0"/>
              <a:t>include;</a:t>
            </a:r>
          </a:p>
          <a:p>
            <a:pPr lvl="1"/>
            <a:r>
              <a:rPr lang="en-US" dirty="0" smtClean="0"/>
              <a:t>being </a:t>
            </a:r>
            <a:r>
              <a:rPr lang="en-US" dirty="0"/>
              <a:t>able to serve as coaches, </a:t>
            </a:r>
            <a:endParaRPr lang="en-US" dirty="0" smtClean="0"/>
          </a:p>
          <a:p>
            <a:pPr lvl="1"/>
            <a:r>
              <a:rPr lang="en-US" dirty="0" smtClean="0"/>
              <a:t>to </a:t>
            </a:r>
            <a:r>
              <a:rPr lang="en-US" dirty="0"/>
              <a:t>observe, and </a:t>
            </a:r>
            <a:endParaRPr lang="en-US" dirty="0" smtClean="0"/>
          </a:p>
          <a:p>
            <a:pPr lvl="1"/>
            <a:r>
              <a:rPr lang="en-US" dirty="0" smtClean="0"/>
              <a:t>document </a:t>
            </a:r>
            <a:r>
              <a:rPr lang="en-US" dirty="0"/>
              <a:t>performance </a:t>
            </a:r>
            <a:r>
              <a:rPr lang="en-US" dirty="0" smtClean="0"/>
              <a:t>accurately,</a:t>
            </a:r>
          </a:p>
          <a:p>
            <a:pPr lvl="1"/>
            <a:r>
              <a:rPr lang="en-US" dirty="0" smtClean="0"/>
              <a:t>To give both positive and negative feedback,</a:t>
            </a:r>
          </a:p>
          <a:p>
            <a:pPr lvl="1"/>
            <a:r>
              <a:rPr lang="en-US" dirty="0" smtClean="0"/>
              <a:t>And to conduct useful and constructive performance review discussions.</a:t>
            </a:r>
            <a:endParaRPr lang="en-US" dirty="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7</a:t>
            </a:fld>
            <a:endParaRPr lang="en-US"/>
          </a:p>
        </p:txBody>
      </p:sp>
    </p:spTree>
    <p:extLst>
      <p:ext uri="{BB962C8B-B14F-4D97-AF65-F5344CB8AC3E}">
        <p14:creationId xmlns:p14="http://schemas.microsoft.com/office/powerpoint/2010/main" val="2744461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 </a:t>
            </a:r>
            <a:endParaRPr lang="en-US" dirty="0"/>
          </a:p>
        </p:txBody>
      </p:sp>
      <p:sp>
        <p:nvSpPr>
          <p:cNvPr id="3" name="Content Placeholder 2"/>
          <p:cNvSpPr>
            <a:spLocks noGrp="1"/>
          </p:cNvSpPr>
          <p:nvPr>
            <p:ph idx="1"/>
          </p:nvPr>
        </p:nvSpPr>
        <p:spPr/>
        <p:txBody>
          <a:bodyPr>
            <a:normAutofit/>
          </a:bodyPr>
          <a:lstStyle/>
          <a:p>
            <a:r>
              <a:rPr lang="en-US" dirty="0" smtClean="0"/>
              <a:t>Coaching is a collaborative, ongoing process in which the manger interacts with his or her employees and takes an active role and interest in their performance. </a:t>
            </a:r>
            <a:endParaRPr lang="en-US" dirty="0" smtClean="0"/>
          </a:p>
          <a:p>
            <a:r>
              <a:rPr lang="en-US" dirty="0" smtClean="0"/>
              <a:t>In </a:t>
            </a:r>
            <a:r>
              <a:rPr lang="en-US" dirty="0" smtClean="0"/>
              <a:t>general, coaching involves directing, motivating, and rewarding employee behavior. </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a:t>
            </a:r>
            <a:r>
              <a:rPr lang="en-US" dirty="0" smtClean="0"/>
              <a:t>(Contd.)</a:t>
            </a:r>
            <a:endParaRPr lang="en-US" dirty="0"/>
          </a:p>
        </p:txBody>
      </p:sp>
      <p:sp>
        <p:nvSpPr>
          <p:cNvPr id="3" name="Content Placeholder 2"/>
          <p:cNvSpPr>
            <a:spLocks noGrp="1"/>
          </p:cNvSpPr>
          <p:nvPr>
            <p:ph idx="1"/>
          </p:nvPr>
        </p:nvSpPr>
        <p:spPr/>
        <p:txBody>
          <a:bodyPr/>
          <a:lstStyle/>
          <a:p>
            <a:r>
              <a:rPr lang="en-US" dirty="0"/>
              <a:t>Coaching is a day to day function that involves observing performance, complimenting good work, and helping to correct and improve any performance that does not meet expectations and standards.</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9</a:t>
            </a:fld>
            <a:endParaRPr lang="en-US"/>
          </a:p>
        </p:txBody>
      </p:sp>
    </p:spTree>
    <p:extLst>
      <p:ext uri="{BB962C8B-B14F-4D97-AF65-F5344CB8AC3E}">
        <p14:creationId xmlns:p14="http://schemas.microsoft.com/office/powerpoint/2010/main" val="2059626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(Contd.)</a:t>
            </a:r>
            <a:endParaRPr lang="en-US" dirty="0"/>
          </a:p>
        </p:txBody>
      </p:sp>
      <p:sp>
        <p:nvSpPr>
          <p:cNvPr id="3" name="Content Placeholder 2"/>
          <p:cNvSpPr>
            <a:spLocks noGrp="1"/>
          </p:cNvSpPr>
          <p:nvPr>
            <p:ph idx="1"/>
          </p:nvPr>
        </p:nvSpPr>
        <p:spPr/>
        <p:txBody>
          <a:bodyPr>
            <a:normAutofit/>
          </a:bodyPr>
          <a:lstStyle/>
          <a:p>
            <a:r>
              <a:rPr lang="en-US" dirty="0" smtClean="0"/>
              <a:t>Coaching </a:t>
            </a:r>
            <a:r>
              <a:rPr lang="en-US" dirty="0" smtClean="0"/>
              <a:t>is also concerned with long term performance and involves ensuring that the developmental plan is being achieved. </a:t>
            </a:r>
            <a:endParaRPr lang="en-US" dirty="0" smtClean="0"/>
          </a:p>
          <a:p>
            <a:r>
              <a:rPr lang="en-US" dirty="0" smtClean="0"/>
              <a:t>Being </a:t>
            </a:r>
            <a:r>
              <a:rPr lang="en-US" dirty="0" smtClean="0"/>
              <a:t>a coach </a:t>
            </a:r>
            <a:r>
              <a:rPr lang="en-US" dirty="0" smtClean="0"/>
              <a:t>thus is </a:t>
            </a:r>
            <a:r>
              <a:rPr lang="en-US" dirty="0" smtClean="0"/>
              <a:t>similar to serving as a consultant and for coaching to be successful, a coach must establish a  helping relationship.</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Guiding Principles for Successful Coaching</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t>Although many theories on coaching exist, there are four guiding principles that provide a good framework for understanding successful coaching.</a:t>
            </a:r>
          </a:p>
          <a:p>
            <a:endParaRPr lang="en-US" dirty="0" smtClean="0"/>
          </a:p>
          <a:p>
            <a:pPr marL="514350" indent="-514350">
              <a:buFont typeface="+mj-lt"/>
              <a:buAutoNum type="arabicPeriod"/>
            </a:pPr>
            <a:r>
              <a:rPr lang="en-US" dirty="0" smtClean="0"/>
              <a:t>A </a:t>
            </a:r>
            <a:r>
              <a:rPr lang="en-US" dirty="0" smtClean="0"/>
              <a:t>good coaching relationship is essential: </a:t>
            </a:r>
            <a:endParaRPr lang="en-US" dirty="0" smtClean="0"/>
          </a:p>
          <a:p>
            <a:pPr lvl="1"/>
            <a:r>
              <a:rPr lang="en-US" dirty="0" smtClean="0"/>
              <a:t>For </a:t>
            </a:r>
            <a:r>
              <a:rPr lang="en-US" dirty="0" smtClean="0"/>
              <a:t>coaching to work, it is imperative that the relationship between the coach and the employee be trusting and collaborative. </a:t>
            </a:r>
            <a:endParaRPr lang="en-US" dirty="0" smtClean="0"/>
          </a:p>
          <a:p>
            <a:pPr lvl="1"/>
            <a:r>
              <a:rPr lang="en-US" dirty="0" smtClean="0"/>
              <a:t>The </a:t>
            </a:r>
            <a:r>
              <a:rPr lang="en-US" dirty="0" smtClean="0"/>
              <a:t>coach needs to try to walk in employees shoes and view the job and organization from his or her perspective</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A6B133A9-A748-47DF-9A84-F1B998697822}"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Successful </a:t>
            </a:r>
            <a:r>
              <a:rPr lang="en-US" dirty="0" smtClean="0"/>
              <a:t>Coaching (Contd.)</a:t>
            </a:r>
            <a:endParaRPr lang="en-US" dirty="0"/>
          </a:p>
        </p:txBody>
      </p:sp>
      <p:sp>
        <p:nvSpPr>
          <p:cNvPr id="3" name="Content Placeholder 2"/>
          <p:cNvSpPr>
            <a:spLocks noGrp="1"/>
          </p:cNvSpPr>
          <p:nvPr>
            <p:ph idx="1"/>
          </p:nvPr>
        </p:nvSpPr>
        <p:spPr/>
        <p:txBody>
          <a:bodyPr/>
          <a:lstStyle/>
          <a:p>
            <a:pPr lvl="1"/>
            <a:r>
              <a:rPr lang="en-US" dirty="0" smtClean="0"/>
              <a:t>The coach also need to search for positive aspects of the employee because this is likely to lead to a better understanding and acceptance of the employee.</a:t>
            </a:r>
          </a:p>
          <a:p>
            <a:pPr lvl="1"/>
            <a:r>
              <a:rPr lang="en-US" dirty="0" smtClean="0"/>
              <a:t>The coach needs to understand that coaching is not something done to the employees but done with the employees.</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12</a:t>
            </a:fld>
            <a:endParaRPr lang="en-US"/>
          </a:p>
        </p:txBody>
      </p:sp>
    </p:spTree>
    <p:extLst>
      <p:ext uri="{BB962C8B-B14F-4D97-AF65-F5344CB8AC3E}">
        <p14:creationId xmlns:p14="http://schemas.microsoft.com/office/powerpoint/2010/main" val="2429081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Successful Coaching (Contd.)</a:t>
            </a:r>
          </a:p>
        </p:txBody>
      </p:sp>
      <p:sp>
        <p:nvSpPr>
          <p:cNvPr id="3" name="Content Placeholder 2"/>
          <p:cNvSpPr>
            <a:spLocks noGrp="1"/>
          </p:cNvSpPr>
          <p:nvPr>
            <p:ph idx="1"/>
          </p:nvPr>
        </p:nvSpPr>
        <p:spPr/>
        <p:txBody>
          <a:bodyPr/>
          <a:lstStyle/>
          <a:p>
            <a:pPr marL="514350" indent="-514350">
              <a:buFont typeface="+mj-lt"/>
              <a:buAutoNum type="arabicPeriod" startAt="2"/>
            </a:pPr>
            <a:r>
              <a:rPr lang="en-US" dirty="0"/>
              <a:t>The employee is the source and director of change: </a:t>
            </a:r>
            <a:endParaRPr lang="en-US" dirty="0" smtClean="0"/>
          </a:p>
          <a:p>
            <a:pPr marL="914400" lvl="1" indent="-514350"/>
            <a:r>
              <a:rPr lang="en-US" dirty="0" smtClean="0"/>
              <a:t>The </a:t>
            </a:r>
            <a:r>
              <a:rPr lang="en-US" dirty="0"/>
              <a:t>coach must understand that the employee is the source of change and self growth. </a:t>
            </a:r>
            <a:endParaRPr lang="en-US" dirty="0" smtClean="0"/>
          </a:p>
          <a:p>
            <a:pPr marL="914400" lvl="1" indent="-514350"/>
            <a:r>
              <a:rPr lang="en-US" dirty="0" smtClean="0"/>
              <a:t>After </a:t>
            </a:r>
            <a:r>
              <a:rPr lang="en-US" dirty="0"/>
              <a:t>all, the purpose of  coaching is to change employee behavior and set a direction for what the employee will do differently in the future. </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13</a:t>
            </a:fld>
            <a:endParaRPr lang="en-US"/>
          </a:p>
        </p:txBody>
      </p:sp>
    </p:spTree>
    <p:extLst>
      <p:ext uri="{BB962C8B-B14F-4D97-AF65-F5344CB8AC3E}">
        <p14:creationId xmlns:p14="http://schemas.microsoft.com/office/powerpoint/2010/main" val="4022434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Successful Coaching (Contd.)</a:t>
            </a:r>
          </a:p>
        </p:txBody>
      </p:sp>
      <p:sp>
        <p:nvSpPr>
          <p:cNvPr id="3" name="Content Placeholder 2"/>
          <p:cNvSpPr>
            <a:spLocks noGrp="1"/>
          </p:cNvSpPr>
          <p:nvPr>
            <p:ph idx="1"/>
          </p:nvPr>
        </p:nvSpPr>
        <p:spPr/>
        <p:txBody>
          <a:bodyPr/>
          <a:lstStyle/>
          <a:p>
            <a:pPr lvl="1"/>
            <a:r>
              <a:rPr lang="en-US" dirty="0" smtClean="0"/>
              <a:t>This change will not happen if the employee is not in the driving seat.</a:t>
            </a:r>
          </a:p>
          <a:p>
            <a:pPr lvl="1"/>
            <a:r>
              <a:rPr lang="en-US" dirty="0" smtClean="0"/>
              <a:t>Accordingly the coach needs to facilitate the employee’s setting the agenda, goals and direction.</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14</a:t>
            </a:fld>
            <a:endParaRPr lang="en-US"/>
          </a:p>
        </p:txBody>
      </p:sp>
    </p:spTree>
    <p:extLst>
      <p:ext uri="{BB962C8B-B14F-4D97-AF65-F5344CB8AC3E}">
        <p14:creationId xmlns:p14="http://schemas.microsoft.com/office/powerpoint/2010/main" val="3089244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Successful Coaching (Contd.)</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startAt="3"/>
            </a:pPr>
            <a:r>
              <a:rPr lang="en-US" dirty="0" smtClean="0"/>
              <a:t>The employee is whole and unique: </a:t>
            </a:r>
            <a:endParaRPr lang="en-US" dirty="0" smtClean="0"/>
          </a:p>
          <a:p>
            <a:pPr lvl="1"/>
            <a:r>
              <a:rPr lang="en-US" dirty="0" smtClean="0"/>
              <a:t>The </a:t>
            </a:r>
            <a:r>
              <a:rPr lang="en-US" dirty="0" smtClean="0"/>
              <a:t>coach must understand that each employee is a unique individual with several job related and job unrelated identities and a unique personal history. </a:t>
            </a:r>
            <a:r>
              <a:rPr lang="en-US" dirty="0" smtClean="0"/>
              <a:t>(</a:t>
            </a:r>
            <a:r>
              <a:rPr lang="en-US" dirty="0" err="1" smtClean="0"/>
              <a:t>e.g</a:t>
            </a:r>
            <a:r>
              <a:rPr lang="en-US" dirty="0" smtClean="0"/>
              <a:t> computer network specialist, father, skier)</a:t>
            </a:r>
          </a:p>
          <a:p>
            <a:pPr lvl="1"/>
            <a:r>
              <a:rPr lang="en-US" dirty="0" smtClean="0"/>
              <a:t>The </a:t>
            </a:r>
            <a:r>
              <a:rPr lang="en-US" dirty="0" smtClean="0"/>
              <a:t>coach must try to create a </a:t>
            </a:r>
            <a:r>
              <a:rPr lang="en-US" dirty="0" smtClean="0"/>
              <a:t>whole, complete </a:t>
            </a:r>
            <a:r>
              <a:rPr lang="en-US" dirty="0" smtClean="0"/>
              <a:t>and rich picture of the employee</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A6B133A9-A748-47DF-9A84-F1B998697822}"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Successful Coaching (Contd.)</a:t>
            </a:r>
          </a:p>
        </p:txBody>
      </p:sp>
      <p:sp>
        <p:nvSpPr>
          <p:cNvPr id="3" name="Content Placeholder 2"/>
          <p:cNvSpPr>
            <a:spLocks noGrp="1"/>
          </p:cNvSpPr>
          <p:nvPr>
            <p:ph idx="1"/>
          </p:nvPr>
        </p:nvSpPr>
        <p:spPr/>
        <p:txBody>
          <a:bodyPr/>
          <a:lstStyle/>
          <a:p>
            <a:pPr lvl="1"/>
            <a:r>
              <a:rPr lang="en-US" dirty="0" smtClean="0"/>
              <a:t>It will be beneficial if the coach has knowledge of and can help the employee connect his life and work experiences in meaningful ways.</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16</a:t>
            </a:fld>
            <a:endParaRPr lang="en-US"/>
          </a:p>
        </p:txBody>
      </p:sp>
    </p:spTree>
    <p:extLst>
      <p:ext uri="{BB962C8B-B14F-4D97-AF65-F5344CB8AC3E}">
        <p14:creationId xmlns:p14="http://schemas.microsoft.com/office/powerpoint/2010/main" val="2840257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Successful Coaching (Contd.)</a:t>
            </a:r>
          </a:p>
        </p:txBody>
      </p:sp>
      <p:sp>
        <p:nvSpPr>
          <p:cNvPr id="3" name="Content Placeholder 2"/>
          <p:cNvSpPr>
            <a:spLocks noGrp="1"/>
          </p:cNvSpPr>
          <p:nvPr>
            <p:ph idx="1"/>
          </p:nvPr>
        </p:nvSpPr>
        <p:spPr/>
        <p:txBody>
          <a:bodyPr>
            <a:normAutofit/>
          </a:bodyPr>
          <a:lstStyle/>
          <a:p>
            <a:pPr marL="514350" indent="-514350">
              <a:buFont typeface="+mj-lt"/>
              <a:buAutoNum type="arabicPeriod" startAt="4"/>
            </a:pPr>
            <a:r>
              <a:rPr lang="en-US" dirty="0"/>
              <a:t>The coach is the facilitator of the employees growth: </a:t>
            </a:r>
            <a:endParaRPr lang="en-US" dirty="0" smtClean="0"/>
          </a:p>
          <a:p>
            <a:pPr lvl="1"/>
            <a:r>
              <a:rPr lang="en-US" dirty="0" smtClean="0"/>
              <a:t>The </a:t>
            </a:r>
            <a:r>
              <a:rPr lang="en-US" dirty="0"/>
              <a:t>coach main role is one of facilitation. </a:t>
            </a:r>
            <a:endParaRPr lang="en-US" dirty="0" smtClean="0"/>
          </a:p>
          <a:p>
            <a:pPr lvl="1"/>
            <a:r>
              <a:rPr lang="en-US" dirty="0" smtClean="0"/>
              <a:t>A </a:t>
            </a:r>
            <a:r>
              <a:rPr lang="en-US" dirty="0"/>
              <a:t>coach must direct the process and help with the content </a:t>
            </a:r>
            <a:r>
              <a:rPr lang="en-US" dirty="0" smtClean="0"/>
              <a:t>(</a:t>
            </a:r>
            <a:r>
              <a:rPr lang="en-US" dirty="0" err="1" smtClean="0"/>
              <a:t>e.g</a:t>
            </a:r>
            <a:r>
              <a:rPr lang="en-US" dirty="0" smtClean="0"/>
              <a:t> of a developmental plan) but </a:t>
            </a:r>
            <a:r>
              <a:rPr lang="en-US" dirty="0"/>
              <a:t>not take control of these issues</a:t>
            </a:r>
            <a:r>
              <a:rPr lang="en-US" dirty="0" smtClean="0"/>
              <a:t>.</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17</a:t>
            </a:fld>
            <a:endParaRPr lang="en-US"/>
          </a:p>
        </p:txBody>
      </p:sp>
    </p:spTree>
    <p:extLst>
      <p:ext uri="{BB962C8B-B14F-4D97-AF65-F5344CB8AC3E}">
        <p14:creationId xmlns:p14="http://schemas.microsoft.com/office/powerpoint/2010/main" val="1240944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Successful Coaching (Contd.)</a:t>
            </a:r>
          </a:p>
        </p:txBody>
      </p:sp>
      <p:sp>
        <p:nvSpPr>
          <p:cNvPr id="3" name="Content Placeholder 2"/>
          <p:cNvSpPr>
            <a:spLocks noGrp="1"/>
          </p:cNvSpPr>
          <p:nvPr>
            <p:ph idx="1"/>
          </p:nvPr>
        </p:nvSpPr>
        <p:spPr/>
        <p:txBody>
          <a:bodyPr/>
          <a:lstStyle/>
          <a:p>
            <a:pPr marL="457200" lvl="1" indent="-457200"/>
            <a:r>
              <a:rPr lang="en-US" dirty="0"/>
              <a:t>The coach needs to maintain an attitude of exploration, help expand the employee’s awareness of strengths, resources and challenges and facilitate goal setting.</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18</a:t>
            </a:fld>
            <a:endParaRPr lang="en-US"/>
          </a:p>
        </p:txBody>
      </p:sp>
    </p:spTree>
    <p:extLst>
      <p:ext uri="{BB962C8B-B14F-4D97-AF65-F5344CB8AC3E}">
        <p14:creationId xmlns:p14="http://schemas.microsoft.com/office/powerpoint/2010/main" val="3844867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of Coaching</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In more specific terms, coaching involves the following functions:</a:t>
            </a:r>
          </a:p>
          <a:p>
            <a:endParaRPr lang="en-US" dirty="0" smtClean="0"/>
          </a:p>
          <a:p>
            <a:r>
              <a:rPr lang="en-US" dirty="0" smtClean="0"/>
              <a:t>Giving </a:t>
            </a:r>
            <a:r>
              <a:rPr lang="en-US" dirty="0" smtClean="0"/>
              <a:t>advice to help employee improve their performance.</a:t>
            </a:r>
          </a:p>
          <a:p>
            <a:endParaRPr lang="en-US" dirty="0" smtClean="0"/>
          </a:p>
          <a:p>
            <a:r>
              <a:rPr lang="en-US" dirty="0" smtClean="0"/>
              <a:t>Providing </a:t>
            </a:r>
            <a:r>
              <a:rPr lang="en-US" dirty="0" smtClean="0"/>
              <a:t>employees with </a:t>
            </a:r>
            <a:r>
              <a:rPr lang="en-US" dirty="0"/>
              <a:t>g</a:t>
            </a:r>
            <a:r>
              <a:rPr lang="en-US" dirty="0" smtClean="0"/>
              <a:t>uidance so that employees can develop their skills and knowledge appropriately.</a:t>
            </a:r>
          </a:p>
          <a:p>
            <a:endParaRPr lang="en-US" dirty="0" smtClean="0"/>
          </a:p>
          <a:p>
            <a:r>
              <a:rPr lang="en-US" dirty="0" smtClean="0"/>
              <a:t>Providing </a:t>
            </a:r>
            <a:r>
              <a:rPr lang="en-US" dirty="0" smtClean="0"/>
              <a:t>employees support and being there only when the manager is needed</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A6B133A9-A748-47DF-9A84-F1B998697822}" type="slidenum">
              <a:rPr lang="en-US" smtClean="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of </a:t>
            </a:r>
            <a:r>
              <a:rPr lang="en-US" dirty="0" smtClean="0"/>
              <a:t>Coaching (Contd.)</a:t>
            </a:r>
            <a:endParaRPr lang="en-US" dirty="0"/>
          </a:p>
        </p:txBody>
      </p:sp>
      <p:sp>
        <p:nvSpPr>
          <p:cNvPr id="3" name="Content Placeholder 2"/>
          <p:cNvSpPr>
            <a:spLocks noGrp="1"/>
          </p:cNvSpPr>
          <p:nvPr>
            <p:ph idx="1"/>
          </p:nvPr>
        </p:nvSpPr>
        <p:spPr/>
        <p:txBody>
          <a:bodyPr/>
          <a:lstStyle/>
          <a:p>
            <a:r>
              <a:rPr lang="en-US" dirty="0"/>
              <a:t>Giving employees confidence that will enable them to enhance their performance continuously and to increase their sense of responsibility for managing their own performance.</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20</a:t>
            </a:fld>
            <a:endParaRPr lang="en-US"/>
          </a:p>
        </p:txBody>
      </p:sp>
    </p:spTree>
    <p:extLst>
      <p:ext uri="{BB962C8B-B14F-4D97-AF65-F5344CB8AC3E}">
        <p14:creationId xmlns:p14="http://schemas.microsoft.com/office/powerpoint/2010/main" val="4082524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of Coaching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Helping employees gain greater competence by guiding them towards acquiring more knowledge and sharpening the skills that can prepare them for more complex tasks and higher level positions. </a:t>
            </a:r>
            <a:endParaRPr lang="en-US" dirty="0" smtClean="0"/>
          </a:p>
          <a:p>
            <a:r>
              <a:rPr lang="en-US" dirty="0" smtClean="0"/>
              <a:t>Coaching </a:t>
            </a:r>
            <a:r>
              <a:rPr lang="en-US" dirty="0" smtClean="0"/>
              <a:t>involves a consideration of both short term and long term objectives, including how the employee can benefit from acquiring new skills and knowledge that could be useful in future positions and in novel tasks.</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2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1054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t>22</a:t>
            </a:fld>
            <a:endParaRPr lang="en-US"/>
          </a:p>
        </p:txBody>
      </p:sp>
    </p:spTree>
    <p:extLst>
      <p:ext uri="{BB962C8B-B14F-4D97-AF65-F5344CB8AC3E}">
        <p14:creationId xmlns:p14="http://schemas.microsoft.com/office/powerpoint/2010/main" val="4223913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2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t>23</a:t>
            </a:fld>
            <a:endParaRPr lang="en-US"/>
          </a:p>
        </p:txBody>
      </p:sp>
    </p:spTree>
    <p:extLst>
      <p:ext uri="{BB962C8B-B14F-4D97-AF65-F5344CB8AC3E}">
        <p14:creationId xmlns:p14="http://schemas.microsoft.com/office/powerpoint/2010/main" val="3617013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 Engagement</a:t>
            </a:r>
            <a:endParaRPr lang="en-US" dirty="0"/>
          </a:p>
        </p:txBody>
      </p:sp>
      <p:sp>
        <p:nvSpPr>
          <p:cNvPr id="3" name="Content Placeholder 2"/>
          <p:cNvSpPr>
            <a:spLocks noGrp="1"/>
          </p:cNvSpPr>
          <p:nvPr>
            <p:ph idx="1"/>
          </p:nvPr>
        </p:nvSpPr>
        <p:spPr/>
        <p:txBody>
          <a:bodyPr>
            <a:normAutofit/>
          </a:bodyPr>
          <a:lstStyle/>
          <a:p>
            <a:pPr>
              <a:buNone/>
            </a:pPr>
            <a:r>
              <a:rPr lang="en-US" dirty="0" smtClean="0"/>
              <a:t>Coaching help turns feedback into results. For this to happen, coaches need to engage in the following:</a:t>
            </a:r>
          </a:p>
          <a:p>
            <a:endParaRPr lang="en-US" dirty="0" smtClean="0"/>
          </a:p>
          <a:p>
            <a:r>
              <a:rPr lang="en-US" dirty="0" smtClean="0"/>
              <a:t>Establish </a:t>
            </a:r>
            <a:r>
              <a:rPr lang="en-US" dirty="0" smtClean="0"/>
              <a:t>development objectives: </a:t>
            </a:r>
            <a:endParaRPr lang="en-US" dirty="0" smtClean="0"/>
          </a:p>
          <a:p>
            <a:pPr lvl="1"/>
            <a:r>
              <a:rPr lang="en-US" dirty="0" smtClean="0"/>
              <a:t>The </a:t>
            </a:r>
            <a:r>
              <a:rPr lang="en-US" dirty="0" smtClean="0"/>
              <a:t>manger works jointly with the employees in creating the developmental plan and its objectives</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A6B133A9-A748-47DF-9A84-F1B998697822}" type="slidenum">
              <a:rPr lang="en-US" smtClean="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 </a:t>
            </a:r>
            <a:r>
              <a:rPr lang="en-US" dirty="0" smtClean="0"/>
              <a:t>Engagement (Contd.)</a:t>
            </a:r>
            <a:endParaRPr lang="en-US" dirty="0"/>
          </a:p>
        </p:txBody>
      </p:sp>
      <p:sp>
        <p:nvSpPr>
          <p:cNvPr id="3" name="Content Placeholder 2"/>
          <p:cNvSpPr>
            <a:spLocks noGrp="1"/>
          </p:cNvSpPr>
          <p:nvPr>
            <p:ph idx="1"/>
          </p:nvPr>
        </p:nvSpPr>
        <p:spPr/>
        <p:txBody>
          <a:bodyPr>
            <a:normAutofit/>
          </a:bodyPr>
          <a:lstStyle/>
          <a:p>
            <a:r>
              <a:rPr lang="en-US" dirty="0"/>
              <a:t>Communicate effectively: </a:t>
            </a:r>
            <a:endParaRPr lang="en-US" dirty="0" smtClean="0"/>
          </a:p>
          <a:p>
            <a:pPr lvl="1"/>
            <a:r>
              <a:rPr lang="en-US" dirty="0" smtClean="0"/>
              <a:t>The </a:t>
            </a:r>
            <a:r>
              <a:rPr lang="en-US" dirty="0"/>
              <a:t>manager maintains regular and clear communication with employees about their performance, including both behaviors and results.</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25</a:t>
            </a:fld>
            <a:endParaRPr lang="en-US"/>
          </a:p>
        </p:txBody>
      </p:sp>
    </p:spTree>
    <p:extLst>
      <p:ext uri="{BB962C8B-B14F-4D97-AF65-F5344CB8AC3E}">
        <p14:creationId xmlns:p14="http://schemas.microsoft.com/office/powerpoint/2010/main" val="4234000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 Engagement (Contd.)</a:t>
            </a:r>
          </a:p>
        </p:txBody>
      </p:sp>
      <p:sp>
        <p:nvSpPr>
          <p:cNvPr id="3" name="Content Placeholder 2"/>
          <p:cNvSpPr>
            <a:spLocks noGrp="1"/>
          </p:cNvSpPr>
          <p:nvPr>
            <p:ph idx="1"/>
          </p:nvPr>
        </p:nvSpPr>
        <p:spPr/>
        <p:txBody>
          <a:bodyPr/>
          <a:lstStyle/>
          <a:p>
            <a:r>
              <a:rPr lang="en-US" dirty="0"/>
              <a:t>Motivate employees: </a:t>
            </a:r>
            <a:endParaRPr lang="en-US" dirty="0" smtClean="0"/>
          </a:p>
          <a:p>
            <a:pPr lvl="1"/>
            <a:r>
              <a:rPr lang="en-US" dirty="0" smtClean="0"/>
              <a:t>Managers </a:t>
            </a:r>
            <a:r>
              <a:rPr lang="en-US" dirty="0"/>
              <a:t>must reward positive performance. </a:t>
            </a:r>
            <a:endParaRPr lang="en-US" dirty="0" smtClean="0"/>
          </a:p>
          <a:p>
            <a:pPr lvl="1"/>
            <a:r>
              <a:rPr lang="en-US" dirty="0" smtClean="0"/>
              <a:t>When </a:t>
            </a:r>
            <a:r>
              <a:rPr lang="en-US" dirty="0"/>
              <a:t>positive performance is rewarded, employees are motivated to repeat the same level of positive performance in the future.</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26</a:t>
            </a:fld>
            <a:endParaRPr lang="en-US"/>
          </a:p>
        </p:txBody>
      </p:sp>
    </p:spTree>
    <p:extLst>
      <p:ext uri="{BB962C8B-B14F-4D97-AF65-F5344CB8AC3E}">
        <p14:creationId xmlns:p14="http://schemas.microsoft.com/office/powerpoint/2010/main" val="29266463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 Engagement (Contd.)</a:t>
            </a:r>
            <a:endParaRPr lang="en-US" dirty="0"/>
          </a:p>
        </p:txBody>
      </p:sp>
      <p:sp>
        <p:nvSpPr>
          <p:cNvPr id="3" name="Content Placeholder 2"/>
          <p:cNvSpPr>
            <a:spLocks noGrp="1"/>
          </p:cNvSpPr>
          <p:nvPr>
            <p:ph idx="1"/>
          </p:nvPr>
        </p:nvSpPr>
        <p:spPr/>
        <p:txBody>
          <a:bodyPr>
            <a:normAutofit/>
          </a:bodyPr>
          <a:lstStyle/>
          <a:p>
            <a:r>
              <a:rPr lang="en-US" dirty="0" smtClean="0"/>
              <a:t>Document performance: </a:t>
            </a:r>
            <a:endParaRPr lang="en-US" dirty="0" smtClean="0"/>
          </a:p>
          <a:p>
            <a:pPr lvl="1"/>
            <a:r>
              <a:rPr lang="en-US" dirty="0" smtClean="0"/>
              <a:t>Managers </a:t>
            </a:r>
            <a:r>
              <a:rPr lang="en-US" dirty="0" smtClean="0"/>
              <a:t>observe employee behavior and results. Evidence must be gathered regarding instance of good and poor performance.</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 Engagement (Contd.)</a:t>
            </a:r>
          </a:p>
        </p:txBody>
      </p:sp>
      <p:sp>
        <p:nvSpPr>
          <p:cNvPr id="3" name="Content Placeholder 2"/>
          <p:cNvSpPr>
            <a:spLocks noGrp="1"/>
          </p:cNvSpPr>
          <p:nvPr>
            <p:ph idx="1"/>
          </p:nvPr>
        </p:nvSpPr>
        <p:spPr/>
        <p:txBody>
          <a:bodyPr>
            <a:normAutofit/>
          </a:bodyPr>
          <a:lstStyle/>
          <a:p>
            <a:r>
              <a:rPr lang="en-US" dirty="0"/>
              <a:t>Give feedback: </a:t>
            </a:r>
            <a:endParaRPr lang="en-US" dirty="0" smtClean="0"/>
          </a:p>
          <a:p>
            <a:pPr lvl="1"/>
            <a:r>
              <a:rPr lang="en-US" dirty="0" smtClean="0"/>
              <a:t>Managers </a:t>
            </a:r>
            <a:r>
              <a:rPr lang="en-US" dirty="0"/>
              <a:t>measure employee performance and progress towards goal. They praise good performance an point out instance of substandard performance.</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28</a:t>
            </a:fld>
            <a:endParaRPr lang="en-US"/>
          </a:p>
        </p:txBody>
      </p:sp>
    </p:spTree>
    <p:extLst>
      <p:ext uri="{BB962C8B-B14F-4D97-AF65-F5344CB8AC3E}">
        <p14:creationId xmlns:p14="http://schemas.microsoft.com/office/powerpoint/2010/main" val="34242780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 Engagement (Contd.)</a:t>
            </a:r>
          </a:p>
        </p:txBody>
      </p:sp>
      <p:sp>
        <p:nvSpPr>
          <p:cNvPr id="3" name="Content Placeholder 2"/>
          <p:cNvSpPr>
            <a:spLocks noGrp="1"/>
          </p:cNvSpPr>
          <p:nvPr>
            <p:ph idx="1"/>
          </p:nvPr>
        </p:nvSpPr>
        <p:spPr/>
        <p:txBody>
          <a:bodyPr/>
          <a:lstStyle/>
          <a:p>
            <a:r>
              <a:rPr lang="en-US" dirty="0"/>
              <a:t>Diagnose performance problems: </a:t>
            </a:r>
            <a:endParaRPr lang="en-US" dirty="0" smtClean="0"/>
          </a:p>
          <a:p>
            <a:pPr lvl="1"/>
            <a:r>
              <a:rPr lang="en-US" dirty="0" smtClean="0"/>
              <a:t>Managers </a:t>
            </a:r>
            <a:r>
              <a:rPr lang="en-US" dirty="0"/>
              <a:t>must listen to employees and gather information to determine whether performance deficiencies are the result of a lack of knowledge and skills, abilities or motivation or whether they stem from situational factors beyond the control of the employee.</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29</a:t>
            </a:fld>
            <a:endParaRPr lang="en-US"/>
          </a:p>
        </p:txBody>
      </p:sp>
    </p:spTree>
    <p:extLst>
      <p:ext uri="{BB962C8B-B14F-4D97-AF65-F5344CB8AC3E}">
        <p14:creationId xmlns:p14="http://schemas.microsoft.com/office/powerpoint/2010/main" val="4031436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 Engagement (Contd.)</a:t>
            </a:r>
            <a:endParaRPr lang="en-US" dirty="0"/>
          </a:p>
        </p:txBody>
      </p:sp>
      <p:sp>
        <p:nvSpPr>
          <p:cNvPr id="3" name="Content Placeholder 2"/>
          <p:cNvSpPr>
            <a:spLocks noGrp="1"/>
          </p:cNvSpPr>
          <p:nvPr>
            <p:ph idx="1"/>
          </p:nvPr>
        </p:nvSpPr>
        <p:spPr/>
        <p:txBody>
          <a:bodyPr/>
          <a:lstStyle/>
          <a:p>
            <a:r>
              <a:rPr lang="en-US" dirty="0" smtClean="0"/>
              <a:t>Develop employees: </a:t>
            </a:r>
            <a:endParaRPr lang="en-US" dirty="0" smtClean="0"/>
          </a:p>
          <a:p>
            <a:pPr lvl="1"/>
            <a:r>
              <a:rPr lang="en-US" dirty="0" smtClean="0"/>
              <a:t>Managers </a:t>
            </a:r>
            <a:r>
              <a:rPr lang="en-US" dirty="0" smtClean="0"/>
              <a:t>provide financial support and resources for employee development by helping employees plan for future and by giving challenging assignments that force employees to learn new things.</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2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571500"/>
            <a:ext cx="70104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Usman\Desktop\DESK TOP 11 JAN 2014\vIRTUAL UNI COMSATS\Performance Management\scans\24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33800"/>
            <a:ext cx="9144000" cy="16764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t>31</a:t>
            </a:fld>
            <a:endParaRPr lang="en-US"/>
          </a:p>
        </p:txBody>
      </p:sp>
    </p:spTree>
    <p:extLst>
      <p:ext uri="{BB962C8B-B14F-4D97-AF65-F5344CB8AC3E}">
        <p14:creationId xmlns:p14="http://schemas.microsoft.com/office/powerpoint/2010/main" val="1427544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2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t>32</a:t>
            </a:fld>
            <a:endParaRPr lang="en-US"/>
          </a:p>
        </p:txBody>
      </p:sp>
    </p:spTree>
    <p:extLst>
      <p:ext uri="{BB962C8B-B14F-4D97-AF65-F5344CB8AC3E}">
        <p14:creationId xmlns:p14="http://schemas.microsoft.com/office/powerpoint/2010/main" val="4035974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2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828800"/>
            <a:ext cx="8991600" cy="281939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t>33</a:t>
            </a:fld>
            <a:endParaRPr lang="en-US"/>
          </a:p>
        </p:txBody>
      </p:sp>
    </p:spTree>
    <p:extLst>
      <p:ext uri="{BB962C8B-B14F-4D97-AF65-F5344CB8AC3E}">
        <p14:creationId xmlns:p14="http://schemas.microsoft.com/office/powerpoint/2010/main" val="14055007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2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t>34</a:t>
            </a:fld>
            <a:endParaRPr lang="en-US"/>
          </a:p>
        </p:txBody>
      </p:sp>
    </p:spTree>
    <p:extLst>
      <p:ext uri="{BB962C8B-B14F-4D97-AF65-F5344CB8AC3E}">
        <p14:creationId xmlns:p14="http://schemas.microsoft.com/office/powerpoint/2010/main" val="2364355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2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76200"/>
            <a:ext cx="7620000" cy="3886200"/>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Usman\Desktop\DESK TOP 11 JAN 2014\vIRTUAL UNI COMSATS\Performance Management\scans\2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81463"/>
            <a:ext cx="9144000" cy="2547937"/>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t>35</a:t>
            </a:fld>
            <a:endParaRPr lang="en-US"/>
          </a:p>
        </p:txBody>
      </p:sp>
    </p:spTree>
    <p:extLst>
      <p:ext uri="{BB962C8B-B14F-4D97-AF65-F5344CB8AC3E}">
        <p14:creationId xmlns:p14="http://schemas.microsoft.com/office/powerpoint/2010/main" val="20463487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 styles</a:t>
            </a:r>
            <a:endParaRPr lang="en-US" dirty="0"/>
          </a:p>
        </p:txBody>
      </p:sp>
      <p:sp>
        <p:nvSpPr>
          <p:cNvPr id="3" name="Content Placeholder 2"/>
          <p:cNvSpPr>
            <a:spLocks noGrp="1"/>
          </p:cNvSpPr>
          <p:nvPr>
            <p:ph idx="1"/>
          </p:nvPr>
        </p:nvSpPr>
        <p:spPr/>
        <p:txBody>
          <a:bodyPr/>
          <a:lstStyle/>
          <a:p>
            <a:r>
              <a:rPr lang="en-US" dirty="0" smtClean="0"/>
              <a:t>A manager personality and behavioral preference are more likely to influence his or her coaching styles. </a:t>
            </a:r>
            <a:endParaRPr lang="en-US" dirty="0" smtClean="0"/>
          </a:p>
          <a:p>
            <a:r>
              <a:rPr lang="en-US" dirty="0" smtClean="0"/>
              <a:t>There </a:t>
            </a:r>
            <a:r>
              <a:rPr lang="en-US" dirty="0" smtClean="0"/>
              <a:t>are four main coaching styles:</a:t>
            </a:r>
          </a:p>
          <a:p>
            <a:pPr lvl="1"/>
            <a:r>
              <a:rPr lang="en-US" dirty="0" smtClean="0"/>
              <a:t>Driver</a:t>
            </a:r>
          </a:p>
          <a:p>
            <a:pPr lvl="1"/>
            <a:r>
              <a:rPr lang="en-US" dirty="0" smtClean="0"/>
              <a:t>Persuader</a:t>
            </a:r>
          </a:p>
          <a:p>
            <a:pPr lvl="1"/>
            <a:r>
              <a:rPr lang="en-US" dirty="0" smtClean="0"/>
              <a:t>Amiable</a:t>
            </a:r>
          </a:p>
          <a:p>
            <a:pPr lvl="1"/>
            <a:r>
              <a:rPr lang="en-US" dirty="0" smtClean="0"/>
              <a:t>Analyzer  </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a:t>
            </a:r>
            <a:r>
              <a:rPr lang="en-US" dirty="0" smtClean="0"/>
              <a:t>styles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First, coaches can adopt a driving style in which they tell the employee being coached what to do. </a:t>
            </a:r>
            <a:endParaRPr lang="en-US" dirty="0" smtClean="0"/>
          </a:p>
          <a:p>
            <a:r>
              <a:rPr lang="en-US" dirty="0" smtClean="0"/>
              <a:t>Assume </a:t>
            </a:r>
            <a:r>
              <a:rPr lang="en-US" dirty="0" smtClean="0"/>
              <a:t>that the coach wants to provide guidance regarding how to deal with a customer. </a:t>
            </a:r>
            <a:endParaRPr lang="en-US" dirty="0" smtClean="0"/>
          </a:p>
          <a:p>
            <a:r>
              <a:rPr lang="en-US" dirty="0" smtClean="0"/>
              <a:t>In </a:t>
            </a:r>
            <a:r>
              <a:rPr lang="en-US" dirty="0" smtClean="0"/>
              <a:t>this situation, the preference for a driver is to say to the employee “you must talk to customer in this way”.</a:t>
            </a:r>
            <a:r>
              <a:rPr lang="en-US" dirty="0"/>
              <a:t> </a:t>
            </a:r>
          </a:p>
        </p:txBody>
      </p:sp>
      <p:sp>
        <p:nvSpPr>
          <p:cNvPr id="4" name="Slide Number Placeholder 3"/>
          <p:cNvSpPr>
            <a:spLocks noGrp="1"/>
          </p:cNvSpPr>
          <p:nvPr>
            <p:ph type="sldNum" sz="quarter" idx="12"/>
          </p:nvPr>
        </p:nvSpPr>
        <p:spPr/>
        <p:txBody>
          <a:bodyPr/>
          <a:lstStyle/>
          <a:p>
            <a:fld id="{A6B133A9-A748-47DF-9A84-F1B998697822}" type="slidenum">
              <a:rPr lang="en-US" smtClean="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styles (Contd.)</a:t>
            </a:r>
          </a:p>
        </p:txBody>
      </p:sp>
      <p:sp>
        <p:nvSpPr>
          <p:cNvPr id="3" name="Content Placeholder 2"/>
          <p:cNvSpPr>
            <a:spLocks noGrp="1"/>
          </p:cNvSpPr>
          <p:nvPr>
            <p:ph idx="1"/>
          </p:nvPr>
        </p:nvSpPr>
        <p:spPr/>
        <p:txBody>
          <a:bodyPr/>
          <a:lstStyle/>
          <a:p>
            <a:r>
              <a:rPr lang="en-US" dirty="0"/>
              <a:t>Such coaches are assertive, speak quickly and often firmly, usually talk about facts and tasks, are not very expressive and expose a narrow range of personal feelings to others.</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38</a:t>
            </a:fld>
            <a:endParaRPr lang="en-US"/>
          </a:p>
        </p:txBody>
      </p:sp>
    </p:spTree>
    <p:extLst>
      <p:ext uri="{BB962C8B-B14F-4D97-AF65-F5344CB8AC3E}">
        <p14:creationId xmlns:p14="http://schemas.microsoft.com/office/powerpoint/2010/main" val="2517166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styles (Contd.)</a:t>
            </a:r>
            <a:endParaRPr lang="en-US" dirty="0"/>
          </a:p>
        </p:txBody>
      </p:sp>
      <p:sp>
        <p:nvSpPr>
          <p:cNvPr id="3" name="Content Placeholder 2"/>
          <p:cNvSpPr>
            <a:spLocks noGrp="1"/>
          </p:cNvSpPr>
          <p:nvPr>
            <p:ph idx="1"/>
          </p:nvPr>
        </p:nvSpPr>
        <p:spPr/>
        <p:txBody>
          <a:bodyPr/>
          <a:lstStyle/>
          <a:p>
            <a:r>
              <a:rPr lang="en-US" dirty="0" smtClean="0"/>
              <a:t>Second, coaches can use a persuading style in which they try to sell what they want the employee to do. </a:t>
            </a:r>
            <a:endParaRPr lang="en-US" dirty="0" smtClean="0"/>
          </a:p>
          <a:p>
            <a:r>
              <a:rPr lang="en-US" dirty="0" smtClean="0"/>
              <a:t>Someone </a:t>
            </a:r>
            <a:r>
              <a:rPr lang="en-US" dirty="0" smtClean="0"/>
              <a:t>who is a persuader would try to explain to the employee why it is beneficial for the organization, as well as for the employee himself, to talk to a customer in a specific way.</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styles (Contd.)</a:t>
            </a:r>
            <a:endParaRPr lang="en-US" dirty="0"/>
          </a:p>
        </p:txBody>
      </p:sp>
      <p:sp>
        <p:nvSpPr>
          <p:cNvPr id="3" name="Content Placeholder 2"/>
          <p:cNvSpPr>
            <a:spLocks noGrp="1"/>
          </p:cNvSpPr>
          <p:nvPr>
            <p:ph idx="1"/>
          </p:nvPr>
        </p:nvSpPr>
        <p:spPr/>
        <p:txBody>
          <a:bodyPr/>
          <a:lstStyle/>
          <a:p>
            <a:r>
              <a:rPr lang="en-US" dirty="0" smtClean="0"/>
              <a:t>Third, other coaches may adopt an amiable style and want every one to be happy. </a:t>
            </a:r>
            <a:endParaRPr lang="en-US" dirty="0" smtClean="0"/>
          </a:p>
          <a:p>
            <a:r>
              <a:rPr lang="en-US" dirty="0" smtClean="0"/>
              <a:t>Such </a:t>
            </a:r>
            <a:r>
              <a:rPr lang="en-US" dirty="0" smtClean="0"/>
              <a:t>coaches are likely to be more subjective than objective and direct employees to talk to customers in a certain way because it feels like the right thing to do or because the employee feels it is a right way to do it.</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Coaching styles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Finally, coaches may have a preference for analyzing performance in a logical and systemic way an then follow rules and procedures when providing a recommendation</a:t>
            </a:r>
            <a:r>
              <a:rPr lang="en-US" dirty="0" smtClean="0"/>
              <a:t>.</a:t>
            </a:r>
          </a:p>
          <a:p>
            <a:r>
              <a:rPr lang="en-US" dirty="0" smtClean="0"/>
              <a:t>To </a:t>
            </a:r>
            <a:r>
              <a:rPr lang="en-US" dirty="0" smtClean="0"/>
              <a:t>use the same example, such analyzer coaches may tell employees to talk to a  customer in a specific way “because this is what the manual says.”</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man\Desktop\DESK TOP 11 JAN 2014\vIRTUAL UNI COMSATS\Performance Management\scans\2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056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6B133A9-A748-47DF-9A84-F1B998697822}" type="slidenum">
              <a:rPr lang="en-US" smtClean="0"/>
              <a:t>42</a:t>
            </a:fld>
            <a:endParaRPr lang="en-US"/>
          </a:p>
        </p:txBody>
      </p:sp>
    </p:spTree>
    <p:extLst>
      <p:ext uri="{BB962C8B-B14F-4D97-AF65-F5344CB8AC3E}">
        <p14:creationId xmlns:p14="http://schemas.microsoft.com/office/powerpoint/2010/main" val="1112272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fontScale="92500" lnSpcReduction="20000"/>
          </a:bodyPr>
          <a:lstStyle/>
          <a:p>
            <a:r>
              <a:rPr lang="en-US" dirty="0"/>
              <a:t>CASE STUDY– DEVELOPMENTAL PLAN FORM</a:t>
            </a:r>
          </a:p>
          <a:p>
            <a:r>
              <a:rPr lang="en-US" dirty="0"/>
              <a:t>CHAPTER 9 FROM SECTION 3;</a:t>
            </a:r>
          </a:p>
          <a:p>
            <a:pPr lvl="1"/>
            <a:r>
              <a:rPr lang="en-US" dirty="0"/>
              <a:t>PERFORMANCE MANAGEMENT SKILLS</a:t>
            </a:r>
          </a:p>
          <a:p>
            <a:r>
              <a:rPr lang="en-US" dirty="0"/>
              <a:t>Performance management Skills</a:t>
            </a:r>
          </a:p>
          <a:p>
            <a:r>
              <a:rPr lang="en-US" dirty="0"/>
              <a:t>Coaching</a:t>
            </a:r>
          </a:p>
          <a:p>
            <a:r>
              <a:rPr lang="en-US" dirty="0"/>
              <a:t>Guiding Principles for Successful Coaching</a:t>
            </a:r>
          </a:p>
          <a:p>
            <a:r>
              <a:rPr lang="en-US" dirty="0"/>
              <a:t>Functions of Coaching</a:t>
            </a:r>
          </a:p>
          <a:p>
            <a:r>
              <a:rPr lang="en-US" dirty="0"/>
              <a:t>Coach Engagement</a:t>
            </a:r>
          </a:p>
          <a:p>
            <a:r>
              <a:rPr lang="en-US" dirty="0"/>
              <a:t>Good Coach</a:t>
            </a:r>
          </a:p>
          <a:p>
            <a:r>
              <a:rPr lang="en-US" dirty="0"/>
              <a:t>Coaching </a:t>
            </a:r>
            <a:r>
              <a:rPr lang="en-US" dirty="0" smtClean="0"/>
              <a:t>Styles</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t>43</a:t>
            </a:fld>
            <a:endParaRPr lang="en-US"/>
          </a:p>
        </p:txBody>
      </p:sp>
    </p:spTree>
    <p:extLst>
      <p:ext uri="{BB962C8B-B14F-4D97-AF65-F5344CB8AC3E}">
        <p14:creationId xmlns:p14="http://schemas.microsoft.com/office/powerpoint/2010/main" val="3120831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t>44</a:t>
            </a:fld>
            <a:endParaRPr lang="en-US"/>
          </a:p>
        </p:txBody>
      </p:sp>
    </p:spTree>
    <p:extLst>
      <p:ext uri="{BB962C8B-B14F-4D97-AF65-F5344CB8AC3E}">
        <p14:creationId xmlns:p14="http://schemas.microsoft.com/office/powerpoint/2010/main" val="19482560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705</TotalTime>
  <Words>1542</Words>
  <Application>Microsoft Office PowerPoint</Application>
  <PresentationFormat>On-screen Show (4:3)</PresentationFormat>
  <Paragraphs>183</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HRM-755  PERFORMANCE MANAGEMENT</vt:lpstr>
      <vt:lpstr>Summary of Previous Lecture</vt:lpstr>
      <vt:lpstr>Agenda for Today’s Lecture</vt:lpstr>
      <vt:lpstr>PowerPoint Presentation</vt:lpstr>
      <vt:lpstr>CHAPTER 9 PERFORMANCE MANAGEMENT SKILLS</vt:lpstr>
      <vt:lpstr>Performance management skills</vt:lpstr>
      <vt:lpstr>Performance management skills (Contd.)</vt:lpstr>
      <vt:lpstr>Coaching </vt:lpstr>
      <vt:lpstr>Coaching (Contd.)</vt:lpstr>
      <vt:lpstr>Coaching (Contd.)</vt:lpstr>
      <vt:lpstr>Guiding Principles for Successful Coaching</vt:lpstr>
      <vt:lpstr>Guiding Principles for Successful Coaching (Contd.)</vt:lpstr>
      <vt:lpstr>Guiding Principles for Successful Coaching (Contd.)</vt:lpstr>
      <vt:lpstr>Guiding Principles for Successful Coaching (Contd.)</vt:lpstr>
      <vt:lpstr>Guiding Principles for Successful Coaching (Contd.)</vt:lpstr>
      <vt:lpstr>Guiding Principles for Successful Coaching (Contd.)</vt:lpstr>
      <vt:lpstr>Guiding Principles for Successful Coaching (Contd.)</vt:lpstr>
      <vt:lpstr>Guiding Principles for Successful Coaching (Contd.)</vt:lpstr>
      <vt:lpstr>Functions of Coaching</vt:lpstr>
      <vt:lpstr>Functions of Coaching (Contd.)</vt:lpstr>
      <vt:lpstr>Functions of Coaching (Contd.)</vt:lpstr>
      <vt:lpstr>PowerPoint Presentation</vt:lpstr>
      <vt:lpstr>PowerPoint Presentation</vt:lpstr>
      <vt:lpstr>Coach Engagement</vt:lpstr>
      <vt:lpstr>Coach Engagement (Contd.)</vt:lpstr>
      <vt:lpstr>Coach Engagement (Contd.)</vt:lpstr>
      <vt:lpstr>Coach Engagement (Contd.)</vt:lpstr>
      <vt:lpstr>Coach Engagement (Contd.)</vt:lpstr>
      <vt:lpstr>Coach Engagement (Contd.)</vt:lpstr>
      <vt:lpstr>Coach Engagement (Contd.)</vt:lpstr>
      <vt:lpstr>PowerPoint Presentation</vt:lpstr>
      <vt:lpstr>PowerPoint Presentation</vt:lpstr>
      <vt:lpstr>PowerPoint Presentation</vt:lpstr>
      <vt:lpstr>PowerPoint Presentation</vt:lpstr>
      <vt:lpstr>PowerPoint Presentation</vt:lpstr>
      <vt:lpstr>Coaching styles</vt:lpstr>
      <vt:lpstr>Coaching styles (Contd.)</vt:lpstr>
      <vt:lpstr>Coaching styles (Contd.)</vt:lpstr>
      <vt:lpstr>Coaching styles (Contd.)</vt:lpstr>
      <vt:lpstr>Coaching styles (Contd.)</vt:lpstr>
      <vt:lpstr>Coaching styles (Contd.)</vt:lpstr>
      <vt:lpstr>PowerPoint Presentation</vt:lpstr>
      <vt:lpstr>Summary of Today’s Lecture</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management skills</dc:title>
  <dc:creator>usman</dc:creator>
  <cp:lastModifiedBy>Usman</cp:lastModifiedBy>
  <cp:revision>103</cp:revision>
  <dcterms:created xsi:type="dcterms:W3CDTF">2014-07-02T13:13:46Z</dcterms:created>
  <dcterms:modified xsi:type="dcterms:W3CDTF">2014-07-12T01:17:33Z</dcterms:modified>
</cp:coreProperties>
</file>