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94" r:id="rId2"/>
    <p:sldId id="295" r:id="rId3"/>
    <p:sldId id="299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297" r:id="rId42"/>
    <p:sldId id="298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D72F2-FD6C-488F-A25D-FB5684E3E8EB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FD8F5A-628B-4513-A1E9-E52CE34E3D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938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50A8-58A9-48C3-89CD-EB3CE1FB32FB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1591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08E7D-01E3-43CB-A628-872BE09F0ADD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383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D04BF-EC48-4357-8673-49F000110434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3887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6AC1D-023E-4236-A7F4-9D80AF5E39C0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5202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15893-BCB8-44ED-A393-A79C163C0681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4850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F4FB0-60D9-4D96-8614-D84A7743E12F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1842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28DCB-9CF0-4656-B595-D8F9582136D9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3975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7760E-F3C3-40FF-A775-CA468C3AEB85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8670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DC35E-5120-4D99-91B7-C45EAB094873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5941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351BA-D994-4711-95AC-C741612AE414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6561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FFCF9-BFC9-4B5F-B2D5-6AFF88C1A647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7702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69DF3-8BCD-4B87-AA06-F8D0349C1F54}" type="datetime1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5BEEF-0581-4A05-A833-CBCFD21504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637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90750"/>
            <a:ext cx="7772400" cy="2381250"/>
          </a:xfrm>
        </p:spPr>
        <p:txBody>
          <a:bodyPr>
            <a:normAutofit/>
          </a:bodyPr>
          <a:lstStyle/>
          <a:p>
            <a:r>
              <a:rPr lang="en-US" smtClean="0"/>
              <a:t>HRM-755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PERFORMANCE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4648200"/>
            <a:ext cx="6400800" cy="762000"/>
          </a:xfrm>
        </p:spPr>
        <p:txBody>
          <a:bodyPr/>
          <a:lstStyle/>
          <a:p>
            <a:pPr algn="r"/>
            <a:r>
              <a:rPr lang="en-US" dirty="0" smtClean="0"/>
              <a:t>OSMAN BIN SAIF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86400" y="468868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LECTURE: TWENTY SEVEN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E3B9-E0E1-4554-81A1-1E7F5F7F9D5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154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360 Degree Feedback System</a:t>
            </a:r>
          </a:p>
          <a:p>
            <a:r>
              <a:rPr lang="en-US" dirty="0" smtClean="0"/>
              <a:t>Internet- based 360-degree systems</a:t>
            </a:r>
          </a:p>
          <a:p>
            <a:r>
              <a:rPr lang="en-US" dirty="0" smtClean="0"/>
              <a:t>Check Point – 360-degree System Case Analysis</a:t>
            </a:r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827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for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Check Point – 360-degree System Case Analysis---- Continued</a:t>
            </a:r>
          </a:p>
          <a:p>
            <a:r>
              <a:rPr lang="en-US" dirty="0" smtClean="0"/>
              <a:t>360-degree System Beneficial or NOT Beneficial?</a:t>
            </a:r>
          </a:p>
          <a:p>
            <a:r>
              <a:rPr lang="en-US" dirty="0" smtClean="0"/>
              <a:t>Advantages of 360 degree feedback system</a:t>
            </a:r>
          </a:p>
          <a:p>
            <a:r>
              <a:rPr lang="en-US" dirty="0" smtClean="0"/>
              <a:t>Risks  for implementing 360 degree feedback system</a:t>
            </a:r>
          </a:p>
          <a:p>
            <a:r>
              <a:rPr lang="en-US" dirty="0" smtClean="0"/>
              <a:t>Characteristic of a Good System</a:t>
            </a:r>
          </a:p>
          <a:p>
            <a:r>
              <a:rPr lang="en-US" dirty="0" smtClean="0"/>
              <a:t>CASE--- 360-degree feedback at AAH pharmaceuticals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331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man\Desktop\DESK TOP 11 JAN 2014\vIRTUAL UNI COMSATS\Performance Management\scans\2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059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man\Desktop\DESK TOP 11 JAN 2014\vIRTUAL UNI COMSATS\Performance Management\scans\2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176462"/>
            <a:ext cx="9144000" cy="315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514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man\Desktop\DESK TOP 11 JAN 2014\vIRTUAL UNI COMSATS\Performance Management\scans\2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0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025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man\Desktop\DESK TOP 11 JAN 2014\vIRTUAL UNI COMSATS\Performance Management\scans\2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386013"/>
            <a:ext cx="9144000" cy="310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197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man\Desktop\DESK TOP 11 JAN 2014\vIRTUAL UNI COMSATS\Performance Management\scans\2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600" y="0"/>
            <a:ext cx="51054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06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man\Desktop\DESK TOP 11 JAN 2014\vIRTUAL UNI COMSATS\Performance Management\scans\2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895600"/>
            <a:ext cx="9067799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267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man\Desktop\DESK TOP 11 JAN 2014\vIRTUAL UNI COMSATS\Performance Management\scans\2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915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man\Desktop\DESK TOP 11 JAN 2014\vIRTUAL UNI COMSATS\Performance Management\scans\2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400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man\Desktop\DESK TOP 11 JAN 2014\vIRTUAL UNI COMSATS\Performance Management\scans\2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3999" cy="589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542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man\Desktop\DESK TOP 11 JAN 2014\vIRTUAL UNI COMSATS\Performance Management\scans\2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4000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022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man\Desktop\DESK TOP 11 JAN 2014\vIRTUAL UNI COMSATS\Performance Management\scans\2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686800" cy="6324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152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man\Desktop\DESK TOP 11 JAN 2014\vIRTUAL UNI COMSATS\Performance Management\scans\2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304800"/>
            <a:ext cx="89154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527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360-degree </a:t>
            </a:r>
            <a:r>
              <a:rPr lang="en-US" dirty="0" smtClean="0"/>
              <a:t>System Beneficial or NOT Beneficial?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following questions give good insight as to whether implementing a 360-degree system would be beneficial in a specific organization.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Are decisions that are made about rewards and promotions fairly free of favoritism?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927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360-degree System Beneficial or NOT Beneficial?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Are decisions made that take into account the input of people affected by such decisions?</a:t>
            </a:r>
          </a:p>
          <a:p>
            <a:pPr marL="514350" indent="-514350">
              <a:buFont typeface="+mj-lt"/>
              <a:buAutoNum type="arabicPeriod" startAt="2"/>
            </a:pP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Do people from across departments usually cooperate with each other and help each other?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962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360-degree System Beneficial or NOT Beneficial?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dirty="0" smtClean="0"/>
              <a:t>Is there little or no fear of speaking up?</a:t>
            </a:r>
          </a:p>
          <a:p>
            <a:pPr marL="514350" indent="-514350">
              <a:buFont typeface="+mj-lt"/>
              <a:buAutoNum type="arabicPeriod" startAt="4"/>
            </a:pPr>
            <a:endParaRPr lang="en-US" dirty="0"/>
          </a:p>
          <a:p>
            <a:pPr marL="514350" indent="-514350">
              <a:buFont typeface="+mj-lt"/>
              <a:buAutoNum type="arabicPeriod" startAt="4"/>
            </a:pPr>
            <a:r>
              <a:rPr lang="en-US" dirty="0" smtClean="0"/>
              <a:t>Do people believe that their peers and subordinates can provide valuable information about their performance?</a:t>
            </a:r>
          </a:p>
          <a:p>
            <a:pPr marL="514350" indent="-514350">
              <a:buFont typeface="+mj-lt"/>
              <a:buAutoNum type="arabicPeriod" startAt="4"/>
            </a:pPr>
            <a:endParaRPr lang="en-US" dirty="0"/>
          </a:p>
          <a:p>
            <a:pPr marL="514350" indent="-514350">
              <a:buFont typeface="+mj-lt"/>
              <a:buAutoNum type="arabicPeriod" startAt="4"/>
            </a:pPr>
            <a:r>
              <a:rPr lang="en-US" dirty="0" smtClean="0"/>
              <a:t>Are employees trusted to get the job done?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661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360-degree System Beneficial or NOT Beneficial?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7"/>
            </a:pPr>
            <a:r>
              <a:rPr lang="en-US" dirty="0" smtClean="0"/>
              <a:t>Do people want to improve their performance?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860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360-degree System Beneficial or NOT Beneficial?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sum, the successful implementation of a 360-degree feedback system is heavily dependent on the culture of the organization and the work context.</a:t>
            </a:r>
          </a:p>
          <a:p>
            <a:endParaRPr lang="en-US" dirty="0" smtClean="0"/>
          </a:p>
          <a:p>
            <a:r>
              <a:rPr lang="en-US" dirty="0" smtClean="0"/>
              <a:t>If the answer to most of these questions is ‘yes’, the implementation of a 360-degree feedback system is likely to be successful and leads to performance implementation.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953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Advantages of 360 degree feedback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Organizations and individual can gain several advantages as a consequence of implementing a 360 degree feedback system. These include the following</a:t>
            </a:r>
          </a:p>
          <a:p>
            <a:r>
              <a:rPr lang="en-US" dirty="0" smtClean="0"/>
              <a:t>Decreased possibility of biases: </a:t>
            </a:r>
          </a:p>
          <a:p>
            <a:pPr lvl="1"/>
            <a:r>
              <a:rPr lang="en-US" dirty="0" smtClean="0"/>
              <a:t>Because these systems include information from more than one sources, there is decreased possibility of biases in the identification of employees weaknesses.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467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Advantages of 360 degree feedback system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Increased awareness of expectations: </a:t>
            </a:r>
            <a:endParaRPr lang="en-US" dirty="0" smtClean="0"/>
          </a:p>
          <a:p>
            <a:pPr lvl="1"/>
            <a:r>
              <a:rPr lang="en-US" dirty="0" smtClean="0"/>
              <a:t>Employees </a:t>
            </a:r>
            <a:r>
              <a:rPr lang="en-US" dirty="0"/>
              <a:t>become very aware of others expectations about their performance. </a:t>
            </a:r>
            <a:endParaRPr lang="en-US" dirty="0" smtClean="0"/>
          </a:p>
          <a:p>
            <a:pPr lvl="1"/>
            <a:r>
              <a:rPr lang="en-US" dirty="0" smtClean="0"/>
              <a:t>This </a:t>
            </a:r>
            <a:r>
              <a:rPr lang="en-US" dirty="0"/>
              <a:t>include not only the supervisors expectations but also the expectations of other managers, coworkers, subordinates and customers.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64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Advantages of 360 degree feedback system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Increased commitment to improve: </a:t>
            </a:r>
          </a:p>
          <a:p>
            <a:pPr lvl="1"/>
            <a:r>
              <a:rPr lang="en-US" dirty="0" smtClean="0"/>
              <a:t>Because of the positive and acceptance attitude of the employee for the feedback, as the feedback is provided by the people nominated by th</a:t>
            </a:r>
            <a:r>
              <a:rPr lang="en-US" dirty="0" smtClean="0"/>
              <a:t>e employee.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549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Advantages of 360 degree feedback system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Improve self-perceptions of performance: </a:t>
            </a:r>
            <a:endParaRPr lang="en-US" dirty="0" smtClean="0"/>
          </a:p>
          <a:p>
            <a:pPr lvl="1"/>
            <a:r>
              <a:rPr lang="en-US" dirty="0" smtClean="0"/>
              <a:t>Employees </a:t>
            </a:r>
            <a:r>
              <a:rPr lang="en-US" dirty="0"/>
              <a:t>distorted views of their own performance are likely to change as a result of the feedback received from other sources.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13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Advantages of 360 degree feedback system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Improved performance: </a:t>
            </a:r>
          </a:p>
          <a:p>
            <a:pPr lvl="1"/>
            <a:r>
              <a:rPr lang="en-US" dirty="0" smtClean="0"/>
              <a:t>Although receiving information about ones performance is not sufficient  to improve, it is certainly a very important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35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Advantages of 360 degree feedback system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Deduce </a:t>
            </a:r>
            <a:r>
              <a:rPr lang="en-US" dirty="0" smtClean="0"/>
              <a:t>discussable: </a:t>
            </a:r>
          </a:p>
          <a:p>
            <a:pPr lvl="1"/>
            <a:r>
              <a:rPr lang="en-US" dirty="0" smtClean="0"/>
              <a:t>360 </a:t>
            </a:r>
            <a:r>
              <a:rPr lang="en-US" dirty="0"/>
              <a:t>degree feedback systems provide an excellent opportunities to coworkers, supervisors, and subordinates to give information about performance in an anonymous and nonthreatening way.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061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Advantages of 360 degree feedback system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Employees enable to take control of their careers: </a:t>
            </a:r>
            <a:endParaRPr lang="en-US" dirty="0" smtClean="0"/>
          </a:p>
          <a:p>
            <a:pPr lvl="1"/>
            <a:r>
              <a:rPr lang="en-US" dirty="0" smtClean="0"/>
              <a:t>By </a:t>
            </a:r>
            <a:r>
              <a:rPr lang="en-US" dirty="0"/>
              <a:t>receiving detailed and constructive feedback on weakness and strengths in various areas, employees can gain a realistic assessment of where they should go with their careers.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927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man\Desktop\DESK TOP 11 JAN 2014\vIRTUAL UNI COMSATS\Performance Management\scans\2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91440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730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Risks  for implementing 360 degree feedback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The risk for implementing 360 degree feedback system is as </a:t>
            </a:r>
          </a:p>
          <a:p>
            <a:endParaRPr lang="en-US" dirty="0" smtClean="0"/>
          </a:p>
          <a:p>
            <a:r>
              <a:rPr lang="en-US" dirty="0" smtClean="0"/>
              <a:t>Negative feedback can hurt an employees feelings, particularly if those giving the feedback do not offer their comments in a constructive 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520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Risks  for implementing 360 degree feedback system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system is likely to lead to positive results only if individuals feel comfortable with the system and believe they will be rated honestly and treated fairly.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991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Risks  for implementing 360 degree feedback system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very </a:t>
            </a:r>
            <a:r>
              <a:rPr lang="en-US" dirty="0" smtClean="0"/>
              <a:t>few raters </a:t>
            </a:r>
            <a:r>
              <a:rPr lang="en-US" dirty="0" smtClean="0"/>
              <a:t>are providing the information, say, two or three, it may be easy for the employee being rated to identify who the rater are.</a:t>
            </a:r>
          </a:p>
          <a:p>
            <a:endParaRPr lang="en-US" dirty="0" smtClean="0"/>
          </a:p>
          <a:p>
            <a:r>
              <a:rPr lang="en-US" dirty="0" smtClean="0"/>
              <a:t>Raters may become overloaded with forms to fill out because they need to provide information on so many individuals.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784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Risks  for implementing 360 degree feedback system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Implementing a 360 degree feedback system should not be a one time only event. The system should be in place and data collected over time on an ongoing basis.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962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Usman\Desktop\DESK TOP 11 JAN 2014\vIRTUAL UNI COMSATS\Performance Management\scans\2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2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334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 of a Good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When the system have the following characteristics, they are most likely to be successful:</a:t>
            </a:r>
          </a:p>
          <a:p>
            <a:endParaRPr lang="en-US" dirty="0"/>
          </a:p>
          <a:p>
            <a:r>
              <a:rPr lang="en-US" dirty="0" smtClean="0"/>
              <a:t>Anonymity: </a:t>
            </a:r>
          </a:p>
          <a:p>
            <a:pPr lvl="1"/>
            <a:r>
              <a:rPr lang="en-US" dirty="0" smtClean="0"/>
              <a:t>In good systems, feedback is anonymous and confident.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080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Characteristic of a Good System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Observation of employee performance: </a:t>
            </a:r>
            <a:endParaRPr lang="en-US" dirty="0" smtClean="0"/>
          </a:p>
          <a:p>
            <a:pPr lvl="1"/>
            <a:r>
              <a:rPr lang="en-US" dirty="0" smtClean="0"/>
              <a:t>Only </a:t>
            </a:r>
            <a:r>
              <a:rPr lang="en-US" dirty="0"/>
              <a:t>those with good knowledge and first hand experience with the person being rated should participate the process.</a:t>
            </a:r>
          </a:p>
          <a:p>
            <a:endParaRPr lang="en-US" dirty="0" smtClean="0"/>
          </a:p>
          <a:p>
            <a:r>
              <a:rPr lang="en-US" dirty="0" smtClean="0"/>
              <a:t>Feedback </a:t>
            </a:r>
            <a:r>
              <a:rPr lang="en-US" dirty="0"/>
              <a:t>interpretation: </a:t>
            </a:r>
            <a:endParaRPr lang="en-US" dirty="0" smtClean="0"/>
          </a:p>
          <a:p>
            <a:pPr lvl="1"/>
            <a:r>
              <a:rPr lang="en-US" dirty="0" smtClean="0"/>
              <a:t>Good </a:t>
            </a:r>
            <a:r>
              <a:rPr lang="en-US" dirty="0"/>
              <a:t>systems allow the person being rated to discuss the feedback received with a person interested in the employees development.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190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Characteristic of a Good System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Follow up: </a:t>
            </a:r>
          </a:p>
          <a:p>
            <a:pPr lvl="1"/>
            <a:r>
              <a:rPr lang="en-US" dirty="0" smtClean="0"/>
              <a:t>The information gathered has little value if there is no follow up action. Once feedback is received, it is essential that a developmental plan is created right away.</a:t>
            </a:r>
          </a:p>
          <a:p>
            <a:endParaRPr lang="en-US" dirty="0" smtClean="0"/>
          </a:p>
          <a:p>
            <a:r>
              <a:rPr lang="en-US" dirty="0" smtClean="0"/>
              <a:t>Used for developmental purposes only: </a:t>
            </a:r>
          </a:p>
          <a:p>
            <a:pPr lvl="1"/>
            <a:r>
              <a:rPr lang="en-US" dirty="0" smtClean="0"/>
              <a:t>When 360 degree feedback systems are used for administrative purposes such as promotions and compensation, raters are likely to distort the information provided.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150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Characteristic of a Good System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Avoidance of survey fatigue: </a:t>
            </a:r>
            <a:endParaRPr lang="en-US" dirty="0" smtClean="0"/>
          </a:p>
          <a:p>
            <a:pPr lvl="1"/>
            <a:r>
              <a:rPr lang="en-US" dirty="0" smtClean="0"/>
              <a:t>Survey </a:t>
            </a:r>
            <a:r>
              <a:rPr lang="en-US" dirty="0"/>
              <a:t>fatigue can be avoided if individuals are not asked to rate too many employees at the same time.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766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Characteristic of a Good System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Emphasis on behaviors: </a:t>
            </a:r>
          </a:p>
          <a:p>
            <a:pPr lvl="1"/>
            <a:r>
              <a:rPr lang="en-US" dirty="0" smtClean="0"/>
              <a:t>Although systems can include feedback on both behavior and results, it is better to emphasize behaviors.</a:t>
            </a:r>
          </a:p>
          <a:p>
            <a:endParaRPr lang="en-US" dirty="0" smtClean="0"/>
          </a:p>
          <a:p>
            <a:r>
              <a:rPr lang="en-US" dirty="0" smtClean="0"/>
              <a:t>Raters go beyond ratings: </a:t>
            </a:r>
          </a:p>
          <a:p>
            <a:pPr lvl="1"/>
            <a:r>
              <a:rPr lang="en-US" dirty="0" smtClean="0"/>
              <a:t>In addition to providing scores on various dimensions, raters should provide written descriptive feedback that gives detailed and constructive comments on how to improve performance.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033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Characteristic of a Good System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Raters are trained: </a:t>
            </a:r>
            <a:endParaRPr lang="en-US" dirty="0" smtClean="0"/>
          </a:p>
          <a:p>
            <a:pPr lvl="1"/>
            <a:r>
              <a:rPr lang="en-US" dirty="0" smtClean="0"/>
              <a:t>As </a:t>
            </a:r>
            <a:r>
              <a:rPr lang="en-US" dirty="0"/>
              <a:t>in the case of providing evaluations for administrative purposes, raters should be trained. Mainly, this includes skills to discriminate good from poor performance and how to provide feedback in a constructive manner.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538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Usman\Desktop\DESK TOP 11 JAN 2014\vIRTUAL UNI COMSATS\Performance Management\scans\2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BEEF-0581-4A05-A833-CBCFD21504BC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259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Check Point – 360-degree System Case Analysis---- Continued</a:t>
            </a:r>
          </a:p>
          <a:p>
            <a:r>
              <a:rPr lang="en-US" dirty="0" smtClean="0"/>
              <a:t>360-degree System Beneficial or NOT Beneficial?</a:t>
            </a:r>
          </a:p>
          <a:p>
            <a:r>
              <a:rPr lang="en-US" dirty="0" smtClean="0"/>
              <a:t>Advantages of 360 degree feedback system</a:t>
            </a:r>
          </a:p>
          <a:p>
            <a:r>
              <a:rPr lang="en-US" dirty="0" smtClean="0"/>
              <a:t>Risks  for implementing 360 degree feedback system</a:t>
            </a:r>
          </a:p>
          <a:p>
            <a:r>
              <a:rPr lang="en-US" dirty="0" smtClean="0"/>
              <a:t>Characteristic of a Good System</a:t>
            </a:r>
          </a:p>
          <a:p>
            <a:r>
              <a:rPr lang="en-US" dirty="0" smtClean="0"/>
              <a:t>CASE--- 360-degree feedback at AAH pharmaceuticals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DA181-FCAB-405C-9272-CF5F47714BAB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78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11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1157</Words>
  <Application>Microsoft Office PowerPoint</Application>
  <PresentationFormat>On-screen Show (4:3)</PresentationFormat>
  <Paragraphs>148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HRM-755  PERFORMANCE MANAGEMENT</vt:lpstr>
      <vt:lpstr>Summary of Previous Lecture</vt:lpstr>
      <vt:lpstr>Agenda for Today’s Lecture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360-degree System Beneficial or NOT Beneficial?</vt:lpstr>
      <vt:lpstr>360-degree System Beneficial or NOT Beneficial? (Contd.)</vt:lpstr>
      <vt:lpstr>360-degree System Beneficial or NOT Beneficial? (Contd.)</vt:lpstr>
      <vt:lpstr>360-degree System Beneficial or NOT Beneficial? (Contd.)</vt:lpstr>
      <vt:lpstr>360-degree System Beneficial or NOT Beneficial? (Contd.)</vt:lpstr>
      <vt:lpstr>Advantages of 360 degree feedback system</vt:lpstr>
      <vt:lpstr>Advantages of 360 degree feedback system (Contd.)</vt:lpstr>
      <vt:lpstr>Advantages of 360 degree feedback system (Contd.)</vt:lpstr>
      <vt:lpstr>Advantages of 360 degree feedback system (Contd.)</vt:lpstr>
      <vt:lpstr>Advantages of 360 degree feedback system (Contd.)</vt:lpstr>
      <vt:lpstr>Advantages of 360 degree feedback system (Contd.)</vt:lpstr>
      <vt:lpstr>Advantages of 360 degree feedback system (Contd.)</vt:lpstr>
      <vt:lpstr>Slide 28</vt:lpstr>
      <vt:lpstr>Risks  for implementing 360 degree feedback system</vt:lpstr>
      <vt:lpstr>Risks  for implementing 360 degree feedback system (Contd.)</vt:lpstr>
      <vt:lpstr>Risks  for implementing 360 degree feedback system (Contd.)</vt:lpstr>
      <vt:lpstr>Risks  for implementing 360 degree feedback system (Contd.)</vt:lpstr>
      <vt:lpstr>Slide 33</vt:lpstr>
      <vt:lpstr>Characteristic of a Good System</vt:lpstr>
      <vt:lpstr>Characteristic of a Good System (Contd.)</vt:lpstr>
      <vt:lpstr>Characteristic of a Good System (Contd.)</vt:lpstr>
      <vt:lpstr>Characteristic of a Good System (Contd.)</vt:lpstr>
      <vt:lpstr>Characteristic of a Good System (Contd.)</vt:lpstr>
      <vt:lpstr>Characteristic of a Good System (Contd.)</vt:lpstr>
      <vt:lpstr>Slide 40</vt:lpstr>
      <vt:lpstr>Summary of Today’s Lecture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Usman</dc:creator>
  <cp:lastModifiedBy>stdc_lp</cp:lastModifiedBy>
  <cp:revision>12</cp:revision>
  <dcterms:created xsi:type="dcterms:W3CDTF">2014-07-11T09:28:25Z</dcterms:created>
  <dcterms:modified xsi:type="dcterms:W3CDTF">2014-07-12T01:30:29Z</dcterms:modified>
</cp:coreProperties>
</file>