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25" r:id="rId2"/>
    <p:sldId id="326" r:id="rId3"/>
    <p:sldId id="330" r:id="rId4"/>
    <p:sldId id="256" r:id="rId5"/>
    <p:sldId id="266" r:id="rId6"/>
    <p:sldId id="297" r:id="rId7"/>
    <p:sldId id="267" r:id="rId8"/>
    <p:sldId id="268" r:id="rId9"/>
    <p:sldId id="298" r:id="rId10"/>
    <p:sldId id="299" r:id="rId11"/>
    <p:sldId id="300" r:id="rId12"/>
    <p:sldId id="301" r:id="rId13"/>
    <p:sldId id="269" r:id="rId14"/>
    <p:sldId id="302" r:id="rId15"/>
    <p:sldId id="270" r:id="rId16"/>
    <p:sldId id="303" r:id="rId17"/>
    <p:sldId id="304" r:id="rId18"/>
    <p:sldId id="309" r:id="rId19"/>
    <p:sldId id="271" r:id="rId20"/>
    <p:sldId id="305" r:id="rId21"/>
    <p:sldId id="272" r:id="rId22"/>
    <p:sldId id="306" r:id="rId23"/>
    <p:sldId id="307" r:id="rId24"/>
    <p:sldId id="308" r:id="rId25"/>
    <p:sldId id="310" r:id="rId26"/>
    <p:sldId id="273" r:id="rId27"/>
    <p:sldId id="311" r:id="rId28"/>
    <p:sldId id="312" r:id="rId29"/>
    <p:sldId id="274" r:id="rId30"/>
    <p:sldId id="314" r:id="rId31"/>
    <p:sldId id="313" r:id="rId32"/>
    <p:sldId id="315" r:id="rId33"/>
    <p:sldId id="316" r:id="rId34"/>
    <p:sldId id="317" r:id="rId35"/>
    <p:sldId id="318" r:id="rId36"/>
    <p:sldId id="319" r:id="rId37"/>
    <p:sldId id="328" r:id="rId38"/>
    <p:sldId id="329"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40"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87537B-9AD8-4727-B5F7-68EB69F6BABF}" type="datetimeFigureOut">
              <a:rPr lang="en-US" smtClean="0"/>
              <a:t>7/9/2014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6EF2B5-AAE3-4F05-9ECF-A4451FDC76B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5661D6-AC15-4036-B6E0-90359266A405}"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705F7C-5D06-46E1-AE04-2E4CCDD17B7E}"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E31DC1-E2F4-4CB0-B1A5-FBC1B60A0EA8}"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43AC88-26D1-4B71-B0E3-55D536ABFB5A}" type="datetime1">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AF3D74-317C-4122-9573-9593CFD7244E}" type="datetime1">
              <a:rPr lang="en-US" smtClean="0"/>
              <a:t>7/9/2014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E0EEF8-CB79-4113-81D9-A3430C0E6A47}" type="datetime1">
              <a:rPr lang="en-US" smtClean="0"/>
              <a:t>7/9/2014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2C12BE-D17D-4CE7-9746-1EA76DFC8F39}" type="datetime1">
              <a:rPr lang="en-US" smtClean="0"/>
              <a:t>7/9/2014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BDE3CF-E932-450B-AC43-09E3B4BE7C00}" type="datetime1">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4F079B-214E-4E05-9ACF-56974E6E2DA4}" type="datetime1">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D99378-7C22-4705-AA76-AE50EA5D7361}"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DB27DF-B176-4585-A7A3-8F5315469BBA}"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9C4275-94F5-4D8F-99D0-D2507F43195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9F747A-E551-4988-A70C-A28F342BFEE0}" type="datetime1">
              <a:rPr lang="en-US" smtClean="0"/>
              <a:t>7/9/2014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C4275-94F5-4D8F-99D0-D2507F43195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486400" y="468868"/>
            <a:ext cx="2743200" cy="369332"/>
          </a:xfrm>
          <a:prstGeom prst="rect">
            <a:avLst/>
          </a:prstGeom>
          <a:noFill/>
        </p:spPr>
        <p:txBody>
          <a:bodyPr wrap="square" rtlCol="0">
            <a:spAutoFit/>
          </a:bodyPr>
          <a:lstStyle/>
          <a:p>
            <a:r>
              <a:rPr lang="en-US" dirty="0" smtClean="0"/>
              <a:t>LECTURE: TWENTY FOUR</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13564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normAutofit/>
          </a:bodyPr>
          <a:lstStyle/>
          <a:p>
            <a:r>
              <a:rPr lang="en-US" dirty="0"/>
              <a:t>Self Efficacy Training</a:t>
            </a:r>
          </a:p>
          <a:p>
            <a:r>
              <a:rPr lang="en-US" dirty="0"/>
              <a:t>Summary Raters Errors</a:t>
            </a:r>
          </a:p>
          <a:p>
            <a:r>
              <a:rPr lang="en-US" dirty="0"/>
              <a:t>Pilot Testing</a:t>
            </a:r>
          </a:p>
          <a:p>
            <a:r>
              <a:rPr lang="en-US" dirty="0"/>
              <a:t>Ongoing Monitoring and Evaluation</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2</a:t>
            </a:fld>
            <a:endParaRPr lang="en-US"/>
          </a:p>
        </p:txBody>
      </p:sp>
    </p:spTree>
    <p:extLst>
      <p:ext uri="{BB962C8B-B14F-4D97-AF65-F5344CB8AC3E}">
        <p14:creationId xmlns:p14="http://schemas.microsoft.com/office/powerpoint/2010/main" xmlns="" val="7857472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for Today’s Lecture</a:t>
            </a:r>
          </a:p>
        </p:txBody>
      </p:sp>
      <p:sp>
        <p:nvSpPr>
          <p:cNvPr id="3" name="Content Placeholder 2"/>
          <p:cNvSpPr>
            <a:spLocks noGrp="1"/>
          </p:cNvSpPr>
          <p:nvPr>
            <p:ph idx="1"/>
          </p:nvPr>
        </p:nvSpPr>
        <p:spPr/>
        <p:txBody>
          <a:bodyPr/>
          <a:lstStyle/>
          <a:p>
            <a:r>
              <a:rPr lang="en-US" dirty="0" smtClean="0"/>
              <a:t>SECTION 3; EMPLOYEE DEVELOPMENT</a:t>
            </a:r>
          </a:p>
          <a:p>
            <a:r>
              <a:rPr lang="en-US" dirty="0"/>
              <a:t>CHAPTER </a:t>
            </a:r>
            <a:r>
              <a:rPr lang="en-US" dirty="0" smtClean="0"/>
              <a:t>8- PERFORMANCE MANAGEMENT AND EMPLOYEE DEVELOPMENT</a:t>
            </a:r>
          </a:p>
          <a:p>
            <a:pPr lvl="1"/>
            <a:r>
              <a:rPr lang="en-US" dirty="0"/>
              <a:t>Personal Developmental </a:t>
            </a:r>
            <a:r>
              <a:rPr lang="en-US" dirty="0" smtClean="0"/>
              <a:t>Plan</a:t>
            </a:r>
          </a:p>
          <a:p>
            <a:pPr lvl="1"/>
            <a:r>
              <a:rPr lang="en-US" dirty="0" smtClean="0"/>
              <a:t>Objectives of Developmental Plan</a:t>
            </a:r>
          </a:p>
          <a:p>
            <a:pPr lvl="1"/>
            <a:r>
              <a:rPr lang="en-US" dirty="0"/>
              <a:t>Content of Developmental </a:t>
            </a:r>
            <a:r>
              <a:rPr lang="en-US" dirty="0" smtClean="0"/>
              <a:t>Plan</a:t>
            </a:r>
          </a:p>
          <a:p>
            <a:pPr lvl="1"/>
            <a:r>
              <a:rPr lang="en-US" dirty="0" smtClean="0"/>
              <a:t>Development Activities</a:t>
            </a:r>
          </a:p>
          <a:p>
            <a:pPr lvl="1"/>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3</a:t>
            </a:fld>
            <a:endParaRPr lang="en-US"/>
          </a:p>
        </p:txBody>
      </p:sp>
    </p:spTree>
    <p:extLst>
      <p:ext uri="{BB962C8B-B14F-4D97-AF65-F5344CB8AC3E}">
        <p14:creationId xmlns:p14="http://schemas.microsoft.com/office/powerpoint/2010/main" xmlns="" val="17162743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1470025"/>
          </a:xfrm>
        </p:spPr>
        <p:txBody>
          <a:bodyPr>
            <a:normAutofit fontScale="90000"/>
          </a:bodyPr>
          <a:lstStyle/>
          <a:p>
            <a:r>
              <a:rPr lang="en-US" dirty="0" smtClean="0"/>
              <a:t>CHAPTER 8</a:t>
            </a:r>
            <a:br>
              <a:rPr lang="en-US" dirty="0" smtClean="0"/>
            </a:br>
            <a:r>
              <a:rPr lang="en-US" dirty="0" smtClean="0"/>
              <a:t>PERFORMANCE MANAGEMENT AND EMPLOYEE DEVELOPMENT</a:t>
            </a:r>
            <a:endParaRPr lang="en-US" dirty="0"/>
          </a:p>
        </p:txBody>
      </p:sp>
      <p:sp>
        <p:nvSpPr>
          <p:cNvPr id="3" name="Subtitle 2"/>
          <p:cNvSpPr>
            <a:spLocks noGrp="1"/>
          </p:cNvSpPr>
          <p:nvPr>
            <p:ph type="subTitle" idx="1"/>
          </p:nvPr>
        </p:nvSpPr>
        <p:spPr>
          <a:xfrm>
            <a:off x="152400" y="4343400"/>
            <a:ext cx="8610600" cy="1752600"/>
          </a:xfrm>
        </p:spPr>
        <p:txBody>
          <a:bodyPr>
            <a:normAutofit/>
          </a:bodyPr>
          <a:lstStyle/>
          <a:p>
            <a:r>
              <a:rPr lang="en-US" i="1" dirty="0" smtClean="0">
                <a:solidFill>
                  <a:schemeClr val="tx1"/>
                </a:solidFill>
              </a:rPr>
              <a:t>“One of the test of Leadership is the ability to recognize a problem before it becomes an emergency”– </a:t>
            </a:r>
            <a:r>
              <a:rPr lang="en-US" dirty="0" smtClean="0">
                <a:solidFill>
                  <a:schemeClr val="tx1"/>
                </a:solidFill>
              </a:rPr>
              <a:t>ARNOLD H. GLASOW</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779C4275-94F5-4D8F-99D0-D2507F431951}"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a:t>
            </a:r>
            <a:r>
              <a:rPr lang="en-US" dirty="0" smtClean="0"/>
              <a:t>Developmental Plan</a:t>
            </a:r>
            <a:endParaRPr lang="en-US" dirty="0"/>
          </a:p>
        </p:txBody>
      </p:sp>
      <p:sp>
        <p:nvSpPr>
          <p:cNvPr id="3" name="Content Placeholder 2"/>
          <p:cNvSpPr>
            <a:spLocks noGrp="1"/>
          </p:cNvSpPr>
          <p:nvPr>
            <p:ph idx="1"/>
          </p:nvPr>
        </p:nvSpPr>
        <p:spPr/>
        <p:txBody>
          <a:bodyPr>
            <a:normAutofit/>
          </a:bodyPr>
          <a:lstStyle/>
          <a:p>
            <a:r>
              <a:rPr lang="en-US" dirty="0"/>
              <a:t>Personal developmental plan specifies courses of action to be taken to improve performance. Achieving the goals stated in the developmental plan allows employees to keep abreast of changes in their field or profession. </a:t>
            </a:r>
          </a:p>
        </p:txBody>
      </p:sp>
      <p:sp>
        <p:nvSpPr>
          <p:cNvPr id="4" name="Slide Number Placeholder 3"/>
          <p:cNvSpPr>
            <a:spLocks noGrp="1"/>
          </p:cNvSpPr>
          <p:nvPr>
            <p:ph type="sldNum" sz="quarter" idx="12"/>
          </p:nvPr>
        </p:nvSpPr>
        <p:spPr/>
        <p:txBody>
          <a:bodyPr/>
          <a:lstStyle/>
          <a:p>
            <a:fld id="{779C4275-94F5-4D8F-99D0-D2507F431951}" type="slidenum">
              <a:rPr lang="en-US" smtClean="0"/>
              <a:pPr/>
              <a:t>5</a:t>
            </a:fld>
            <a:endParaRPr lang="en-US"/>
          </a:p>
        </p:txBody>
      </p:sp>
    </p:spTree>
    <p:extLst>
      <p:ext uri="{BB962C8B-B14F-4D97-AF65-F5344CB8AC3E}">
        <p14:creationId xmlns:p14="http://schemas.microsoft.com/office/powerpoint/2010/main" xmlns="" val="22294310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Personal Developmental </a:t>
            </a:r>
            <a:r>
              <a:rPr lang="en-US" dirty="0" smtClean="0"/>
              <a:t>Plan (Contd.)</a:t>
            </a:r>
            <a:endParaRPr lang="en-US" dirty="0"/>
          </a:p>
        </p:txBody>
      </p:sp>
      <p:sp>
        <p:nvSpPr>
          <p:cNvPr id="3" name="Content Placeholder 2"/>
          <p:cNvSpPr>
            <a:spLocks noGrp="1"/>
          </p:cNvSpPr>
          <p:nvPr>
            <p:ph idx="1"/>
          </p:nvPr>
        </p:nvSpPr>
        <p:spPr/>
        <p:txBody>
          <a:bodyPr/>
          <a:lstStyle/>
          <a:p>
            <a:r>
              <a:rPr lang="en-US" dirty="0"/>
              <a:t>Such plans highlight an employees strengths and areas in need of development, and they provide an action plan to improve in areas of weakness and further develop areas of strength.</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6</a:t>
            </a:fld>
            <a:endParaRPr lang="en-US"/>
          </a:p>
        </p:txBody>
      </p:sp>
    </p:spTree>
    <p:extLst>
      <p:ext uri="{BB962C8B-B14F-4D97-AF65-F5344CB8AC3E}">
        <p14:creationId xmlns:p14="http://schemas.microsoft.com/office/powerpoint/2010/main" xmlns="" val="16320420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Personal Developmental Plan (Contd.)</a:t>
            </a:r>
          </a:p>
        </p:txBody>
      </p:sp>
      <p:sp>
        <p:nvSpPr>
          <p:cNvPr id="3" name="Content Placeholder 2"/>
          <p:cNvSpPr>
            <a:spLocks noGrp="1"/>
          </p:cNvSpPr>
          <p:nvPr>
            <p:ph idx="1"/>
          </p:nvPr>
        </p:nvSpPr>
        <p:spPr/>
        <p:txBody>
          <a:bodyPr>
            <a:normAutofit fontScale="92500"/>
          </a:bodyPr>
          <a:lstStyle/>
          <a:p>
            <a:r>
              <a:rPr lang="en-US" dirty="0" smtClean="0"/>
              <a:t>The personal developmental plan allow employees to answer the following questions:</a:t>
            </a:r>
          </a:p>
          <a:p>
            <a:endParaRPr lang="en-US" dirty="0" smtClean="0"/>
          </a:p>
          <a:p>
            <a:pPr lvl="1"/>
            <a:r>
              <a:rPr lang="en-US" dirty="0" smtClean="0"/>
              <a:t>How can I continually learn and grow in the next year?</a:t>
            </a:r>
          </a:p>
          <a:p>
            <a:pPr lvl="1"/>
            <a:endParaRPr lang="en-US" dirty="0" smtClean="0"/>
          </a:p>
          <a:p>
            <a:pPr lvl="1"/>
            <a:r>
              <a:rPr lang="en-US" dirty="0" smtClean="0"/>
              <a:t>How can I do better in the future?</a:t>
            </a:r>
          </a:p>
          <a:p>
            <a:pPr lvl="1"/>
            <a:endParaRPr lang="en-US" dirty="0" smtClean="0"/>
          </a:p>
          <a:p>
            <a:pPr lvl="1"/>
            <a:r>
              <a:rPr lang="en-US" dirty="0" smtClean="0"/>
              <a:t>How can I avoid performance problems faced in the past?</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7</a:t>
            </a:fld>
            <a:endParaRPr lang="en-US"/>
          </a:p>
        </p:txBody>
      </p:sp>
    </p:spTree>
    <p:extLst>
      <p:ext uri="{BB962C8B-B14F-4D97-AF65-F5344CB8AC3E}">
        <p14:creationId xmlns:p14="http://schemas.microsoft.com/office/powerpoint/2010/main" xmlns="" val="19035741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Personal Developmental Plan (Contd.)</a:t>
            </a:r>
          </a:p>
        </p:txBody>
      </p:sp>
      <p:sp>
        <p:nvSpPr>
          <p:cNvPr id="3" name="Content Placeholder 2"/>
          <p:cNvSpPr>
            <a:spLocks noGrp="1"/>
          </p:cNvSpPr>
          <p:nvPr>
            <p:ph idx="1"/>
          </p:nvPr>
        </p:nvSpPr>
        <p:spPr/>
        <p:txBody>
          <a:bodyPr>
            <a:normAutofit/>
          </a:bodyPr>
          <a:lstStyle/>
          <a:p>
            <a:r>
              <a:rPr lang="en-US" dirty="0" smtClean="0"/>
              <a:t>Developmental plans can be created for every job, ranging from entry level to the executive suite. </a:t>
            </a:r>
          </a:p>
          <a:p>
            <a:endParaRPr lang="en-US" dirty="0"/>
          </a:p>
          <a:p>
            <a:r>
              <a:rPr lang="en-US" dirty="0" smtClean="0"/>
              <a:t>No matter how high up the position within the organization and how simple or complex the nature of job in question, there is always room for improvement. </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8</a:t>
            </a:fld>
            <a:endParaRPr lang="en-US"/>
          </a:p>
        </p:txBody>
      </p:sp>
    </p:spTree>
    <p:extLst>
      <p:ext uri="{BB962C8B-B14F-4D97-AF65-F5344CB8AC3E}">
        <p14:creationId xmlns:p14="http://schemas.microsoft.com/office/powerpoint/2010/main" xmlns="" val="17557674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Personal Developmental Plan (Contd.)</a:t>
            </a:r>
          </a:p>
        </p:txBody>
      </p:sp>
      <p:sp>
        <p:nvSpPr>
          <p:cNvPr id="3" name="Content Placeholder 2"/>
          <p:cNvSpPr>
            <a:spLocks noGrp="1"/>
          </p:cNvSpPr>
          <p:nvPr>
            <p:ph idx="1"/>
          </p:nvPr>
        </p:nvSpPr>
        <p:spPr/>
        <p:txBody>
          <a:bodyPr/>
          <a:lstStyle/>
          <a:p>
            <a:r>
              <a:rPr lang="en-US" dirty="0"/>
              <a:t>Information to be used in developmental plans comes from the appraisal form. </a:t>
            </a:r>
            <a:endParaRPr lang="en-US" dirty="0" smtClean="0"/>
          </a:p>
          <a:p>
            <a:endParaRPr lang="en-US" dirty="0"/>
          </a:p>
          <a:p>
            <a:r>
              <a:rPr lang="en-US" dirty="0" smtClean="0"/>
              <a:t>Specifically</a:t>
            </a:r>
            <a:r>
              <a:rPr lang="en-US" dirty="0"/>
              <a:t>, a developmental plan can be designed based on each of the performance dimensions evaluated.</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9</a:t>
            </a:fld>
            <a:endParaRPr lang="en-US"/>
          </a:p>
        </p:txBody>
      </p:sp>
    </p:spTree>
    <p:extLst>
      <p:ext uri="{BB962C8B-B14F-4D97-AF65-F5344CB8AC3E}">
        <p14:creationId xmlns:p14="http://schemas.microsoft.com/office/powerpoint/2010/main" xmlns="" val="5548175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19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276600"/>
            <a:ext cx="9144000" cy="158115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10</a:t>
            </a:fld>
            <a:endParaRPr lang="en-US"/>
          </a:p>
        </p:txBody>
      </p:sp>
    </p:spTree>
    <p:extLst>
      <p:ext uri="{BB962C8B-B14F-4D97-AF65-F5344CB8AC3E}">
        <p14:creationId xmlns:p14="http://schemas.microsoft.com/office/powerpoint/2010/main" xmlns="" val="16307266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19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667000"/>
            <a:ext cx="9143999" cy="1752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11</a:t>
            </a:fld>
            <a:endParaRPr lang="en-US"/>
          </a:p>
        </p:txBody>
      </p:sp>
    </p:spTree>
    <p:extLst>
      <p:ext uri="{BB962C8B-B14F-4D97-AF65-F5344CB8AC3E}">
        <p14:creationId xmlns:p14="http://schemas.microsoft.com/office/powerpoint/2010/main" xmlns="" val="12373963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19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752600"/>
            <a:ext cx="9144000" cy="3657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12</a:t>
            </a:fld>
            <a:endParaRPr lang="en-US"/>
          </a:p>
        </p:txBody>
      </p:sp>
    </p:spTree>
    <p:extLst>
      <p:ext uri="{BB962C8B-B14F-4D97-AF65-F5344CB8AC3E}">
        <p14:creationId xmlns:p14="http://schemas.microsoft.com/office/powerpoint/2010/main" xmlns="" val="31145066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Plan </a:t>
            </a:r>
            <a:r>
              <a:rPr lang="en-US" dirty="0"/>
              <a:t>O</a:t>
            </a:r>
            <a:r>
              <a:rPr lang="en-US" dirty="0" smtClean="0"/>
              <a:t>bjectives</a:t>
            </a:r>
            <a:endParaRPr lang="en-US" dirty="0"/>
          </a:p>
        </p:txBody>
      </p:sp>
      <p:sp>
        <p:nvSpPr>
          <p:cNvPr id="3" name="Content Placeholder 2"/>
          <p:cNvSpPr>
            <a:spLocks noGrp="1"/>
          </p:cNvSpPr>
          <p:nvPr>
            <p:ph idx="1"/>
          </p:nvPr>
        </p:nvSpPr>
        <p:spPr/>
        <p:txBody>
          <a:bodyPr>
            <a:normAutofit/>
          </a:bodyPr>
          <a:lstStyle/>
          <a:p>
            <a:r>
              <a:rPr lang="en-US" dirty="0" smtClean="0"/>
              <a:t>The overall objective of developmental plan is to encourage continuous learning performance improvement, and personal growth.</a:t>
            </a:r>
          </a:p>
        </p:txBody>
      </p:sp>
      <p:sp>
        <p:nvSpPr>
          <p:cNvPr id="4" name="Slide Number Placeholder 3"/>
          <p:cNvSpPr>
            <a:spLocks noGrp="1"/>
          </p:cNvSpPr>
          <p:nvPr>
            <p:ph type="sldNum" sz="quarter" idx="12"/>
          </p:nvPr>
        </p:nvSpPr>
        <p:spPr/>
        <p:txBody>
          <a:bodyPr/>
          <a:lstStyle/>
          <a:p>
            <a:fld id="{779C4275-94F5-4D8F-99D0-D2507F431951}" type="slidenum">
              <a:rPr lang="en-US" smtClean="0"/>
              <a:pPr/>
              <a:t>13</a:t>
            </a:fld>
            <a:endParaRPr lang="en-US"/>
          </a:p>
        </p:txBody>
      </p:sp>
    </p:spTree>
    <p:extLst>
      <p:ext uri="{BB962C8B-B14F-4D97-AF65-F5344CB8AC3E}">
        <p14:creationId xmlns:p14="http://schemas.microsoft.com/office/powerpoint/2010/main" xmlns="" val="24119860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a:t>
            </a:r>
            <a:r>
              <a:rPr lang="en-US" dirty="0" smtClean="0"/>
              <a:t>Objectives (Contd.)</a:t>
            </a:r>
            <a:endParaRPr lang="en-US" dirty="0"/>
          </a:p>
        </p:txBody>
      </p:sp>
      <p:sp>
        <p:nvSpPr>
          <p:cNvPr id="3" name="Content Placeholder 2"/>
          <p:cNvSpPr>
            <a:spLocks noGrp="1"/>
          </p:cNvSpPr>
          <p:nvPr>
            <p:ph idx="1"/>
          </p:nvPr>
        </p:nvSpPr>
        <p:spPr/>
        <p:txBody>
          <a:bodyPr>
            <a:normAutofit/>
          </a:bodyPr>
          <a:lstStyle/>
          <a:p>
            <a:r>
              <a:rPr lang="en-US" dirty="0"/>
              <a:t>In addition developmental plans have other, more specific objectives:</a:t>
            </a:r>
          </a:p>
          <a:p>
            <a:endParaRPr lang="en-US" dirty="0" smtClean="0"/>
          </a:p>
          <a:p>
            <a:pPr lvl="1"/>
            <a:r>
              <a:rPr lang="en-US" dirty="0" smtClean="0"/>
              <a:t>Improve </a:t>
            </a:r>
            <a:r>
              <a:rPr lang="en-US" dirty="0"/>
              <a:t>performance in current job: </a:t>
            </a:r>
            <a:endParaRPr lang="en-US" dirty="0" smtClean="0"/>
          </a:p>
          <a:p>
            <a:pPr lvl="2"/>
            <a:r>
              <a:rPr lang="en-US" dirty="0" smtClean="0"/>
              <a:t>A </a:t>
            </a:r>
            <a:r>
              <a:rPr lang="en-US" dirty="0"/>
              <a:t>good developmental plan helps employees meet performance standards. </a:t>
            </a:r>
            <a:endParaRPr lang="en-US" dirty="0" smtClean="0"/>
          </a:p>
          <a:p>
            <a:pPr lvl="2"/>
            <a:r>
              <a:rPr lang="en-US" dirty="0" smtClean="0"/>
              <a:t>Thus</a:t>
            </a:r>
            <a:r>
              <a:rPr lang="en-US" dirty="0"/>
              <a:t>, a developmental plan includes suggested courses of action to address each of performance dimensions that are deficient.</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14</a:t>
            </a:fld>
            <a:endParaRPr lang="en-US"/>
          </a:p>
        </p:txBody>
      </p:sp>
    </p:spTree>
    <p:extLst>
      <p:ext uri="{BB962C8B-B14F-4D97-AF65-F5344CB8AC3E}">
        <p14:creationId xmlns:p14="http://schemas.microsoft.com/office/powerpoint/2010/main" xmlns="" val="3563301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Objectives (Contd.)</a:t>
            </a:r>
          </a:p>
        </p:txBody>
      </p:sp>
      <p:sp>
        <p:nvSpPr>
          <p:cNvPr id="3" name="Content Placeholder 2"/>
          <p:cNvSpPr>
            <a:spLocks noGrp="1"/>
          </p:cNvSpPr>
          <p:nvPr>
            <p:ph idx="1"/>
          </p:nvPr>
        </p:nvSpPr>
        <p:spPr/>
        <p:txBody>
          <a:bodyPr>
            <a:normAutofit/>
          </a:bodyPr>
          <a:lstStyle/>
          <a:p>
            <a:pPr lvl="1"/>
            <a:r>
              <a:rPr lang="en-US" dirty="0" smtClean="0"/>
              <a:t>Sustain performance in current job: </a:t>
            </a:r>
          </a:p>
          <a:p>
            <a:pPr lvl="2"/>
            <a:r>
              <a:rPr lang="en-US" dirty="0" smtClean="0"/>
              <a:t>A good developmental plan provides tool so that employees can continue to meet and exceed expectations regarding the current job. </a:t>
            </a:r>
          </a:p>
        </p:txBody>
      </p:sp>
      <p:sp>
        <p:nvSpPr>
          <p:cNvPr id="4" name="Slide Number Placeholder 3"/>
          <p:cNvSpPr>
            <a:spLocks noGrp="1"/>
          </p:cNvSpPr>
          <p:nvPr>
            <p:ph type="sldNum" sz="quarter" idx="12"/>
          </p:nvPr>
        </p:nvSpPr>
        <p:spPr/>
        <p:txBody>
          <a:bodyPr/>
          <a:lstStyle/>
          <a:p>
            <a:fld id="{779C4275-94F5-4D8F-99D0-D2507F431951}" type="slidenum">
              <a:rPr lang="en-US" smtClean="0"/>
              <a:pPr/>
              <a:t>15</a:t>
            </a:fld>
            <a:endParaRPr lang="en-US"/>
          </a:p>
        </p:txBody>
      </p:sp>
    </p:spTree>
    <p:extLst>
      <p:ext uri="{BB962C8B-B14F-4D97-AF65-F5344CB8AC3E}">
        <p14:creationId xmlns:p14="http://schemas.microsoft.com/office/powerpoint/2010/main" xmlns="" val="7447895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Objectives (Contd.)</a:t>
            </a:r>
          </a:p>
        </p:txBody>
      </p:sp>
      <p:sp>
        <p:nvSpPr>
          <p:cNvPr id="3" name="Content Placeholder 2"/>
          <p:cNvSpPr>
            <a:spLocks noGrp="1"/>
          </p:cNvSpPr>
          <p:nvPr>
            <p:ph idx="1"/>
          </p:nvPr>
        </p:nvSpPr>
        <p:spPr/>
        <p:txBody>
          <a:bodyPr>
            <a:normAutofit/>
          </a:bodyPr>
          <a:lstStyle/>
          <a:p>
            <a:pPr lvl="1"/>
            <a:r>
              <a:rPr lang="en-US" dirty="0"/>
              <a:t>Prepare employees for advancement: </a:t>
            </a:r>
            <a:endParaRPr lang="en-US" dirty="0" smtClean="0"/>
          </a:p>
          <a:p>
            <a:pPr lvl="2"/>
            <a:r>
              <a:rPr lang="en-US" dirty="0" smtClean="0"/>
              <a:t>A </a:t>
            </a:r>
            <a:r>
              <a:rPr lang="en-US" dirty="0"/>
              <a:t>good developmental plan includes advice and courses of action that should be  taken so that employees will be able to take advantage of future opportunities and career advancement.</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16</a:t>
            </a:fld>
            <a:endParaRPr lang="en-US"/>
          </a:p>
        </p:txBody>
      </p:sp>
    </p:spTree>
    <p:extLst>
      <p:ext uri="{BB962C8B-B14F-4D97-AF65-F5344CB8AC3E}">
        <p14:creationId xmlns:p14="http://schemas.microsoft.com/office/powerpoint/2010/main" xmlns="" val="28256038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Objectives (Contd.)</a:t>
            </a:r>
          </a:p>
        </p:txBody>
      </p:sp>
      <p:sp>
        <p:nvSpPr>
          <p:cNvPr id="3" name="Content Placeholder 2"/>
          <p:cNvSpPr>
            <a:spLocks noGrp="1"/>
          </p:cNvSpPr>
          <p:nvPr>
            <p:ph idx="1"/>
          </p:nvPr>
        </p:nvSpPr>
        <p:spPr/>
        <p:txBody>
          <a:bodyPr/>
          <a:lstStyle/>
          <a:p>
            <a:pPr lvl="1"/>
            <a:r>
              <a:rPr lang="en-US" dirty="0"/>
              <a:t>Enrich the employees work experience: </a:t>
            </a:r>
            <a:endParaRPr lang="en-US" dirty="0" smtClean="0"/>
          </a:p>
          <a:p>
            <a:pPr lvl="2"/>
            <a:r>
              <a:rPr lang="en-US" dirty="0" smtClean="0"/>
              <a:t>Even </a:t>
            </a:r>
            <a:r>
              <a:rPr lang="en-US" dirty="0"/>
              <a:t>if career opportunities within the organization are not readily available, a good plan provides employees with growth opportunities and </a:t>
            </a:r>
            <a:r>
              <a:rPr lang="en-US" dirty="0" smtClean="0"/>
              <a:t>opportunities </a:t>
            </a:r>
            <a:r>
              <a:rPr lang="en-US" dirty="0"/>
              <a:t>to learn new skills.</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17</a:t>
            </a:fld>
            <a:endParaRPr lang="en-US"/>
          </a:p>
        </p:txBody>
      </p:sp>
    </p:spTree>
    <p:extLst>
      <p:ext uri="{BB962C8B-B14F-4D97-AF65-F5344CB8AC3E}">
        <p14:creationId xmlns:p14="http://schemas.microsoft.com/office/powerpoint/2010/main" xmlns="" val="20799450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20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81000"/>
            <a:ext cx="9143999" cy="61722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18</a:t>
            </a:fld>
            <a:endParaRPr lang="en-US"/>
          </a:p>
        </p:txBody>
      </p:sp>
    </p:spTree>
    <p:extLst>
      <p:ext uri="{BB962C8B-B14F-4D97-AF65-F5344CB8AC3E}">
        <p14:creationId xmlns:p14="http://schemas.microsoft.com/office/powerpoint/2010/main" xmlns="" val="8485240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Objectives (Contd.)</a:t>
            </a:r>
          </a:p>
        </p:txBody>
      </p:sp>
      <p:sp>
        <p:nvSpPr>
          <p:cNvPr id="3" name="Content Placeholder 2"/>
          <p:cNvSpPr>
            <a:spLocks noGrp="1"/>
          </p:cNvSpPr>
          <p:nvPr>
            <p:ph idx="1"/>
          </p:nvPr>
        </p:nvSpPr>
        <p:spPr/>
        <p:txBody>
          <a:bodyPr>
            <a:normAutofit/>
          </a:bodyPr>
          <a:lstStyle/>
          <a:p>
            <a:r>
              <a:rPr lang="en-US" dirty="0" smtClean="0"/>
              <a:t>Consider the employee developmental plan used by Texas A and M university in college station, Texas.</a:t>
            </a:r>
          </a:p>
          <a:p>
            <a:endParaRPr lang="en-US" dirty="0"/>
          </a:p>
          <a:p>
            <a:r>
              <a:rPr lang="en-US" dirty="0" smtClean="0"/>
              <a:t>Since the developmental plan is a formal component of the university’s performance management system, the developmental plan is included within the appraisal form.</a:t>
            </a:r>
          </a:p>
        </p:txBody>
      </p:sp>
      <p:sp>
        <p:nvSpPr>
          <p:cNvPr id="4" name="Slide Number Placeholder 3"/>
          <p:cNvSpPr>
            <a:spLocks noGrp="1"/>
          </p:cNvSpPr>
          <p:nvPr>
            <p:ph type="sldNum" sz="quarter" idx="12"/>
          </p:nvPr>
        </p:nvSpPr>
        <p:spPr/>
        <p:txBody>
          <a:bodyPr/>
          <a:lstStyle/>
          <a:p>
            <a:fld id="{779C4275-94F5-4D8F-99D0-D2507F431951}" type="slidenum">
              <a:rPr lang="en-US" smtClean="0"/>
              <a:pPr/>
              <a:t>19</a:t>
            </a:fld>
            <a:endParaRPr lang="en-US"/>
          </a:p>
        </p:txBody>
      </p:sp>
    </p:spTree>
    <p:extLst>
      <p:ext uri="{BB962C8B-B14F-4D97-AF65-F5344CB8AC3E}">
        <p14:creationId xmlns:p14="http://schemas.microsoft.com/office/powerpoint/2010/main" xmlns="" val="22010488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Objectives (Contd.)</a:t>
            </a:r>
          </a:p>
        </p:txBody>
      </p:sp>
      <p:sp>
        <p:nvSpPr>
          <p:cNvPr id="3" name="Content Placeholder 2"/>
          <p:cNvSpPr>
            <a:spLocks noGrp="1"/>
          </p:cNvSpPr>
          <p:nvPr>
            <p:ph idx="1"/>
          </p:nvPr>
        </p:nvSpPr>
        <p:spPr/>
        <p:txBody>
          <a:bodyPr/>
          <a:lstStyle/>
          <a:p>
            <a:r>
              <a:rPr lang="en-US" dirty="0"/>
              <a:t>The appraisal form used by Texas A and M first lists the six objectives of the performance management system</a:t>
            </a:r>
            <a:r>
              <a:rPr lang="en-US" dirty="0" smtClean="0"/>
              <a:t>:</a:t>
            </a:r>
          </a:p>
          <a:p>
            <a:endParaRPr lang="en-US" dirty="0"/>
          </a:p>
          <a:p>
            <a:pPr lvl="1"/>
            <a:r>
              <a:rPr lang="en-US" dirty="0"/>
              <a:t>Provide employees with feedback to improve or maintain job performance.</a:t>
            </a:r>
          </a:p>
          <a:p>
            <a:pPr lvl="1"/>
            <a:endParaRPr lang="en-US" dirty="0" smtClean="0"/>
          </a:p>
          <a:p>
            <a:pPr lvl="1"/>
            <a:r>
              <a:rPr lang="en-US" dirty="0" smtClean="0"/>
              <a:t>Outline </a:t>
            </a:r>
            <a:r>
              <a:rPr lang="en-US" dirty="0"/>
              <a:t>areas for employee development.</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20</a:t>
            </a:fld>
            <a:endParaRPr lang="en-US"/>
          </a:p>
        </p:txBody>
      </p:sp>
    </p:spTree>
    <p:extLst>
      <p:ext uri="{BB962C8B-B14F-4D97-AF65-F5344CB8AC3E}">
        <p14:creationId xmlns:p14="http://schemas.microsoft.com/office/powerpoint/2010/main" xmlns="" val="26387446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Objectives (Contd.)</a:t>
            </a:r>
          </a:p>
        </p:txBody>
      </p:sp>
      <p:sp>
        <p:nvSpPr>
          <p:cNvPr id="3" name="Content Placeholder 2"/>
          <p:cNvSpPr>
            <a:spLocks noGrp="1"/>
          </p:cNvSpPr>
          <p:nvPr>
            <p:ph idx="1"/>
          </p:nvPr>
        </p:nvSpPr>
        <p:spPr/>
        <p:txBody>
          <a:bodyPr/>
          <a:lstStyle/>
          <a:p>
            <a:pPr lvl="1"/>
            <a:endParaRPr lang="en-US" dirty="0" smtClean="0"/>
          </a:p>
          <a:p>
            <a:pPr lvl="1"/>
            <a:r>
              <a:rPr lang="en-US" dirty="0" smtClean="0"/>
              <a:t>Set </a:t>
            </a:r>
            <a:r>
              <a:rPr lang="en-US" dirty="0"/>
              <a:t>standards for the next review period</a:t>
            </a:r>
            <a:r>
              <a:rPr lang="en-US" dirty="0" smtClean="0"/>
              <a:t>.</a:t>
            </a:r>
          </a:p>
          <a:p>
            <a:pPr lvl="1"/>
            <a:endParaRPr lang="en-US" dirty="0" smtClean="0"/>
          </a:p>
          <a:p>
            <a:pPr lvl="1"/>
            <a:r>
              <a:rPr lang="en-US" dirty="0" smtClean="0"/>
              <a:t>Recognize job related accomplishments.</a:t>
            </a:r>
          </a:p>
        </p:txBody>
      </p:sp>
      <p:sp>
        <p:nvSpPr>
          <p:cNvPr id="4" name="Slide Number Placeholder 3"/>
          <p:cNvSpPr>
            <a:spLocks noGrp="1"/>
          </p:cNvSpPr>
          <p:nvPr>
            <p:ph type="sldNum" sz="quarter" idx="12"/>
          </p:nvPr>
        </p:nvSpPr>
        <p:spPr/>
        <p:txBody>
          <a:bodyPr/>
          <a:lstStyle/>
          <a:p>
            <a:fld id="{779C4275-94F5-4D8F-99D0-D2507F431951}" type="slidenum">
              <a:rPr lang="en-US" smtClean="0"/>
              <a:pPr/>
              <a:t>21</a:t>
            </a:fld>
            <a:endParaRPr lang="en-US"/>
          </a:p>
        </p:txBody>
      </p:sp>
    </p:spTree>
    <p:extLst>
      <p:ext uri="{BB962C8B-B14F-4D97-AF65-F5344CB8AC3E}">
        <p14:creationId xmlns:p14="http://schemas.microsoft.com/office/powerpoint/2010/main" xmlns="" val="12023894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Objectives (Contd.)</a:t>
            </a:r>
          </a:p>
        </p:txBody>
      </p:sp>
      <p:sp>
        <p:nvSpPr>
          <p:cNvPr id="3" name="Content Placeholder 2"/>
          <p:cNvSpPr>
            <a:spLocks noGrp="1"/>
          </p:cNvSpPr>
          <p:nvPr>
            <p:ph idx="1"/>
          </p:nvPr>
        </p:nvSpPr>
        <p:spPr/>
        <p:txBody>
          <a:bodyPr/>
          <a:lstStyle/>
          <a:p>
            <a:pPr lvl="1"/>
            <a:endParaRPr lang="en-US" dirty="0" smtClean="0"/>
          </a:p>
          <a:p>
            <a:pPr lvl="1"/>
            <a:r>
              <a:rPr lang="en-US" dirty="0" smtClean="0"/>
              <a:t>Enhance </a:t>
            </a:r>
            <a:r>
              <a:rPr lang="en-US" dirty="0"/>
              <a:t>communication and working relationships.</a:t>
            </a:r>
          </a:p>
          <a:p>
            <a:pPr lvl="1"/>
            <a:endParaRPr lang="en-US" dirty="0" smtClean="0"/>
          </a:p>
          <a:p>
            <a:pPr lvl="1"/>
            <a:r>
              <a:rPr lang="en-US" dirty="0" smtClean="0"/>
              <a:t>Identify </a:t>
            </a:r>
            <a:r>
              <a:rPr lang="en-US" dirty="0"/>
              <a:t>job performance deficiencies and report to the next level of supervisory responsibility.</a:t>
            </a:r>
          </a:p>
          <a:p>
            <a:endParaRPr lang="en-US" dirty="0"/>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22</a:t>
            </a:fld>
            <a:endParaRPr lang="en-US"/>
          </a:p>
        </p:txBody>
      </p:sp>
    </p:spTree>
    <p:extLst>
      <p:ext uri="{BB962C8B-B14F-4D97-AF65-F5344CB8AC3E}">
        <p14:creationId xmlns:p14="http://schemas.microsoft.com/office/powerpoint/2010/main" xmlns="" val="35104403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20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133600"/>
            <a:ext cx="9144000" cy="31242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23</a:t>
            </a:fld>
            <a:endParaRPr lang="en-US"/>
          </a:p>
        </p:txBody>
      </p:sp>
    </p:spTree>
    <p:extLst>
      <p:ext uri="{BB962C8B-B14F-4D97-AF65-F5344CB8AC3E}">
        <p14:creationId xmlns:p14="http://schemas.microsoft.com/office/powerpoint/2010/main" xmlns="" val="18754293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20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219200"/>
            <a:ext cx="9144000" cy="46482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24</a:t>
            </a:fld>
            <a:endParaRPr lang="en-US"/>
          </a:p>
        </p:txBody>
      </p:sp>
    </p:spTree>
    <p:extLst>
      <p:ext uri="{BB962C8B-B14F-4D97-AF65-F5344CB8AC3E}">
        <p14:creationId xmlns:p14="http://schemas.microsoft.com/office/powerpoint/2010/main" xmlns="" val="40289344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20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990600"/>
            <a:ext cx="9144000" cy="5334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25</a:t>
            </a:fld>
            <a:endParaRPr lang="en-US"/>
          </a:p>
        </p:txBody>
      </p:sp>
    </p:spTree>
    <p:extLst>
      <p:ext uri="{BB962C8B-B14F-4D97-AF65-F5344CB8AC3E}">
        <p14:creationId xmlns:p14="http://schemas.microsoft.com/office/powerpoint/2010/main" xmlns="" val="32936243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of Developmental </a:t>
            </a:r>
            <a:r>
              <a:rPr lang="en-US" dirty="0"/>
              <a:t>P</a:t>
            </a:r>
            <a:r>
              <a:rPr lang="en-US" dirty="0" smtClean="0"/>
              <a:t>lan</a:t>
            </a:r>
            <a:endParaRPr lang="en-US" dirty="0"/>
          </a:p>
        </p:txBody>
      </p:sp>
      <p:sp>
        <p:nvSpPr>
          <p:cNvPr id="3" name="Content Placeholder 2"/>
          <p:cNvSpPr>
            <a:spLocks noGrp="1"/>
          </p:cNvSpPr>
          <p:nvPr>
            <p:ph idx="1"/>
          </p:nvPr>
        </p:nvSpPr>
        <p:spPr/>
        <p:txBody>
          <a:bodyPr/>
          <a:lstStyle/>
          <a:p>
            <a:r>
              <a:rPr lang="en-US" dirty="0" smtClean="0"/>
              <a:t>What does a developmental plan looks like? </a:t>
            </a:r>
          </a:p>
          <a:p>
            <a:r>
              <a:rPr lang="en-US" dirty="0" smtClean="0"/>
              <a:t>Plans should include a description of specific steps to be taken and specific objectives to reach. </a:t>
            </a:r>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26</a:t>
            </a:fld>
            <a:endParaRPr lang="en-US"/>
          </a:p>
        </p:txBody>
      </p:sp>
    </p:spTree>
    <p:extLst>
      <p:ext uri="{BB962C8B-B14F-4D97-AF65-F5344CB8AC3E}">
        <p14:creationId xmlns:p14="http://schemas.microsoft.com/office/powerpoint/2010/main" xmlns="" val="1039596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Content of Developmental </a:t>
            </a:r>
            <a:r>
              <a:rPr lang="en-US" dirty="0" smtClean="0"/>
              <a:t>Plan (Contd.)</a:t>
            </a:r>
            <a:endParaRPr lang="en-US" dirty="0"/>
          </a:p>
        </p:txBody>
      </p:sp>
      <p:sp>
        <p:nvSpPr>
          <p:cNvPr id="3" name="Content Placeholder 2"/>
          <p:cNvSpPr>
            <a:spLocks noGrp="1"/>
          </p:cNvSpPr>
          <p:nvPr>
            <p:ph idx="1"/>
          </p:nvPr>
        </p:nvSpPr>
        <p:spPr/>
        <p:txBody>
          <a:bodyPr/>
          <a:lstStyle/>
          <a:p>
            <a:r>
              <a:rPr lang="en-US" dirty="0"/>
              <a:t>In other words, what is the new skill or knowledge that will be acquired and how will this occur? </a:t>
            </a:r>
            <a:endParaRPr lang="en-US" dirty="0" smtClean="0"/>
          </a:p>
          <a:p>
            <a:r>
              <a:rPr lang="en-US" dirty="0" smtClean="0"/>
              <a:t>This </a:t>
            </a:r>
            <a:r>
              <a:rPr lang="en-US" dirty="0"/>
              <a:t>include information on the resources and strategies that will be used to achieve the objectives.</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27</a:t>
            </a:fld>
            <a:endParaRPr lang="en-US"/>
          </a:p>
        </p:txBody>
      </p:sp>
    </p:spTree>
    <p:extLst>
      <p:ext uri="{BB962C8B-B14F-4D97-AF65-F5344CB8AC3E}">
        <p14:creationId xmlns:p14="http://schemas.microsoft.com/office/powerpoint/2010/main" xmlns="" val="24457214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Content of Developmental Plan (Contd.)</a:t>
            </a:r>
          </a:p>
        </p:txBody>
      </p:sp>
      <p:sp>
        <p:nvSpPr>
          <p:cNvPr id="3" name="Content Placeholder 2"/>
          <p:cNvSpPr>
            <a:spLocks noGrp="1"/>
          </p:cNvSpPr>
          <p:nvPr>
            <p:ph idx="1"/>
          </p:nvPr>
        </p:nvSpPr>
        <p:spPr>
          <a:xfrm>
            <a:off x="457200" y="1600201"/>
            <a:ext cx="8229600" cy="1752600"/>
          </a:xfrm>
        </p:spPr>
        <p:txBody>
          <a:bodyPr/>
          <a:lstStyle/>
          <a:p>
            <a:r>
              <a:rPr lang="en-US" dirty="0" smtClean="0"/>
              <a:t>This includes information on the resources and strategies that will be used to achieve the objectives.</a:t>
            </a:r>
            <a:endParaRPr lang="en-US" dirty="0"/>
          </a:p>
        </p:txBody>
      </p:sp>
      <p:pic>
        <p:nvPicPr>
          <p:cNvPr id="8194" name="Picture 2" descr="C:\Users\Usman\Desktop\DESK TOP 11 JAN 2014\vIRTUAL UNI COMSATS\Performance Management\scans\20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4114800"/>
            <a:ext cx="9144000" cy="1143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779C4275-94F5-4D8F-99D0-D2507F431951}" type="slidenum">
              <a:rPr lang="en-US" smtClean="0"/>
              <a:pPr/>
              <a:t>28</a:t>
            </a:fld>
            <a:endParaRPr lang="en-US"/>
          </a:p>
        </p:txBody>
      </p:sp>
    </p:spTree>
    <p:extLst>
      <p:ext uri="{BB962C8B-B14F-4D97-AF65-F5344CB8AC3E}">
        <p14:creationId xmlns:p14="http://schemas.microsoft.com/office/powerpoint/2010/main" xmlns="" val="14330104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Content of Developmental Plan (Contd.)</a:t>
            </a:r>
          </a:p>
        </p:txBody>
      </p:sp>
      <p:sp>
        <p:nvSpPr>
          <p:cNvPr id="3" name="Content Placeholder 2"/>
          <p:cNvSpPr>
            <a:spLocks noGrp="1"/>
          </p:cNvSpPr>
          <p:nvPr>
            <p:ph idx="1"/>
          </p:nvPr>
        </p:nvSpPr>
        <p:spPr/>
        <p:txBody>
          <a:bodyPr>
            <a:normAutofit/>
          </a:bodyPr>
          <a:lstStyle/>
          <a:p>
            <a:r>
              <a:rPr lang="en-US" dirty="0" smtClean="0"/>
              <a:t>The plans objectives should include not only the end product, such as new skill to be learned, but also the completion date and how the supervisor will know whether the new skill has indeed been acquired.</a:t>
            </a:r>
          </a:p>
        </p:txBody>
      </p:sp>
      <p:sp>
        <p:nvSpPr>
          <p:cNvPr id="4" name="Slide Number Placeholder 3"/>
          <p:cNvSpPr>
            <a:spLocks noGrp="1"/>
          </p:cNvSpPr>
          <p:nvPr>
            <p:ph type="sldNum" sz="quarter" idx="12"/>
          </p:nvPr>
        </p:nvSpPr>
        <p:spPr/>
        <p:txBody>
          <a:bodyPr/>
          <a:lstStyle/>
          <a:p>
            <a:fld id="{779C4275-94F5-4D8F-99D0-D2507F431951}" type="slidenum">
              <a:rPr lang="en-US" smtClean="0"/>
              <a:pPr/>
              <a:t>29</a:t>
            </a:fld>
            <a:endParaRPr lang="en-US"/>
          </a:p>
        </p:txBody>
      </p:sp>
    </p:spTree>
    <p:extLst>
      <p:ext uri="{BB962C8B-B14F-4D97-AF65-F5344CB8AC3E}">
        <p14:creationId xmlns:p14="http://schemas.microsoft.com/office/powerpoint/2010/main" xmlns="" val="30344347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Usman\Desktop\DESK TOP 11 JAN 2014\vIRTUAL UNI COMSATS\Performance Management\scans\20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133600"/>
            <a:ext cx="9144000" cy="2667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30</a:t>
            </a:fld>
            <a:endParaRPr lang="en-US"/>
          </a:p>
        </p:txBody>
      </p:sp>
    </p:spTree>
    <p:extLst>
      <p:ext uri="{BB962C8B-B14F-4D97-AF65-F5344CB8AC3E}">
        <p14:creationId xmlns:p14="http://schemas.microsoft.com/office/powerpoint/2010/main" xmlns="" val="41285373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Content of Developmental Plan (Contd.)</a:t>
            </a:r>
          </a:p>
        </p:txBody>
      </p:sp>
      <p:sp>
        <p:nvSpPr>
          <p:cNvPr id="3" name="Content Placeholder 2"/>
          <p:cNvSpPr>
            <a:spLocks noGrp="1"/>
          </p:cNvSpPr>
          <p:nvPr>
            <p:ph idx="1"/>
          </p:nvPr>
        </p:nvSpPr>
        <p:spPr/>
        <p:txBody>
          <a:bodyPr>
            <a:normAutofit lnSpcReduction="10000"/>
          </a:bodyPr>
          <a:lstStyle/>
          <a:p>
            <a:r>
              <a:rPr lang="en-US" dirty="0"/>
              <a:t>An additional important feature of development plan is that they should keep the needs of both the organization and the employee in mind. </a:t>
            </a:r>
            <a:endParaRPr lang="en-US" dirty="0" smtClean="0"/>
          </a:p>
          <a:p>
            <a:r>
              <a:rPr lang="en-US" dirty="0" smtClean="0"/>
              <a:t>The </a:t>
            </a:r>
            <a:r>
              <a:rPr lang="en-US" dirty="0"/>
              <a:t>choice of what specific skills or performance areas will be improved is dictated by the needs of the organization, especially when the organization is investing in the plan. </a:t>
            </a:r>
          </a:p>
        </p:txBody>
      </p:sp>
      <p:sp>
        <p:nvSpPr>
          <p:cNvPr id="4" name="Slide Number Placeholder 3"/>
          <p:cNvSpPr>
            <a:spLocks noGrp="1"/>
          </p:cNvSpPr>
          <p:nvPr>
            <p:ph type="sldNum" sz="quarter" idx="12"/>
          </p:nvPr>
        </p:nvSpPr>
        <p:spPr/>
        <p:txBody>
          <a:bodyPr/>
          <a:lstStyle/>
          <a:p>
            <a:fld id="{779C4275-94F5-4D8F-99D0-D2507F431951}" type="slidenum">
              <a:rPr lang="en-US" smtClean="0"/>
              <a:pPr/>
              <a:t>31</a:t>
            </a:fld>
            <a:endParaRPr lang="en-US"/>
          </a:p>
        </p:txBody>
      </p:sp>
    </p:spTree>
    <p:extLst>
      <p:ext uri="{BB962C8B-B14F-4D97-AF65-F5344CB8AC3E}">
        <p14:creationId xmlns:p14="http://schemas.microsoft.com/office/powerpoint/2010/main" xmlns="" val="31897380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Content of Developmental Plan (Contd.)</a:t>
            </a:r>
          </a:p>
        </p:txBody>
      </p:sp>
      <p:sp>
        <p:nvSpPr>
          <p:cNvPr id="3" name="Content Placeholder 2"/>
          <p:cNvSpPr>
            <a:spLocks noGrp="1"/>
          </p:cNvSpPr>
          <p:nvPr>
            <p:ph idx="1"/>
          </p:nvPr>
        </p:nvSpPr>
        <p:spPr/>
        <p:txBody>
          <a:bodyPr/>
          <a:lstStyle/>
          <a:p>
            <a:r>
              <a:rPr lang="en-US" dirty="0" smtClean="0"/>
              <a:t>In </a:t>
            </a:r>
            <a:r>
              <a:rPr lang="en-US" dirty="0"/>
              <a:t>addition the plan created is dictated by the needs of the individual. </a:t>
            </a:r>
            <a:endParaRPr lang="en-US" dirty="0" smtClean="0"/>
          </a:p>
          <a:p>
            <a:r>
              <a:rPr lang="en-US" dirty="0" smtClean="0"/>
              <a:t>The </a:t>
            </a:r>
            <a:r>
              <a:rPr lang="en-US" dirty="0"/>
              <a:t>supervisor and the employee need to agree on what development or new skills will help enrich the employees work experience, as well as help accomplish organizational goals now or in the near future.</a:t>
            </a:r>
          </a:p>
          <a:p>
            <a:endParaRPr lang="en-US" dirty="0"/>
          </a:p>
        </p:txBody>
      </p:sp>
      <p:sp>
        <p:nvSpPr>
          <p:cNvPr id="4" name="Slide Number Placeholder 3"/>
          <p:cNvSpPr>
            <a:spLocks noGrp="1"/>
          </p:cNvSpPr>
          <p:nvPr>
            <p:ph type="sldNum" sz="quarter" idx="12"/>
          </p:nvPr>
        </p:nvSpPr>
        <p:spPr/>
        <p:txBody>
          <a:bodyPr/>
          <a:lstStyle/>
          <a:p>
            <a:fld id="{779C4275-94F5-4D8F-99D0-D2507F431951}" type="slidenum">
              <a:rPr lang="en-US" smtClean="0"/>
              <a:pPr/>
              <a:t>32</a:t>
            </a:fld>
            <a:endParaRPr lang="en-US"/>
          </a:p>
        </p:txBody>
      </p:sp>
    </p:spTree>
    <p:extLst>
      <p:ext uri="{BB962C8B-B14F-4D97-AF65-F5344CB8AC3E}">
        <p14:creationId xmlns:p14="http://schemas.microsoft.com/office/powerpoint/2010/main" xmlns="" val="39011277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man\Desktop\DESK TOP 11 JAN 2014\vIRTUAL UNI COMSATS\Performance Management\scans\20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600200"/>
            <a:ext cx="9144000" cy="3657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33</a:t>
            </a:fld>
            <a:endParaRPr lang="en-US"/>
          </a:p>
        </p:txBody>
      </p:sp>
    </p:spTree>
    <p:extLst>
      <p:ext uri="{BB962C8B-B14F-4D97-AF65-F5344CB8AC3E}">
        <p14:creationId xmlns:p14="http://schemas.microsoft.com/office/powerpoint/2010/main" xmlns="" val="35700550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Usman\Desktop\DESK TOP 11 JAN 2014\vIRTUAL UNI COMSATS\Performance Management\scans\20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34</a:t>
            </a:fld>
            <a:endParaRPr lang="en-US"/>
          </a:p>
        </p:txBody>
      </p:sp>
    </p:spTree>
    <p:extLst>
      <p:ext uri="{BB962C8B-B14F-4D97-AF65-F5344CB8AC3E}">
        <p14:creationId xmlns:p14="http://schemas.microsoft.com/office/powerpoint/2010/main" xmlns="" val="20115131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Usman\Desktop\DESK TOP 11 JAN 2014\vIRTUAL UNI COMSATS\Performance Management\scans\20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609600"/>
            <a:ext cx="9144000" cy="56388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779C4275-94F5-4D8F-99D0-D2507F431951}" type="slidenum">
              <a:rPr lang="en-US" smtClean="0"/>
              <a:pPr/>
              <a:t>35</a:t>
            </a:fld>
            <a:endParaRPr lang="en-US"/>
          </a:p>
        </p:txBody>
      </p:sp>
    </p:spTree>
    <p:extLst>
      <p:ext uri="{BB962C8B-B14F-4D97-AF65-F5344CB8AC3E}">
        <p14:creationId xmlns:p14="http://schemas.microsoft.com/office/powerpoint/2010/main" xmlns="" val="13259287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Usman\Desktop\DESK TOP 11 JAN 2014\vIRTUAL UNI COMSATS\Performance Management\scans\20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13510" y="2023197"/>
            <a:ext cx="8000999" cy="402431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itle 1"/>
          <p:cNvSpPr txBox="1">
            <a:spLocks/>
          </p:cNvSpPr>
          <p:nvPr/>
        </p:nvSpPr>
        <p:spPr>
          <a:xfrm>
            <a:off x="457200" y="41563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DEVELOPMENTAL ACTIVITIES</a:t>
            </a:r>
          </a:p>
        </p:txBody>
      </p:sp>
      <p:sp>
        <p:nvSpPr>
          <p:cNvPr id="5" name="Slide Number Placeholder 4"/>
          <p:cNvSpPr>
            <a:spLocks noGrp="1"/>
          </p:cNvSpPr>
          <p:nvPr>
            <p:ph type="sldNum" sz="quarter" idx="12"/>
          </p:nvPr>
        </p:nvSpPr>
        <p:spPr/>
        <p:txBody>
          <a:bodyPr/>
          <a:lstStyle/>
          <a:p>
            <a:fld id="{779C4275-94F5-4D8F-99D0-D2507F431951}" type="slidenum">
              <a:rPr lang="en-US" smtClean="0"/>
              <a:pPr/>
              <a:t>36</a:t>
            </a:fld>
            <a:endParaRPr lang="en-US"/>
          </a:p>
        </p:txBody>
      </p:sp>
    </p:spTree>
    <p:extLst>
      <p:ext uri="{BB962C8B-B14F-4D97-AF65-F5344CB8AC3E}">
        <p14:creationId xmlns:p14="http://schemas.microsoft.com/office/powerpoint/2010/main" xmlns="" val="10976477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a:bodyPr>
          <a:lstStyle/>
          <a:p>
            <a:r>
              <a:rPr lang="en-US" dirty="0"/>
              <a:t>SECTION 3; EMPLOYEE DEVELOPMENT</a:t>
            </a:r>
          </a:p>
          <a:p>
            <a:r>
              <a:rPr lang="en-US" dirty="0"/>
              <a:t>CHAPTER 8- PERFORMANCE MANAGEMENT AND EMPLOYEE DEVELOPMENT</a:t>
            </a:r>
          </a:p>
          <a:p>
            <a:pPr lvl="1"/>
            <a:r>
              <a:rPr lang="en-US" dirty="0"/>
              <a:t>Personal Developmental Plan</a:t>
            </a:r>
          </a:p>
          <a:p>
            <a:pPr lvl="1"/>
            <a:r>
              <a:rPr lang="en-US" dirty="0"/>
              <a:t>Objectives of Developmental Plan</a:t>
            </a:r>
          </a:p>
          <a:p>
            <a:pPr lvl="1"/>
            <a:r>
              <a:rPr lang="en-US" dirty="0"/>
              <a:t>Content of Developmental Plan</a:t>
            </a:r>
          </a:p>
          <a:p>
            <a:pPr lvl="1"/>
            <a:r>
              <a:rPr lang="en-US"/>
              <a:t>Development Activities</a:t>
            </a:r>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37</a:t>
            </a:fld>
            <a:endParaRPr lang="en-US"/>
          </a:p>
        </p:txBody>
      </p:sp>
    </p:spTree>
    <p:extLst>
      <p:ext uri="{BB962C8B-B14F-4D97-AF65-F5344CB8AC3E}">
        <p14:creationId xmlns:p14="http://schemas.microsoft.com/office/powerpoint/2010/main" xmlns="" val="14856850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38</a:t>
            </a:fld>
            <a:endParaRPr lang="en-US"/>
          </a:p>
        </p:txBody>
      </p:sp>
    </p:spTree>
    <p:extLst>
      <p:ext uri="{BB962C8B-B14F-4D97-AF65-F5344CB8AC3E}">
        <p14:creationId xmlns:p14="http://schemas.microsoft.com/office/powerpoint/2010/main" xmlns="" val="32622873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711</TotalTime>
  <Words>952</Words>
  <Application>Microsoft Office PowerPoint</Application>
  <PresentationFormat>On-screen Show (4:3)</PresentationFormat>
  <Paragraphs>137</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HRM-755  PERFORMANCE MANAGEMENT</vt:lpstr>
      <vt:lpstr>Summary of Previous Lecture</vt:lpstr>
      <vt:lpstr>Agenda for Today’s Lecture</vt:lpstr>
      <vt:lpstr>CHAPTER 8 PERFORMANCE MANAGEMENT AND EMPLOYEE DEVELOPMENT</vt:lpstr>
      <vt:lpstr>Personal Developmental Plan</vt:lpstr>
      <vt:lpstr>Personal Developmental Plan (Contd.)</vt:lpstr>
      <vt:lpstr>Personal Developmental Plan (Contd.)</vt:lpstr>
      <vt:lpstr>Personal Developmental Plan (Contd.)</vt:lpstr>
      <vt:lpstr>Personal Developmental Plan (Contd.)</vt:lpstr>
      <vt:lpstr>Slide 10</vt:lpstr>
      <vt:lpstr>Slide 11</vt:lpstr>
      <vt:lpstr>Slide 12</vt:lpstr>
      <vt:lpstr>Developmental Plan Objectives</vt:lpstr>
      <vt:lpstr>Developmental Plan Objectives (Contd.)</vt:lpstr>
      <vt:lpstr>Developmental Plan Objectives (Contd.)</vt:lpstr>
      <vt:lpstr>Developmental Plan Objectives (Contd.)</vt:lpstr>
      <vt:lpstr>Developmental Plan Objectives (Contd.)</vt:lpstr>
      <vt:lpstr>Slide 18</vt:lpstr>
      <vt:lpstr>Developmental Plan Objectives (Contd.)</vt:lpstr>
      <vt:lpstr>Developmental Plan Objectives (Contd.)</vt:lpstr>
      <vt:lpstr>Developmental Plan Objectives (Contd.)</vt:lpstr>
      <vt:lpstr>Developmental Plan Objectives (Contd.)</vt:lpstr>
      <vt:lpstr>Slide 23</vt:lpstr>
      <vt:lpstr>Slide 24</vt:lpstr>
      <vt:lpstr>Slide 25</vt:lpstr>
      <vt:lpstr>Content of Developmental Plan</vt:lpstr>
      <vt:lpstr>Content of Developmental Plan (Contd.)</vt:lpstr>
      <vt:lpstr>Content of Developmental Plan (Contd.)</vt:lpstr>
      <vt:lpstr>Content of Developmental Plan (Contd.)</vt:lpstr>
      <vt:lpstr>Slide 30</vt:lpstr>
      <vt:lpstr>Content of Developmental Plan (Contd.)</vt:lpstr>
      <vt:lpstr>Content of Developmental Plan (Contd.)</vt:lpstr>
      <vt:lpstr>Slide 33</vt:lpstr>
      <vt:lpstr>Slide 34</vt:lpstr>
      <vt:lpstr>Slide 35</vt:lpstr>
      <vt:lpstr>Slide 36</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developmental plan</dc:title>
  <dc:creator>usman</dc:creator>
  <cp:lastModifiedBy>Administrator</cp:lastModifiedBy>
  <cp:revision>98</cp:revision>
  <dcterms:created xsi:type="dcterms:W3CDTF">2014-06-29T05:56:37Z</dcterms:created>
  <dcterms:modified xsi:type="dcterms:W3CDTF">2014-07-09T19:26:43Z</dcterms:modified>
</cp:coreProperties>
</file>