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2" r:id="rId2"/>
    <p:sldId id="293" r:id="rId3"/>
    <p:sldId id="294" r:id="rId4"/>
    <p:sldId id="297"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5" r:id="rId41"/>
    <p:sldId id="299" r:id="rId42"/>
    <p:sldId id="29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D01BD8-F87F-457A-8EEA-CA9A93B8B276}" type="datetimeFigureOut">
              <a:rPr lang="en-US" smtClean="0"/>
              <a:t>02/07/2014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9F71E9-629D-4A13-AD89-438E6577F1C8}" type="slidenum">
              <a:rPr lang="en-US" smtClean="0"/>
              <a:t>‹#›</a:t>
            </a:fld>
            <a:endParaRPr lang="en-US"/>
          </a:p>
        </p:txBody>
      </p:sp>
    </p:spTree>
    <p:extLst>
      <p:ext uri="{BB962C8B-B14F-4D97-AF65-F5344CB8AC3E}">
        <p14:creationId xmlns:p14="http://schemas.microsoft.com/office/powerpoint/2010/main" val="122689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1BB87-B35E-4CBE-85D6-4519AA60FA5C}" type="datetime1">
              <a:rPr lang="en-US" smtClean="0"/>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3939349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2EDC64-8FF0-477D-90D0-640F0EADCFC3}" type="datetime1">
              <a:rPr lang="en-US" smtClean="0"/>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252668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345A83-45CD-4281-BB7A-6D7A34062F09}" type="datetime1">
              <a:rPr lang="en-US" smtClean="0"/>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2876415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F0F2D3-177A-41F8-91AB-AF4628D200BA}" type="datetime1">
              <a:rPr lang="en-US" smtClean="0"/>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2271597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97734C-3077-42CB-9C5A-1B9BAC445E04}" type="datetime1">
              <a:rPr lang="en-US" smtClean="0"/>
              <a:t>02/07/2014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3461332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E54CD3-4C4F-4305-92AF-764767FE77C9}" type="datetime1">
              <a:rPr lang="en-US" smtClean="0"/>
              <a:t>02/07/2014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198627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CDA00-2D17-4EDD-8026-C500B772A7E6}" type="datetime1">
              <a:rPr lang="en-US" smtClean="0"/>
              <a:t>02/07/2014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1490080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D4ADE-40CE-4713-A008-EBBA26526E14}" type="datetime1">
              <a:rPr lang="en-US" smtClean="0"/>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1230988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BED3A0-B93C-4C42-9804-3FCFA6774CB5}" type="datetime1">
              <a:rPr lang="en-US" smtClean="0"/>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2100453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BC8A23-04B6-4321-86AF-680CDD3C2937}" type="datetime1">
              <a:rPr lang="en-US" smtClean="0"/>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1915045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395D01-F073-4690-AD2A-C5CB8F0404D6}" type="datetime1">
              <a:rPr lang="en-US" smtClean="0"/>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7F623-5B13-4A39-B60A-0047E88E4939}" type="slidenum">
              <a:rPr lang="en-US" smtClean="0"/>
              <a:t>‹#›</a:t>
            </a:fld>
            <a:endParaRPr lang="en-US"/>
          </a:p>
        </p:txBody>
      </p:sp>
    </p:spTree>
    <p:extLst>
      <p:ext uri="{BB962C8B-B14F-4D97-AF65-F5344CB8AC3E}">
        <p14:creationId xmlns:p14="http://schemas.microsoft.com/office/powerpoint/2010/main" val="235083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5AC0B-5941-43B5-B933-FD61ADAA38AC}" type="datetime1">
              <a:rPr lang="en-US" smtClean="0"/>
              <a:t>02/07/2014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7F623-5B13-4A39-B60A-0047E88E4939}" type="slidenum">
              <a:rPr lang="en-US" smtClean="0"/>
              <a:t>‹#›</a:t>
            </a:fld>
            <a:endParaRPr lang="en-US"/>
          </a:p>
        </p:txBody>
      </p:sp>
    </p:spTree>
    <p:extLst>
      <p:ext uri="{BB962C8B-B14F-4D97-AF65-F5344CB8AC3E}">
        <p14:creationId xmlns:p14="http://schemas.microsoft.com/office/powerpoint/2010/main" val="1573850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 </a:t>
            </a:r>
            <a:r>
              <a:rPr lang="en-US" dirty="0" smtClean="0"/>
              <a:t>FOURTEEN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t>1</a:t>
            </a:fld>
            <a:endParaRPr lang="en-US"/>
          </a:p>
        </p:txBody>
      </p:sp>
    </p:spTree>
    <p:extLst>
      <p:ext uri="{BB962C8B-B14F-4D97-AF65-F5344CB8AC3E}">
        <p14:creationId xmlns:p14="http://schemas.microsoft.com/office/powerpoint/2010/main" val="11195066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CHAPTER 6;</a:t>
            </a:r>
          </a:p>
          <a:p>
            <a:pPr lvl="1"/>
            <a:r>
              <a:rPr lang="en-US" dirty="0" smtClean="0"/>
              <a:t>GATHERING PERFORMANCE INFORMATION</a:t>
            </a:r>
          </a:p>
          <a:p>
            <a:pPr lvl="2"/>
            <a:r>
              <a:rPr lang="en-US" dirty="0" smtClean="0"/>
              <a:t>Components of Performance Management Process</a:t>
            </a:r>
          </a:p>
          <a:p>
            <a:pPr lvl="2"/>
            <a:r>
              <a:rPr lang="en-US" dirty="0" smtClean="0"/>
              <a:t>Gathering Performance Information</a:t>
            </a:r>
          </a:p>
          <a:p>
            <a:pPr lvl="2"/>
            <a:r>
              <a:rPr lang="en-US" dirty="0" smtClean="0"/>
              <a:t>Appraisal Form</a:t>
            </a:r>
          </a:p>
          <a:p>
            <a:pPr lvl="2"/>
            <a:r>
              <a:rPr lang="en-US" dirty="0" smtClean="0"/>
              <a:t>Components of Appraisal Form</a:t>
            </a:r>
          </a:p>
          <a:p>
            <a:pPr lvl="2"/>
            <a:r>
              <a:rPr lang="en-US" dirty="0" smtClean="0"/>
              <a:t>Examples of Appraisal Forms</a:t>
            </a:r>
          </a:p>
          <a:p>
            <a:pPr lvl="2"/>
            <a:r>
              <a:rPr lang="en-US" dirty="0" smtClean="0"/>
              <a:t>Characteristics of Appraisal Forms</a:t>
            </a:r>
          </a:p>
          <a:p>
            <a:pPr lvl="2"/>
            <a:r>
              <a:rPr lang="en-US" dirty="0" smtClean="0"/>
              <a:t>Desirable Features of Appraisal Forms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t>2</a:t>
            </a:fld>
            <a:endParaRPr lang="en-US"/>
          </a:p>
        </p:txBody>
      </p:sp>
    </p:spTree>
    <p:extLst>
      <p:ext uri="{BB962C8B-B14F-4D97-AF65-F5344CB8AC3E}">
        <p14:creationId xmlns:p14="http://schemas.microsoft.com/office/powerpoint/2010/main" val="3614403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Determining overall rating</a:t>
            </a:r>
          </a:p>
          <a:p>
            <a:pPr lvl="1"/>
            <a:r>
              <a:rPr lang="en-US" dirty="0" smtClean="0"/>
              <a:t>Judgmental Procedure</a:t>
            </a:r>
          </a:p>
          <a:p>
            <a:pPr lvl="1"/>
            <a:r>
              <a:rPr lang="en-US" dirty="0" smtClean="0"/>
              <a:t>Mechanical Procedure</a:t>
            </a:r>
          </a:p>
          <a:p>
            <a:r>
              <a:rPr lang="en-US" dirty="0" smtClean="0"/>
              <a:t>CASE Example: PA Form used by Grocery Retailer</a:t>
            </a:r>
          </a:p>
          <a:p>
            <a:r>
              <a:rPr lang="en-US" dirty="0" smtClean="0"/>
              <a:t>Appraisal period and number of meeting</a:t>
            </a:r>
          </a:p>
          <a:p>
            <a:r>
              <a:rPr lang="en-US" dirty="0" smtClean="0"/>
              <a:t>Possibilities of Appraisal Meetings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t>3</a:t>
            </a:fld>
            <a:endParaRPr lang="en-US"/>
          </a:p>
        </p:txBody>
      </p:sp>
    </p:spTree>
    <p:extLst>
      <p:ext uri="{BB962C8B-B14F-4D97-AF65-F5344CB8AC3E}">
        <p14:creationId xmlns:p14="http://schemas.microsoft.com/office/powerpoint/2010/main" val="209518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 (Contd.)</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4</a:t>
            </a:fld>
            <a:endParaRPr lang="en-US"/>
          </a:p>
        </p:txBody>
      </p:sp>
    </p:spTree>
    <p:extLst>
      <p:ext uri="{BB962C8B-B14F-4D97-AF65-F5344CB8AC3E}">
        <p14:creationId xmlns:p14="http://schemas.microsoft.com/office/powerpoint/2010/main" val="222050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a:t>
            </a:r>
            <a:endParaRPr lang="en-US" dirty="0"/>
          </a:p>
        </p:txBody>
      </p:sp>
      <p:sp>
        <p:nvSpPr>
          <p:cNvPr id="3" name="Content Placeholder 2"/>
          <p:cNvSpPr>
            <a:spLocks noGrp="1"/>
          </p:cNvSpPr>
          <p:nvPr>
            <p:ph idx="1"/>
          </p:nvPr>
        </p:nvSpPr>
        <p:spPr/>
        <p:txBody>
          <a:bodyPr>
            <a:normAutofit/>
          </a:bodyPr>
          <a:lstStyle/>
          <a:p>
            <a:r>
              <a:rPr lang="en-US" dirty="0" smtClean="0"/>
              <a:t>After the form has been completed, there is usually a need to compute an overall performance score. </a:t>
            </a:r>
            <a:endParaRPr lang="en-US" dirty="0" smtClean="0"/>
          </a:p>
          <a:p>
            <a:endParaRPr lang="en-US" dirty="0"/>
          </a:p>
          <a:p>
            <a:r>
              <a:rPr lang="en-US" dirty="0" smtClean="0"/>
              <a:t>This </a:t>
            </a:r>
            <a:r>
              <a:rPr lang="en-US" dirty="0" smtClean="0"/>
              <a:t>is particularly necessary for making administrative decisions such as the allocation of rewards. </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5</a:t>
            </a:fld>
            <a:endParaRPr lang="en-US"/>
          </a:p>
        </p:txBody>
      </p:sp>
    </p:spTree>
    <p:extLst>
      <p:ext uri="{BB962C8B-B14F-4D97-AF65-F5344CB8AC3E}">
        <p14:creationId xmlns:p14="http://schemas.microsoft.com/office/powerpoint/2010/main" val="105398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lstStyle/>
          <a:p>
            <a:r>
              <a:rPr lang="en-US" dirty="0"/>
              <a:t>Computing overall performance scores is also useful in determining whether employees and groups of employees are improving their performance over time.</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6</a:t>
            </a:fld>
            <a:endParaRPr lang="en-US"/>
          </a:p>
        </p:txBody>
      </p:sp>
    </p:spTree>
    <p:extLst>
      <p:ext uri="{BB962C8B-B14F-4D97-AF65-F5344CB8AC3E}">
        <p14:creationId xmlns:p14="http://schemas.microsoft.com/office/powerpoint/2010/main" val="13645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Two main strategies are used to obtain an overall performance score for each employee.</a:t>
            </a:r>
          </a:p>
          <a:p>
            <a:endParaRPr lang="en-US" dirty="0" smtClean="0"/>
          </a:p>
          <a:p>
            <a:r>
              <a:rPr lang="en-US" dirty="0" smtClean="0"/>
              <a:t>Judgmental procedure</a:t>
            </a:r>
            <a:endParaRPr lang="en-US" dirty="0"/>
          </a:p>
          <a:p>
            <a:endParaRPr lang="en-US" dirty="0" smtClean="0"/>
          </a:p>
          <a:p>
            <a:r>
              <a:rPr lang="en-US" dirty="0" smtClean="0"/>
              <a:t>Mechanical procedure</a:t>
            </a:r>
            <a:endParaRPr lang="en-US" dirty="0" smtClean="0"/>
          </a:p>
        </p:txBody>
      </p:sp>
      <p:sp>
        <p:nvSpPr>
          <p:cNvPr id="4" name="Slide Number Placeholder 3"/>
          <p:cNvSpPr>
            <a:spLocks noGrp="1"/>
          </p:cNvSpPr>
          <p:nvPr>
            <p:ph type="sldNum" sz="quarter" idx="12"/>
          </p:nvPr>
        </p:nvSpPr>
        <p:spPr/>
        <p:txBody>
          <a:bodyPr/>
          <a:lstStyle/>
          <a:p>
            <a:fld id="{B327F623-5B13-4A39-B60A-0047E88E4939}" type="slidenum">
              <a:rPr lang="en-US" smtClean="0"/>
              <a:t>7</a:t>
            </a:fld>
            <a:endParaRPr lang="en-US"/>
          </a:p>
        </p:txBody>
      </p:sp>
    </p:spTree>
    <p:extLst>
      <p:ext uri="{BB962C8B-B14F-4D97-AF65-F5344CB8AC3E}">
        <p14:creationId xmlns:p14="http://schemas.microsoft.com/office/powerpoint/2010/main" val="1283887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Judgmental Procedure</a:t>
            </a:r>
            <a:endParaRPr lang="en-US" dirty="0"/>
          </a:p>
        </p:txBody>
      </p:sp>
      <p:sp>
        <p:nvSpPr>
          <p:cNvPr id="3" name="Content Placeholder 2"/>
          <p:cNvSpPr>
            <a:spLocks noGrp="1"/>
          </p:cNvSpPr>
          <p:nvPr>
            <p:ph idx="1"/>
          </p:nvPr>
        </p:nvSpPr>
        <p:spPr/>
        <p:txBody>
          <a:bodyPr/>
          <a:lstStyle/>
          <a:p>
            <a:r>
              <a:rPr lang="en-US" dirty="0"/>
              <a:t>Judgmental procedure: </a:t>
            </a:r>
          </a:p>
          <a:p>
            <a:pPr lvl="1"/>
            <a:r>
              <a:rPr lang="en-US" dirty="0"/>
              <a:t>The judgmental procedure consist of considering every aspect of performance and then arriving at a defensible summary.</a:t>
            </a:r>
          </a:p>
          <a:p>
            <a:endParaRPr lang="en-US" dirty="0" smtClean="0"/>
          </a:p>
          <a:p>
            <a:pPr lvl="1"/>
            <a:r>
              <a:rPr lang="en-US" dirty="0" smtClean="0"/>
              <a:t>Judgmental procedure basically relies on the ability of the rater to arrive at a fair and accurate overall score.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8</a:t>
            </a:fld>
            <a:endParaRPr lang="en-US"/>
          </a:p>
        </p:txBody>
      </p:sp>
    </p:spTree>
    <p:extLst>
      <p:ext uri="{BB962C8B-B14F-4D97-AF65-F5344CB8AC3E}">
        <p14:creationId xmlns:p14="http://schemas.microsoft.com/office/powerpoint/2010/main" val="932223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 Procedure</a:t>
            </a:r>
            <a:endParaRPr lang="en-US" dirty="0"/>
          </a:p>
        </p:txBody>
      </p:sp>
      <p:sp>
        <p:nvSpPr>
          <p:cNvPr id="3" name="Content Placeholder 2"/>
          <p:cNvSpPr>
            <a:spLocks noGrp="1"/>
          </p:cNvSpPr>
          <p:nvPr>
            <p:ph idx="1"/>
          </p:nvPr>
        </p:nvSpPr>
        <p:spPr/>
        <p:txBody>
          <a:bodyPr>
            <a:normAutofit lnSpcReduction="10000"/>
          </a:bodyPr>
          <a:lstStyle/>
          <a:p>
            <a:r>
              <a:rPr lang="en-US" dirty="0"/>
              <a:t>Mechanical procedure: </a:t>
            </a:r>
            <a:endParaRPr lang="en-US" dirty="0" smtClean="0"/>
          </a:p>
          <a:p>
            <a:pPr lvl="1"/>
            <a:r>
              <a:rPr lang="en-US" dirty="0" smtClean="0"/>
              <a:t>The </a:t>
            </a:r>
            <a:r>
              <a:rPr lang="en-US" dirty="0"/>
              <a:t>mechanical procedure consist of first considering the scores assigned to each section of the appraisal form and then adding them up to obtain an overall score. </a:t>
            </a:r>
            <a:endParaRPr lang="en-US" dirty="0" smtClean="0"/>
          </a:p>
          <a:p>
            <a:pPr lvl="1"/>
            <a:endParaRPr lang="en-US" dirty="0"/>
          </a:p>
          <a:p>
            <a:pPr lvl="1"/>
            <a:r>
              <a:rPr lang="en-US" dirty="0" smtClean="0"/>
              <a:t>When adding scores from each section, weights are typically used based on the relative importance of each performance dimension measured.</a:t>
            </a:r>
            <a:endParaRPr lang="en-US" dirty="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9</a:t>
            </a:fld>
            <a:endParaRPr lang="en-US"/>
          </a:p>
        </p:txBody>
      </p:sp>
    </p:spTree>
    <p:extLst>
      <p:ext uri="{BB962C8B-B14F-4D97-AF65-F5344CB8AC3E}">
        <p14:creationId xmlns:p14="http://schemas.microsoft.com/office/powerpoint/2010/main" val="1190148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a:t>
            </a:r>
            <a:r>
              <a:rPr lang="en-US" dirty="0" smtClean="0"/>
              <a:t>3: </a:t>
            </a:r>
            <a:r>
              <a:rPr lang="en-US" dirty="0"/>
              <a:t>PA Form used by Grocery </a:t>
            </a:r>
            <a:r>
              <a:rPr lang="en-US" dirty="0" smtClean="0"/>
              <a:t>Retailer (Contd.)</a:t>
            </a:r>
            <a:endParaRPr lang="en-US" dirty="0"/>
          </a:p>
        </p:txBody>
      </p:sp>
      <p:sp>
        <p:nvSpPr>
          <p:cNvPr id="3" name="Content Placeholder 2"/>
          <p:cNvSpPr>
            <a:spLocks noGrp="1"/>
          </p:cNvSpPr>
          <p:nvPr>
            <p:ph idx="1"/>
          </p:nvPr>
        </p:nvSpPr>
        <p:spPr/>
        <p:txBody>
          <a:bodyPr/>
          <a:lstStyle/>
          <a:p>
            <a:r>
              <a:rPr lang="en-US" dirty="0" smtClean="0"/>
              <a:t>Consider the following performance evaluation form, which is used to evaluate the performance of sales associate at a super market chain.</a:t>
            </a:r>
          </a:p>
          <a:p>
            <a:endParaRPr lang="en-US" dirty="0"/>
          </a:p>
          <a:p>
            <a:r>
              <a:rPr lang="en-US" dirty="0" smtClean="0"/>
              <a:t>The form includes hypothetical ratings obtained by a sales associate on just two competencies and two key results.</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10</a:t>
            </a:fld>
            <a:endParaRPr lang="en-US"/>
          </a:p>
        </p:txBody>
      </p:sp>
    </p:spTree>
    <p:extLst>
      <p:ext uri="{BB962C8B-B14F-4D97-AF65-F5344CB8AC3E}">
        <p14:creationId xmlns:p14="http://schemas.microsoft.com/office/powerpoint/2010/main" val="2211995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3 PA Form used by Grocery Retailer</a:t>
            </a:r>
            <a:endParaRPr lang="en-US" dirty="0"/>
          </a:p>
        </p:txBody>
      </p:sp>
      <p:pic>
        <p:nvPicPr>
          <p:cNvPr id="12290" name="Picture 2" descr="C:\Users\Usman\Desktop\DESK TOP 11 JAN 2014\vIRTUAL UNI COMSATS\Performance Management\scans\1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533399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327F623-5B13-4A39-B60A-0047E88E4939}" type="slidenum">
              <a:rPr lang="en-US" smtClean="0"/>
              <a:t>11</a:t>
            </a:fld>
            <a:endParaRPr lang="en-US"/>
          </a:p>
        </p:txBody>
      </p:sp>
    </p:spTree>
    <p:extLst>
      <p:ext uri="{BB962C8B-B14F-4D97-AF65-F5344CB8AC3E}">
        <p14:creationId xmlns:p14="http://schemas.microsoft.com/office/powerpoint/2010/main" val="3454162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1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7911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12</a:t>
            </a:fld>
            <a:endParaRPr lang="en-US"/>
          </a:p>
        </p:txBody>
      </p:sp>
    </p:spTree>
    <p:extLst>
      <p:ext uri="{BB962C8B-B14F-4D97-AF65-F5344CB8AC3E}">
        <p14:creationId xmlns:p14="http://schemas.microsoft.com/office/powerpoint/2010/main" val="3010124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1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7912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13</a:t>
            </a:fld>
            <a:endParaRPr lang="en-US"/>
          </a:p>
        </p:txBody>
      </p:sp>
    </p:spTree>
    <p:extLst>
      <p:ext uri="{BB962C8B-B14F-4D97-AF65-F5344CB8AC3E}">
        <p14:creationId xmlns:p14="http://schemas.microsoft.com/office/powerpoint/2010/main" val="2375255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man\Desktop\DESK TOP 11 JAN 2014\vIRTUAL UNI COMSATS\Performance Management\scans\1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14</a:t>
            </a:fld>
            <a:endParaRPr lang="en-US"/>
          </a:p>
        </p:txBody>
      </p:sp>
    </p:spTree>
    <p:extLst>
      <p:ext uri="{BB962C8B-B14F-4D97-AF65-F5344CB8AC3E}">
        <p14:creationId xmlns:p14="http://schemas.microsoft.com/office/powerpoint/2010/main" val="1619387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Which strategy is best, judgmental or appraisal?</a:t>
            </a:r>
          </a:p>
          <a:p>
            <a:endParaRPr lang="en-US" dirty="0" smtClean="0"/>
          </a:p>
          <a:p>
            <a:r>
              <a:rPr lang="en-US" dirty="0" smtClean="0"/>
              <a:t>In </a:t>
            </a:r>
            <a:r>
              <a:rPr lang="en-US" dirty="0" smtClean="0"/>
              <a:t>most cases, mechanical method is superior to the judgmental method</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B327F623-5B13-4A39-B60A-0047E88E4939}" type="slidenum">
              <a:rPr lang="en-US" smtClean="0"/>
              <a:t>15</a:t>
            </a:fld>
            <a:endParaRPr lang="en-US"/>
          </a:p>
        </p:txBody>
      </p:sp>
    </p:spTree>
    <p:extLst>
      <p:ext uri="{BB962C8B-B14F-4D97-AF65-F5344CB8AC3E}">
        <p14:creationId xmlns:p14="http://schemas.microsoft.com/office/powerpoint/2010/main" val="3254062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lstStyle/>
          <a:p>
            <a:r>
              <a:rPr lang="en-US" dirty="0"/>
              <a:t>A supervisor is more likely to introduce her own biases in computing the overall performance score when no clear rules exist regarding the relative importance of various performance dimensions and  there is no direction on how to combine the various performance </a:t>
            </a:r>
            <a:r>
              <a:rPr lang="en-US" dirty="0" smtClean="0"/>
              <a:t>dimensions </a:t>
            </a:r>
            <a:r>
              <a:rPr lang="en-US" dirty="0"/>
              <a:t>in circulating the overall score. </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16</a:t>
            </a:fld>
            <a:endParaRPr lang="en-US"/>
          </a:p>
        </p:txBody>
      </p:sp>
    </p:spTree>
    <p:extLst>
      <p:ext uri="{BB962C8B-B14F-4D97-AF65-F5344CB8AC3E}">
        <p14:creationId xmlns:p14="http://schemas.microsoft.com/office/powerpoint/2010/main" val="2332790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Appraisal period and number of meeting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How </a:t>
            </a:r>
            <a:r>
              <a:rPr lang="en-US" dirty="0" smtClean="0"/>
              <a:t>long should the appraisal period be?</a:t>
            </a:r>
          </a:p>
          <a:p>
            <a:endParaRPr lang="en-US" dirty="0" smtClean="0"/>
          </a:p>
          <a:p>
            <a:r>
              <a:rPr lang="en-US" dirty="0" smtClean="0"/>
              <a:t>What </a:t>
            </a:r>
            <a:r>
              <a:rPr lang="en-US" dirty="0" smtClean="0"/>
              <a:t>period of time should be included in the appraisal form</a:t>
            </a:r>
            <a:r>
              <a:rPr lang="en-US" dirty="0" smtClean="0"/>
              <a:t>?</a:t>
            </a:r>
          </a:p>
          <a:p>
            <a:endParaRPr lang="en-US" dirty="0"/>
          </a:p>
          <a:p>
            <a:r>
              <a:rPr lang="en-US" dirty="0"/>
              <a:t>What is the best time to complete the review</a:t>
            </a:r>
            <a:r>
              <a:rPr lang="en-US" dirty="0" smtClean="0"/>
              <a: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17</a:t>
            </a:fld>
            <a:endParaRPr lang="en-US"/>
          </a:p>
        </p:txBody>
      </p:sp>
    </p:spTree>
    <p:extLst>
      <p:ext uri="{BB962C8B-B14F-4D97-AF65-F5344CB8AC3E}">
        <p14:creationId xmlns:p14="http://schemas.microsoft.com/office/powerpoint/2010/main" val="120546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Appraisal period and number of meeting (Contd.)</a:t>
            </a:r>
            <a:endParaRPr lang="en-US" dirty="0"/>
          </a:p>
        </p:txBody>
      </p:sp>
      <p:sp>
        <p:nvSpPr>
          <p:cNvPr id="3" name="Content Placeholder 2"/>
          <p:cNvSpPr>
            <a:spLocks noGrp="1"/>
          </p:cNvSpPr>
          <p:nvPr>
            <p:ph idx="1"/>
          </p:nvPr>
        </p:nvSpPr>
        <p:spPr/>
        <p:txBody>
          <a:bodyPr>
            <a:normAutofit fontScale="92500"/>
          </a:bodyPr>
          <a:lstStyle/>
          <a:p>
            <a:r>
              <a:rPr lang="en-US" dirty="0"/>
              <a:t>Organization with a performance management system typically conducts an annual review, however others choose to conduct semi annual or even quarterly formal reviews.</a:t>
            </a:r>
          </a:p>
          <a:p>
            <a:endParaRPr lang="en-US" dirty="0" smtClean="0"/>
          </a:p>
          <a:p>
            <a:r>
              <a:rPr lang="en-US" dirty="0" smtClean="0"/>
              <a:t>Conducting </a:t>
            </a:r>
            <a:r>
              <a:rPr lang="en-US" dirty="0"/>
              <a:t>only an annual review might not provide sufficient opportunity for the supervisor and subordinates to discuss performance issues in a formal setting.</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18</a:t>
            </a:fld>
            <a:endParaRPr lang="en-US"/>
          </a:p>
        </p:txBody>
      </p:sp>
    </p:spTree>
    <p:extLst>
      <p:ext uri="{BB962C8B-B14F-4D97-AF65-F5344CB8AC3E}">
        <p14:creationId xmlns:p14="http://schemas.microsoft.com/office/powerpoint/2010/main" val="912392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man\Desktop\DESK TOP 11 JAN 2014\vIRTUAL UNI COMSATS\Performance Management\scans\1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4495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19</a:t>
            </a:fld>
            <a:endParaRPr lang="en-US"/>
          </a:p>
        </p:txBody>
      </p:sp>
    </p:spTree>
    <p:extLst>
      <p:ext uri="{BB962C8B-B14F-4D97-AF65-F5344CB8AC3E}">
        <p14:creationId xmlns:p14="http://schemas.microsoft.com/office/powerpoint/2010/main" val="129180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Possibilities of Appraisal Meetings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is the best time to complete the reviews?</a:t>
            </a:r>
          </a:p>
          <a:p>
            <a:endParaRPr lang="en-US" dirty="0" smtClean="0"/>
          </a:p>
          <a:p>
            <a:r>
              <a:rPr lang="en-US" dirty="0" smtClean="0"/>
              <a:t>Most </a:t>
            </a:r>
            <a:r>
              <a:rPr lang="en-US" dirty="0" smtClean="0"/>
              <a:t>organization adopt one of two possibilities</a:t>
            </a:r>
            <a:r>
              <a:rPr lang="en-US" dirty="0" smtClean="0"/>
              <a:t>:</a:t>
            </a:r>
          </a:p>
          <a:p>
            <a:endParaRPr lang="en-US" dirty="0" smtClean="0"/>
          </a:p>
          <a:p>
            <a:pPr lvl="1"/>
            <a:r>
              <a:rPr lang="en-US" dirty="0" smtClean="0"/>
              <a:t>First, the appraisal form could be completed on or around the annual anniversary date.</a:t>
            </a:r>
          </a:p>
          <a:p>
            <a:pPr lvl="1"/>
            <a:r>
              <a:rPr lang="en-US" dirty="0" smtClean="0"/>
              <a:t>In  the case of semiannual reviews, the review should be six months before the annual anniversary date and the second review would be on or around the anniversary date.</a:t>
            </a:r>
            <a:endParaRPr lang="en-US" dirty="0" smtClean="0"/>
          </a:p>
        </p:txBody>
      </p:sp>
      <p:sp>
        <p:nvSpPr>
          <p:cNvPr id="4" name="Slide Number Placeholder 3"/>
          <p:cNvSpPr>
            <a:spLocks noGrp="1"/>
          </p:cNvSpPr>
          <p:nvPr>
            <p:ph type="sldNum" sz="quarter" idx="12"/>
          </p:nvPr>
        </p:nvSpPr>
        <p:spPr/>
        <p:txBody>
          <a:bodyPr/>
          <a:lstStyle/>
          <a:p>
            <a:fld id="{B327F623-5B13-4A39-B60A-0047E88E4939}" type="slidenum">
              <a:rPr lang="en-US" smtClean="0"/>
              <a:t>20</a:t>
            </a:fld>
            <a:endParaRPr lang="en-US"/>
          </a:p>
        </p:txBody>
      </p:sp>
    </p:spTree>
    <p:extLst>
      <p:ext uri="{BB962C8B-B14F-4D97-AF65-F5344CB8AC3E}">
        <p14:creationId xmlns:p14="http://schemas.microsoft.com/office/powerpoint/2010/main" val="798851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Advantage of First Choice;</a:t>
            </a:r>
          </a:p>
          <a:p>
            <a:pPr lvl="1"/>
            <a:r>
              <a:rPr lang="en-US" dirty="0" smtClean="0"/>
              <a:t>The biggest advantage of this choice is that supervisors does not have to fill out everyone’s forms at one time.</a:t>
            </a:r>
          </a:p>
          <a:p>
            <a:pPr lvl="1"/>
            <a:endParaRPr lang="en-US" dirty="0"/>
          </a:p>
          <a:p>
            <a:r>
              <a:rPr lang="en-US" dirty="0" smtClean="0"/>
              <a:t>Disadvantage of First Choice;</a:t>
            </a:r>
          </a:p>
          <a:p>
            <a:pPr lvl="1"/>
            <a:r>
              <a:rPr lang="en-US" dirty="0" smtClean="0"/>
              <a:t>The disadvantage of this choice is that, because results are not tied to a common cycle for all the employees, resulting rewards cannot be tied to the fiscal year.</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21</a:t>
            </a:fld>
            <a:endParaRPr lang="en-US"/>
          </a:p>
        </p:txBody>
      </p:sp>
    </p:spTree>
    <p:extLst>
      <p:ext uri="{BB962C8B-B14F-4D97-AF65-F5344CB8AC3E}">
        <p14:creationId xmlns:p14="http://schemas.microsoft.com/office/powerpoint/2010/main" val="3488028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pPr lvl="1"/>
            <a:r>
              <a:rPr lang="en-US" dirty="0" smtClean="0"/>
              <a:t>The second choice is to complete the appraisal forms toward the end of the fiscal year. </a:t>
            </a:r>
            <a:endParaRPr lang="en-US" dirty="0" smtClean="0"/>
          </a:p>
          <a:p>
            <a:pPr lvl="1"/>
            <a:r>
              <a:rPr lang="en-US" dirty="0" smtClean="0"/>
              <a:t>In </a:t>
            </a:r>
            <a:r>
              <a:rPr lang="en-US" dirty="0" smtClean="0"/>
              <a:t>the case of system including semiannual reviews, one review would be completed halfway through the fiscal year and the other one towards the end of fiscal year.</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22</a:t>
            </a:fld>
            <a:endParaRPr lang="en-US"/>
          </a:p>
        </p:txBody>
      </p:sp>
    </p:spTree>
    <p:extLst>
      <p:ext uri="{BB962C8B-B14F-4D97-AF65-F5344CB8AC3E}">
        <p14:creationId xmlns:p14="http://schemas.microsoft.com/office/powerpoint/2010/main" val="1888662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r>
              <a:rPr lang="en-US" dirty="0" smtClean="0"/>
              <a:t>Advantage of the second choice;</a:t>
            </a:r>
          </a:p>
          <a:p>
            <a:pPr lvl="1"/>
            <a:r>
              <a:rPr lang="en-US" dirty="0" smtClean="0"/>
              <a:t>It facilitates cross employee comparisons as well as the distribution of rewards.</a:t>
            </a:r>
          </a:p>
          <a:p>
            <a:pPr lvl="1"/>
            <a:r>
              <a:rPr lang="en-US" dirty="0" smtClean="0"/>
              <a:t>An additional advantage of following the fiscal year cycle is that individual goal setting can more easily be tied to corporate goal setting because most companies align their goal cycle with their fiscal cycle.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23</a:t>
            </a:fld>
            <a:endParaRPr lang="en-US"/>
          </a:p>
        </p:txBody>
      </p:sp>
    </p:spTree>
    <p:extLst>
      <p:ext uri="{BB962C8B-B14F-4D97-AF65-F5344CB8AC3E}">
        <p14:creationId xmlns:p14="http://schemas.microsoft.com/office/powerpoint/2010/main" val="2155588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r>
              <a:rPr lang="en-US" dirty="0" smtClean="0"/>
              <a:t>Disadvantage of second choice;</a:t>
            </a:r>
          </a:p>
          <a:p>
            <a:pPr lvl="1"/>
            <a:r>
              <a:rPr lang="en-US" dirty="0" smtClean="0"/>
              <a:t>Managers and supervisors are burdened by evaluating all employee at once during a short period of time.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24</a:t>
            </a:fld>
            <a:endParaRPr lang="en-US"/>
          </a:p>
        </p:txBody>
      </p:sp>
    </p:spTree>
    <p:extLst>
      <p:ext uri="{BB962C8B-B14F-4D97-AF65-F5344CB8AC3E}">
        <p14:creationId xmlns:p14="http://schemas.microsoft.com/office/powerpoint/2010/main" val="3159387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a:t>
            </a:r>
            <a:endParaRPr lang="en-US" dirty="0"/>
          </a:p>
        </p:txBody>
      </p:sp>
      <p:sp>
        <p:nvSpPr>
          <p:cNvPr id="3" name="Content Placeholder 2"/>
          <p:cNvSpPr>
            <a:spLocks noGrp="1"/>
          </p:cNvSpPr>
          <p:nvPr>
            <p:ph idx="1"/>
          </p:nvPr>
        </p:nvSpPr>
        <p:spPr>
          <a:xfrm>
            <a:off x="457200" y="1600200"/>
            <a:ext cx="8229600" cy="5181600"/>
          </a:xfrm>
        </p:spPr>
        <p:txBody>
          <a:bodyPr>
            <a:normAutofit lnSpcReduction="10000"/>
          </a:bodyPr>
          <a:lstStyle/>
          <a:p>
            <a:r>
              <a:rPr lang="en-US" dirty="0" smtClean="0"/>
              <a:t>Performance </a:t>
            </a:r>
            <a:r>
              <a:rPr lang="en-US" dirty="0" smtClean="0"/>
              <a:t>management system can include six </a:t>
            </a:r>
            <a:r>
              <a:rPr lang="en-US" dirty="0" smtClean="0"/>
              <a:t>formal meetings between the subordinate and the supervisor</a:t>
            </a:r>
            <a:r>
              <a:rPr lang="en-US" dirty="0" smtClean="0"/>
              <a:t>.</a:t>
            </a:r>
          </a:p>
          <a:p>
            <a:pPr marL="0" indent="0">
              <a:buNone/>
            </a:pPr>
            <a:endParaRPr lang="en-US" dirty="0" smtClean="0"/>
          </a:p>
          <a:p>
            <a:pPr lvl="1"/>
            <a:r>
              <a:rPr lang="en-US" dirty="0" smtClean="0"/>
              <a:t>System inauguration</a:t>
            </a:r>
          </a:p>
          <a:p>
            <a:pPr lvl="1"/>
            <a:r>
              <a:rPr lang="en-US" dirty="0" smtClean="0"/>
              <a:t>Self appraisal</a:t>
            </a:r>
          </a:p>
          <a:p>
            <a:pPr lvl="1"/>
            <a:r>
              <a:rPr lang="en-US" dirty="0" smtClean="0"/>
              <a:t>Classical performance review</a:t>
            </a:r>
          </a:p>
          <a:p>
            <a:pPr lvl="1"/>
            <a:r>
              <a:rPr lang="en-US" dirty="0"/>
              <a:t>M</a:t>
            </a:r>
            <a:r>
              <a:rPr lang="en-US" dirty="0" smtClean="0"/>
              <a:t>erit/salary review</a:t>
            </a:r>
          </a:p>
          <a:p>
            <a:pPr lvl="1"/>
            <a:r>
              <a:rPr lang="en-US" dirty="0" smtClean="0"/>
              <a:t>Developmental plans</a:t>
            </a:r>
          </a:p>
          <a:p>
            <a:pPr lvl="1"/>
            <a:r>
              <a:rPr lang="en-US" dirty="0" smtClean="0"/>
              <a:t>Objectives setting</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25</a:t>
            </a:fld>
            <a:endParaRPr lang="en-US"/>
          </a:p>
        </p:txBody>
      </p:sp>
    </p:spTree>
    <p:extLst>
      <p:ext uri="{BB962C8B-B14F-4D97-AF65-F5344CB8AC3E}">
        <p14:creationId xmlns:p14="http://schemas.microsoft.com/office/powerpoint/2010/main" val="2257980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 (Contd.)</a:t>
            </a:r>
            <a:endParaRPr lang="en-US" dirty="0"/>
          </a:p>
        </p:txBody>
      </p:sp>
      <p:sp>
        <p:nvSpPr>
          <p:cNvPr id="3" name="Content Placeholder 2"/>
          <p:cNvSpPr>
            <a:spLocks noGrp="1"/>
          </p:cNvSpPr>
          <p:nvPr>
            <p:ph idx="1"/>
          </p:nvPr>
        </p:nvSpPr>
        <p:spPr/>
        <p:txBody>
          <a:bodyPr/>
          <a:lstStyle/>
          <a:p>
            <a:r>
              <a:rPr lang="en-US" dirty="0" smtClean="0"/>
              <a:t>Informal performance discussions take place throughout the year.</a:t>
            </a:r>
          </a:p>
          <a:p>
            <a:endParaRPr lang="en-US" dirty="0"/>
          </a:p>
          <a:p>
            <a:r>
              <a:rPr lang="en-US" dirty="0" smtClean="0"/>
              <a:t>In addition there should however be regularly scheduled formal meetings for the specific purpose of discussing the various aspects of performance and the performance management system.</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26</a:t>
            </a:fld>
            <a:endParaRPr lang="en-US"/>
          </a:p>
        </p:txBody>
      </p:sp>
    </p:spTree>
    <p:extLst>
      <p:ext uri="{BB962C8B-B14F-4D97-AF65-F5344CB8AC3E}">
        <p14:creationId xmlns:p14="http://schemas.microsoft.com/office/powerpoint/2010/main" val="2939893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 (Contd.)</a:t>
            </a:r>
            <a:endParaRPr lang="en-US" dirty="0"/>
          </a:p>
        </p:txBody>
      </p:sp>
      <p:sp>
        <p:nvSpPr>
          <p:cNvPr id="3" name="Content Placeholder 2"/>
          <p:cNvSpPr>
            <a:spLocks noGrp="1"/>
          </p:cNvSpPr>
          <p:nvPr>
            <p:ph idx="1"/>
          </p:nvPr>
        </p:nvSpPr>
        <p:spPr/>
        <p:txBody>
          <a:bodyPr/>
          <a:lstStyle/>
          <a:p>
            <a:r>
              <a:rPr lang="en-US" dirty="0" smtClean="0"/>
              <a:t>The fact that supervisor allocates time to this activity sends a message that performance management is important.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27</a:t>
            </a:fld>
            <a:endParaRPr lang="en-US"/>
          </a:p>
        </p:txBody>
      </p:sp>
    </p:spTree>
    <p:extLst>
      <p:ext uri="{BB962C8B-B14F-4D97-AF65-F5344CB8AC3E}">
        <p14:creationId xmlns:p14="http://schemas.microsoft.com/office/powerpoint/2010/main" val="2645677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Inauguration Meeting</a:t>
            </a:r>
            <a:endParaRPr lang="en-US" dirty="0"/>
          </a:p>
        </p:txBody>
      </p:sp>
      <p:sp>
        <p:nvSpPr>
          <p:cNvPr id="3" name="Content Placeholder 2"/>
          <p:cNvSpPr>
            <a:spLocks noGrp="1"/>
          </p:cNvSpPr>
          <p:nvPr>
            <p:ph idx="1"/>
          </p:nvPr>
        </p:nvSpPr>
        <p:spPr/>
        <p:txBody>
          <a:bodyPr>
            <a:normAutofit fontScale="92500"/>
          </a:bodyPr>
          <a:lstStyle/>
          <a:p>
            <a:r>
              <a:rPr lang="en-US" dirty="0" smtClean="0"/>
              <a:t>It includes a discussion of how the system work and the identification of the requirements and responsibilities resting primarily on the employee and on the supervisor.</a:t>
            </a:r>
          </a:p>
          <a:p>
            <a:endParaRPr lang="en-US" dirty="0"/>
          </a:p>
          <a:p>
            <a:r>
              <a:rPr lang="en-US" dirty="0" smtClean="0"/>
              <a:t>This discussion includes the role of self-appraisal and the dates when the employee and supervisor will meet formally to discuss performance issues.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28</a:t>
            </a:fld>
            <a:endParaRPr lang="en-US"/>
          </a:p>
        </p:txBody>
      </p:sp>
    </p:spTree>
    <p:extLst>
      <p:ext uri="{BB962C8B-B14F-4D97-AF65-F5344CB8AC3E}">
        <p14:creationId xmlns:p14="http://schemas.microsoft.com/office/powerpoint/2010/main" val="240120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 Inauguration Meeting (Contd.)</a:t>
            </a:r>
            <a:endParaRPr lang="en-US" dirty="0"/>
          </a:p>
        </p:txBody>
      </p:sp>
      <p:sp>
        <p:nvSpPr>
          <p:cNvPr id="3" name="Content Placeholder 2"/>
          <p:cNvSpPr>
            <a:spLocks noGrp="1"/>
          </p:cNvSpPr>
          <p:nvPr>
            <p:ph idx="1"/>
          </p:nvPr>
        </p:nvSpPr>
        <p:spPr/>
        <p:txBody>
          <a:bodyPr/>
          <a:lstStyle/>
          <a:p>
            <a:r>
              <a:rPr lang="en-US" dirty="0" smtClean="0"/>
              <a:t>This meeting is particularly important for new employees who should be introduced to the performance management system as soon as they become members of the organization.</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29</a:t>
            </a:fld>
            <a:endParaRPr lang="en-US"/>
          </a:p>
        </p:txBody>
      </p:sp>
    </p:spTree>
    <p:extLst>
      <p:ext uri="{BB962C8B-B14F-4D97-AF65-F5344CB8AC3E}">
        <p14:creationId xmlns:p14="http://schemas.microsoft.com/office/powerpoint/2010/main" val="3156171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Appraisal Meeting</a:t>
            </a:r>
            <a:endParaRPr lang="en-US" dirty="0"/>
          </a:p>
        </p:txBody>
      </p:sp>
      <p:sp>
        <p:nvSpPr>
          <p:cNvPr id="3" name="Content Placeholder 2"/>
          <p:cNvSpPr>
            <a:spLocks noGrp="1"/>
          </p:cNvSpPr>
          <p:nvPr>
            <p:ph idx="1"/>
          </p:nvPr>
        </p:nvSpPr>
        <p:spPr/>
        <p:txBody>
          <a:bodyPr/>
          <a:lstStyle/>
          <a:p>
            <a:r>
              <a:rPr lang="en-US" dirty="0" smtClean="0"/>
              <a:t>It involves the employee’s assessment of his or her self.</a:t>
            </a:r>
          </a:p>
          <a:p>
            <a:endParaRPr lang="en-US" dirty="0"/>
          </a:p>
          <a:p>
            <a:r>
              <a:rPr lang="en-US" dirty="0" smtClean="0"/>
              <a:t>This meeting is informational in nature and at this point, the supervisor does not pass judgment on how the employee regard his/ her own performance.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30</a:t>
            </a:fld>
            <a:endParaRPr lang="en-US"/>
          </a:p>
        </p:txBody>
      </p:sp>
    </p:spTree>
    <p:extLst>
      <p:ext uri="{BB962C8B-B14F-4D97-AF65-F5344CB8AC3E}">
        <p14:creationId xmlns:p14="http://schemas.microsoft.com/office/powerpoint/2010/main" val="292741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Appraisal Meeting (Contd.)</a:t>
            </a:r>
            <a:endParaRPr lang="en-US" dirty="0"/>
          </a:p>
        </p:txBody>
      </p:sp>
      <p:sp>
        <p:nvSpPr>
          <p:cNvPr id="3" name="Content Placeholder 2"/>
          <p:cNvSpPr>
            <a:spLocks noGrp="1"/>
          </p:cNvSpPr>
          <p:nvPr>
            <p:ph idx="1"/>
          </p:nvPr>
        </p:nvSpPr>
        <p:spPr/>
        <p:txBody>
          <a:bodyPr/>
          <a:lstStyle/>
          <a:p>
            <a:r>
              <a:rPr lang="en-US" dirty="0" smtClean="0"/>
              <a:t>This meeting provides and opportunity for the employee to describe how she sees her own performance during the review period.</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31</a:t>
            </a:fld>
            <a:endParaRPr lang="en-US"/>
          </a:p>
        </p:txBody>
      </p:sp>
    </p:spTree>
    <p:extLst>
      <p:ext uri="{BB962C8B-B14F-4D97-AF65-F5344CB8AC3E}">
        <p14:creationId xmlns:p14="http://schemas.microsoft.com/office/powerpoint/2010/main" val="3284172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Performance Review Meeting</a:t>
            </a:r>
            <a:endParaRPr lang="en-US" dirty="0"/>
          </a:p>
        </p:txBody>
      </p:sp>
      <p:sp>
        <p:nvSpPr>
          <p:cNvPr id="3" name="Content Placeholder 2"/>
          <p:cNvSpPr>
            <a:spLocks noGrp="1"/>
          </p:cNvSpPr>
          <p:nvPr>
            <p:ph idx="1"/>
          </p:nvPr>
        </p:nvSpPr>
        <p:spPr/>
        <p:txBody>
          <a:bodyPr/>
          <a:lstStyle/>
          <a:p>
            <a:r>
              <a:rPr lang="en-US" dirty="0" smtClean="0"/>
              <a:t>During this meeting employee performance is discussed, includes both the perspective of the supervisor and the employee.</a:t>
            </a:r>
          </a:p>
          <a:p>
            <a:endParaRPr lang="en-US" dirty="0"/>
          </a:p>
          <a:p>
            <a:r>
              <a:rPr lang="en-US" dirty="0" smtClean="0"/>
              <a:t>Most performance management systems include this type of meeting only. </a:t>
            </a:r>
          </a:p>
          <a:p>
            <a:r>
              <a:rPr lang="en-US" dirty="0" smtClean="0"/>
              <a:t>No other formal meetings to discuss performance are usually scheduled.</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32</a:t>
            </a:fld>
            <a:endParaRPr lang="en-US"/>
          </a:p>
        </p:txBody>
      </p:sp>
    </p:spTree>
    <p:extLst>
      <p:ext uri="{BB962C8B-B14F-4D97-AF65-F5344CB8AC3E}">
        <p14:creationId xmlns:p14="http://schemas.microsoft.com/office/powerpoint/2010/main" val="3238296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Performance Review Meeting (Contd.)</a:t>
            </a:r>
            <a:endParaRPr lang="en-US" dirty="0"/>
          </a:p>
        </p:txBody>
      </p:sp>
      <p:sp>
        <p:nvSpPr>
          <p:cNvPr id="3" name="Content Placeholder 2"/>
          <p:cNvSpPr>
            <a:spLocks noGrp="1"/>
          </p:cNvSpPr>
          <p:nvPr>
            <p:ph idx="1"/>
          </p:nvPr>
        </p:nvSpPr>
        <p:spPr/>
        <p:txBody>
          <a:bodyPr/>
          <a:lstStyle/>
          <a:p>
            <a:r>
              <a:rPr lang="en-US" dirty="0" smtClean="0"/>
              <a:t>This meeting is mainly past oriented and typically does not focus on what performance should look like in the future.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33</a:t>
            </a:fld>
            <a:endParaRPr lang="en-US"/>
          </a:p>
        </p:txBody>
      </p:sp>
    </p:spTree>
    <p:extLst>
      <p:ext uri="{BB962C8B-B14F-4D97-AF65-F5344CB8AC3E}">
        <p14:creationId xmlns:p14="http://schemas.microsoft.com/office/powerpoint/2010/main" val="2900067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 Salary Review Meeting</a:t>
            </a:r>
            <a:endParaRPr lang="en-US" dirty="0"/>
          </a:p>
        </p:txBody>
      </p:sp>
      <p:sp>
        <p:nvSpPr>
          <p:cNvPr id="3" name="Content Placeholder 2"/>
          <p:cNvSpPr>
            <a:spLocks noGrp="1"/>
          </p:cNvSpPr>
          <p:nvPr>
            <p:ph idx="1"/>
          </p:nvPr>
        </p:nvSpPr>
        <p:spPr/>
        <p:txBody>
          <a:bodyPr/>
          <a:lstStyle/>
          <a:p>
            <a:r>
              <a:rPr lang="en-US" dirty="0" smtClean="0"/>
              <a:t>This meeting discusses what if any, compensation changes will result as a consequence of the period’s performance.</a:t>
            </a:r>
          </a:p>
          <a:p>
            <a:endParaRPr lang="en-US" dirty="0"/>
          </a:p>
          <a:p>
            <a:r>
              <a:rPr lang="en-US" dirty="0" smtClean="0"/>
              <a:t>It is useful to separate the discussion of rewards from the discussion of performance so that employees can focus on performance first and then on rewards.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34</a:t>
            </a:fld>
            <a:endParaRPr lang="en-US"/>
          </a:p>
        </p:txBody>
      </p:sp>
    </p:spTree>
    <p:extLst>
      <p:ext uri="{BB962C8B-B14F-4D97-AF65-F5344CB8AC3E}">
        <p14:creationId xmlns:p14="http://schemas.microsoft.com/office/powerpoint/2010/main" val="4252454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Plan Meeting</a:t>
            </a:r>
            <a:endParaRPr lang="en-US" dirty="0"/>
          </a:p>
        </p:txBody>
      </p:sp>
      <p:sp>
        <p:nvSpPr>
          <p:cNvPr id="3" name="Content Placeholder 2"/>
          <p:cNvSpPr>
            <a:spLocks noGrp="1"/>
          </p:cNvSpPr>
          <p:nvPr>
            <p:ph idx="1"/>
          </p:nvPr>
        </p:nvSpPr>
        <p:spPr/>
        <p:txBody>
          <a:bodyPr>
            <a:normAutofit lnSpcReduction="10000"/>
          </a:bodyPr>
          <a:lstStyle/>
          <a:p>
            <a:r>
              <a:rPr lang="en-US" dirty="0" smtClean="0"/>
              <a:t>It discusses the employee’s developmental needs and what steps will be taken so that performance will be improved during the following period.</a:t>
            </a:r>
          </a:p>
          <a:p>
            <a:endParaRPr lang="en-US" dirty="0"/>
          </a:p>
          <a:p>
            <a:r>
              <a:rPr lang="en-US" dirty="0" smtClean="0"/>
              <a:t>This meeting also includes information about what types of resources will be provided to the employees to facilitate the development of any required new skills.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35</a:t>
            </a:fld>
            <a:endParaRPr lang="en-US"/>
          </a:p>
        </p:txBody>
      </p:sp>
    </p:spTree>
    <p:extLst>
      <p:ext uri="{BB962C8B-B14F-4D97-AF65-F5344CB8AC3E}">
        <p14:creationId xmlns:p14="http://schemas.microsoft.com/office/powerpoint/2010/main" val="129390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Setting Meeting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includes setting goals, both behavioral and result oriented. Regarding the following review period.</a:t>
            </a:r>
          </a:p>
          <a:p>
            <a:endParaRPr lang="en-US" dirty="0"/>
          </a:p>
          <a:p>
            <a:r>
              <a:rPr lang="en-US" dirty="0" smtClean="0"/>
              <a:t>At this point the employees have received very clear feedback about her performance during the past review period, knows what rewards will be allocated, understands developmental needs and goals, and knows about resources available to help in the process of acquiring any required skills.</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36</a:t>
            </a:fld>
            <a:endParaRPr lang="en-US"/>
          </a:p>
        </p:txBody>
      </p:sp>
    </p:spTree>
    <p:extLst>
      <p:ext uri="{BB962C8B-B14F-4D97-AF65-F5344CB8AC3E}">
        <p14:creationId xmlns:p14="http://schemas.microsoft.com/office/powerpoint/2010/main" val="3374395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Setting Meeting (Contd.)</a:t>
            </a:r>
            <a:endParaRPr lang="en-US" dirty="0"/>
          </a:p>
        </p:txBody>
      </p:sp>
      <p:sp>
        <p:nvSpPr>
          <p:cNvPr id="3" name="Content Placeholder 2"/>
          <p:cNvSpPr>
            <a:spLocks noGrp="1"/>
          </p:cNvSpPr>
          <p:nvPr>
            <p:ph idx="1"/>
          </p:nvPr>
        </p:nvSpPr>
        <p:spPr/>
        <p:txBody>
          <a:bodyPr/>
          <a:lstStyle/>
          <a:p>
            <a:r>
              <a:rPr lang="en-US" dirty="0" smtClean="0"/>
              <a:t>Although these six meetings are possible, not all six take place separately.</a:t>
            </a:r>
          </a:p>
          <a:p>
            <a:endParaRPr lang="en-US" dirty="0"/>
          </a:p>
          <a:p>
            <a:r>
              <a:rPr lang="en-US" dirty="0" smtClean="0"/>
              <a:t>It is best to separate the various types of information discussed so that employee and supervisor will focus on each of the components </a:t>
            </a:r>
            <a:r>
              <a:rPr lang="en-US" dirty="0" err="1" smtClean="0"/>
              <a:t>seperately</a:t>
            </a:r>
            <a:r>
              <a:rPr lang="en-US" dirty="0" smtClean="0"/>
              <a:t>.</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37</a:t>
            </a:fld>
            <a:endParaRPr lang="en-US"/>
          </a:p>
        </p:txBody>
      </p:sp>
    </p:spTree>
    <p:extLst>
      <p:ext uri="{BB962C8B-B14F-4D97-AF65-F5344CB8AC3E}">
        <p14:creationId xmlns:p14="http://schemas.microsoft.com/office/powerpoint/2010/main" val="477791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1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57200"/>
            <a:ext cx="9067799" cy="5943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38</a:t>
            </a:fld>
            <a:endParaRPr lang="en-US"/>
          </a:p>
        </p:txBody>
      </p:sp>
    </p:spTree>
    <p:extLst>
      <p:ext uri="{BB962C8B-B14F-4D97-AF65-F5344CB8AC3E}">
        <p14:creationId xmlns:p14="http://schemas.microsoft.com/office/powerpoint/2010/main" val="3897741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1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27F623-5B13-4A39-B60A-0047E88E4939}" type="slidenum">
              <a:rPr lang="en-US" smtClean="0"/>
              <a:t>39</a:t>
            </a:fld>
            <a:endParaRPr lang="en-US"/>
          </a:p>
        </p:txBody>
      </p:sp>
    </p:spTree>
    <p:extLst>
      <p:ext uri="{BB962C8B-B14F-4D97-AF65-F5344CB8AC3E}">
        <p14:creationId xmlns:p14="http://schemas.microsoft.com/office/powerpoint/2010/main" val="2419042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Determining overall rating</a:t>
            </a:r>
          </a:p>
          <a:p>
            <a:pPr lvl="1"/>
            <a:r>
              <a:rPr lang="en-US" dirty="0" smtClean="0"/>
              <a:t>Judgmental Procedure</a:t>
            </a:r>
          </a:p>
          <a:p>
            <a:pPr lvl="1"/>
            <a:r>
              <a:rPr lang="en-US" dirty="0" smtClean="0"/>
              <a:t>Mechanical Procedure</a:t>
            </a:r>
          </a:p>
          <a:p>
            <a:r>
              <a:rPr lang="en-US" dirty="0" smtClean="0"/>
              <a:t>CASE Example: PA Form used by Grocery Retailer</a:t>
            </a:r>
          </a:p>
          <a:p>
            <a:r>
              <a:rPr lang="en-US" dirty="0" smtClean="0"/>
              <a:t>Appraisal period and number of meeting</a:t>
            </a:r>
          </a:p>
          <a:p>
            <a:r>
              <a:rPr lang="en-US" dirty="0" smtClean="0"/>
              <a:t>Possibilities of Appraisal Meetings</a:t>
            </a:r>
          </a:p>
          <a:p>
            <a:pPr marL="0" indent="0">
              <a:buNone/>
            </a:pP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t>40</a:t>
            </a:fld>
            <a:endParaRPr lang="en-US"/>
          </a:p>
        </p:txBody>
      </p:sp>
    </p:spTree>
    <p:extLst>
      <p:ext uri="{BB962C8B-B14F-4D97-AF65-F5344CB8AC3E}">
        <p14:creationId xmlns:p14="http://schemas.microsoft.com/office/powerpoint/2010/main" val="4221801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Today’s Lecture (Contd.)</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t>41</a:t>
            </a:fld>
            <a:endParaRPr lang="en-US"/>
          </a:p>
        </p:txBody>
      </p:sp>
    </p:spTree>
    <p:extLst>
      <p:ext uri="{BB962C8B-B14F-4D97-AF65-F5344CB8AC3E}">
        <p14:creationId xmlns:p14="http://schemas.microsoft.com/office/powerpoint/2010/main" val="4101904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t>42</a:t>
            </a:fld>
            <a:endParaRPr lang="en-US"/>
          </a:p>
        </p:txBody>
      </p:sp>
    </p:spTree>
    <p:extLst>
      <p:ext uri="{BB962C8B-B14F-4D97-AF65-F5344CB8AC3E}">
        <p14:creationId xmlns:p14="http://schemas.microsoft.com/office/powerpoint/2010/main" val="2303625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1440</Words>
  <Application>Microsoft Office PowerPoint</Application>
  <PresentationFormat>On-screen Show (4:3)</PresentationFormat>
  <Paragraphs>204</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HRM-755  PERFORMANCE MANAGEMENT</vt:lpstr>
      <vt:lpstr>Summary of Previous Lecture</vt:lpstr>
      <vt:lpstr>Agenda of Today’s Lecture</vt:lpstr>
      <vt:lpstr>Agenda of Today’s Lecture (Contd.)</vt:lpstr>
      <vt:lpstr>Determining overall rating</vt:lpstr>
      <vt:lpstr>Determining overall rating (Contd.)</vt:lpstr>
      <vt:lpstr>Determining overall rating (Contd.)</vt:lpstr>
      <vt:lpstr>Judgmental Procedure</vt:lpstr>
      <vt:lpstr>Mechanical Procedure</vt:lpstr>
      <vt:lpstr>Example 3: PA Form used by Grocery Retailer (Contd.)</vt:lpstr>
      <vt:lpstr>Example 3 PA Form used by Grocery Retailer</vt:lpstr>
      <vt:lpstr>PowerPoint Presentation</vt:lpstr>
      <vt:lpstr>PowerPoint Presentation</vt:lpstr>
      <vt:lpstr>PowerPoint Presentation</vt:lpstr>
      <vt:lpstr>Determining overall rating (Contd.)</vt:lpstr>
      <vt:lpstr>Determining overall rating (Contd.)</vt:lpstr>
      <vt:lpstr>Appraisal period and number of meeting</vt:lpstr>
      <vt:lpstr>Appraisal period and number of meeting (Contd.)</vt:lpstr>
      <vt:lpstr>PowerPoint Presentation</vt:lpstr>
      <vt:lpstr>Possibilities of Appraisal Meetings</vt:lpstr>
      <vt:lpstr>Possibilities of Appraisal Meetings (Contd.)</vt:lpstr>
      <vt:lpstr>Possibilities of Appraisal Meetings (Contd.)</vt:lpstr>
      <vt:lpstr>Possibilities of Appraisal Meetings (Contd.)</vt:lpstr>
      <vt:lpstr>Possibilities of Appraisal Meetings (Contd.)</vt:lpstr>
      <vt:lpstr>Formal Meetings</vt:lpstr>
      <vt:lpstr>Formal Meetings (Contd.)</vt:lpstr>
      <vt:lpstr>Formal Meetings (Contd.)</vt:lpstr>
      <vt:lpstr>System Inauguration Meeting</vt:lpstr>
      <vt:lpstr>System Inauguration Meeting (Contd.)</vt:lpstr>
      <vt:lpstr>Self- Appraisal Meeting</vt:lpstr>
      <vt:lpstr>Self- Appraisal Meeting (Contd.)</vt:lpstr>
      <vt:lpstr>Classical Performance Review Meeting</vt:lpstr>
      <vt:lpstr>Classical Performance Review Meeting (Contd.)</vt:lpstr>
      <vt:lpstr>Merit/ Salary Review Meeting</vt:lpstr>
      <vt:lpstr>Developmental Plan Meeting</vt:lpstr>
      <vt:lpstr>Objective Setting Meeting</vt:lpstr>
      <vt:lpstr>Objective Setting Meeting (Contd.)</vt:lpstr>
      <vt:lpstr>PowerPoint Presentation</vt:lpstr>
      <vt:lpstr>PowerPoint Presentation</vt:lpstr>
      <vt:lpstr>Summary of Today’s Lecture</vt:lpstr>
      <vt:lpstr>Summary of Today’s Lecture (Contd.)</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Usman</cp:lastModifiedBy>
  <cp:revision>14</cp:revision>
  <dcterms:created xsi:type="dcterms:W3CDTF">2014-07-02T07:58:08Z</dcterms:created>
  <dcterms:modified xsi:type="dcterms:W3CDTF">2014-07-02T10:36:05Z</dcterms:modified>
</cp:coreProperties>
</file>