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11" r:id="rId2"/>
    <p:sldId id="312" r:id="rId3"/>
    <p:sldId id="313" r:id="rId4"/>
    <p:sldId id="256" r:id="rId5"/>
    <p:sldId id="284" r:id="rId6"/>
    <p:sldId id="258" r:id="rId7"/>
    <p:sldId id="285" r:id="rId8"/>
    <p:sldId id="286" r:id="rId9"/>
    <p:sldId id="287" r:id="rId10"/>
    <p:sldId id="288" r:id="rId11"/>
    <p:sldId id="259" r:id="rId12"/>
    <p:sldId id="289" r:id="rId13"/>
    <p:sldId id="290" r:id="rId14"/>
    <p:sldId id="260" r:id="rId15"/>
    <p:sldId id="291" r:id="rId16"/>
    <p:sldId id="292" r:id="rId17"/>
    <p:sldId id="293" r:id="rId18"/>
    <p:sldId id="294" r:id="rId19"/>
    <p:sldId id="263" r:id="rId20"/>
    <p:sldId id="295" r:id="rId21"/>
    <p:sldId id="296" r:id="rId22"/>
    <p:sldId id="297" r:id="rId23"/>
    <p:sldId id="264" r:id="rId24"/>
    <p:sldId id="298" r:id="rId25"/>
    <p:sldId id="265" r:id="rId26"/>
    <p:sldId id="299" r:id="rId27"/>
    <p:sldId id="266" r:id="rId28"/>
    <p:sldId id="267" r:id="rId29"/>
    <p:sldId id="300" r:id="rId30"/>
    <p:sldId id="301" r:id="rId31"/>
    <p:sldId id="268" r:id="rId32"/>
    <p:sldId id="302" r:id="rId33"/>
    <p:sldId id="303" r:id="rId34"/>
    <p:sldId id="304" r:id="rId35"/>
    <p:sldId id="269" r:id="rId36"/>
    <p:sldId id="305" r:id="rId37"/>
    <p:sldId id="306" r:id="rId38"/>
    <p:sldId id="270" r:id="rId39"/>
    <p:sldId id="307" r:id="rId40"/>
    <p:sldId id="271" r:id="rId41"/>
    <p:sldId id="308" r:id="rId42"/>
    <p:sldId id="309" r:id="rId43"/>
    <p:sldId id="310" r:id="rId44"/>
    <p:sldId id="314" r:id="rId45"/>
    <p:sldId id="315"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031ED8-DA54-4C45-82BA-89C6F57A1894}" type="datetimeFigureOut">
              <a:rPr lang="en-US" smtClean="0"/>
              <a:pPr/>
              <a:t>7/1/2014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E03488-76C9-4484-B76B-BF6F28848420}" type="slidenum">
              <a:rPr lang="en-US" smtClean="0"/>
              <a:pPr/>
              <a:t>‹#›</a:t>
            </a:fld>
            <a:endParaRPr lang="en-US"/>
          </a:p>
        </p:txBody>
      </p:sp>
    </p:spTree>
    <p:extLst>
      <p:ext uri="{BB962C8B-B14F-4D97-AF65-F5344CB8AC3E}">
        <p14:creationId xmlns:p14="http://schemas.microsoft.com/office/powerpoint/2010/main" xmlns="" val="354334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734262-013E-42F9-A9B8-2483852E3D5E}"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6F360-A025-45CF-B0E2-C676694D9A32}"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325796-AA1B-441C-81DA-B71FFE42C5B8}"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4E3914-BDE4-4D97-B80A-9902845F49BD}" type="datetime1">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4C2BF2-B39F-48CA-9DB6-8BFDC7E52B8B}" type="datetime1">
              <a:rPr lang="en-US" smtClean="0"/>
              <a:pPr/>
              <a:t>7/1/2014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91FE9E-7ECE-4DAC-8E08-76729DFDA891}" type="datetime1">
              <a:rPr lang="en-US" smtClean="0"/>
              <a:pPr/>
              <a:t>7/1/2014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5E6A74-88EE-44F8-9644-044014788992}" type="datetime1">
              <a:rPr lang="en-US" smtClean="0"/>
              <a:pPr/>
              <a:t>7/1/2014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CE025D-F2E2-419C-89D5-F801C8955280}" type="datetime1">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FE90C2-2FB8-464D-9109-CEB2AF2678D6}" type="datetime1">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6C0766-128C-496A-B81B-DE37FD4525E2}"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7DE67-3AC2-4ED4-87B3-7EC20A418BAF}" type="datetime1">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B6459F-985C-43CF-BE37-7F5E5AABEF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9E507A-9FD2-4983-A4A4-FDA078DB08BB}" type="datetime1">
              <a:rPr lang="en-US" smtClean="0"/>
              <a:pPr/>
              <a:t>7/1/2014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B6459F-985C-43CF-BE37-7F5E5AABEFC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828800" cy="369332"/>
          </a:xfrm>
          <a:prstGeom prst="rect">
            <a:avLst/>
          </a:prstGeom>
          <a:noFill/>
        </p:spPr>
        <p:txBody>
          <a:bodyPr wrap="square" rtlCol="0">
            <a:spAutoFit/>
          </a:bodyPr>
          <a:lstStyle/>
          <a:p>
            <a:r>
              <a:rPr lang="en-US" dirty="0" smtClean="0"/>
              <a:t>Session: ELEVEN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367736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Approaches to measure performance</a:t>
            </a:r>
          </a:p>
          <a:p>
            <a:pPr lvl="1"/>
            <a:r>
              <a:rPr lang="en-US" dirty="0"/>
              <a:t>Trait approach</a:t>
            </a:r>
          </a:p>
          <a:p>
            <a:pPr lvl="1"/>
            <a:r>
              <a:rPr lang="en-US" dirty="0"/>
              <a:t>Behavior approach</a:t>
            </a:r>
          </a:p>
          <a:p>
            <a:pPr lvl="1"/>
            <a:r>
              <a:rPr lang="en-US" dirty="0"/>
              <a:t>Result approach </a:t>
            </a:r>
          </a:p>
          <a:p>
            <a:r>
              <a:rPr lang="en-US" dirty="0"/>
              <a:t>End of Chapter CASE EXAMPLE</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4205972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CHAPTER 5</a:t>
            </a:r>
          </a:p>
          <a:p>
            <a:pPr lvl="1"/>
            <a:r>
              <a:rPr lang="en-US" dirty="0" smtClean="0"/>
              <a:t>Measuring Results and Behaviors</a:t>
            </a:r>
          </a:p>
          <a:p>
            <a:pPr lvl="2"/>
            <a:r>
              <a:rPr lang="en-US" dirty="0" smtClean="0"/>
              <a:t>Measuring Results</a:t>
            </a:r>
          </a:p>
          <a:p>
            <a:pPr lvl="2"/>
            <a:r>
              <a:rPr lang="en-US" dirty="0" smtClean="0"/>
              <a:t>Determining Accountabilities</a:t>
            </a:r>
          </a:p>
          <a:p>
            <a:pPr lvl="2"/>
            <a:r>
              <a:rPr lang="en-US" dirty="0" smtClean="0"/>
              <a:t>Determining Objectives</a:t>
            </a:r>
          </a:p>
          <a:p>
            <a:pPr lvl="2"/>
            <a:r>
              <a:rPr lang="en-US" dirty="0"/>
              <a:t>Characteristics </a:t>
            </a:r>
            <a:r>
              <a:rPr lang="en-US" dirty="0" smtClean="0"/>
              <a:t>of Objectives</a:t>
            </a:r>
          </a:p>
          <a:p>
            <a:pPr lvl="2"/>
            <a:r>
              <a:rPr lang="en-US" dirty="0" smtClean="0"/>
              <a:t>Determining Performance Standards</a:t>
            </a:r>
          </a:p>
          <a:p>
            <a:pPr lvl="2"/>
            <a:r>
              <a:rPr lang="en-US" dirty="0" smtClean="0"/>
              <a:t>Characteristics of Good Performance Standards</a:t>
            </a:r>
          </a:p>
          <a:p>
            <a:pPr lvl="2"/>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a:t>
            </a:fld>
            <a:endParaRPr lang="en-US"/>
          </a:p>
        </p:txBody>
      </p:sp>
    </p:spTree>
    <p:extLst>
      <p:ext uri="{BB962C8B-B14F-4D97-AF65-F5344CB8AC3E}">
        <p14:creationId xmlns:p14="http://schemas.microsoft.com/office/powerpoint/2010/main" xmlns="" val="647750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905000"/>
          </a:xfrm>
        </p:spPr>
        <p:txBody>
          <a:bodyPr>
            <a:normAutofit fontScale="90000"/>
          </a:bodyPr>
          <a:lstStyle/>
          <a:p>
            <a:r>
              <a:rPr lang="en-US" dirty="0" smtClean="0"/>
              <a:t>CHAPTER 5</a:t>
            </a:r>
            <a:br>
              <a:rPr lang="en-US" dirty="0" smtClean="0"/>
            </a:br>
            <a:r>
              <a:rPr lang="en-US" dirty="0" smtClean="0"/>
              <a:t>MEASURING RESULTS AND BEHAVIORS</a:t>
            </a:r>
            <a:endParaRPr lang="en-US" dirty="0"/>
          </a:p>
        </p:txBody>
      </p:sp>
      <p:sp>
        <p:nvSpPr>
          <p:cNvPr id="3" name="Subtitle 2"/>
          <p:cNvSpPr>
            <a:spLocks noGrp="1"/>
          </p:cNvSpPr>
          <p:nvPr>
            <p:ph type="subTitle" idx="1"/>
          </p:nvPr>
        </p:nvSpPr>
        <p:spPr>
          <a:xfrm>
            <a:off x="228600" y="3886200"/>
            <a:ext cx="8686800" cy="2667000"/>
          </a:xfrm>
        </p:spPr>
        <p:txBody>
          <a:bodyPr>
            <a:normAutofit fontScale="92500" lnSpcReduction="10000"/>
          </a:bodyPr>
          <a:lstStyle/>
          <a:p>
            <a:r>
              <a:rPr lang="en-US" dirty="0" smtClean="0">
                <a:solidFill>
                  <a:schemeClr val="tx1"/>
                </a:solidFill>
              </a:rPr>
              <a:t>“</a:t>
            </a:r>
            <a:r>
              <a:rPr lang="en-US" i="1" dirty="0" smtClean="0">
                <a:solidFill>
                  <a:schemeClr val="tx1"/>
                </a:solidFill>
              </a:rPr>
              <a:t>The reason most people never reach their goal is that they don’t define them, or ever seriously consider them as believable or achievable. Winners can tell you where they are going, what they plan to do along the way, and who will be sharing the adventure with them</a:t>
            </a:r>
            <a:r>
              <a:rPr lang="en-US" dirty="0" smtClean="0">
                <a:solidFill>
                  <a:schemeClr val="tx1"/>
                </a:solidFill>
              </a:rPr>
              <a:t>” – DENIS WAITLEY</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A0B6459F-985C-43CF-BE37-7F5E5AABEFC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a:t>If </a:t>
            </a:r>
            <a:r>
              <a:rPr lang="en-US" dirty="0" smtClean="0"/>
              <a:t>results approach is adopted, the following key question should be:</a:t>
            </a:r>
            <a:endParaRPr lang="en-US" dirty="0"/>
          </a:p>
          <a:p>
            <a:endParaRPr lang="en-US" dirty="0" smtClean="0"/>
          </a:p>
          <a:p>
            <a:r>
              <a:rPr lang="en-US" dirty="0" smtClean="0"/>
              <a:t>What </a:t>
            </a:r>
            <a:r>
              <a:rPr lang="en-US" dirty="0"/>
              <a:t>are the different areas in which this individual is expected to focus efforts(key accountability)?</a:t>
            </a:r>
          </a:p>
          <a:p>
            <a:endParaRPr lang="en-US" dirty="0" smtClean="0"/>
          </a:p>
          <a:p>
            <a:r>
              <a:rPr lang="en-US" dirty="0" smtClean="0"/>
              <a:t>Within </a:t>
            </a:r>
            <a:r>
              <a:rPr lang="en-US" dirty="0"/>
              <a:t>each area, what are the expected objectives?</a:t>
            </a:r>
          </a:p>
          <a:p>
            <a:endParaRPr lang="en-US" dirty="0" smtClean="0"/>
          </a:p>
          <a:p>
            <a:r>
              <a:rPr lang="en-US" dirty="0" smtClean="0"/>
              <a:t>How </a:t>
            </a:r>
            <a:r>
              <a:rPr lang="en-US" dirty="0"/>
              <a:t>do we know how well the results have been achieved(performance standards)?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5</a:t>
            </a:fld>
            <a:endParaRPr lang="en-US"/>
          </a:p>
        </p:txBody>
      </p:sp>
    </p:spTree>
    <p:extLst>
      <p:ext uri="{BB962C8B-B14F-4D97-AF65-F5344CB8AC3E}">
        <p14:creationId xmlns:p14="http://schemas.microsoft.com/office/powerpoint/2010/main" xmlns="" val="1355232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a:t>
            </a:r>
            <a:r>
              <a:rPr lang="en-US" dirty="0" smtClean="0"/>
              <a:t>Results (Contd.)</a:t>
            </a:r>
            <a:endParaRPr lang="en-US" dirty="0"/>
          </a:p>
        </p:txBody>
      </p:sp>
      <p:sp>
        <p:nvSpPr>
          <p:cNvPr id="3" name="Content Placeholder 2"/>
          <p:cNvSpPr>
            <a:spLocks noGrp="1"/>
          </p:cNvSpPr>
          <p:nvPr>
            <p:ph idx="1"/>
          </p:nvPr>
        </p:nvSpPr>
        <p:spPr/>
        <p:txBody>
          <a:bodyPr>
            <a:normAutofit/>
          </a:bodyPr>
          <a:lstStyle/>
          <a:p>
            <a:r>
              <a:rPr lang="en-US" dirty="0" smtClean="0"/>
              <a:t>The key accountability are broad areas of job for which the employee is responsible for producing results.</a:t>
            </a:r>
          </a:p>
          <a:p>
            <a:endParaRPr lang="en-US" dirty="0" smtClean="0"/>
          </a:p>
          <a:p>
            <a:r>
              <a:rPr lang="en-US" dirty="0" smtClean="0"/>
              <a:t>A discussion of results also include specific objectives that the employee will achieve as a part of each accountability.</a:t>
            </a:r>
          </a:p>
        </p:txBody>
      </p:sp>
      <p:sp>
        <p:nvSpPr>
          <p:cNvPr id="4" name="Slide Number Placeholder 3"/>
          <p:cNvSpPr>
            <a:spLocks noGrp="1"/>
          </p:cNvSpPr>
          <p:nvPr>
            <p:ph type="sldNum" sz="quarter" idx="12"/>
          </p:nvPr>
        </p:nvSpPr>
        <p:spPr/>
        <p:txBody>
          <a:bodyPr/>
          <a:lstStyle/>
          <a:p>
            <a:fld id="{A0B6459F-985C-43CF-BE37-7F5E5AABEFC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a:t>Objectives are statements of important and measurable outcomes.</a:t>
            </a:r>
          </a:p>
          <a:p>
            <a:endParaRPr lang="en-US" dirty="0" smtClean="0"/>
          </a:p>
          <a:p>
            <a:r>
              <a:rPr lang="en-US" dirty="0" smtClean="0"/>
              <a:t>Discussing </a:t>
            </a:r>
            <a:r>
              <a:rPr lang="en-US" dirty="0"/>
              <a:t>results also means discussing performance standards.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7</a:t>
            </a:fld>
            <a:endParaRPr lang="en-US"/>
          </a:p>
        </p:txBody>
      </p:sp>
    </p:spTree>
    <p:extLst>
      <p:ext uri="{BB962C8B-B14F-4D97-AF65-F5344CB8AC3E}">
        <p14:creationId xmlns:p14="http://schemas.microsoft.com/office/powerpoint/2010/main" xmlns="" val="31287832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smtClean="0"/>
              <a:t>A performance standard is the yardstick used to evaluate how </a:t>
            </a:r>
            <a:r>
              <a:rPr lang="en-US" dirty="0" smtClean="0"/>
              <a:t>a</a:t>
            </a:r>
            <a:r>
              <a:rPr lang="en-US" dirty="0" smtClean="0"/>
              <a:t>ll </a:t>
            </a:r>
            <a:r>
              <a:rPr lang="en-US" dirty="0" smtClean="0"/>
              <a:t>employees have achieved each objective.</a:t>
            </a:r>
          </a:p>
          <a:p>
            <a:endParaRPr lang="en-US" dirty="0"/>
          </a:p>
          <a:p>
            <a:r>
              <a:rPr lang="en-US" dirty="0" smtClean="0"/>
              <a:t>Performance standard provide information on acceptable and unacceptable performance in relation to quality, quantity, cost and time.</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8</a:t>
            </a:fld>
            <a:endParaRPr lang="en-US"/>
          </a:p>
        </p:txBody>
      </p:sp>
    </p:spTree>
    <p:extLst>
      <p:ext uri="{BB962C8B-B14F-4D97-AF65-F5344CB8AC3E}">
        <p14:creationId xmlns:p14="http://schemas.microsoft.com/office/powerpoint/2010/main" xmlns="" val="23069205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Results (Contd.)</a:t>
            </a:r>
          </a:p>
        </p:txBody>
      </p:sp>
      <p:sp>
        <p:nvSpPr>
          <p:cNvPr id="3" name="Content Placeholder 2"/>
          <p:cNvSpPr>
            <a:spLocks noGrp="1"/>
          </p:cNvSpPr>
          <p:nvPr>
            <p:ph idx="1"/>
          </p:nvPr>
        </p:nvSpPr>
        <p:spPr/>
        <p:txBody>
          <a:bodyPr/>
          <a:lstStyle/>
          <a:p>
            <a:r>
              <a:rPr lang="en-US" dirty="0" smtClean="0"/>
              <a:t>Organizations that implement management by objective (MBO) philosophy are likely to implement performance management systems, including objectives and standards.</a:t>
            </a:r>
          </a:p>
          <a:p>
            <a:endParaRPr lang="en-US" dirty="0"/>
          </a:p>
          <a:p>
            <a:r>
              <a:rPr lang="en-US" dirty="0" smtClean="0"/>
              <a:t>For example: Police </a:t>
            </a:r>
            <a:r>
              <a:rPr lang="en-US" dirty="0" err="1" smtClean="0"/>
              <a:t>dept</a:t>
            </a:r>
            <a:r>
              <a:rPr lang="en-US" dirty="0" smtClean="0"/>
              <a:t> CASE Study</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9</a:t>
            </a:fld>
            <a:endParaRPr lang="en-US"/>
          </a:p>
        </p:txBody>
      </p:sp>
    </p:spTree>
    <p:extLst>
      <p:ext uri="{BB962C8B-B14F-4D97-AF65-F5344CB8AC3E}">
        <p14:creationId xmlns:p14="http://schemas.microsoft.com/office/powerpoint/2010/main" xmlns="" val="3438760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0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10</a:t>
            </a:fld>
            <a:endParaRPr lang="en-US"/>
          </a:p>
        </p:txBody>
      </p:sp>
    </p:spTree>
    <p:extLst>
      <p:ext uri="{BB962C8B-B14F-4D97-AF65-F5344CB8AC3E}">
        <p14:creationId xmlns:p14="http://schemas.microsoft.com/office/powerpoint/2010/main" xmlns="" val="2476265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Accountabilities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first step in determining accountability is to collect information about the job. </a:t>
            </a:r>
          </a:p>
          <a:p>
            <a:endParaRPr lang="en-US" dirty="0" smtClean="0"/>
          </a:p>
          <a:p>
            <a:r>
              <a:rPr lang="en-US" dirty="0" smtClean="0"/>
              <a:t>The  primary source is of course the job description that has resulted from </a:t>
            </a:r>
            <a:r>
              <a:rPr lang="en-US" dirty="0"/>
              <a:t>t</a:t>
            </a:r>
            <a:r>
              <a:rPr lang="en-US" dirty="0" smtClean="0"/>
              <a:t>he job analysis and a consideration of unit and organization level strategic priorities. </a:t>
            </a:r>
          </a:p>
          <a:p>
            <a:endParaRPr lang="en-US" dirty="0"/>
          </a:p>
          <a:p>
            <a:r>
              <a:rPr lang="en-US" dirty="0" smtClean="0"/>
              <a:t>The job description provides information on the tasks performed.</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t>
            </a:r>
            <a:r>
              <a:rPr lang="en-US" dirty="0" smtClean="0"/>
              <a:t>Accountabilities (Contd.)</a:t>
            </a:r>
            <a:endParaRPr lang="en-US" dirty="0"/>
          </a:p>
        </p:txBody>
      </p:sp>
      <p:sp>
        <p:nvSpPr>
          <p:cNvPr id="3" name="Content Placeholder 2"/>
          <p:cNvSpPr>
            <a:spLocks noGrp="1"/>
          </p:cNvSpPr>
          <p:nvPr>
            <p:ph idx="1"/>
          </p:nvPr>
        </p:nvSpPr>
        <p:spPr/>
        <p:txBody>
          <a:bodyPr/>
          <a:lstStyle/>
          <a:p>
            <a:r>
              <a:rPr lang="en-US" dirty="0" smtClean="0"/>
              <a:t>Tasks included in the job description can be grouped into clusters of tasks based on their degree of relatedness.</a:t>
            </a:r>
          </a:p>
          <a:p>
            <a:endParaRPr lang="en-US" dirty="0"/>
          </a:p>
          <a:p>
            <a:r>
              <a:rPr lang="en-US" dirty="0" smtClean="0"/>
              <a:t>Each of these clusters or accountabilities is a broad area of the job for which the employee is responsible for producing results.</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12</a:t>
            </a:fld>
            <a:endParaRPr lang="en-US"/>
          </a:p>
        </p:txBody>
      </p:sp>
    </p:spTree>
    <p:extLst>
      <p:ext uri="{BB962C8B-B14F-4D97-AF65-F5344CB8AC3E}">
        <p14:creationId xmlns:p14="http://schemas.microsoft.com/office/powerpoint/2010/main" xmlns="" val="2954610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Accountabilities (Contd.)</a:t>
            </a:r>
          </a:p>
        </p:txBody>
      </p:sp>
      <p:sp>
        <p:nvSpPr>
          <p:cNvPr id="3" name="Content Placeholder 2"/>
          <p:cNvSpPr>
            <a:spLocks noGrp="1"/>
          </p:cNvSpPr>
          <p:nvPr>
            <p:ph idx="1"/>
          </p:nvPr>
        </p:nvSpPr>
        <p:spPr/>
        <p:txBody>
          <a:bodyPr/>
          <a:lstStyle/>
          <a:p>
            <a:r>
              <a:rPr lang="en-US" dirty="0" smtClean="0"/>
              <a:t>After the accountabilities have been identified, we need to determine their relative degree of importance.</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13</a:t>
            </a:fld>
            <a:endParaRPr lang="en-US"/>
          </a:p>
        </p:txBody>
      </p:sp>
    </p:spTree>
    <p:extLst>
      <p:ext uri="{BB962C8B-B14F-4D97-AF65-F5344CB8AC3E}">
        <p14:creationId xmlns:p14="http://schemas.microsoft.com/office/powerpoint/2010/main" xmlns="" val="2683689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Accountabilities (Contd.)</a:t>
            </a:r>
          </a:p>
        </p:txBody>
      </p:sp>
      <p:sp>
        <p:nvSpPr>
          <p:cNvPr id="3" name="Content Placeholder 2"/>
          <p:cNvSpPr>
            <a:spLocks noGrp="1"/>
          </p:cNvSpPr>
          <p:nvPr>
            <p:ph idx="1"/>
          </p:nvPr>
        </p:nvSpPr>
        <p:spPr/>
        <p:txBody>
          <a:bodyPr>
            <a:normAutofit/>
          </a:bodyPr>
          <a:lstStyle/>
          <a:p>
            <a:pPr>
              <a:buNone/>
            </a:pPr>
            <a:r>
              <a:rPr lang="en-US" dirty="0" smtClean="0"/>
              <a:t>To understand the issue, we need to ask the following questions:</a:t>
            </a:r>
          </a:p>
          <a:p>
            <a:endParaRPr lang="en-US" dirty="0" smtClean="0"/>
          </a:p>
          <a:p>
            <a:r>
              <a:rPr lang="en-US" dirty="0" smtClean="0"/>
              <a:t>What percentage of employees time is spent performing each accountability?</a:t>
            </a:r>
          </a:p>
        </p:txBody>
      </p:sp>
      <p:sp>
        <p:nvSpPr>
          <p:cNvPr id="4" name="Slide Number Placeholder 3"/>
          <p:cNvSpPr>
            <a:spLocks noGrp="1"/>
          </p:cNvSpPr>
          <p:nvPr>
            <p:ph type="sldNum" sz="quarter" idx="12"/>
          </p:nvPr>
        </p:nvSpPr>
        <p:spPr/>
        <p:txBody>
          <a:bodyPr/>
          <a:lstStyle/>
          <a:p>
            <a:fld id="{A0B6459F-985C-43CF-BE37-7F5E5AABEFC6}"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Accountabilities (Contd.)</a:t>
            </a:r>
          </a:p>
        </p:txBody>
      </p:sp>
      <p:sp>
        <p:nvSpPr>
          <p:cNvPr id="3" name="Content Placeholder 2"/>
          <p:cNvSpPr>
            <a:spLocks noGrp="1"/>
          </p:cNvSpPr>
          <p:nvPr>
            <p:ph idx="1"/>
          </p:nvPr>
        </p:nvSpPr>
        <p:spPr/>
        <p:txBody>
          <a:bodyPr>
            <a:normAutofit lnSpcReduction="10000"/>
          </a:bodyPr>
          <a:lstStyle/>
          <a:p>
            <a:r>
              <a:rPr lang="en-US" dirty="0"/>
              <a:t>If the accountability were performed inadequately, would there be a significant impact on the work units mission?</a:t>
            </a:r>
          </a:p>
          <a:p>
            <a:endParaRPr lang="en-US" dirty="0" smtClean="0"/>
          </a:p>
          <a:p>
            <a:r>
              <a:rPr lang="en-US" dirty="0" smtClean="0"/>
              <a:t>If </a:t>
            </a:r>
            <a:r>
              <a:rPr lang="en-US" dirty="0"/>
              <a:t>there a significant consequence of error? Could inadequate performance of the accountability contributes to the injury or death of the employee or others, serious property damage, or loss of time and money?</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15</a:t>
            </a:fld>
            <a:endParaRPr lang="en-US"/>
          </a:p>
        </p:txBody>
      </p:sp>
    </p:spTree>
    <p:extLst>
      <p:ext uri="{BB962C8B-B14F-4D97-AF65-F5344CB8AC3E}">
        <p14:creationId xmlns:p14="http://schemas.microsoft.com/office/powerpoint/2010/main" xmlns="" val="1500609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0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52400"/>
            <a:ext cx="9144000" cy="6705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16</a:t>
            </a:fld>
            <a:endParaRPr lang="en-US"/>
          </a:p>
        </p:txBody>
      </p:sp>
    </p:spTree>
    <p:extLst>
      <p:ext uri="{BB962C8B-B14F-4D97-AF65-F5344CB8AC3E}">
        <p14:creationId xmlns:p14="http://schemas.microsoft.com/office/powerpoint/2010/main" xmlns="" val="19509192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0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17</a:t>
            </a:fld>
            <a:endParaRPr lang="en-US"/>
          </a:p>
        </p:txBody>
      </p:sp>
    </p:spTree>
    <p:extLst>
      <p:ext uri="{BB962C8B-B14F-4D97-AF65-F5344CB8AC3E}">
        <p14:creationId xmlns:p14="http://schemas.microsoft.com/office/powerpoint/2010/main" xmlns="" val="32866639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0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2133600"/>
            <a:ext cx="9144001" cy="16954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18</a:t>
            </a:fld>
            <a:endParaRPr lang="en-US"/>
          </a:p>
        </p:txBody>
      </p:sp>
    </p:spTree>
    <p:extLst>
      <p:ext uri="{BB962C8B-B14F-4D97-AF65-F5344CB8AC3E}">
        <p14:creationId xmlns:p14="http://schemas.microsoft.com/office/powerpoint/2010/main" xmlns="" val="38751496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a:t>
            </a:r>
            <a:r>
              <a:rPr lang="en-US" dirty="0"/>
              <a:t>O</a:t>
            </a:r>
            <a:r>
              <a:rPr lang="en-US" dirty="0" smtClean="0"/>
              <a:t>bjectives</a:t>
            </a:r>
            <a:endParaRPr lang="en-US" dirty="0"/>
          </a:p>
        </p:txBody>
      </p:sp>
      <p:sp>
        <p:nvSpPr>
          <p:cNvPr id="3" name="Content Placeholder 2"/>
          <p:cNvSpPr>
            <a:spLocks noGrp="1"/>
          </p:cNvSpPr>
          <p:nvPr>
            <p:ph idx="1"/>
          </p:nvPr>
        </p:nvSpPr>
        <p:spPr/>
        <p:txBody>
          <a:bodyPr>
            <a:normAutofit/>
          </a:bodyPr>
          <a:lstStyle/>
          <a:p>
            <a:r>
              <a:rPr lang="en-US" dirty="0" smtClean="0"/>
              <a:t>After the accountability have been identified, the next step in measuring results is to determine specific objectives.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a:t>
            </a:r>
            <a:r>
              <a:rPr lang="en-US" dirty="0" smtClean="0"/>
              <a:t>Objectives (Contd.)</a:t>
            </a:r>
            <a:endParaRPr lang="en-US" dirty="0"/>
          </a:p>
        </p:txBody>
      </p:sp>
      <p:sp>
        <p:nvSpPr>
          <p:cNvPr id="3" name="Content Placeholder 2"/>
          <p:cNvSpPr>
            <a:spLocks noGrp="1"/>
          </p:cNvSpPr>
          <p:nvPr>
            <p:ph idx="1"/>
          </p:nvPr>
        </p:nvSpPr>
        <p:spPr/>
        <p:txBody>
          <a:bodyPr/>
          <a:lstStyle/>
          <a:p>
            <a:r>
              <a:rPr lang="en-US" dirty="0"/>
              <a:t>Objectives are statement of an important and measurable outcomes that, when accomplished, will help ensure success for the accountability. </a:t>
            </a:r>
            <a:endParaRPr lang="en-US" dirty="0" smtClean="0"/>
          </a:p>
          <a:p>
            <a:endParaRPr lang="en-US" dirty="0"/>
          </a:p>
          <a:p>
            <a:r>
              <a:rPr lang="en-US" dirty="0" smtClean="0"/>
              <a:t>Objectives </a:t>
            </a:r>
            <a:r>
              <a:rPr lang="en-US" dirty="0"/>
              <a:t>are clearly important because they help employees guide their efforts.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20</a:t>
            </a:fld>
            <a:endParaRPr lang="en-US"/>
          </a:p>
        </p:txBody>
      </p:sp>
    </p:spTree>
    <p:extLst>
      <p:ext uri="{BB962C8B-B14F-4D97-AF65-F5344CB8AC3E}">
        <p14:creationId xmlns:p14="http://schemas.microsoft.com/office/powerpoint/2010/main" xmlns="" val="30184551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Objectives (Contd.)</a:t>
            </a:r>
          </a:p>
        </p:txBody>
      </p:sp>
      <p:sp>
        <p:nvSpPr>
          <p:cNvPr id="3" name="Content Placeholder 2"/>
          <p:cNvSpPr>
            <a:spLocks noGrp="1"/>
          </p:cNvSpPr>
          <p:nvPr>
            <p:ph idx="1"/>
          </p:nvPr>
        </p:nvSpPr>
        <p:spPr/>
        <p:txBody>
          <a:bodyPr>
            <a:normAutofit lnSpcReduction="10000"/>
          </a:bodyPr>
          <a:lstStyle/>
          <a:p>
            <a:r>
              <a:rPr lang="en-US" dirty="0" smtClean="0"/>
              <a:t>The purpose of establishing objectives is to identify a limited number of highly important results that, when achieved, will have a dramatic impact on the overall success of the organization.</a:t>
            </a:r>
          </a:p>
          <a:p>
            <a:endParaRPr lang="en-US" dirty="0"/>
          </a:p>
          <a:p>
            <a:r>
              <a:rPr lang="en-US" dirty="0" smtClean="0"/>
              <a:t>After objectives are set, employees should receive feedback on their progress towards attaining the objective.</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21</a:t>
            </a:fld>
            <a:endParaRPr lang="en-US"/>
          </a:p>
        </p:txBody>
      </p:sp>
    </p:spTree>
    <p:extLst>
      <p:ext uri="{BB962C8B-B14F-4D97-AF65-F5344CB8AC3E}">
        <p14:creationId xmlns:p14="http://schemas.microsoft.com/office/powerpoint/2010/main" xmlns="" val="26669309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Objectives (Contd.)</a:t>
            </a:r>
          </a:p>
        </p:txBody>
      </p:sp>
      <p:sp>
        <p:nvSpPr>
          <p:cNvPr id="3" name="Content Placeholder 2"/>
          <p:cNvSpPr>
            <a:spLocks noGrp="1"/>
          </p:cNvSpPr>
          <p:nvPr>
            <p:ph idx="1"/>
          </p:nvPr>
        </p:nvSpPr>
        <p:spPr/>
        <p:txBody>
          <a:bodyPr/>
          <a:lstStyle/>
          <a:p>
            <a:r>
              <a:rPr lang="en-US" dirty="0" smtClean="0"/>
              <a:t>Rewards should be allocated to those employees who have reached their objectives.</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22</a:t>
            </a:fld>
            <a:endParaRPr lang="en-US"/>
          </a:p>
        </p:txBody>
      </p:sp>
    </p:spTree>
    <p:extLst>
      <p:ext uri="{BB962C8B-B14F-4D97-AF65-F5344CB8AC3E}">
        <p14:creationId xmlns:p14="http://schemas.microsoft.com/office/powerpoint/2010/main" xmlns="" val="2493927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 of Objectives</a:t>
            </a:r>
            <a:endParaRPr lang="en-US" dirty="0"/>
          </a:p>
        </p:txBody>
      </p:sp>
      <p:sp>
        <p:nvSpPr>
          <p:cNvPr id="3" name="Content Placeholder 2"/>
          <p:cNvSpPr>
            <a:spLocks noGrp="1"/>
          </p:cNvSpPr>
          <p:nvPr>
            <p:ph idx="1"/>
          </p:nvPr>
        </p:nvSpPr>
        <p:spPr/>
        <p:txBody>
          <a:bodyPr>
            <a:normAutofit/>
          </a:bodyPr>
          <a:lstStyle/>
          <a:p>
            <a:pPr>
              <a:buNone/>
            </a:pPr>
            <a:r>
              <a:rPr lang="en-US" dirty="0" smtClean="0"/>
              <a:t>To serve as a useful function, objectives must have the following characteristics.</a:t>
            </a:r>
          </a:p>
          <a:p>
            <a:endParaRPr lang="en-US" dirty="0" smtClean="0"/>
          </a:p>
          <a:p>
            <a:r>
              <a:rPr lang="en-US" dirty="0" smtClean="0"/>
              <a:t>Specific and clear: </a:t>
            </a:r>
          </a:p>
          <a:p>
            <a:pPr lvl="1"/>
            <a:r>
              <a:rPr lang="en-US" dirty="0" smtClean="0"/>
              <a:t>objectives must be easy to understand, they must be verifiable and measurable.</a:t>
            </a:r>
          </a:p>
        </p:txBody>
      </p:sp>
      <p:sp>
        <p:nvSpPr>
          <p:cNvPr id="4" name="Slide Number Placeholder 3"/>
          <p:cNvSpPr>
            <a:spLocks noGrp="1"/>
          </p:cNvSpPr>
          <p:nvPr>
            <p:ph type="sldNum" sz="quarter" idx="12"/>
          </p:nvPr>
        </p:nvSpPr>
        <p:spPr/>
        <p:txBody>
          <a:bodyPr/>
          <a:lstStyle/>
          <a:p>
            <a:fld id="{A0B6459F-985C-43CF-BE37-7F5E5AABEFC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t>
            </a:r>
            <a:r>
              <a:rPr lang="en-US" dirty="0" smtClean="0"/>
              <a:t>Objectives (Contd.)</a:t>
            </a:r>
            <a:endParaRPr lang="en-US" dirty="0"/>
          </a:p>
        </p:txBody>
      </p:sp>
      <p:sp>
        <p:nvSpPr>
          <p:cNvPr id="3" name="Content Placeholder 2"/>
          <p:cNvSpPr>
            <a:spLocks noGrp="1"/>
          </p:cNvSpPr>
          <p:nvPr>
            <p:ph idx="1"/>
          </p:nvPr>
        </p:nvSpPr>
        <p:spPr/>
        <p:txBody>
          <a:bodyPr>
            <a:normAutofit/>
          </a:bodyPr>
          <a:lstStyle/>
          <a:p>
            <a:r>
              <a:rPr lang="en-US" dirty="0"/>
              <a:t>Challenging: </a:t>
            </a:r>
            <a:endParaRPr lang="en-US" dirty="0" smtClean="0"/>
          </a:p>
          <a:p>
            <a:pPr lvl="1"/>
            <a:r>
              <a:rPr lang="en-US" dirty="0" smtClean="0"/>
              <a:t>objectives </a:t>
            </a:r>
            <a:r>
              <a:rPr lang="en-US" dirty="0"/>
              <a:t>need to be challenging. They must be a stretch, but employees should feel that the objective is reachable.</a:t>
            </a:r>
          </a:p>
          <a:p>
            <a:endParaRPr lang="en-US" dirty="0" smtClean="0"/>
          </a:p>
          <a:p>
            <a:r>
              <a:rPr lang="en-US" dirty="0" smtClean="0"/>
              <a:t>Agreed </a:t>
            </a:r>
            <a:r>
              <a:rPr lang="en-US" dirty="0"/>
              <a:t>upon: </a:t>
            </a:r>
            <a:endParaRPr lang="en-US" dirty="0" smtClean="0"/>
          </a:p>
          <a:p>
            <a:pPr lvl="1"/>
            <a:r>
              <a:rPr lang="en-US" dirty="0" smtClean="0"/>
              <a:t>to </a:t>
            </a:r>
            <a:r>
              <a:rPr lang="en-US" dirty="0"/>
              <a:t>be most effective, objectives need to result from an agreement between the manager and the employee.</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24</a:t>
            </a:fld>
            <a:endParaRPr lang="en-US"/>
          </a:p>
        </p:txBody>
      </p:sp>
    </p:spTree>
    <p:extLst>
      <p:ext uri="{BB962C8B-B14F-4D97-AF65-F5344CB8AC3E}">
        <p14:creationId xmlns:p14="http://schemas.microsoft.com/office/powerpoint/2010/main" xmlns="" val="14083970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normAutofit fontScale="92500" lnSpcReduction="10000"/>
          </a:bodyPr>
          <a:lstStyle/>
          <a:p>
            <a:r>
              <a:rPr lang="en-US" dirty="0" smtClean="0"/>
              <a:t>Significant: </a:t>
            </a:r>
          </a:p>
          <a:p>
            <a:pPr lvl="1"/>
            <a:r>
              <a:rPr lang="en-US" dirty="0" smtClean="0"/>
              <a:t>objectives must be important to the organization. Employees must believe that if the objective are achieved, it will make a critical impact on the overall success of the organization.</a:t>
            </a:r>
          </a:p>
          <a:p>
            <a:endParaRPr lang="en-US" dirty="0" smtClean="0"/>
          </a:p>
          <a:p>
            <a:r>
              <a:rPr lang="en-US" dirty="0" smtClean="0"/>
              <a:t>Prioritized: </a:t>
            </a:r>
          </a:p>
          <a:p>
            <a:pPr lvl="1"/>
            <a:r>
              <a:rPr lang="en-US" dirty="0" smtClean="0"/>
              <a:t>not all objectives are created equal: therefore, objectives should be prioritized and tackled one by one.</a:t>
            </a:r>
          </a:p>
        </p:txBody>
      </p:sp>
      <p:sp>
        <p:nvSpPr>
          <p:cNvPr id="4" name="Slide Number Placeholder 3"/>
          <p:cNvSpPr>
            <a:spLocks noGrp="1"/>
          </p:cNvSpPr>
          <p:nvPr>
            <p:ph type="sldNum" sz="quarter" idx="12"/>
          </p:nvPr>
        </p:nvSpPr>
        <p:spPr/>
        <p:txBody>
          <a:bodyPr/>
          <a:lstStyle/>
          <a:p>
            <a:fld id="{A0B6459F-985C-43CF-BE37-7F5E5AABEFC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lstStyle/>
          <a:p>
            <a:r>
              <a:rPr lang="en-US" dirty="0"/>
              <a:t>Bound by time: </a:t>
            </a:r>
            <a:endParaRPr lang="en-US" dirty="0" smtClean="0"/>
          </a:p>
          <a:p>
            <a:pPr lvl="1"/>
            <a:r>
              <a:rPr lang="en-US" dirty="0" smtClean="0"/>
              <a:t>good </a:t>
            </a:r>
            <a:r>
              <a:rPr lang="en-US" dirty="0"/>
              <a:t>objectives have deadlines and mileposts.</a:t>
            </a:r>
          </a:p>
          <a:p>
            <a:endParaRPr lang="en-US" dirty="0" smtClean="0"/>
          </a:p>
          <a:p>
            <a:r>
              <a:rPr lang="en-US" dirty="0"/>
              <a:t>Achievable: </a:t>
            </a:r>
            <a:endParaRPr lang="en-US" dirty="0" smtClean="0"/>
          </a:p>
          <a:p>
            <a:pPr lvl="1"/>
            <a:r>
              <a:rPr lang="en-US" dirty="0" smtClean="0"/>
              <a:t>good </a:t>
            </a:r>
            <a:r>
              <a:rPr lang="en-US" dirty="0"/>
              <a:t>objectives are doable; that is, employees should have sufficient skills and training to achieve them.</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26</a:t>
            </a:fld>
            <a:endParaRPr lang="en-US"/>
          </a:p>
        </p:txBody>
      </p:sp>
    </p:spTree>
    <p:extLst>
      <p:ext uri="{BB962C8B-B14F-4D97-AF65-F5344CB8AC3E}">
        <p14:creationId xmlns:p14="http://schemas.microsoft.com/office/powerpoint/2010/main" xmlns="" val="41349423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lstStyle/>
          <a:p>
            <a:r>
              <a:rPr lang="en-US" dirty="0" smtClean="0"/>
              <a:t>Fully communicated: </a:t>
            </a:r>
          </a:p>
          <a:p>
            <a:pPr lvl="1"/>
            <a:r>
              <a:rPr lang="en-US" dirty="0" smtClean="0"/>
              <a:t>in addition to manager and employee in question, the other organizational members who may be affected by objectives need to be aware of them.</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normAutofit/>
          </a:bodyPr>
          <a:lstStyle/>
          <a:p>
            <a:r>
              <a:rPr lang="en-US" dirty="0" smtClean="0"/>
              <a:t>Flexible: </a:t>
            </a:r>
          </a:p>
          <a:p>
            <a:pPr lvl="1"/>
            <a:r>
              <a:rPr lang="en-US" dirty="0" smtClean="0"/>
              <a:t>good objectives are not immutable. They can and likely will change based on changes in the work or business environments.</a:t>
            </a:r>
          </a:p>
          <a:p>
            <a:endParaRPr lang="en-US" dirty="0" smtClean="0"/>
          </a:p>
        </p:txBody>
      </p:sp>
      <p:sp>
        <p:nvSpPr>
          <p:cNvPr id="4" name="Slide Number Placeholder 3"/>
          <p:cNvSpPr>
            <a:spLocks noGrp="1"/>
          </p:cNvSpPr>
          <p:nvPr>
            <p:ph type="sldNum" sz="quarter" idx="12"/>
          </p:nvPr>
        </p:nvSpPr>
        <p:spPr/>
        <p:txBody>
          <a:bodyPr/>
          <a:lstStyle/>
          <a:p>
            <a:fld id="{A0B6459F-985C-43CF-BE37-7F5E5AABEFC6}"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Objectives (Contd.)</a:t>
            </a:r>
          </a:p>
        </p:txBody>
      </p:sp>
      <p:sp>
        <p:nvSpPr>
          <p:cNvPr id="3" name="Content Placeholder 2"/>
          <p:cNvSpPr>
            <a:spLocks noGrp="1"/>
          </p:cNvSpPr>
          <p:nvPr>
            <p:ph idx="1"/>
          </p:nvPr>
        </p:nvSpPr>
        <p:spPr/>
        <p:txBody>
          <a:bodyPr/>
          <a:lstStyle/>
          <a:p>
            <a:r>
              <a:rPr lang="en-US" dirty="0"/>
              <a:t>Limited in number: </a:t>
            </a:r>
          </a:p>
          <a:p>
            <a:pPr lvl="1"/>
            <a:r>
              <a:rPr lang="en-US" dirty="0"/>
              <a:t>too many objectives may become impossible to achieve, but too few may not make a sufficient contribution to the organization. Objectives must be limited in number.</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29</a:t>
            </a:fld>
            <a:endParaRPr lang="en-US"/>
          </a:p>
        </p:txBody>
      </p:sp>
    </p:spTree>
    <p:extLst>
      <p:ext uri="{BB962C8B-B14F-4D97-AF65-F5344CB8AC3E}">
        <p14:creationId xmlns:p14="http://schemas.microsoft.com/office/powerpoint/2010/main" xmlns="" val="1011332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0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762000"/>
            <a:ext cx="6019800" cy="50291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30</a:t>
            </a:fld>
            <a:endParaRPr lang="en-US"/>
          </a:p>
        </p:txBody>
      </p:sp>
    </p:spTree>
    <p:extLst>
      <p:ext uri="{BB962C8B-B14F-4D97-AF65-F5344CB8AC3E}">
        <p14:creationId xmlns:p14="http://schemas.microsoft.com/office/powerpoint/2010/main" xmlns="" val="20890447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Performance </a:t>
            </a:r>
            <a:r>
              <a:rPr lang="en-US" dirty="0"/>
              <a:t>S</a:t>
            </a:r>
            <a:r>
              <a:rPr lang="en-US" dirty="0" smtClean="0"/>
              <a:t>tandards</a:t>
            </a:r>
            <a:endParaRPr lang="en-US" dirty="0"/>
          </a:p>
        </p:txBody>
      </p:sp>
      <p:sp>
        <p:nvSpPr>
          <p:cNvPr id="3" name="Content Placeholder 2"/>
          <p:cNvSpPr>
            <a:spLocks noGrp="1"/>
          </p:cNvSpPr>
          <p:nvPr>
            <p:ph idx="1"/>
          </p:nvPr>
        </p:nvSpPr>
        <p:spPr/>
        <p:txBody>
          <a:bodyPr/>
          <a:lstStyle/>
          <a:p>
            <a:pPr>
              <a:buNone/>
            </a:pPr>
            <a:r>
              <a:rPr lang="en-US" dirty="0" smtClean="0"/>
              <a:t>After accountability and objectives have been determined, the next step is to define performance standards. These are yard sticks designed to help people understand to what extent the objectives have been achieved. The standards provide raters with information about what to look for to determine the level of performance that has been achieved.</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0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32</a:t>
            </a:fld>
            <a:endParaRPr lang="en-US"/>
          </a:p>
        </p:txBody>
      </p:sp>
    </p:spTree>
    <p:extLst>
      <p:ext uri="{BB962C8B-B14F-4D97-AF65-F5344CB8AC3E}">
        <p14:creationId xmlns:p14="http://schemas.microsoft.com/office/powerpoint/2010/main" xmlns="" val="2066054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Determining Performance Standards (Contd.)</a:t>
            </a:r>
            <a:endParaRPr lang="en-US" dirty="0"/>
          </a:p>
        </p:txBody>
      </p:sp>
      <p:sp>
        <p:nvSpPr>
          <p:cNvPr id="3" name="Content Placeholder 2"/>
          <p:cNvSpPr>
            <a:spLocks noGrp="1"/>
          </p:cNvSpPr>
          <p:nvPr>
            <p:ph idx="1"/>
          </p:nvPr>
        </p:nvSpPr>
        <p:spPr/>
        <p:txBody>
          <a:bodyPr/>
          <a:lstStyle/>
          <a:p>
            <a:r>
              <a:rPr lang="en-US" dirty="0" smtClean="0"/>
              <a:t>After accountabilities and objectives have been determine, the next step is to define performance standards.</a:t>
            </a:r>
          </a:p>
          <a:p>
            <a:endParaRPr lang="en-US" dirty="0" smtClean="0"/>
          </a:p>
          <a:p>
            <a:r>
              <a:rPr lang="en-US" dirty="0" smtClean="0"/>
              <a:t>These are yardsticks designed to help people understand to what extent the objectives have been achieved.</a:t>
            </a:r>
            <a:endParaRPr lang="en-US" dirty="0"/>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33</a:t>
            </a:fld>
            <a:endParaRPr lang="en-US"/>
          </a:p>
        </p:txBody>
      </p:sp>
    </p:spTree>
    <p:extLst>
      <p:ext uri="{BB962C8B-B14F-4D97-AF65-F5344CB8AC3E}">
        <p14:creationId xmlns:p14="http://schemas.microsoft.com/office/powerpoint/2010/main" xmlns="" val="16481449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Performance Standards (Contd.)</a:t>
            </a:r>
          </a:p>
        </p:txBody>
      </p:sp>
      <p:sp>
        <p:nvSpPr>
          <p:cNvPr id="3" name="Content Placeholder 2"/>
          <p:cNvSpPr>
            <a:spLocks noGrp="1"/>
          </p:cNvSpPr>
          <p:nvPr>
            <p:ph idx="1"/>
          </p:nvPr>
        </p:nvSpPr>
        <p:spPr/>
        <p:txBody>
          <a:bodyPr/>
          <a:lstStyle/>
          <a:p>
            <a:r>
              <a:rPr lang="en-US" dirty="0" smtClean="0"/>
              <a:t>The standards provide raters with information about what to look for to determine the level of performance that has been achieved.</a:t>
            </a:r>
          </a:p>
          <a:p>
            <a:endParaRPr lang="en-US" dirty="0"/>
          </a:p>
          <a:p>
            <a:r>
              <a:rPr lang="en-US" dirty="0" smtClean="0"/>
              <a:t>Standards can refer to various aspects of a specific objective, including quality, quantity and times.</a:t>
            </a:r>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34</a:t>
            </a:fld>
            <a:endParaRPr lang="en-US"/>
          </a:p>
        </p:txBody>
      </p:sp>
    </p:spTree>
    <p:extLst>
      <p:ext uri="{BB962C8B-B14F-4D97-AF65-F5344CB8AC3E}">
        <p14:creationId xmlns:p14="http://schemas.microsoft.com/office/powerpoint/2010/main" xmlns="" val="21934909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Performance Standards (Contd.)</a:t>
            </a:r>
          </a:p>
        </p:txBody>
      </p:sp>
      <p:sp>
        <p:nvSpPr>
          <p:cNvPr id="3" name="Content Placeholder 2"/>
          <p:cNvSpPr>
            <a:spLocks noGrp="1"/>
          </p:cNvSpPr>
          <p:nvPr>
            <p:ph idx="1"/>
          </p:nvPr>
        </p:nvSpPr>
        <p:spPr/>
        <p:txBody>
          <a:bodyPr>
            <a:normAutofit/>
          </a:bodyPr>
          <a:lstStyle/>
          <a:p>
            <a:r>
              <a:rPr lang="en-US" dirty="0" smtClean="0"/>
              <a:t>Each of these aspects can be considered criteria to be used in judging the extent to which an objective has been achieved.</a:t>
            </a:r>
          </a:p>
          <a:p>
            <a:endParaRPr lang="en-US" dirty="0" smtClean="0"/>
          </a:p>
          <a:p>
            <a:pPr lvl="1"/>
            <a:r>
              <a:rPr lang="en-US" dirty="0" smtClean="0"/>
              <a:t>Quality: </a:t>
            </a:r>
          </a:p>
          <a:p>
            <a:pPr lvl="2"/>
            <a:r>
              <a:rPr lang="en-US" dirty="0" smtClean="0"/>
              <a:t>how well the objective has been achieved</a:t>
            </a:r>
          </a:p>
        </p:txBody>
      </p:sp>
      <p:sp>
        <p:nvSpPr>
          <p:cNvPr id="4" name="Slide Number Placeholder 3"/>
          <p:cNvSpPr>
            <a:spLocks noGrp="1"/>
          </p:cNvSpPr>
          <p:nvPr>
            <p:ph type="sldNum" sz="quarter" idx="12"/>
          </p:nvPr>
        </p:nvSpPr>
        <p:spPr/>
        <p:txBody>
          <a:bodyPr/>
          <a:lstStyle/>
          <a:p>
            <a:fld id="{A0B6459F-985C-43CF-BE37-7F5E5AABEFC6}"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Determining Performance Standards (Contd.)</a:t>
            </a:r>
          </a:p>
        </p:txBody>
      </p:sp>
      <p:sp>
        <p:nvSpPr>
          <p:cNvPr id="3" name="Content Placeholder 2"/>
          <p:cNvSpPr>
            <a:spLocks noGrp="1"/>
          </p:cNvSpPr>
          <p:nvPr>
            <p:ph idx="1"/>
          </p:nvPr>
        </p:nvSpPr>
        <p:spPr/>
        <p:txBody>
          <a:bodyPr/>
          <a:lstStyle/>
          <a:p>
            <a:r>
              <a:rPr lang="en-US" dirty="0"/>
              <a:t>Quantity: </a:t>
            </a:r>
            <a:endParaRPr lang="en-US" dirty="0" smtClean="0"/>
          </a:p>
          <a:p>
            <a:pPr lvl="1"/>
            <a:r>
              <a:rPr lang="en-US" dirty="0" smtClean="0"/>
              <a:t>how </a:t>
            </a:r>
            <a:r>
              <a:rPr lang="en-US" dirty="0"/>
              <a:t>much has been produced, how many, how often and at what cost</a:t>
            </a:r>
          </a:p>
          <a:p>
            <a:endParaRPr lang="en-US" dirty="0" smtClean="0"/>
          </a:p>
          <a:p>
            <a:r>
              <a:rPr lang="en-US" dirty="0" smtClean="0"/>
              <a:t>Time</a:t>
            </a:r>
            <a:r>
              <a:rPr lang="en-US" dirty="0"/>
              <a:t>: </a:t>
            </a:r>
            <a:endParaRPr lang="en-US" dirty="0" smtClean="0"/>
          </a:p>
          <a:p>
            <a:pPr lvl="1"/>
            <a:r>
              <a:rPr lang="en-US" dirty="0" smtClean="0"/>
              <a:t>due </a:t>
            </a:r>
            <a:r>
              <a:rPr lang="en-US" dirty="0"/>
              <a:t>dates, adherence to schedule, cycle times, deadlines.</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36</a:t>
            </a:fld>
            <a:endParaRPr lang="en-US"/>
          </a:p>
        </p:txBody>
      </p:sp>
    </p:spTree>
    <p:extLst>
      <p:ext uri="{BB962C8B-B14F-4D97-AF65-F5344CB8AC3E}">
        <p14:creationId xmlns:p14="http://schemas.microsoft.com/office/powerpoint/2010/main" xmlns="" val="13828661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0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 y="838200"/>
            <a:ext cx="8915400" cy="5257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37</a:t>
            </a:fld>
            <a:endParaRPr lang="en-US"/>
          </a:p>
        </p:txBody>
      </p:sp>
    </p:spTree>
    <p:extLst>
      <p:ext uri="{BB962C8B-B14F-4D97-AF65-F5344CB8AC3E}">
        <p14:creationId xmlns:p14="http://schemas.microsoft.com/office/powerpoint/2010/main" xmlns="" val="18663301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Performance Standards</a:t>
            </a:r>
            <a:endParaRPr lang="en-US" dirty="0"/>
          </a:p>
        </p:txBody>
      </p:sp>
      <p:sp>
        <p:nvSpPr>
          <p:cNvPr id="3" name="Content Placeholder 2"/>
          <p:cNvSpPr>
            <a:spLocks noGrp="1"/>
          </p:cNvSpPr>
          <p:nvPr>
            <p:ph idx="1"/>
          </p:nvPr>
        </p:nvSpPr>
        <p:spPr/>
        <p:txBody>
          <a:bodyPr>
            <a:normAutofit/>
          </a:bodyPr>
          <a:lstStyle/>
          <a:p>
            <a:pPr>
              <a:buNone/>
            </a:pPr>
            <a:r>
              <a:rPr lang="en-US" dirty="0" smtClean="0"/>
              <a:t>In writing standards, consider the following characteristics that often determine whether one is useful standard:</a:t>
            </a:r>
          </a:p>
          <a:p>
            <a:endParaRPr lang="en-US" dirty="0" smtClean="0"/>
          </a:p>
          <a:p>
            <a:r>
              <a:rPr lang="en-US" dirty="0" smtClean="0"/>
              <a:t>Related to the position: </a:t>
            </a:r>
          </a:p>
          <a:p>
            <a:pPr lvl="1"/>
            <a:r>
              <a:rPr lang="en-US" dirty="0" smtClean="0"/>
              <a:t>good standards are based on jobs key elements and tasks, not on individual traits or person to person comparison.</a:t>
            </a:r>
          </a:p>
        </p:txBody>
      </p:sp>
      <p:sp>
        <p:nvSpPr>
          <p:cNvPr id="4" name="Slide Number Placeholder 3"/>
          <p:cNvSpPr>
            <a:spLocks noGrp="1"/>
          </p:cNvSpPr>
          <p:nvPr>
            <p:ph type="sldNum" sz="quarter" idx="12"/>
          </p:nvPr>
        </p:nvSpPr>
        <p:spPr/>
        <p:txBody>
          <a:bodyPr/>
          <a:lstStyle/>
          <a:p>
            <a:fld id="{A0B6459F-985C-43CF-BE37-7F5E5AABEFC6}"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Performance Standards</a:t>
            </a:r>
          </a:p>
        </p:txBody>
      </p:sp>
      <p:sp>
        <p:nvSpPr>
          <p:cNvPr id="3" name="Content Placeholder 2"/>
          <p:cNvSpPr>
            <a:spLocks noGrp="1"/>
          </p:cNvSpPr>
          <p:nvPr>
            <p:ph idx="1"/>
          </p:nvPr>
        </p:nvSpPr>
        <p:spPr/>
        <p:txBody>
          <a:bodyPr/>
          <a:lstStyle/>
          <a:p>
            <a:r>
              <a:rPr lang="en-US" dirty="0"/>
              <a:t>Concrete, specific, and measurable: </a:t>
            </a:r>
            <a:endParaRPr lang="en-US" dirty="0" smtClean="0"/>
          </a:p>
          <a:p>
            <a:pPr lvl="1"/>
            <a:r>
              <a:rPr lang="en-US" dirty="0" smtClean="0"/>
              <a:t>good </a:t>
            </a:r>
            <a:r>
              <a:rPr lang="en-US" dirty="0"/>
              <a:t>standards are observable and verifiable.</a:t>
            </a:r>
          </a:p>
          <a:p>
            <a:endParaRPr lang="en-US" dirty="0" smtClean="0"/>
          </a:p>
          <a:p>
            <a:r>
              <a:rPr lang="en-US" dirty="0" smtClean="0"/>
              <a:t>Practice </a:t>
            </a:r>
            <a:r>
              <a:rPr lang="en-US" dirty="0"/>
              <a:t>to measure: </a:t>
            </a:r>
            <a:endParaRPr lang="en-US" dirty="0" smtClean="0"/>
          </a:p>
          <a:p>
            <a:pPr lvl="1"/>
            <a:r>
              <a:rPr lang="en-US" dirty="0" smtClean="0"/>
              <a:t>good </a:t>
            </a:r>
            <a:r>
              <a:rPr lang="en-US" dirty="0"/>
              <a:t>standards provide necessary information about performance in the most efficient way possible.</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39</a:t>
            </a:fld>
            <a:endParaRPr lang="en-US"/>
          </a:p>
        </p:txBody>
      </p:sp>
    </p:spTree>
    <p:extLst>
      <p:ext uri="{BB962C8B-B14F-4D97-AF65-F5344CB8AC3E}">
        <p14:creationId xmlns:p14="http://schemas.microsoft.com/office/powerpoint/2010/main" xmlns="" val="21143596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Performance Standards</a:t>
            </a:r>
          </a:p>
        </p:txBody>
      </p:sp>
      <p:sp>
        <p:nvSpPr>
          <p:cNvPr id="3" name="Content Placeholder 2"/>
          <p:cNvSpPr>
            <a:spLocks noGrp="1"/>
          </p:cNvSpPr>
          <p:nvPr>
            <p:ph idx="1"/>
          </p:nvPr>
        </p:nvSpPr>
        <p:spPr/>
        <p:txBody>
          <a:bodyPr>
            <a:normAutofit/>
          </a:bodyPr>
          <a:lstStyle/>
          <a:p>
            <a:r>
              <a:rPr lang="en-US" dirty="0" smtClean="0"/>
              <a:t>Meaningful: </a:t>
            </a:r>
          </a:p>
          <a:p>
            <a:pPr lvl="1"/>
            <a:r>
              <a:rPr lang="en-US" dirty="0" smtClean="0"/>
              <a:t>good standards are about what is important and relevant to the purpose of the job, to the achievement of organizations mission and objectives and to the user or recipient of the product or service.</a:t>
            </a:r>
          </a:p>
        </p:txBody>
      </p:sp>
      <p:sp>
        <p:nvSpPr>
          <p:cNvPr id="4" name="Slide Number Placeholder 3"/>
          <p:cNvSpPr>
            <a:spLocks noGrp="1"/>
          </p:cNvSpPr>
          <p:nvPr>
            <p:ph type="sldNum" sz="quarter" idx="12"/>
          </p:nvPr>
        </p:nvSpPr>
        <p:spPr/>
        <p:txBody>
          <a:bodyPr/>
          <a:lstStyle/>
          <a:p>
            <a:fld id="{A0B6459F-985C-43CF-BE37-7F5E5AABEFC6}"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Performance Standards</a:t>
            </a:r>
          </a:p>
        </p:txBody>
      </p:sp>
      <p:sp>
        <p:nvSpPr>
          <p:cNvPr id="3" name="Content Placeholder 2"/>
          <p:cNvSpPr>
            <a:spLocks noGrp="1"/>
          </p:cNvSpPr>
          <p:nvPr>
            <p:ph idx="1"/>
          </p:nvPr>
        </p:nvSpPr>
        <p:spPr/>
        <p:txBody>
          <a:bodyPr>
            <a:normAutofit/>
          </a:bodyPr>
          <a:lstStyle/>
          <a:p>
            <a:r>
              <a:rPr lang="en-US" dirty="0"/>
              <a:t>Realistic and achievable: </a:t>
            </a:r>
            <a:endParaRPr lang="en-US" dirty="0" smtClean="0"/>
          </a:p>
          <a:p>
            <a:pPr lvl="1"/>
            <a:r>
              <a:rPr lang="en-US" dirty="0" smtClean="0"/>
              <a:t>standards </a:t>
            </a:r>
            <a:r>
              <a:rPr lang="en-US" dirty="0"/>
              <a:t>are possible to accomplish, but they require a stretch.</a:t>
            </a:r>
          </a:p>
          <a:p>
            <a:endParaRPr lang="en-US" dirty="0" smtClean="0"/>
          </a:p>
          <a:p>
            <a:r>
              <a:rPr lang="en-US" dirty="0" smtClean="0"/>
              <a:t>Reviewed </a:t>
            </a:r>
            <a:r>
              <a:rPr lang="en-US" dirty="0"/>
              <a:t>regularly: </a:t>
            </a:r>
            <a:endParaRPr lang="en-US" dirty="0" smtClean="0"/>
          </a:p>
          <a:p>
            <a:pPr lvl="1"/>
            <a:r>
              <a:rPr lang="en-US" dirty="0" smtClean="0"/>
              <a:t>information </a:t>
            </a:r>
            <a:r>
              <a:rPr lang="en-US" dirty="0"/>
              <a:t>should be available on a regular basis to determine whether the employee has reached the standard and if not remedial actions should be taken.  </a:t>
            </a:r>
          </a:p>
          <a:p>
            <a:endParaRPr lang="en-US" dirty="0"/>
          </a:p>
        </p:txBody>
      </p:sp>
      <p:sp>
        <p:nvSpPr>
          <p:cNvPr id="4" name="Slide Number Placeholder 3"/>
          <p:cNvSpPr>
            <a:spLocks noGrp="1"/>
          </p:cNvSpPr>
          <p:nvPr>
            <p:ph type="sldNum" sz="quarter" idx="12"/>
          </p:nvPr>
        </p:nvSpPr>
        <p:spPr/>
        <p:txBody>
          <a:bodyPr/>
          <a:lstStyle/>
          <a:p>
            <a:fld id="{A0B6459F-985C-43CF-BE37-7F5E5AABEFC6}" type="slidenum">
              <a:rPr lang="en-US" smtClean="0"/>
              <a:pPr/>
              <a:t>41</a:t>
            </a:fld>
            <a:endParaRPr lang="en-US"/>
          </a:p>
        </p:txBody>
      </p:sp>
    </p:spTree>
    <p:extLst>
      <p:ext uri="{BB962C8B-B14F-4D97-AF65-F5344CB8AC3E}">
        <p14:creationId xmlns:p14="http://schemas.microsoft.com/office/powerpoint/2010/main" xmlns="" val="40465269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0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600200"/>
            <a:ext cx="8458200"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42</a:t>
            </a:fld>
            <a:endParaRPr lang="en-US"/>
          </a:p>
        </p:txBody>
      </p:sp>
    </p:spTree>
    <p:extLst>
      <p:ext uri="{BB962C8B-B14F-4D97-AF65-F5344CB8AC3E}">
        <p14:creationId xmlns:p14="http://schemas.microsoft.com/office/powerpoint/2010/main" xmlns="" val="8610016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1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7620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0B6459F-985C-43CF-BE37-7F5E5AABEFC6}" type="slidenum">
              <a:rPr lang="en-US" smtClean="0"/>
              <a:pPr/>
              <a:t>43</a:t>
            </a:fld>
            <a:endParaRPr lang="en-US"/>
          </a:p>
        </p:txBody>
      </p:sp>
    </p:spTree>
    <p:extLst>
      <p:ext uri="{BB962C8B-B14F-4D97-AF65-F5344CB8AC3E}">
        <p14:creationId xmlns:p14="http://schemas.microsoft.com/office/powerpoint/2010/main" xmlns="" val="4737433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a:t>CHAPTER 5</a:t>
            </a:r>
          </a:p>
          <a:p>
            <a:pPr lvl="1"/>
            <a:r>
              <a:rPr lang="en-US" dirty="0"/>
              <a:t>Measuring Results and Behaviors</a:t>
            </a:r>
          </a:p>
          <a:p>
            <a:pPr lvl="2"/>
            <a:r>
              <a:rPr lang="en-US" dirty="0"/>
              <a:t>Measuring Results</a:t>
            </a:r>
          </a:p>
          <a:p>
            <a:pPr lvl="2"/>
            <a:r>
              <a:rPr lang="en-US" dirty="0"/>
              <a:t>Determining Accountabilities</a:t>
            </a:r>
          </a:p>
          <a:p>
            <a:pPr lvl="2"/>
            <a:r>
              <a:rPr lang="en-US" dirty="0"/>
              <a:t>Determining </a:t>
            </a:r>
            <a:r>
              <a:rPr lang="en-US" dirty="0" smtClean="0"/>
              <a:t>Objectives</a:t>
            </a:r>
          </a:p>
          <a:p>
            <a:pPr lvl="2"/>
            <a:r>
              <a:rPr lang="en-US" dirty="0"/>
              <a:t>Characteristics of </a:t>
            </a:r>
            <a:r>
              <a:rPr lang="en-US" dirty="0" smtClean="0"/>
              <a:t>Objectives</a:t>
            </a:r>
            <a:endParaRPr lang="en-US" dirty="0"/>
          </a:p>
          <a:p>
            <a:pPr lvl="2"/>
            <a:r>
              <a:rPr lang="en-US" dirty="0"/>
              <a:t>Determining Performance Standards</a:t>
            </a:r>
          </a:p>
          <a:p>
            <a:pPr lvl="2"/>
            <a:r>
              <a:rPr lang="en-US" dirty="0"/>
              <a:t>Characteristics of Good Performance Standards</a:t>
            </a:r>
          </a:p>
          <a:p>
            <a:pPr lvl="2"/>
            <a:endParaRPr lang="en-US" dirty="0"/>
          </a:p>
          <a:p>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44</a:t>
            </a:fld>
            <a:endParaRPr lang="en-US"/>
          </a:p>
        </p:txBody>
      </p:sp>
    </p:spTree>
    <p:extLst>
      <p:ext uri="{BB962C8B-B14F-4D97-AF65-F5344CB8AC3E}">
        <p14:creationId xmlns:p14="http://schemas.microsoft.com/office/powerpoint/2010/main" xmlns="" val="29653088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45</a:t>
            </a:fld>
            <a:endParaRPr lang="en-US"/>
          </a:p>
        </p:txBody>
      </p:sp>
    </p:spTree>
    <p:extLst>
      <p:ext uri="{BB962C8B-B14F-4D97-AF65-F5344CB8AC3E}">
        <p14:creationId xmlns:p14="http://schemas.microsoft.com/office/powerpoint/2010/main" xmlns="" val="177021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1413</Words>
  <Application>Microsoft Office PowerPoint</Application>
  <PresentationFormat>On-screen Show (4:3)</PresentationFormat>
  <Paragraphs>204</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HRM-755  PERFORMANCE MANAGEMENT</vt:lpstr>
      <vt:lpstr>Summary of Previous Lecture</vt:lpstr>
      <vt:lpstr>Agenda of Today’s Lecture</vt:lpstr>
      <vt:lpstr>CHAPTER 5 MEASURING RESULTS AND BEHAVIORS</vt:lpstr>
      <vt:lpstr>Measuring Results</vt:lpstr>
      <vt:lpstr>Measuring Results (Contd.)</vt:lpstr>
      <vt:lpstr>Measuring Results (Contd.)</vt:lpstr>
      <vt:lpstr>Measuring Results (Contd.)</vt:lpstr>
      <vt:lpstr>Measuring Results (Contd.)</vt:lpstr>
      <vt:lpstr>Slide 10</vt:lpstr>
      <vt:lpstr>Determining Accountabilities</vt:lpstr>
      <vt:lpstr>Determining Accountabilities (Contd.)</vt:lpstr>
      <vt:lpstr>Determining Accountabilities (Contd.)</vt:lpstr>
      <vt:lpstr>Determining Accountabilities (Contd.)</vt:lpstr>
      <vt:lpstr>Determining Accountabilities (Contd.)</vt:lpstr>
      <vt:lpstr>Slide 16</vt:lpstr>
      <vt:lpstr>Slide 17</vt:lpstr>
      <vt:lpstr>Slide 18</vt:lpstr>
      <vt:lpstr>Determining Objectives</vt:lpstr>
      <vt:lpstr>Determining Objectives (Contd.)</vt:lpstr>
      <vt:lpstr>Determining Objectives (Contd.)</vt:lpstr>
      <vt:lpstr>Determining Objectives (Contd.)</vt:lpstr>
      <vt:lpstr>Characteristics of Objectives</vt:lpstr>
      <vt:lpstr>Characteristics of Objectives (Contd.)</vt:lpstr>
      <vt:lpstr>Characteristics of Objectives (Contd.)</vt:lpstr>
      <vt:lpstr>Characteristics of Objectives (Contd.)</vt:lpstr>
      <vt:lpstr>Characteristics of Objectives (Contd.)</vt:lpstr>
      <vt:lpstr>Characteristics of Objectives (Contd.)</vt:lpstr>
      <vt:lpstr>Characteristics of Objectives (Contd.)</vt:lpstr>
      <vt:lpstr>Slide 30</vt:lpstr>
      <vt:lpstr>Determining Performance Standards</vt:lpstr>
      <vt:lpstr>Slide 32</vt:lpstr>
      <vt:lpstr>Determining Performance Standards (Contd.)</vt:lpstr>
      <vt:lpstr>Determining Performance Standards (Contd.)</vt:lpstr>
      <vt:lpstr>Determining Performance Standards (Contd.)</vt:lpstr>
      <vt:lpstr>Determining Performance Standards (Contd.)</vt:lpstr>
      <vt:lpstr>Slide 37</vt:lpstr>
      <vt:lpstr>Characteristics of Performance Standards</vt:lpstr>
      <vt:lpstr>Characteristics of Performance Standards</vt:lpstr>
      <vt:lpstr>Characteristics of Performance Standards</vt:lpstr>
      <vt:lpstr>Characteristics of Performance Standards</vt:lpstr>
      <vt:lpstr>Slide 42</vt:lpstr>
      <vt:lpstr>Slide 43</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results</dc:title>
  <dc:creator>usman</dc:creator>
  <cp:lastModifiedBy>Administrator</cp:lastModifiedBy>
  <cp:revision>37</cp:revision>
  <dcterms:created xsi:type="dcterms:W3CDTF">2014-06-24T18:21:08Z</dcterms:created>
  <dcterms:modified xsi:type="dcterms:W3CDTF">2014-07-01T10:05:56Z</dcterms:modified>
</cp:coreProperties>
</file>