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04AFA9-64CA-4407-ADFB-0C94C9034F43}" type="datetimeFigureOut">
              <a:rPr lang="en-US" smtClean="0"/>
              <a:t>12/31/2013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E167696-24F6-4B1E-BBD1-CA836D1FF4C3}"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9572AF-0019-46CF-AB49-B058AD48E86D}" type="datetime1">
              <a:rPr lang="en-US" smtClean="0"/>
              <a:t>12/31/2013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5171951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3AADD1B-2534-4A62-83C5-E7441F375C4C}" type="datetime1">
              <a:rPr lang="en-US" smtClean="0"/>
              <a:t>12/31/2013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75937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C0A7ED-12EF-487C-A56B-97C66F21BC51}" type="datetime1">
              <a:rPr lang="en-US" smtClean="0"/>
              <a:t>12/31/2013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38382242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D521142-D1EF-4F41-B795-59E85DD07141}" type="datetime1">
              <a:rPr lang="en-US" smtClean="0"/>
              <a:t>12/31/2013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841917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500D013-77FC-4786-B5EA-A06BF9C589B8}" type="datetime1">
              <a:rPr lang="en-US" smtClean="0"/>
              <a:t>12/31/2013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61889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DD8942-C575-46CD-9B69-423011FB711F}" type="datetime1">
              <a:rPr lang="en-US" smtClean="0"/>
              <a:t>12/31/2013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172638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A67129-FAE7-4489-AB5F-EA77586685BA}" type="datetime1">
              <a:rPr lang="en-US" smtClean="0"/>
              <a:t>12/31/2013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4829680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DC10851-7497-4FCC-A806-3F63D9B307F4}" type="datetime1">
              <a:rPr lang="en-US" smtClean="0"/>
              <a:t>12/31/2013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18292367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450711-9180-439B-8DC5-4213B6EEDB30}" type="datetime1">
              <a:rPr lang="en-US" smtClean="0"/>
              <a:t>12/31/2013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14540289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25258E-1A25-4BFE-9DA2-0DA7916E4722}" type="datetime1">
              <a:rPr lang="en-US" smtClean="0"/>
              <a:t>12/31/2013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4108096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D26C2D9-88BA-438D-851D-5052C267C0C8}" type="datetime1">
              <a:rPr lang="en-US" smtClean="0"/>
              <a:t>12/31/2013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1438474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509BB-6DC3-4731-95D5-6A479CF01AA9}" type="datetime1">
              <a:rPr lang="en-US" smtClean="0"/>
              <a:t>12/31/2013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EF7CBF8-D723-4394-B6C4-3CBCFF4BCF77}" type="slidenum">
              <a:rPr lang="en-US" smtClean="0"/>
              <a:pPr/>
              <a:t>‹#›</a:t>
            </a:fld>
            <a:endParaRPr lang="en-US"/>
          </a:p>
        </p:txBody>
      </p:sp>
    </p:spTree>
    <p:extLst>
      <p:ext uri="{BB962C8B-B14F-4D97-AF65-F5344CB8AC3E}">
        <p14:creationId xmlns:p14="http://schemas.microsoft.com/office/powerpoint/2010/main" xmlns="" val="24073865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3.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Financial Derivatives Market of </a:t>
            </a:r>
            <a:r>
              <a:rPr lang="en-US" b="1" smtClean="0"/>
              <a:t>South Africa</a:t>
            </a:r>
            <a:endParaRPr lang="en-US" dirty="0"/>
          </a:p>
        </p:txBody>
      </p:sp>
      <p:sp>
        <p:nvSpPr>
          <p:cNvPr id="3" name="Slide Number Placeholder 2"/>
          <p:cNvSpPr>
            <a:spLocks noGrp="1"/>
          </p:cNvSpPr>
          <p:nvPr>
            <p:ph type="sldNum" sz="quarter" idx="12"/>
          </p:nvPr>
        </p:nvSpPr>
        <p:spPr/>
        <p:txBody>
          <a:bodyPr/>
          <a:lstStyle/>
          <a:p>
            <a:fld id="{0EF7CBF8-D723-4394-B6C4-3CBCFF4BCF77}" type="slidenum">
              <a:rPr lang="en-US" smtClean="0"/>
              <a:pPr/>
              <a:t>1</a:t>
            </a:fld>
            <a:endParaRPr lang="en-US"/>
          </a:p>
        </p:txBody>
      </p:sp>
    </p:spTree>
    <p:extLst>
      <p:ext uri="{BB962C8B-B14F-4D97-AF65-F5344CB8AC3E}">
        <p14:creationId xmlns:p14="http://schemas.microsoft.com/office/powerpoint/2010/main" xmlns="" val="3106520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lvl="1" algn="ctr"/>
            <a:r>
              <a:rPr lang="en-US" sz="3200" b="1" dirty="0" smtClean="0"/>
              <a:t/>
            </a:r>
            <a:br>
              <a:rPr lang="en-US" sz="3200" b="1" dirty="0" smtClean="0"/>
            </a:br>
            <a:r>
              <a:rPr lang="en-US" sz="3200" b="1" dirty="0" smtClean="0"/>
              <a:t>History</a:t>
            </a:r>
            <a:br>
              <a:rPr lang="en-US" sz="3200" b="1" dirty="0" smtClean="0"/>
            </a:br>
            <a:r>
              <a:rPr lang="en-US" sz="3200" dirty="0" smtClean="0"/>
              <a:t> </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The </a:t>
            </a:r>
            <a:r>
              <a:rPr lang="en-US" dirty="0"/>
              <a:t>Johannesburg's Stock Exchange (JSE) is established in Johannesburg to facilitate the explosion of trade sparked by the discovery of gold in the Witwatersrand. The discovery of gold in 1886 resulted in the formation of mining and financial companies with investors who needed a central facility to access primary capital. Initially trading took place in a miner' tent and moved to the stables at the corner of what in now Saur and Commissioner Streets. Benjamin Minors </a:t>
            </a:r>
            <a:r>
              <a:rPr lang="en-US" dirty="0" err="1"/>
              <a:t>Wollan</a:t>
            </a:r>
            <a:r>
              <a:rPr lang="en-US" dirty="0"/>
              <a:t> proposed to a meeting of the Exchange and Chambers Company board and members that 'the Johannesburg Stock Exchange should be established. On 8th November 1887 </a:t>
            </a:r>
            <a:r>
              <a:rPr lang="en-US" dirty="0" err="1"/>
              <a:t>Woollan</a:t>
            </a:r>
            <a:r>
              <a:rPr lang="en-US" dirty="0"/>
              <a:t> founded the JSE by providing a facility to conduct trading. The establishment of the JSE at this time made it the oldest stock exchange facility in the subcontinent.</a:t>
            </a:r>
          </a:p>
          <a:p>
            <a:pPr algn="just"/>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a:t>
            </a:fld>
            <a:endParaRPr lang="en-US"/>
          </a:p>
        </p:txBody>
      </p:sp>
    </p:spTree>
    <p:extLst>
      <p:ext uri="{BB962C8B-B14F-4D97-AF65-F5344CB8AC3E}">
        <p14:creationId xmlns:p14="http://schemas.microsoft.com/office/powerpoint/2010/main" xmlns="" val="238738428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a:t>Growth in the mining industry was reflected in the economic boom of the 1890s that the JSE experienced. Between 1887 and 1934 an estimated 200 million pounds was invested in the gold industry with more than half from foreign investments. In 1933 a rival exchange known as the Union Exchange was formed in Johannesburg. It continued to trade until 1958 when it was closed by the Treasury Companies and the companies listed under it were transferred to the JSE.  </a:t>
            </a:r>
            <a:endParaRPr lang="en-US" sz="2400" dirty="0" smtClean="0"/>
          </a:p>
          <a:p>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3</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525963"/>
          </a:xfrm>
        </p:spPr>
        <p:txBody>
          <a:bodyPr>
            <a:normAutofit/>
          </a:bodyPr>
          <a:lstStyle/>
          <a:p>
            <a:pPr algn="just"/>
            <a:r>
              <a:rPr lang="en-US" sz="2400" dirty="0" smtClean="0"/>
              <a:t>In 1947 the Stock Exchanges Control Act was passed to regulate the operation of stock exchange by stating capital requirements for members and the conduct for brokers. In 1963 the JSE joined the World Federation of Exchanges an international association of the world's leading regulated markets. The physical location of the JSE changed several times throughout its existence as it grew. On 7 June 1996 the open outcry trading floor (where traders shout across the floor or gesture to sell or buy shares) was closed and replaced by an order driven, </a:t>
            </a:r>
            <a:r>
              <a:rPr lang="en-US" sz="2400" dirty="0" err="1" smtClean="0"/>
              <a:t>centralised</a:t>
            </a:r>
            <a:r>
              <a:rPr lang="en-US" sz="2400" dirty="0" smtClean="0"/>
              <a:t>, automated trading system known as the Johannesburg Equities Trading (JET) system.</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4</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8229600" cy="1143000"/>
          </a:xfrm>
        </p:spPr>
        <p:txBody>
          <a:bodyPr>
            <a:normAutofit fontScale="90000"/>
          </a:bodyPr>
          <a:lstStyle/>
          <a:p>
            <a:pPr marL="457200" lvl="1" indent="0" algn="ctr"/>
            <a:r>
              <a:rPr lang="en-US" sz="2800" b="1" dirty="0" smtClean="0"/>
              <a:t>Performance</a:t>
            </a:r>
            <a:br>
              <a:rPr lang="en-US" sz="2800" b="1" dirty="0" smtClean="0"/>
            </a:br>
            <a:r>
              <a:rPr lang="en-US" sz="2800" dirty="0" smtClean="0"/>
              <a:t> </a:t>
            </a:r>
            <a:r>
              <a:rPr lang="en-US" dirty="0" smtClean="0"/>
              <a:t/>
            </a:r>
            <a:br>
              <a:rPr lang="en-US" dirty="0" smtClean="0"/>
            </a:br>
            <a:endParaRPr lang="en-US" dirty="0"/>
          </a:p>
        </p:txBody>
      </p:sp>
      <p:sp>
        <p:nvSpPr>
          <p:cNvPr id="3" name="Content Placeholder 2"/>
          <p:cNvSpPr>
            <a:spLocks noGrp="1"/>
          </p:cNvSpPr>
          <p:nvPr>
            <p:ph idx="1"/>
          </p:nvPr>
        </p:nvSpPr>
        <p:spPr>
          <a:xfrm>
            <a:off x="457200" y="1371600"/>
            <a:ext cx="8229600" cy="4525963"/>
          </a:xfrm>
        </p:spPr>
        <p:txBody>
          <a:bodyPr>
            <a:noAutofit/>
          </a:bodyPr>
          <a:lstStyle/>
          <a:p>
            <a:pPr algn="just"/>
            <a:r>
              <a:rPr lang="en-US" sz="2400" dirty="0" smtClean="0"/>
              <a:t>Stocks </a:t>
            </a:r>
            <a:r>
              <a:rPr lang="en-US" sz="2400" dirty="0"/>
              <a:t>in South Africa had a negative performance during the last month. South Africa Stock Market (FTSE/JSE), declined 1306 points or 3.26 percent during the last 30 days. Historically, from 1995 until 2013, South Africa Stock Market (FTSE/JSE) averaged 15732 Index points reaching an all time high of 40984 Index points in March of 2013 and a record low of 4308 Index points in September of 1998. The FTSE/JSE All Share Index is a major stock market index which tracks the performance of all companies listed on the Johannesburg Stock Exchange in South Africa. It is a free-float, market capitalization weighted index. The FTSE/JSE All Share Index has a base value of 10815.08 as of June 21, 2002. This page includes a chart with historical data for South Africa Stock Market (JALSH).</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5</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Benefits </a:t>
            </a:r>
            <a:r>
              <a:rPr lang="en-US" b="1" dirty="0"/>
              <a:t>of Derivatives</a:t>
            </a:r>
            <a:br>
              <a:rPr lang="en-US" b="1" dirty="0"/>
            </a:br>
            <a:endParaRPr lang="en-US" dirty="0"/>
          </a:p>
        </p:txBody>
      </p:sp>
      <p:sp>
        <p:nvSpPr>
          <p:cNvPr id="3" name="Content Placeholder 2"/>
          <p:cNvSpPr>
            <a:spLocks noGrp="1"/>
          </p:cNvSpPr>
          <p:nvPr>
            <p:ph idx="1"/>
          </p:nvPr>
        </p:nvSpPr>
        <p:spPr/>
        <p:txBody>
          <a:bodyPr>
            <a:noAutofit/>
          </a:bodyPr>
          <a:lstStyle/>
          <a:p>
            <a:pPr algn="just"/>
            <a:r>
              <a:rPr lang="en-US" sz="2400" dirty="0"/>
              <a:t>Despite the fact that some derivative products are complex, derivatives in general are very useful financial instruments and are often misunderstood by investors and the broad public. In order to show where the dangers and benefits of derivative instruments are for investors and to provide an overview about the current state of the South African derivatives market, a </a:t>
            </a:r>
            <a:r>
              <a:rPr lang="en-US" sz="2400" dirty="0" err="1"/>
              <a:t>MCom</a:t>
            </a:r>
            <a:r>
              <a:rPr lang="en-US" sz="2400" dirty="0"/>
              <a:t> study was undertaken by </a:t>
            </a:r>
            <a:r>
              <a:rPr lang="en-US" sz="2400" b="1" dirty="0"/>
              <a:t>Stefan </a:t>
            </a:r>
            <a:r>
              <a:rPr lang="en-US" sz="2400" b="1" dirty="0" err="1"/>
              <a:t>Schwegler</a:t>
            </a:r>
            <a:r>
              <a:rPr lang="en-US" sz="2400" dirty="0"/>
              <a:t> at the Nelson Mandela Metropolitan University. He conducted an in-depth literature review and interviewed twenty one experts at a number of local financial institutions. Respondents were asked to provide some insight on the use and popularity of derivatives in South Africa as well as their involvement in the global financial crisis.</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6</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990600"/>
            <a:ext cx="8229600" cy="4525963"/>
          </a:xfrm>
        </p:spPr>
        <p:txBody>
          <a:bodyPr>
            <a:normAutofit/>
          </a:bodyPr>
          <a:lstStyle/>
          <a:p>
            <a:pPr algn="just"/>
            <a:r>
              <a:rPr lang="en-US" sz="2400" dirty="0"/>
              <a:t>Stefan’s research indicates that derivative instruments play a major role in today’s global financial environment. This is evident from the fact that 94 percent of the world’s largest companies use derivatives on a continuous basis to manage their risk. The significance of derivatives markets is also shown by the fact that the total global market value of derivatives markets is approximately $600 trillion and that derivatives grow at a rate of between 20 to 30 percent a year (</a:t>
            </a:r>
            <a:r>
              <a:rPr lang="en-US" sz="2400" dirty="0" err="1"/>
              <a:t>FinFund</a:t>
            </a:r>
            <a:r>
              <a:rPr lang="en-US" sz="2400" dirty="0"/>
              <a:t> 2010; Bank for international settlements 2010). Thus, the global derivatives market is ten times larger than the whole world’s economic output and is the largest financial market ahead of equities, bonds and money markets.</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7</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143000"/>
            <a:ext cx="8229600" cy="4525963"/>
          </a:xfrm>
        </p:spPr>
        <p:txBody>
          <a:bodyPr>
            <a:normAutofit/>
          </a:bodyPr>
          <a:lstStyle/>
          <a:p>
            <a:pPr algn="just"/>
            <a:r>
              <a:rPr lang="en-US" sz="2400" dirty="0"/>
              <a:t>Although the South African derivatives market makes up only a small percentage of that, the local market posts some impressive figures. </a:t>
            </a:r>
            <a:r>
              <a:rPr lang="en-US" sz="2400" dirty="0" err="1"/>
              <a:t>Standardised</a:t>
            </a:r>
            <a:r>
              <a:rPr lang="en-US" sz="2400" dirty="0"/>
              <a:t> derivatives trading in South Africa only commenced in 1987 and the first derivatives exchange opened in 1990. Until 2001, several derivative instruments, such as Single Equity Options, Single Stock Futures and options on futures were introduced to attract more investors. The introduction of Single Stock Futures was a significant milestone and made South Africa one of the most popular trading places in the world. In 2008, the Johannesburg Stock Exchange was the worldwide leader in Single Stock Futures contracts traded.</a:t>
            </a:r>
          </a:p>
          <a:p>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8</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Establishment of Derivative Market</a:t>
            </a:r>
            <a:br>
              <a:rPr lang="en-US" b="1" dirty="0"/>
            </a:b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a:t>The South African Futures Exchange grew out of an informal market in April 1987. At that time a local merchant bank, Rand Merchant Bank, started an informal financial market. Subsequently, option contracts were introduced in October 1992, agricultural commodity futures in 1995 and a fully automated trading system in May 1996</a:t>
            </a:r>
            <a:r>
              <a:rPr lang="en-US" dirty="0" smtClean="0"/>
              <a:t>.</a:t>
            </a:r>
          </a:p>
          <a:p>
            <a:pPr algn="just"/>
            <a:endParaRPr lang="en-US" dirty="0"/>
          </a:p>
          <a:p>
            <a:pPr algn="just"/>
            <a:r>
              <a:rPr lang="en-US" dirty="0"/>
              <a:t>The Equity Derivative Division of the Johannesburg Stock Exchange (JSE) has been in operation since 1990, coordinating trading activities in warrants, single stock futures (SSF), and equity indices and interest rate futures and options. Warrants are long-dated put or call options issued by a third party on individual or baskets of securities of listed companies. Single stock futures are futures contracts where the underlying security is an equity exchange listed on the JSE. </a:t>
            </a:r>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9</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525963"/>
          </a:xfrm>
        </p:spPr>
        <p:txBody>
          <a:bodyPr>
            <a:noAutofit/>
          </a:bodyPr>
          <a:lstStyle/>
          <a:p>
            <a:pPr algn="just"/>
            <a:r>
              <a:rPr lang="en-US" sz="2400" dirty="0" smtClean="0"/>
              <a:t>A </a:t>
            </a:r>
            <a:r>
              <a:rPr lang="en-US" sz="2400" dirty="0"/>
              <a:t>single stock futures contract is a legally binding commitment made through a futures exchange to buy or sell a single equity in the future. SSF are standardized with regard to size, expiration, and tick movement. The price of a single stock futures contract is negotiated through the South African Futures Exchange order matching platform called the automated trading system (ATS). The exchange also lists options on single stock futures which are American style options exercisable into single stock futures. Initially, derivatives on only 4 JSE-listed companies were listed on the South African Futures Exchange, but this number has gradually increased to 52. Market participants are retail investors, professional traders, asset managers, and short-term equity traders.</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10</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10000"/>
          </a:bodyPr>
          <a:lstStyle/>
          <a:p>
            <a:pPr algn="just"/>
            <a:r>
              <a:rPr lang="en-US" dirty="0"/>
              <a:t>The deregulation of the agricultural market in 1995 led to the establishment of an agricultural commodity futures market. At that time, the government made a commitment to stay out of the price determination process in the agricultural market. In demonstration of this commitment, the South African Futures Exchange (SAFEX) Agricultural Markets Division was established in January 1995</a:t>
            </a:r>
            <a:r>
              <a:rPr lang="en-US" dirty="0" smtClean="0"/>
              <a:t>,</a:t>
            </a:r>
          </a:p>
          <a:p>
            <a:pPr marL="0" indent="0" algn="just">
              <a:buNone/>
            </a:pPr>
            <a:endParaRPr lang="en-US" dirty="0"/>
          </a:p>
          <a:p>
            <a:pPr algn="just"/>
            <a:r>
              <a:rPr lang="en-US" dirty="0"/>
              <a:t>with a start-up capital of 4.2 million rand. The first commodity listed on the exchange was a physical settled beef contract, shortly followed by a potato contract. Later, however, both contracts were delisted because of inactivity.</a:t>
            </a:r>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11</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Autofit/>
          </a:bodyPr>
          <a:lstStyle/>
          <a:p>
            <a:pPr algn="just"/>
            <a:r>
              <a:rPr lang="en-US" sz="2400" dirty="0"/>
              <a:t>Notwithstanding the delisting, the flagship contracts that facilitated the success of the agriculture futures market were the white and yellow maize contracts, listed in May 1996, which resulted in a high growth in volumes traded on the market. Wheat was introduced in November 1997, and a sunflower seeds contract in early 1999. </a:t>
            </a:r>
            <a:endParaRPr lang="en-US" sz="2400" dirty="0" smtClean="0"/>
          </a:p>
          <a:p>
            <a:pPr marL="0" indent="0" algn="just">
              <a:buNone/>
            </a:pPr>
            <a:endParaRPr lang="en-US" sz="2400" dirty="0"/>
          </a:p>
          <a:p>
            <a:pPr algn="just"/>
            <a:r>
              <a:rPr lang="en-US" sz="2400" dirty="0"/>
              <a:t>the Agricultural Futures Market has expanded since its inception. It started with five active brokers, and has now increased to 52 brokers with about 12,000 clients consisting of hedgers, participants like producers, millers, traders, banks, cooperatives and agricultural companies, and speculators. The Futures Market trades from Monday to Friday using an ATS, with an average daily trading volume of 200,000 tons of maize. Since 1996, more than 1.8 million contracts have traded, with concentration of trade in white maize contracts.</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12</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47500" lnSpcReduction="20000"/>
          </a:bodyPr>
          <a:lstStyle/>
          <a:p>
            <a:pPr algn="just"/>
            <a:r>
              <a:rPr lang="en-US" sz="4400" dirty="0"/>
              <a:t>Currency Futures on Yield-X, the JSE’s interest rate exchange, represent a significant advance for the South African financial market. On 18 June, 2007, the JSE commenced the trading of rand currency futures on Yield-X, one of the JSE’s electronic trading platforms, as a part of the exchange control reforms announced in the 2007 budget. Yield-X has the ability to provide pre-trade approval as opposed to post-trade checking. This system capability was imperative in order to restrict the currency derivative trading to those qualified participants </a:t>
            </a:r>
            <a:r>
              <a:rPr lang="en-US" sz="4400" dirty="0" smtClean="0"/>
              <a:t>only</a:t>
            </a:r>
          </a:p>
          <a:p>
            <a:pPr algn="just"/>
            <a:endParaRPr lang="en-US" sz="4400" dirty="0" smtClean="0"/>
          </a:p>
          <a:p>
            <a:pPr algn="just"/>
            <a:r>
              <a:rPr lang="en-US" sz="4400" dirty="0"/>
              <a:t>The underlying instrument is the US$/rand, GBP/rand and EUR/rand future contracts. For the US$/rand future contract, the model uses US$/rand forward points quoted by local banks, and a US$/rand spot price to calculate the fair value. For the other two contracts, EUR/rand and GBP/rand, the calculation makes use of the EUR/US$ and GBP/rand currency pairs. These currency pairs are crossed with the US$/rand pair in order to deliver the EUR/rand and GBP/rand fair values. The reason for using the dollar pairs is because of the low liquidity in the EUR/rand and GBP/rand currency pair market. Trading has commenced on the rand/US$ contract only as a retail product.</a:t>
            </a:r>
          </a:p>
          <a:p>
            <a:pPr algn="just"/>
            <a:endParaRPr lang="en-US" sz="4400" dirty="0" smtClean="0"/>
          </a:p>
          <a:p>
            <a:pPr algn="just"/>
            <a:endParaRPr lang="en-US" sz="4400" dirty="0"/>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13</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525963"/>
          </a:xfrm>
        </p:spPr>
        <p:txBody>
          <a:bodyPr>
            <a:normAutofit fontScale="77500" lnSpcReduction="20000"/>
          </a:bodyPr>
          <a:lstStyle/>
          <a:p>
            <a:pPr algn="just"/>
            <a:r>
              <a:rPr lang="en-US" dirty="0"/>
              <a:t>Institutional investors have an investment ceiling in currency futures. The qualifying clients that are permitted to trade and hold positions in currency futures comprise: pension funds and long-term insurance companies subject to their 15 percent foreign allocation allowance; asset managers and registered collective investment schemes subject to their 25 percent foreign allocation limits; individuals and foreigners with no limits applicable. All corporates, banks, and trusts can trade in currency futures provided they have a valid JSE or Bond Exchange of South Africa (BESA) control approval number in place or approval from the South African Reserve Bank. The minimum contract for qualifying individuals is US$1,000 with no limitations.</a:t>
            </a:r>
          </a:p>
          <a:p>
            <a:pPr algn="just"/>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14</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2400" dirty="0"/>
              <a:t>Interest rate derivatives were approved for listing on the BESA in December 2004. Consequently, the BESA introduced four interest rate instruments, including bond futures, FRAs, vanilla swaps, and standard bond options. BESA-listed derivative instruments are traded using both an electronic system and over the counter.</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15</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t>Derivative </a:t>
            </a:r>
            <a:r>
              <a:rPr lang="en-US" b="1" dirty="0"/>
              <a:t>User in the Country</a:t>
            </a:r>
            <a:br>
              <a:rPr lang="en-US" b="1" dirty="0"/>
            </a:br>
            <a:r>
              <a:rPr lang="en-US" dirty="0" smtClean="0">
                <a:solidFill>
                  <a:srgbClr val="7B9899"/>
                </a:solidFill>
                <a:latin typeface="Georgia" charset="0"/>
              </a:rPr>
              <a:t>Review of prior South African study: types of risks hedged by S A Companies</a:t>
            </a:r>
            <a:endParaRPr lang="en-US" dirty="0"/>
          </a:p>
        </p:txBody>
      </p:sp>
      <p:pic>
        <p:nvPicPr>
          <p:cNvPr id="4" name="Content Placeholder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524000" y="2895600"/>
            <a:ext cx="6140138" cy="36927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0EF7CBF8-D723-4394-B6C4-3CBCFF4BCF77}" type="slidenum">
              <a:rPr lang="en-US" smtClean="0"/>
              <a:pPr/>
              <a:t>16</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rgbClr val="7B9899"/>
                </a:solidFill>
                <a:latin typeface="Georgia" charset="0"/>
              </a:rPr>
              <a:t/>
            </a:r>
            <a:br>
              <a:rPr lang="en-US" dirty="0" smtClean="0">
                <a:solidFill>
                  <a:srgbClr val="7B9899"/>
                </a:solidFill>
                <a:latin typeface="Georgia" charset="0"/>
              </a:rPr>
            </a:br>
            <a:r>
              <a:rPr lang="en-US" dirty="0" smtClean="0">
                <a:solidFill>
                  <a:srgbClr val="7B9899"/>
                </a:solidFill>
                <a:latin typeface="Georgia" charset="0"/>
              </a:rPr>
              <a:t>Review of prior South African study: types of derivatives used by SA companies</a:t>
            </a:r>
            <a:endParaRPr lang="en-US" dirty="0"/>
          </a:p>
        </p:txBody>
      </p:sp>
      <p:pic>
        <p:nvPicPr>
          <p:cNvPr id="4" name="Picture 4"/>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374806" y="2016786"/>
            <a:ext cx="6394388" cy="36927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0EF7CBF8-D723-4394-B6C4-3CBCFF4BCF77}" type="slidenum">
              <a:rPr lang="en-US" smtClean="0"/>
              <a:pPr/>
              <a:t>17</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en-US" dirty="0"/>
              <a:t>Focus on currency risk (FX) and Interest rate risk is similar to results of international studies</a:t>
            </a:r>
          </a:p>
          <a:p>
            <a:pPr lvl="0" algn="just"/>
            <a:r>
              <a:rPr lang="en-US" dirty="0"/>
              <a:t>Focus on OTC forwards and swaps and to a lesser extent – the use of OTC options</a:t>
            </a:r>
          </a:p>
          <a:p>
            <a:pPr lvl="0" algn="just"/>
            <a:r>
              <a:rPr lang="en-US" dirty="0"/>
              <a:t>Insignificant use made of ET Futures and Options</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18</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ea typeface="+mj-ea"/>
              </a:rPr>
              <a:t>Which derivatives are used for each type of exposure?</a:t>
            </a:r>
            <a:endParaRPr lang="en-US" dirty="0"/>
          </a:p>
        </p:txBody>
      </p:sp>
      <p:pic>
        <p:nvPicPr>
          <p:cNvPr id="4" name="Content Placeholder 3"/>
          <p:cNvPicPr>
            <a:picLocks noGrp="1" noChangeAspect="1" noChangeArrowheads="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47993" y="1600200"/>
            <a:ext cx="5848014"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fld id="{0EF7CBF8-D723-4394-B6C4-3CBCFF4BCF77}" type="slidenum">
              <a:rPr lang="en-US" smtClean="0"/>
              <a:pPr/>
              <a:t>19</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lvl="0" algn="just"/>
            <a:r>
              <a:rPr lang="en-US" sz="2400" dirty="0"/>
              <a:t>Focus on OTC forwards to hedge currency risks and interest rate swaps to hedge interest rate risk.  This is similar for other studies</a:t>
            </a:r>
          </a:p>
          <a:p>
            <a:pPr lvl="0" algn="just"/>
            <a:r>
              <a:rPr lang="en-US" sz="2400" dirty="0"/>
              <a:t>Very large companies – yet 41% of companies employ only one type of derivative. Companies mainly employed forwards (3/4), and then interest rate swaps.  Close to 1/3 of companies used options.  Futures used by only 10% of companies.</a:t>
            </a:r>
          </a:p>
          <a:p>
            <a:pPr lvl="0" algn="just"/>
            <a:r>
              <a:rPr lang="en-US" sz="2400" dirty="0"/>
              <a:t>Foreign currency is a major risk for most companies;</a:t>
            </a:r>
          </a:p>
          <a:p>
            <a:pPr lvl="0" algn="just"/>
            <a:r>
              <a:rPr lang="en-US" sz="2400" dirty="0"/>
              <a:t>Percentage of companies using each type of derivative</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20</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lvl="0"/>
            <a:endParaRPr lang="en-US" dirty="0" smtClean="0"/>
          </a:p>
          <a:p>
            <a:pPr lvl="0"/>
            <a:endParaRPr lang="en-US" dirty="0"/>
          </a:p>
          <a:p>
            <a:pPr marL="0" lvl="0" indent="0">
              <a:buNone/>
            </a:pPr>
            <a:endParaRPr lang="en-US" dirty="0" smtClean="0"/>
          </a:p>
          <a:p>
            <a:pPr lvl="0"/>
            <a:r>
              <a:rPr lang="en-US" dirty="0" smtClean="0"/>
              <a:t>85</a:t>
            </a:r>
            <a:r>
              <a:rPr lang="en-US" dirty="0"/>
              <a:t>% of all financial companies use interest rate swaps</a:t>
            </a:r>
          </a:p>
          <a:p>
            <a:pPr lvl="0"/>
            <a:r>
              <a:rPr lang="en-US" dirty="0"/>
              <a:t>75% of basic materials firms reported the use of forwards</a:t>
            </a:r>
          </a:p>
          <a:p>
            <a:pPr lvl="0"/>
            <a:r>
              <a:rPr lang="en-US" dirty="0"/>
              <a:t>58% of all financial firms used options</a:t>
            </a:r>
          </a:p>
          <a:p>
            <a:pPr lvl="0"/>
            <a:r>
              <a:rPr lang="en-US" dirty="0"/>
              <a:t>67% of food producers used futures</a:t>
            </a:r>
          </a:p>
          <a:p>
            <a:endParaRPr lang="en-US" dirty="0"/>
          </a:p>
        </p:txBody>
      </p:sp>
      <p:pic>
        <p:nvPicPr>
          <p:cNvPr id="6" name="Picture 5"/>
          <p:cNvPicPr/>
          <p:nvPr/>
        </p:nvPicPr>
        <p:blipFill>
          <a:blip r:embed="rId3" cstate="print"/>
          <a:srcRect t="-15432" b="-15432"/>
          <a:stretch>
            <a:fillRect/>
          </a:stretch>
        </p:blipFill>
        <p:spPr bwMode="auto">
          <a:xfrm>
            <a:off x="1447800" y="914400"/>
            <a:ext cx="6096000" cy="1238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ve="http://schemas.openxmlformats.org/markup-compatibility/2006" xmlns:m="http://schemas.openxmlformats.org/officeDocument/2006/math" xmlns:wp="http://schemas.openxmlformats.org/drawingml/2006/wordprocessingDrawing" xmlns:wne="http://schemas.microsoft.com/office/word/2006/wordml" xmlns:pic="http://schemas.openxmlformats.org/drawingml/2006/picture" xmlns:o="urn:schemas-microsoft-com:office:office" xmlns:v="urn:schemas-microsoft-com:vml" xmlns:w10="urn:schemas-microsoft-com:office:word" xmlns:w="http://schemas.openxmlformats.org/wordprocessingml/2006/main" xmlns:ma14="http://schemas.microsoft.com/office/mac/drawingml/2011/main" xmlns="" xmlns:lc="http://schemas.openxmlformats.org/drawingml/2006/lockedCanvas" val="1"/>
            </a:ext>
          </a:extLst>
        </p:spPr>
      </p:pic>
      <p:sp>
        <p:nvSpPr>
          <p:cNvPr id="4" name="Slide Number Placeholder 3"/>
          <p:cNvSpPr>
            <a:spLocks noGrp="1"/>
          </p:cNvSpPr>
          <p:nvPr>
            <p:ph type="sldNum" sz="quarter" idx="12"/>
          </p:nvPr>
        </p:nvSpPr>
        <p:spPr/>
        <p:txBody>
          <a:bodyPr/>
          <a:lstStyle/>
          <a:p>
            <a:fld id="{0EF7CBF8-D723-4394-B6C4-3CBCFF4BCF77}" type="slidenum">
              <a:rPr lang="en-US" smtClean="0"/>
              <a:pPr/>
              <a:t>21</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r>
              <a:rPr lang="en-US" b="1" dirty="0"/>
              <a:t> Which risks are all companies exposed to?</a:t>
            </a:r>
            <a:endParaRPr lang="en-US" dirty="0"/>
          </a:p>
          <a:p>
            <a:pPr lvl="0"/>
            <a:r>
              <a:rPr lang="en-US" dirty="0"/>
              <a:t>74% of companies are exposed to currency risk, followed by interest rate risk</a:t>
            </a:r>
          </a:p>
          <a:p>
            <a:pPr lvl="0"/>
            <a:r>
              <a:rPr lang="en-US" dirty="0"/>
              <a:t>Link to use of OTC forwards to hedge foreign </a:t>
            </a:r>
            <a:r>
              <a:rPr lang="en-US" dirty="0" smtClean="0"/>
              <a:t>currency risk</a:t>
            </a:r>
          </a:p>
          <a:p>
            <a:pPr lvl="0"/>
            <a:endParaRPr lang="en-US" dirty="0"/>
          </a:p>
          <a:p>
            <a:pPr lvl="0"/>
            <a:endParaRPr lang="en-US" dirty="0" smtClean="0"/>
          </a:p>
          <a:p>
            <a:pPr lvl="0"/>
            <a:endParaRPr lang="en-US" dirty="0"/>
          </a:p>
          <a:p>
            <a:r>
              <a:rPr lang="en-US" dirty="0"/>
              <a:t>Only 7% of companies reported that they entered into derivatives to hedge exposure to credit risk</a:t>
            </a:r>
          </a:p>
          <a:p>
            <a:pPr lvl="0"/>
            <a:endParaRPr lang="en-US" dirty="0"/>
          </a:p>
        </p:txBody>
      </p:sp>
      <p:pic>
        <p:nvPicPr>
          <p:cNvPr id="4" name="Picture 3"/>
          <p:cNvPicPr/>
          <p:nvPr/>
        </p:nvPicPr>
        <p:blipFill>
          <a:blip r:embed="rId3" cstate="print"/>
          <a:stretch>
            <a:fillRect/>
          </a:stretch>
        </p:blipFill>
        <p:spPr>
          <a:xfrm>
            <a:off x="1829232" y="3200400"/>
            <a:ext cx="5457825" cy="885825"/>
          </a:xfrm>
          <a:prstGeom prst="rect">
            <a:avLst/>
          </a:prstGeom>
        </p:spPr>
      </p:pic>
      <p:sp>
        <p:nvSpPr>
          <p:cNvPr id="5" name="Slide Number Placeholder 4"/>
          <p:cNvSpPr>
            <a:spLocks noGrp="1"/>
          </p:cNvSpPr>
          <p:nvPr>
            <p:ph type="sldNum" sz="quarter" idx="12"/>
          </p:nvPr>
        </p:nvSpPr>
        <p:spPr/>
        <p:txBody>
          <a:bodyPr/>
          <a:lstStyle/>
          <a:p>
            <a:fld id="{0EF7CBF8-D723-4394-B6C4-3CBCFF4BCF77}" type="slidenum">
              <a:rPr lang="en-US" smtClean="0"/>
              <a:pPr/>
              <a:t>22</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r>
            <a:br>
              <a:rPr lang="en-US" dirty="0" smtClean="0"/>
            </a:br>
            <a:r>
              <a:rPr lang="en-US" dirty="0" smtClean="0"/>
              <a:t>Reported </a:t>
            </a:r>
            <a:r>
              <a:rPr lang="en-US" dirty="0"/>
              <a:t>risk exposures and types of derivatives used</a:t>
            </a:r>
            <a:br>
              <a:rPr lang="en-US" dirty="0"/>
            </a:br>
            <a:endParaRPr lang="en-US" dirty="0"/>
          </a:p>
        </p:txBody>
      </p:sp>
      <p:pic>
        <p:nvPicPr>
          <p:cNvPr id="4" name="Content Placeholder 3"/>
          <p:cNvPicPr>
            <a:picLocks noGrp="1"/>
          </p:cNvPicPr>
          <p:nvPr>
            <p:ph idx="1"/>
          </p:nvPr>
        </p:nvPicPr>
        <p:blipFill>
          <a:blip r:embed="rId3" cstate="print"/>
          <a:srcRect l="-71469" r="-71469"/>
          <a:stretch>
            <a:fillRect/>
          </a:stretch>
        </p:blipFill>
        <p:spPr bwMode="auto">
          <a:xfrm>
            <a:off x="1551239" y="1600200"/>
            <a:ext cx="6041521" cy="4495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ve="http://schemas.openxmlformats.org/markup-compatibility/2006" xmlns:m="http://schemas.openxmlformats.org/officeDocument/2006/math" xmlns:wp="http://schemas.openxmlformats.org/drawingml/2006/wordprocessingDrawing" xmlns:wne="http://schemas.microsoft.com/office/word/2006/wordml" xmlns:pic="http://schemas.openxmlformats.org/drawingml/2006/picture" xmlns:o="urn:schemas-microsoft-com:office:office" xmlns:v="urn:schemas-microsoft-com:vml" xmlns:w10="urn:schemas-microsoft-com:office:word" xmlns:w="http://schemas.openxmlformats.org/wordprocessingml/2006/main" xmlns:ma14="http://schemas.microsoft.com/office/mac/drawingml/2011/main" xmlns="" xmlns:lc="http://schemas.openxmlformats.org/drawingml/2006/lockedCanvas" val="1"/>
            </a:ext>
          </a:extLst>
        </p:spPr>
      </p:pic>
      <p:sp>
        <p:nvSpPr>
          <p:cNvPr id="5" name="Slide Number Placeholder 4"/>
          <p:cNvSpPr>
            <a:spLocks noGrp="1"/>
          </p:cNvSpPr>
          <p:nvPr>
            <p:ph type="sldNum" sz="quarter" idx="12"/>
          </p:nvPr>
        </p:nvSpPr>
        <p:spPr/>
        <p:txBody>
          <a:bodyPr/>
          <a:lstStyle/>
          <a:p>
            <a:fld id="{0EF7CBF8-D723-4394-B6C4-3CBCFF4BCF77}" type="slidenum">
              <a:rPr lang="en-US" smtClean="0"/>
              <a:pPr/>
              <a:t>23</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Derivative use by small caps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0000" lnSpcReduction="20000"/>
          </a:bodyPr>
          <a:lstStyle/>
          <a:p>
            <a:pPr lvl="0" algn="just"/>
            <a:r>
              <a:rPr lang="en-US" dirty="0" smtClean="0"/>
              <a:t>Sample </a:t>
            </a:r>
            <a:r>
              <a:rPr lang="en-US" dirty="0"/>
              <a:t>of companies with a market </a:t>
            </a:r>
            <a:r>
              <a:rPr lang="en-US" dirty="0" err="1"/>
              <a:t>capitalisation</a:t>
            </a:r>
            <a:r>
              <a:rPr lang="en-US" dirty="0"/>
              <a:t> below R1 billion and companies listed on the </a:t>
            </a:r>
            <a:r>
              <a:rPr lang="en-US" dirty="0" err="1"/>
              <a:t>AltX</a:t>
            </a:r>
            <a:r>
              <a:rPr lang="en-US" dirty="0"/>
              <a:t> – 104 companies </a:t>
            </a:r>
            <a:r>
              <a:rPr lang="en-US" dirty="0" err="1"/>
              <a:t>analysed</a:t>
            </a:r>
            <a:r>
              <a:rPr lang="en-US" dirty="0"/>
              <a:t> in this study</a:t>
            </a:r>
          </a:p>
          <a:p>
            <a:pPr lvl="0" algn="just"/>
            <a:r>
              <a:rPr lang="en-US" dirty="0"/>
              <a:t>Total market </a:t>
            </a:r>
            <a:r>
              <a:rPr lang="en-US" dirty="0" err="1"/>
              <a:t>capitalisation</a:t>
            </a:r>
            <a:r>
              <a:rPr lang="en-US" dirty="0"/>
              <a:t> of companies under review = R18.9bn</a:t>
            </a:r>
          </a:p>
          <a:p>
            <a:pPr lvl="0" algn="just"/>
            <a:r>
              <a:rPr lang="en-US" dirty="0"/>
              <a:t>Service sector = 69%, Manufacturing = 19% &amp; Primary sector = 12%</a:t>
            </a:r>
          </a:p>
          <a:p>
            <a:pPr lvl="0" algn="just"/>
            <a:r>
              <a:rPr lang="en-US" dirty="0"/>
              <a:t>Only 17% of small companies reported the use of derivatives</a:t>
            </a:r>
          </a:p>
          <a:p>
            <a:pPr lvl="0" algn="just"/>
            <a:r>
              <a:rPr lang="en-US" dirty="0"/>
              <a:t>Comparable studies in the USA – 12-13% of small companies</a:t>
            </a:r>
          </a:p>
          <a:p>
            <a:pPr lvl="0" algn="just"/>
            <a:r>
              <a:rPr lang="en-US" dirty="0"/>
              <a:t>NZ – 36%, Netherlands – 42% and Sweden – 34%</a:t>
            </a:r>
          </a:p>
          <a:p>
            <a:pPr lvl="0" algn="just"/>
            <a:r>
              <a:rPr lang="en-US" dirty="0"/>
              <a:t>South Africa – higher weighting of firms in the Services sector</a:t>
            </a:r>
          </a:p>
          <a:p>
            <a:pPr algn="just"/>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24</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Derivative use by small caps</a:t>
            </a:r>
            <a:r>
              <a:rPr lang="en-US" dirty="0" smtClean="0"/>
              <a:t/>
            </a:r>
            <a:br>
              <a:rPr lang="en-US" dirty="0" smtClean="0"/>
            </a:br>
            <a:endParaRPr lang="en-US" dirty="0"/>
          </a:p>
        </p:txBody>
      </p:sp>
      <p:sp>
        <p:nvSpPr>
          <p:cNvPr id="3" name="Content Placeholder 2"/>
          <p:cNvSpPr>
            <a:spLocks noGrp="1"/>
          </p:cNvSpPr>
          <p:nvPr>
            <p:ph idx="1"/>
          </p:nvPr>
        </p:nvSpPr>
        <p:spPr/>
        <p:txBody>
          <a:bodyPr>
            <a:normAutofit fontScale="77500" lnSpcReduction="20000"/>
          </a:bodyPr>
          <a:lstStyle/>
          <a:p>
            <a:pPr lvl="0" algn="just"/>
            <a:r>
              <a:rPr lang="en-US" dirty="0"/>
              <a:t>Of the companies that use derivatives, 89% use derivatives to manage foreign currency exposure, 11% use options to manage equity exposure and 5% use swaps to manage interest rate exposure</a:t>
            </a:r>
          </a:p>
          <a:p>
            <a:pPr lvl="0" algn="just"/>
            <a:r>
              <a:rPr lang="en-US" dirty="0"/>
              <a:t>Only 1 company hedged interest rate risk – using interest rate swaps</a:t>
            </a:r>
          </a:p>
          <a:p>
            <a:pPr lvl="0" algn="just"/>
            <a:r>
              <a:rPr lang="en-US" dirty="0"/>
              <a:t>Study found that 16 companies used forwards and 1 company used options to hedge foreign currency risk</a:t>
            </a:r>
          </a:p>
          <a:p>
            <a:pPr lvl="0" algn="just"/>
            <a:r>
              <a:rPr lang="en-US" dirty="0"/>
              <a:t>It was found that only 1 company hedged interest rate risk using swaps</a:t>
            </a:r>
          </a:p>
          <a:p>
            <a:pPr lvl="0" algn="just"/>
            <a:r>
              <a:rPr lang="en-US" dirty="0"/>
              <a:t>Almost all exposure hedged relates to the use of forwards to hedge foreign exchange exposure</a:t>
            </a:r>
          </a:p>
          <a:p>
            <a:pPr lvl="0" algn="just"/>
            <a:r>
              <a:rPr lang="en-US" dirty="0"/>
              <a:t>Only 6% of companies use more than one derivative</a:t>
            </a:r>
          </a:p>
          <a:p>
            <a:pPr algn="just"/>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25</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Factors Contributing to the Growth of Derivatives</a:t>
            </a:r>
            <a:br>
              <a:rPr lang="en-US" b="1" dirty="0"/>
            </a:br>
            <a:endParaRPr lang="en-US" dirty="0"/>
          </a:p>
        </p:txBody>
      </p:sp>
      <p:sp>
        <p:nvSpPr>
          <p:cNvPr id="3" name="Content Placeholder 2"/>
          <p:cNvSpPr>
            <a:spLocks noGrp="1"/>
          </p:cNvSpPr>
          <p:nvPr>
            <p:ph idx="1"/>
          </p:nvPr>
        </p:nvSpPr>
        <p:spPr/>
        <p:txBody>
          <a:bodyPr>
            <a:normAutofit fontScale="62500" lnSpcReduction="20000"/>
          </a:bodyPr>
          <a:lstStyle/>
          <a:p>
            <a:r>
              <a:rPr lang="en-US" b="1" dirty="0" smtClean="0"/>
              <a:t> </a:t>
            </a:r>
            <a:r>
              <a:rPr lang="en-US" b="1" dirty="0"/>
              <a:t>Capital </a:t>
            </a:r>
            <a:r>
              <a:rPr lang="en-US" b="1" dirty="0" smtClean="0"/>
              <a:t>Market</a:t>
            </a:r>
            <a:endParaRPr lang="en-US" dirty="0"/>
          </a:p>
          <a:p>
            <a:pPr marL="0" indent="0">
              <a:buNone/>
            </a:pPr>
            <a:r>
              <a:rPr lang="en-US" dirty="0"/>
              <a:t>South Africa’s economic and capital market growth has contributed to the rapid growth of the derivatives market. GDP per capita grew averagely by 2.6 percent between 2001 and 2008 (Table 4). The underlying value of equities and bonds in the capital market appreciated by 20.6 percent and 14.1 percent per annum respectively, while the underlying value of futures contracts experienced an average increase of 41.2 percent</a:t>
            </a:r>
            <a:r>
              <a:rPr lang="en-US" dirty="0" smtClean="0"/>
              <a:t>.</a:t>
            </a:r>
          </a:p>
          <a:p>
            <a:pPr marL="0" indent="0">
              <a:buNone/>
            </a:pPr>
            <a:endParaRPr lang="en-US" dirty="0"/>
          </a:p>
          <a:p>
            <a:r>
              <a:rPr lang="en-US" b="1" dirty="0"/>
              <a:t>Weather</a:t>
            </a:r>
          </a:p>
          <a:p>
            <a:r>
              <a:rPr lang="en-US" dirty="0"/>
              <a:t> </a:t>
            </a:r>
          </a:p>
          <a:p>
            <a:r>
              <a:rPr lang="en-US" dirty="0"/>
              <a:t>Weather risk markets are amongst the newest and most dynamic markets for financial risk transfers and include participants from a broad range of economic sectors such as energy, insurance, banking, agriculture, leisure and entertainment.  Although the weather risk market is till very much based in the United States (US), new participants from Europe, Asia and Latin America are entering this market.</a:t>
            </a:r>
          </a:p>
          <a:p>
            <a:pPr mar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26</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a:t/>
            </a:r>
            <a:br>
              <a:rPr lang="en-US" b="1" dirty="0"/>
            </a:br>
            <a:r>
              <a:rPr lang="en-US" b="1" dirty="0" smtClean="0"/>
              <a:t>Instruments </a:t>
            </a:r>
            <a:r>
              <a:rPr lang="en-US" b="1" dirty="0"/>
              <a:t>and Types of Contracts being Used in the Derivative Market</a:t>
            </a:r>
            <a:br>
              <a:rPr lang="en-US" b="1" dirty="0"/>
            </a:br>
            <a:r>
              <a:rPr lang="en-US" dirty="0"/>
              <a:t> </a:t>
            </a:r>
            <a:br>
              <a:rPr lang="en-US" dirty="0"/>
            </a:br>
            <a:endParaRPr lang="en-US" dirty="0"/>
          </a:p>
        </p:txBody>
      </p:sp>
      <p:sp>
        <p:nvSpPr>
          <p:cNvPr id="3" name="Content Placeholder 2"/>
          <p:cNvSpPr>
            <a:spLocks noGrp="1"/>
          </p:cNvSpPr>
          <p:nvPr>
            <p:ph idx="1"/>
          </p:nvPr>
        </p:nvSpPr>
        <p:spPr/>
        <p:txBody>
          <a:bodyPr>
            <a:normAutofit/>
          </a:bodyPr>
          <a:lstStyle/>
          <a:p>
            <a:pPr algn="just"/>
            <a:r>
              <a:rPr lang="en-GB" sz="2400" dirty="0"/>
              <a:t>In South Africa, derivative products include forwards and futures, forward rate agreements, interest-rate swaps, basis swaps, options, equity derivatives, and commodity futures with exchange-based and over-the-counter trade. South Africa’s agricultural commodities futures markets sees active trade in maize, wheat, sunflower seeds and soya beans, thereby providing risk-management tools for regional  </a:t>
            </a:r>
            <a:r>
              <a:rPr lang="en-US" sz="2400" dirty="0"/>
              <a:t>producers as well as pricing benchmarks.</a:t>
            </a:r>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27</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5364163"/>
          </a:xfrm>
        </p:spPr>
        <p:txBody>
          <a:bodyPr>
            <a:normAutofit/>
          </a:bodyPr>
          <a:lstStyle/>
          <a:p>
            <a:pPr algn="just"/>
            <a:r>
              <a:rPr lang="en-US" sz="2400" dirty="0"/>
              <a:t>OTC trading of currency and interest rate derivatives has been growing rapidly. Although currency derivatives are highly liquid and their notional amount of outstanding OTC contracts accounted for a larger share of trading in the market in 2007, the interest rate derivatives are growing much faster (Table 1). Overall, South Africa’s OTC market accounted for about 9.9 percent of OTC derivatives in emerging markets in 2007</a:t>
            </a:r>
          </a:p>
        </p:txBody>
      </p:sp>
      <p:sp>
        <p:nvSpPr>
          <p:cNvPr id="4" name="Slide Number Placeholder 3"/>
          <p:cNvSpPr>
            <a:spLocks noGrp="1"/>
          </p:cNvSpPr>
          <p:nvPr>
            <p:ph type="sldNum" sz="quarter" idx="12"/>
          </p:nvPr>
        </p:nvSpPr>
        <p:spPr/>
        <p:txBody>
          <a:bodyPr/>
          <a:lstStyle/>
          <a:p>
            <a:fld id="{0EF7CBF8-D723-4394-B6C4-3CBCFF4BCF77}" type="slidenum">
              <a:rPr lang="en-US" smtClean="0"/>
              <a:pPr/>
              <a:t>28</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229600" cy="1752600"/>
          </a:xfrm>
        </p:spPr>
        <p:txBody>
          <a:bodyPr>
            <a:normAutofit fontScale="90000"/>
          </a:bodyPr>
          <a:lstStyle/>
          <a:p>
            <a:r>
              <a:rPr lang="en-US" sz="2400" b="1" dirty="0" smtClean="0"/>
              <a:t/>
            </a:r>
            <a:br>
              <a:rPr lang="en-US" sz="2400" b="1" dirty="0" smtClean="0"/>
            </a:br>
            <a:r>
              <a:rPr lang="en-US" sz="2400" b="1" dirty="0"/>
              <a:t/>
            </a:r>
            <a:br>
              <a:rPr lang="en-US" sz="2400" b="1" dirty="0"/>
            </a:br>
            <a:r>
              <a:rPr lang="en-US" sz="2400" b="1" dirty="0" smtClean="0"/>
              <a:t>South </a:t>
            </a:r>
            <a:r>
              <a:rPr lang="en-US" sz="2400" b="1" dirty="0"/>
              <a:t>Africa: Trading Volume </a:t>
            </a:r>
            <a:r>
              <a:rPr lang="en-US" sz="2400" b="1" dirty="0" smtClean="0"/>
              <a:t>of over-the-counter </a:t>
            </a:r>
            <a:r>
              <a:rPr lang="en-US" sz="2400" b="1" dirty="0"/>
              <a:t>Derivatives</a:t>
            </a:r>
            <a:r>
              <a:rPr lang="en-US" sz="2400" dirty="0"/>
              <a:t/>
            </a:r>
            <a:br>
              <a:rPr lang="en-US" sz="2400" dirty="0"/>
            </a:br>
            <a:r>
              <a:rPr lang="en-US" sz="2400" dirty="0" smtClean="0"/>
              <a:t>2001–2007</a:t>
            </a:r>
            <a:r>
              <a:rPr lang="en-US" sz="2400" dirty="0"/>
              <a:t>)</a:t>
            </a:r>
            <a:br>
              <a:rPr lang="en-US" sz="2400" dirty="0"/>
            </a:br>
            <a:r>
              <a:rPr lang="en-US" sz="2400" dirty="0" smtClean="0"/>
              <a:t>(</a:t>
            </a:r>
            <a:r>
              <a:rPr lang="en-US" sz="2400" dirty="0"/>
              <a:t>Daily Averages; Notional Amount in millions of U.S. dollars)</a:t>
            </a:r>
            <a:br>
              <a:rPr lang="en-US" sz="2400" dirty="0"/>
            </a:br>
            <a:r>
              <a:rPr lang="en-US" sz="2400" dirty="0"/>
              <a:t> </a:t>
            </a:r>
            <a:br>
              <a:rPr lang="en-US" sz="2400" dirty="0"/>
            </a:br>
            <a:endParaRPr lang="en-US" sz="24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508092863"/>
              </p:ext>
            </p:extLst>
          </p:nvPr>
        </p:nvGraphicFramePr>
        <p:xfrm>
          <a:off x="1524000" y="2514600"/>
          <a:ext cx="5842000" cy="2743200"/>
        </p:xfrm>
        <a:graphic>
          <a:graphicData uri="http://schemas.openxmlformats.org/drawingml/2006/table">
            <a:tbl>
              <a:tblPr>
                <a:tableStyleId>{5C22544A-7EE6-4342-B048-85BDC9FD1C3A}</a:tableStyleId>
              </a:tblPr>
              <a:tblGrid>
                <a:gridCol w="1955800"/>
                <a:gridCol w="1168400"/>
                <a:gridCol w="927100"/>
                <a:gridCol w="863600"/>
                <a:gridCol w="927100"/>
              </a:tblGrid>
              <a:tr h="422523">
                <a:tc>
                  <a:txBody>
                    <a:bodyPr/>
                    <a:lstStyle/>
                    <a:p>
                      <a:pPr marL="63500" marR="0" algn="just">
                        <a:lnSpc>
                          <a:spcPct val="150000"/>
                        </a:lnSpc>
                        <a:spcBef>
                          <a:spcPts val="0"/>
                        </a:spcBef>
                        <a:spcAft>
                          <a:spcPts val="0"/>
                        </a:spcAft>
                      </a:pPr>
                      <a:r>
                        <a:rPr lang="en-US" sz="1100" dirty="0">
                          <a:effectLst/>
                        </a:rPr>
                        <a:t>Volume</a:t>
                      </a:r>
                      <a:endParaRPr lang="en-US" sz="1100" dirty="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a:effectLst/>
                        </a:rPr>
                        <a:t>2001</a:t>
                      </a:r>
                      <a:endParaRPr lang="en-US" sz="110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2004</a:t>
                      </a:r>
                      <a:endParaRPr lang="en-US" sz="1100">
                        <a:effectLst/>
                        <a:latin typeface="Calibri"/>
                        <a:ea typeface="Calibri"/>
                        <a:cs typeface="Times New Roman"/>
                      </a:endParaRPr>
                    </a:p>
                  </a:txBody>
                  <a:tcPr marL="0" marR="0" marT="0" marB="0" anchor="b"/>
                </a:tc>
                <a:tc>
                  <a:txBody>
                    <a:bodyPr/>
                    <a:lstStyle/>
                    <a:p>
                      <a:pPr marL="0" marR="88900" algn="just">
                        <a:lnSpc>
                          <a:spcPct val="150000"/>
                        </a:lnSpc>
                        <a:spcBef>
                          <a:spcPts val="0"/>
                        </a:spcBef>
                        <a:spcAft>
                          <a:spcPts val="0"/>
                        </a:spcAft>
                      </a:pPr>
                      <a:r>
                        <a:rPr lang="en-US" sz="1100">
                          <a:effectLst/>
                        </a:rPr>
                        <a:t>2007</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a:effectLst/>
                        </a:rPr>
                        <a:t>Growth Rate</a:t>
                      </a:r>
                      <a:endParaRPr lang="en-US" sz="1100">
                        <a:effectLst/>
                        <a:latin typeface="Calibri"/>
                        <a:ea typeface="Calibri"/>
                        <a:cs typeface="Times New Roman"/>
                      </a:endParaRPr>
                    </a:p>
                  </a:txBody>
                  <a:tcPr marL="0" marR="0" marT="0" marB="0" anchor="b"/>
                </a:tc>
              </a:tr>
              <a:tr h="512150">
                <a:tc>
                  <a:txBody>
                    <a:bodyPr/>
                    <a:lstStyle/>
                    <a:p>
                      <a:pPr marL="63500" marR="0" algn="just">
                        <a:lnSpc>
                          <a:spcPct val="150000"/>
                        </a:lnSpc>
                        <a:spcBef>
                          <a:spcPts val="0"/>
                        </a:spcBef>
                        <a:spcAft>
                          <a:spcPts val="0"/>
                        </a:spcAft>
                      </a:pPr>
                      <a:r>
                        <a:rPr lang="en-US" sz="1100">
                          <a:effectLst/>
                        </a:rPr>
                        <a:t>Currency derivatives 1/</a:t>
                      </a:r>
                      <a:endParaRPr lang="en-US" sz="110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a:effectLst/>
                        </a:rPr>
                        <a:t>7,858</a:t>
                      </a:r>
                      <a:endParaRPr lang="en-US" sz="110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8,032</a:t>
                      </a:r>
                      <a:endParaRPr lang="en-US" sz="1100">
                        <a:effectLst/>
                        <a:latin typeface="Calibri"/>
                        <a:ea typeface="Calibri"/>
                        <a:cs typeface="Times New Roman"/>
                      </a:endParaRPr>
                    </a:p>
                  </a:txBody>
                  <a:tcPr marL="0" marR="0" marT="0" marB="0" anchor="b"/>
                </a:tc>
                <a:tc>
                  <a:txBody>
                    <a:bodyPr/>
                    <a:lstStyle/>
                    <a:p>
                      <a:pPr marL="0" marR="88900" algn="just">
                        <a:lnSpc>
                          <a:spcPct val="150000"/>
                        </a:lnSpc>
                        <a:spcBef>
                          <a:spcPts val="0"/>
                        </a:spcBef>
                        <a:spcAft>
                          <a:spcPts val="0"/>
                        </a:spcAft>
                      </a:pPr>
                      <a:r>
                        <a:rPr lang="en-US" sz="1100">
                          <a:effectLst/>
                        </a:rPr>
                        <a:t>10,568</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a:effectLst/>
                        </a:rPr>
                        <a:t>2.21</a:t>
                      </a:r>
                      <a:endParaRPr lang="en-US" sz="1100">
                        <a:effectLst/>
                        <a:latin typeface="Calibri"/>
                        <a:ea typeface="Calibri"/>
                        <a:cs typeface="Times New Roman"/>
                      </a:endParaRPr>
                    </a:p>
                  </a:txBody>
                  <a:tcPr marL="0" marR="0" marT="0" marB="0" anchor="b"/>
                </a:tc>
              </a:tr>
              <a:tr h="422523">
                <a:tc>
                  <a:txBody>
                    <a:bodyPr/>
                    <a:lstStyle/>
                    <a:p>
                      <a:pPr marL="63500" marR="0" algn="just">
                        <a:lnSpc>
                          <a:spcPct val="150000"/>
                        </a:lnSpc>
                        <a:spcBef>
                          <a:spcPts val="0"/>
                        </a:spcBef>
                        <a:spcAft>
                          <a:spcPts val="0"/>
                        </a:spcAft>
                      </a:pPr>
                      <a:r>
                        <a:rPr lang="en-US" sz="1100">
                          <a:effectLst/>
                        </a:rPr>
                        <a:t>Interest rates 2/</a:t>
                      </a:r>
                      <a:endParaRPr lang="en-US" sz="110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dirty="0">
                          <a:effectLst/>
                        </a:rPr>
                        <a:t>578</a:t>
                      </a:r>
                      <a:endParaRPr lang="en-US" sz="1100" dirty="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2,961</a:t>
                      </a:r>
                      <a:endParaRPr lang="en-US" sz="1100">
                        <a:effectLst/>
                        <a:latin typeface="Calibri"/>
                        <a:ea typeface="Calibri"/>
                        <a:cs typeface="Times New Roman"/>
                      </a:endParaRPr>
                    </a:p>
                  </a:txBody>
                  <a:tcPr marL="0" marR="0" marT="0" marB="0" anchor="b"/>
                </a:tc>
                <a:tc>
                  <a:txBody>
                    <a:bodyPr/>
                    <a:lstStyle/>
                    <a:p>
                      <a:pPr marL="0" marR="88900" algn="just">
                        <a:lnSpc>
                          <a:spcPct val="150000"/>
                        </a:lnSpc>
                        <a:spcBef>
                          <a:spcPts val="0"/>
                        </a:spcBef>
                        <a:spcAft>
                          <a:spcPts val="0"/>
                        </a:spcAft>
                      </a:pPr>
                      <a:r>
                        <a:rPr lang="en-US" sz="1100">
                          <a:effectLst/>
                        </a:rPr>
                        <a:t>4,474</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a:effectLst/>
                        </a:rPr>
                        <a:t>412.28</a:t>
                      </a:r>
                      <a:endParaRPr lang="en-US" sz="1100">
                        <a:effectLst/>
                        <a:latin typeface="Calibri"/>
                        <a:ea typeface="Calibri"/>
                        <a:cs typeface="Times New Roman"/>
                      </a:endParaRPr>
                    </a:p>
                  </a:txBody>
                  <a:tcPr marL="0" marR="0" marT="0" marB="0" anchor="b"/>
                </a:tc>
              </a:tr>
              <a:tr h="422523">
                <a:tc>
                  <a:txBody>
                    <a:bodyPr/>
                    <a:lstStyle/>
                    <a:p>
                      <a:pPr marL="63500" marR="0" algn="just">
                        <a:lnSpc>
                          <a:spcPct val="150000"/>
                        </a:lnSpc>
                        <a:spcBef>
                          <a:spcPts val="0"/>
                        </a:spcBef>
                        <a:spcAft>
                          <a:spcPts val="0"/>
                        </a:spcAft>
                      </a:pPr>
                      <a:r>
                        <a:rPr lang="en-US" sz="1100">
                          <a:effectLst/>
                        </a:rPr>
                        <a:t>Total</a:t>
                      </a:r>
                      <a:endParaRPr lang="en-US" sz="110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dirty="0">
                          <a:effectLst/>
                        </a:rPr>
                        <a:t>8,436</a:t>
                      </a:r>
                      <a:endParaRPr lang="en-US" sz="1100" dirty="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10,375</a:t>
                      </a:r>
                      <a:endParaRPr lang="en-US" sz="1100">
                        <a:effectLst/>
                        <a:latin typeface="Calibri"/>
                        <a:ea typeface="Calibri"/>
                        <a:cs typeface="Times New Roman"/>
                      </a:endParaRPr>
                    </a:p>
                  </a:txBody>
                  <a:tcPr marL="0" marR="0" marT="0" marB="0" anchor="b"/>
                </a:tc>
                <a:tc>
                  <a:txBody>
                    <a:bodyPr/>
                    <a:lstStyle/>
                    <a:p>
                      <a:pPr marL="0" marR="88900" algn="just">
                        <a:lnSpc>
                          <a:spcPct val="150000"/>
                        </a:lnSpc>
                        <a:spcBef>
                          <a:spcPts val="0"/>
                        </a:spcBef>
                        <a:spcAft>
                          <a:spcPts val="0"/>
                        </a:spcAft>
                      </a:pPr>
                      <a:r>
                        <a:rPr lang="en-US" sz="1100">
                          <a:effectLst/>
                        </a:rPr>
                        <a:t>15,042</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a:effectLst/>
                        </a:rPr>
                        <a:t>22.98</a:t>
                      </a:r>
                      <a:endParaRPr lang="en-US" sz="1100">
                        <a:effectLst/>
                        <a:latin typeface="Calibri"/>
                        <a:ea typeface="Calibri"/>
                        <a:cs typeface="Times New Roman"/>
                      </a:endParaRPr>
                    </a:p>
                  </a:txBody>
                  <a:tcPr marL="0" marR="0" marT="0" marB="0" anchor="b"/>
                </a:tc>
              </a:tr>
              <a:tr h="422523">
                <a:tc>
                  <a:txBody>
                    <a:bodyPr/>
                    <a:lstStyle/>
                    <a:p>
                      <a:pPr marL="63500" marR="0" algn="just">
                        <a:lnSpc>
                          <a:spcPct val="150000"/>
                        </a:lnSpc>
                        <a:spcBef>
                          <a:spcPts val="0"/>
                        </a:spcBef>
                        <a:spcAft>
                          <a:spcPts val="0"/>
                        </a:spcAft>
                      </a:pPr>
                      <a:r>
                        <a:rPr lang="en-US" sz="1100" dirty="0">
                          <a:effectLst/>
                        </a:rPr>
                        <a:t>Total emerging market</a:t>
                      </a:r>
                      <a:endParaRPr lang="en-US" sz="1100" dirty="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dirty="0">
                          <a:effectLst/>
                        </a:rPr>
                        <a:t>160,375</a:t>
                      </a:r>
                      <a:endParaRPr lang="en-US" sz="1100" dirty="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240,389</a:t>
                      </a:r>
                      <a:endParaRPr lang="en-US" sz="1100">
                        <a:effectLst/>
                        <a:latin typeface="Calibri"/>
                        <a:ea typeface="Calibri"/>
                        <a:cs typeface="Times New Roman"/>
                      </a:endParaRPr>
                    </a:p>
                  </a:txBody>
                  <a:tcPr marL="0" marR="0" marT="0" marB="0" anchor="b"/>
                </a:tc>
                <a:tc>
                  <a:txBody>
                    <a:bodyPr/>
                    <a:lstStyle/>
                    <a:p>
                      <a:pPr marL="0" marR="88900" algn="just">
                        <a:lnSpc>
                          <a:spcPct val="150000"/>
                        </a:lnSpc>
                        <a:spcBef>
                          <a:spcPts val="0"/>
                        </a:spcBef>
                        <a:spcAft>
                          <a:spcPts val="0"/>
                        </a:spcAft>
                      </a:pPr>
                      <a:r>
                        <a:rPr lang="en-US" sz="1100">
                          <a:effectLst/>
                        </a:rPr>
                        <a:t>151,787</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a:effectLst/>
                        </a:rPr>
                        <a:t>49.89</a:t>
                      </a:r>
                      <a:endParaRPr lang="en-US" sz="1100">
                        <a:effectLst/>
                        <a:latin typeface="Calibri"/>
                        <a:ea typeface="Calibri"/>
                        <a:cs typeface="Times New Roman"/>
                      </a:endParaRPr>
                    </a:p>
                  </a:txBody>
                  <a:tcPr marL="0" marR="0" marT="0" marB="0" anchor="b"/>
                </a:tc>
              </a:tr>
              <a:tr h="540958">
                <a:tc>
                  <a:txBody>
                    <a:bodyPr/>
                    <a:lstStyle/>
                    <a:p>
                      <a:pPr marL="63500" marR="0" algn="just">
                        <a:lnSpc>
                          <a:spcPct val="150000"/>
                        </a:lnSpc>
                        <a:spcBef>
                          <a:spcPts val="0"/>
                        </a:spcBef>
                        <a:spcAft>
                          <a:spcPts val="0"/>
                        </a:spcAft>
                      </a:pPr>
                      <a:r>
                        <a:rPr lang="en-US" sz="1100">
                          <a:effectLst/>
                        </a:rPr>
                        <a:t>Share of emerging market 3/</a:t>
                      </a:r>
                      <a:endParaRPr lang="en-US" sz="1100">
                        <a:effectLst/>
                        <a:latin typeface="Calibri"/>
                        <a:ea typeface="Calibri"/>
                        <a:cs typeface="Times New Roman"/>
                      </a:endParaRPr>
                    </a:p>
                  </a:txBody>
                  <a:tcPr marL="0" marR="0" marT="0" marB="0" anchor="b"/>
                </a:tc>
                <a:tc>
                  <a:txBody>
                    <a:bodyPr/>
                    <a:lstStyle/>
                    <a:p>
                      <a:pPr marL="0" marR="241300" algn="just">
                        <a:lnSpc>
                          <a:spcPct val="150000"/>
                        </a:lnSpc>
                        <a:spcBef>
                          <a:spcPts val="0"/>
                        </a:spcBef>
                        <a:spcAft>
                          <a:spcPts val="0"/>
                        </a:spcAft>
                      </a:pPr>
                      <a:r>
                        <a:rPr lang="en-US" sz="1100" dirty="0">
                          <a:effectLst/>
                        </a:rPr>
                        <a:t>5.26</a:t>
                      </a:r>
                      <a:endParaRPr lang="en-US" sz="1100" dirty="0">
                        <a:effectLst/>
                        <a:latin typeface="Calibri"/>
                        <a:ea typeface="Calibri"/>
                        <a:cs typeface="Times New Roman"/>
                      </a:endParaRPr>
                    </a:p>
                  </a:txBody>
                  <a:tcPr marL="0" marR="0" marT="0" marB="0" anchor="b"/>
                </a:tc>
                <a:tc>
                  <a:txBody>
                    <a:bodyPr/>
                    <a:lstStyle/>
                    <a:p>
                      <a:pPr marL="0" marR="190500" algn="just">
                        <a:lnSpc>
                          <a:spcPct val="150000"/>
                        </a:lnSpc>
                        <a:spcBef>
                          <a:spcPts val="0"/>
                        </a:spcBef>
                        <a:spcAft>
                          <a:spcPts val="0"/>
                        </a:spcAft>
                      </a:pPr>
                      <a:r>
                        <a:rPr lang="en-US" sz="1100">
                          <a:effectLst/>
                        </a:rPr>
                        <a:t>4.32</a:t>
                      </a:r>
                      <a:endParaRPr lang="en-US" sz="1100">
                        <a:effectLst/>
                        <a:latin typeface="Calibri"/>
                        <a:ea typeface="Calibri"/>
                        <a:cs typeface="Times New Roman"/>
                      </a:endParaRPr>
                    </a:p>
                  </a:txBody>
                  <a:tcPr marL="0" marR="0" marT="0" marB="0" anchor="b"/>
                </a:tc>
                <a:tc>
                  <a:txBody>
                    <a:bodyPr/>
                    <a:lstStyle/>
                    <a:p>
                      <a:pPr marL="0" marR="76200" algn="just">
                        <a:lnSpc>
                          <a:spcPct val="150000"/>
                        </a:lnSpc>
                        <a:spcBef>
                          <a:spcPts val="0"/>
                        </a:spcBef>
                        <a:spcAft>
                          <a:spcPts val="0"/>
                        </a:spcAft>
                      </a:pPr>
                      <a:r>
                        <a:rPr lang="en-US" sz="1100">
                          <a:effectLst/>
                        </a:rPr>
                        <a:t>9.91</a:t>
                      </a:r>
                      <a:endParaRPr lang="en-US" sz="1100">
                        <a:effectLst/>
                        <a:latin typeface="Calibri"/>
                        <a:ea typeface="Calibri"/>
                        <a:cs typeface="Times New Roman"/>
                      </a:endParaRPr>
                    </a:p>
                  </a:txBody>
                  <a:tcPr marL="0" marR="0" marT="0" marB="0" anchor="b"/>
                </a:tc>
                <a:tc>
                  <a:txBody>
                    <a:bodyPr/>
                    <a:lstStyle/>
                    <a:p>
                      <a:pPr marL="0" marR="0" algn="just">
                        <a:lnSpc>
                          <a:spcPct val="150000"/>
                        </a:lnSpc>
                        <a:spcBef>
                          <a:spcPts val="0"/>
                        </a:spcBef>
                        <a:spcAft>
                          <a:spcPts val="0"/>
                        </a:spcAft>
                      </a:pPr>
                      <a:r>
                        <a:rPr lang="en-US" sz="1100" dirty="0">
                          <a:effectLst/>
                        </a:rPr>
                        <a:t> </a:t>
                      </a:r>
                      <a:endParaRPr lang="en-US" sz="1100" dirty="0">
                        <a:effectLst/>
                        <a:latin typeface="Calibri"/>
                        <a:ea typeface="Calibri"/>
                        <a:cs typeface="Times New Roman"/>
                      </a:endParaRPr>
                    </a:p>
                  </a:txBody>
                  <a:tcPr marL="0" marR="0" marT="0" marB="0" anchor="b"/>
                </a:tc>
              </a:tr>
            </a:tbl>
          </a:graphicData>
        </a:graphic>
      </p:graphicFrame>
      <p:sp>
        <p:nvSpPr>
          <p:cNvPr id="5" name="Slide Number Placeholder 4"/>
          <p:cNvSpPr>
            <a:spLocks noGrp="1"/>
          </p:cNvSpPr>
          <p:nvPr>
            <p:ph type="sldNum" sz="quarter" idx="12"/>
          </p:nvPr>
        </p:nvSpPr>
        <p:spPr/>
        <p:txBody>
          <a:bodyPr/>
          <a:lstStyle/>
          <a:p>
            <a:fld id="{0EF7CBF8-D723-4394-B6C4-3CBCFF4BCF77}" type="slidenum">
              <a:rPr lang="en-US" smtClean="0"/>
              <a:pPr/>
              <a:t>29</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South </a:t>
            </a:r>
            <a:r>
              <a:rPr lang="en-US" b="1" dirty="0"/>
              <a:t>Africa: Share of Emerging Market over-the-counter Derivatives</a:t>
            </a:r>
            <a:r>
              <a:rPr lang="en-US" dirty="0"/>
              <a:t/>
            </a:r>
            <a:br>
              <a:rPr lang="en-US" dirty="0"/>
            </a:br>
            <a:endParaRPr lang="en-US" dirty="0"/>
          </a:p>
        </p:txBody>
      </p:sp>
      <p:pic>
        <p:nvPicPr>
          <p:cNvPr id="4" name="Picture 3"/>
          <p:cNvPicPr/>
          <p:nvPr/>
        </p:nvPicPr>
        <p:blipFill>
          <a:blip r:embed="rId2" cstate="print"/>
          <a:srcRect/>
          <a:stretch>
            <a:fillRect/>
          </a:stretch>
        </p:blipFill>
        <p:spPr bwMode="auto">
          <a:xfrm>
            <a:off x="2590800" y="1828800"/>
            <a:ext cx="4038600" cy="4267200"/>
          </a:xfrm>
          <a:prstGeom prst="rect">
            <a:avLst/>
          </a:prstGeom>
          <a:noFill/>
        </p:spPr>
      </p:pic>
      <p:sp>
        <p:nvSpPr>
          <p:cNvPr id="5" name="Slide Number Placeholder 4"/>
          <p:cNvSpPr>
            <a:spLocks noGrp="1"/>
          </p:cNvSpPr>
          <p:nvPr>
            <p:ph type="sldNum" sz="quarter" idx="12"/>
          </p:nvPr>
        </p:nvSpPr>
        <p:spPr/>
        <p:txBody>
          <a:bodyPr/>
          <a:lstStyle/>
          <a:p>
            <a:fld id="{0EF7CBF8-D723-4394-B6C4-3CBCFF4BCF77}" type="slidenum">
              <a:rPr lang="en-US" smtClean="0"/>
              <a:pPr/>
              <a:t>30</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a:r>
            <a:br>
              <a:rPr lang="en-US" b="1" dirty="0" smtClean="0"/>
            </a:br>
            <a:r>
              <a:rPr lang="en-US" b="1" dirty="0" smtClean="0"/>
              <a:t>CONCLUSION</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lgn="just">
              <a:buNone/>
            </a:pPr>
            <a:endParaRPr lang="en-US" sz="2400" dirty="0" smtClean="0"/>
          </a:p>
          <a:p>
            <a:pPr algn="just"/>
            <a:r>
              <a:rPr lang="en-US" sz="2400" dirty="0" smtClean="0"/>
              <a:t>The </a:t>
            </a:r>
            <a:r>
              <a:rPr lang="en-US" sz="2400" dirty="0"/>
              <a:t>FMB is the product of a solid review and engagement process, and will significantly strengthen the prudential and market conduct regulation in South Africa as it pertains to financial markets. Stable, investor friendly and fair markets feeds though to a more efficient and effective allocation of limited resources supporting business growth, economic growth and employment</a:t>
            </a:r>
            <a:r>
              <a:rPr lang="en-US" sz="2400" dirty="0" smtClean="0"/>
              <a:t>.</a:t>
            </a:r>
          </a:p>
          <a:p>
            <a:pPr marL="0" indent="0" algn="just">
              <a:buNone/>
            </a:pPr>
            <a:endParaRPr lang="en-US" sz="2400" dirty="0" smtClean="0"/>
          </a:p>
          <a:p>
            <a:pPr algn="just"/>
            <a:r>
              <a:rPr lang="en-US" sz="2400" dirty="0"/>
              <a:t>Compared to the existing SSA, it remains flexible but strengthens certain provisions. It addition, the scope of regulation is broadened to cover the shadow financial system and improve the monitoring and communication of systemic risk between the SRO, the FSB and the Minister of Finance; namely that the right steps can be taken at the right time, </a:t>
            </a:r>
            <a:r>
              <a:rPr lang="en-US" sz="2400" dirty="0" err="1"/>
              <a:t>minimising</a:t>
            </a:r>
            <a:r>
              <a:rPr lang="en-US" sz="2400" dirty="0"/>
              <a:t> long lasting market disruptions.</a:t>
            </a:r>
          </a:p>
          <a:p>
            <a:pPr marL="0" indent="0" algn="just">
              <a:buNone/>
            </a:pPr>
            <a:r>
              <a:rPr lang="en-US" sz="2400" dirty="0"/>
              <a:t> </a:t>
            </a:r>
          </a:p>
          <a:p>
            <a:pPr algn="just"/>
            <a:endParaRPr lang="en-US" sz="2400" dirty="0"/>
          </a:p>
          <a:p>
            <a:endParaRPr lang="en-US"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31</a:t>
            </a:fld>
            <a:endParaRPr lang="en-US"/>
          </a:p>
        </p:txBody>
      </p:sp>
    </p:spTree>
    <p:extLst>
      <p:ext uri="{BB962C8B-B14F-4D97-AF65-F5344CB8AC3E}">
        <p14:creationId xmlns:p14="http://schemas.microsoft.com/office/powerpoint/2010/main" xmlns="" val="103458255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normAutofit fontScale="77500" lnSpcReduction="20000"/>
          </a:bodyPr>
          <a:lstStyle/>
          <a:p>
            <a:pPr algn="just"/>
            <a:r>
              <a:rPr lang="en-US" sz="3100" dirty="0"/>
              <a:t>While further strengthening of the exchange control regulations needs to be considered, it is also important to expand the set of institutional investors. The tighter regulations could stipulate limits for institutional and corporate qualified participants in the currency futures market. The aim of these regulations on asset allocations by insurance and pension funds is to prevent excessive risk taking. However, such regulations also constrain the demand side in the futures market and may limit the potential benefits for the local securities market. As the global financial turmoil 2 persists, there are concerns that the financial sector of many SSA countries will become increasingly vulnerable to swings in market sentiment and risk aversion in global financial markets</a:t>
            </a:r>
            <a:r>
              <a:rPr lang="en-US" dirty="0"/>
              <a:t>.</a:t>
            </a:r>
          </a:p>
        </p:txBody>
      </p:sp>
      <p:sp>
        <p:nvSpPr>
          <p:cNvPr id="4" name="Slide Number Placeholder 3"/>
          <p:cNvSpPr>
            <a:spLocks noGrp="1"/>
          </p:cNvSpPr>
          <p:nvPr>
            <p:ph type="sldNum" sz="quarter" idx="12"/>
          </p:nvPr>
        </p:nvSpPr>
        <p:spPr/>
        <p:txBody>
          <a:bodyPr/>
          <a:lstStyle/>
          <a:p>
            <a:fld id="{0EF7CBF8-D723-4394-B6C4-3CBCFF4BCF77}" type="slidenum">
              <a:rPr lang="en-US" smtClean="0"/>
              <a:pPr/>
              <a:t>32</a:t>
            </a:fld>
            <a:endParaRPr lang="en-US"/>
          </a:p>
        </p:txBody>
      </p:sp>
    </p:spTree>
    <p:extLst>
      <p:ext uri="{BB962C8B-B14F-4D97-AF65-F5344CB8AC3E}">
        <p14:creationId xmlns:p14="http://schemas.microsoft.com/office/powerpoint/2010/main" xmlns="" val="296459084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CONCLUSION</a:t>
            </a:r>
            <a:endParaRPr lang="en-US" dirty="0"/>
          </a:p>
        </p:txBody>
      </p:sp>
      <p:sp>
        <p:nvSpPr>
          <p:cNvPr id="3" name="Content Placeholder 2"/>
          <p:cNvSpPr>
            <a:spLocks noGrp="1"/>
          </p:cNvSpPr>
          <p:nvPr>
            <p:ph idx="1"/>
          </p:nvPr>
        </p:nvSpPr>
        <p:spPr/>
        <p:txBody>
          <a:bodyPr>
            <a:normAutofit/>
          </a:bodyPr>
          <a:lstStyle/>
          <a:p>
            <a:pPr algn="just"/>
            <a:r>
              <a:rPr lang="en-US" sz="2400" dirty="0"/>
              <a:t>The current financial crisis and the lax regulation of derivatives that is exacerbating the financial turmoil in developed countries have also pointed towards the need for more regulation in order for the derivatives market to yield its ultimate benefit. There is a need to maintain investment restrictions on institutional investors, especially foreign investors such as insurance and pension funds. At the same time, the set of local institutional investors needs to be expanded to deepen the market</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33</a:t>
            </a:fld>
            <a:endParaRPr lang="en-US"/>
          </a:p>
        </p:txBody>
      </p:sp>
    </p:spTree>
    <p:extLst>
      <p:ext uri="{BB962C8B-B14F-4D97-AF65-F5344CB8AC3E}">
        <p14:creationId xmlns:p14="http://schemas.microsoft.com/office/powerpoint/2010/main" xmlns="" val="32935805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just"/>
            <a:r>
              <a:rPr lang="en-US" sz="2400" dirty="0"/>
              <a:t>Certain investment restrictions have affected the involvement of unit trusts in fixed income derivatives (interest rate futures). However, other institutional investors such as pension funds and banks are very active in the interest rate futures market. Local banks concentrate on the one-to-five-year maturity segment and pension funds on the five-year and above segment. There is a need to review investment restrictions on unit trusts with a view to further deepen the market once the industry is properly regulated and supervisory capacity is enhanced.</a:t>
            </a:r>
          </a:p>
          <a:p>
            <a:pPr algn="just"/>
            <a:endParaRPr lang="en-US" sz="2400" dirty="0"/>
          </a:p>
        </p:txBody>
      </p:sp>
      <p:sp>
        <p:nvSpPr>
          <p:cNvPr id="4" name="Slide Number Placeholder 3"/>
          <p:cNvSpPr>
            <a:spLocks noGrp="1"/>
          </p:cNvSpPr>
          <p:nvPr>
            <p:ph type="sldNum" sz="quarter" idx="12"/>
          </p:nvPr>
        </p:nvSpPr>
        <p:spPr/>
        <p:txBody>
          <a:bodyPr/>
          <a:lstStyle/>
          <a:p>
            <a:fld id="{0EF7CBF8-D723-4394-B6C4-3CBCFF4BCF77}" type="slidenum">
              <a:rPr lang="en-US" smtClean="0"/>
              <a:pPr/>
              <a:t>34</a:t>
            </a:fld>
            <a:endParaRPr lang="en-US"/>
          </a:p>
        </p:txBody>
      </p:sp>
    </p:spTree>
    <p:extLst>
      <p:ext uri="{BB962C8B-B14F-4D97-AF65-F5344CB8AC3E}">
        <p14:creationId xmlns:p14="http://schemas.microsoft.com/office/powerpoint/2010/main" xmlns="" val="340370634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141</TotalTime>
  <Words>2869</Words>
  <Application>Microsoft Office PowerPoint</Application>
  <PresentationFormat>On-screen Show (4:3)</PresentationFormat>
  <Paragraphs>155</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Financial Derivatives Market of South Africa</vt:lpstr>
      <vt:lpstr> History   </vt:lpstr>
      <vt:lpstr>Slide 3</vt:lpstr>
      <vt:lpstr>Slide 4</vt:lpstr>
      <vt:lpstr>Performance   </vt:lpstr>
      <vt:lpstr> Benefits of Derivatives </vt:lpstr>
      <vt:lpstr>Slide 7</vt:lpstr>
      <vt:lpstr>Slide 8</vt:lpstr>
      <vt:lpstr>Establishment of Derivative Market </vt:lpstr>
      <vt:lpstr>Slide 10</vt:lpstr>
      <vt:lpstr>Slide 11</vt:lpstr>
      <vt:lpstr>Slide 12</vt:lpstr>
      <vt:lpstr>Slide 13</vt:lpstr>
      <vt:lpstr>Slide 14</vt:lpstr>
      <vt:lpstr>Slide 15</vt:lpstr>
      <vt:lpstr>  Derivative User in the Country Review of prior South African study: types of risks hedged by S A Companies</vt:lpstr>
      <vt:lpstr> Review of prior South African study: types of derivatives used by SA companies</vt:lpstr>
      <vt:lpstr>Slide 18</vt:lpstr>
      <vt:lpstr>Which derivatives are used for each type of exposure?</vt:lpstr>
      <vt:lpstr>Slide 20</vt:lpstr>
      <vt:lpstr>Slide 21</vt:lpstr>
      <vt:lpstr>Slide 22</vt:lpstr>
      <vt:lpstr> Reported risk exposures and types of derivatives used </vt:lpstr>
      <vt:lpstr>Derivative use by small caps </vt:lpstr>
      <vt:lpstr>Derivative use by small caps </vt:lpstr>
      <vt:lpstr>Factors Contributing to the Growth of Derivatives </vt:lpstr>
      <vt:lpstr>  Instruments and Types of Contracts being Used in the Derivative Market   </vt:lpstr>
      <vt:lpstr>Slide 28</vt:lpstr>
      <vt:lpstr>  South Africa: Trading Volume of over-the-counter Derivatives 2001–2007) (Daily Averages; Notional Amount in millions of U.S. dollars)   </vt:lpstr>
      <vt:lpstr> South Africa: Share of Emerging Market over-the-counter Derivatives </vt:lpstr>
      <vt:lpstr> CONCLUSION </vt:lpstr>
      <vt:lpstr>CONCLUSION</vt:lpstr>
      <vt:lpstr>CONCLUSION</vt:lpstr>
      <vt:lpstr>Slide 34</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and performance of South Africa stock market</dc:title>
  <dc:creator>MyUserName</dc:creator>
  <cp:lastModifiedBy>Administrator</cp:lastModifiedBy>
  <cp:revision>32</cp:revision>
  <dcterms:created xsi:type="dcterms:W3CDTF">2013-12-26T06:41:18Z</dcterms:created>
  <dcterms:modified xsi:type="dcterms:W3CDTF">2013-12-31T06:06:50Z</dcterms:modified>
</cp:coreProperties>
</file>