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A8E646-7686-43DB-A87B-24B79B194763}" type="datetimeFigureOut">
              <a:rPr lang="en-US" smtClean="0"/>
              <a:t>12/29/2013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959FC3-F5DF-436E-828D-99DBEA65E1B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3BD0562D-4903-4FEF-8DA2-C1376AFCD32C}" type="slidenum">
              <a:rPr lang="en-US" smtClean="0"/>
              <a:pPr>
                <a:defRPr/>
              </a:pPr>
              <a:t>1</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1C475A19-B623-4521-B858-8364BE1E49D0}" type="slidenum">
              <a:rPr lang="en-US" smtClean="0"/>
              <a:pPr>
                <a:defRPr/>
              </a:pPr>
              <a:t>2</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B41FA7AC-AA02-412F-B4A1-D5E12A2D180C}" type="slidenum">
              <a:rPr lang="en-US" smtClean="0"/>
              <a:pPr>
                <a:defRPr/>
              </a:pPr>
              <a:t>3</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483C1B5D-C4E9-4684-BC2C-868CD9103C82}" type="slidenum">
              <a:rPr lang="en-US" smtClean="0"/>
              <a:pPr>
                <a:defRPr/>
              </a:pPr>
              <a:t>4</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52480784-1E87-4357-B996-ED6470631B58}" type="slidenum">
              <a:rPr lang="en-US" smtClean="0"/>
              <a:pPr>
                <a:defRPr/>
              </a:pPr>
              <a:t>5</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133DE8E8-66A9-403F-8D83-3499E64C0198}" type="slidenum">
              <a:rPr lang="en-US" smtClean="0"/>
              <a:pPr>
                <a:defRPr/>
              </a:pPr>
              <a:t>6</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ED786802-4BC2-4345-B7B6-42409347D2A8}" type="slidenum">
              <a:rPr lang="en-US" smtClean="0"/>
              <a:pPr>
                <a:defRPr/>
              </a:pPr>
              <a:t>7</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5D9A146F-2E00-450A-ABD8-3DDE1A760278}" type="slidenum">
              <a:rPr lang="en-US" smtClean="0"/>
              <a:pPr>
                <a:defRPr/>
              </a:pPr>
              <a:t>8</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F2C36F63-92CB-484C-881B-2EE1A3AB67D3}" type="slidenum">
              <a:rPr lang="en-US" smtClean="0"/>
              <a:pPr>
                <a:defRPr/>
              </a:pPr>
              <a:t>9</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D1D73925-6898-424E-8EE1-630B46CCD97E}" type="slidenum">
              <a:rPr lang="en-US" smtClean="0"/>
              <a:pPr>
                <a:defRPr/>
              </a:pPr>
              <a:t>10</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044C7C2E-EAE2-44FE-9064-AAB4EC08B8CE}" type="slidenum">
              <a:rPr lang="en-US" smtClean="0"/>
              <a:pPr>
                <a:defRPr/>
              </a:pPr>
              <a:t>11</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17291B94-04F1-4DF9-9532-B23DF6D3CBD6}" type="slidenum">
              <a:rPr lang="en-US" smtClean="0"/>
              <a:pPr>
                <a:defRPr/>
              </a:pPr>
              <a:t>12</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8324598D-5E51-4189-91FF-7443638DEEAC}" type="slidenum">
              <a:rPr lang="en-US" smtClean="0"/>
              <a:pPr>
                <a:defRPr/>
              </a:pPr>
              <a:t>13</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8384263E-84D6-4D6D-B9DF-872EFE781407}" type="slidenum">
              <a:rPr lang="en-US" smtClean="0"/>
              <a:pPr>
                <a:defRPr/>
              </a:pPr>
              <a:t>14</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CD555DFB-6E99-4858-B29A-22C7D7C7DD0B}" type="slidenum">
              <a:rPr lang="en-US" smtClean="0"/>
              <a:pPr>
                <a:defRPr/>
              </a:pPr>
              <a:t>15</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49F2571A-F2B0-47D8-B23A-DFE3DFEA1397}" type="slidenum">
              <a:rPr lang="en-US" smtClean="0"/>
              <a:pPr>
                <a:defRPr/>
              </a:pPr>
              <a:t>16</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83F9C706-72D4-4515-A4AC-E169543498BE}" type="slidenum">
              <a:rPr lang="en-US" smtClean="0"/>
              <a:pPr>
                <a:defRPr/>
              </a:pPr>
              <a:t>17</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EB3BB039-D425-43F8-BAA9-7DE725F82E50}" type="slidenum">
              <a:rPr lang="en-US" smtClean="0"/>
              <a:pPr>
                <a:defRPr/>
              </a:pPr>
              <a:t>18</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74FF61D4-2B3D-4746-8A6A-B03E26CFAE1D}" type="slidenum">
              <a:rPr lang="en-US" smtClean="0"/>
              <a:pPr>
                <a:defRPr/>
              </a:pPr>
              <a:t>19</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073D9747-32A9-4FC2-81A6-C1EABD1E61E8}" type="slidenum">
              <a:rPr lang="en-US" smtClean="0"/>
              <a:pPr>
                <a:defRPr/>
              </a:pPr>
              <a:t>20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DF85DF60-DC19-4CA1-9AD6-2DE015601620}" type="slidenum">
              <a:rPr lang="en-US" smtClean="0"/>
              <a:pPr>
                <a:defRPr/>
              </a:pPr>
              <a:t>21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79553816-1054-4629-B6A1-561AF7738185}" type="slidenum">
              <a:rPr lang="en-US" smtClean="0"/>
              <a:pPr>
                <a:defRPr/>
              </a:pPr>
              <a:t>22</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082544B3-9B92-485F-A4C4-A67C5E2CBCB5}" type="slidenum">
              <a:rPr lang="en-US" smtClean="0"/>
              <a:pPr>
                <a:defRPr/>
              </a:pPr>
              <a:t>23</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F42B53CF-C32A-40FC-9A7C-4DECEA802799}" type="slidenum">
              <a:rPr lang="en-US" smtClean="0"/>
              <a:pPr>
                <a:defRPr/>
              </a:pPr>
              <a:t>24</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35AAB4D7-09A6-4193-920D-E39CCDE91C3A}" type="slidenum">
              <a:rPr lang="en-US" smtClean="0"/>
              <a:pPr>
                <a:defRPr/>
              </a:pPr>
              <a:t>25</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23BA760F-F79E-49DB-AB9C-641FFD9BBD35}" type="slidenum">
              <a:rPr lang="en-US" smtClean="0"/>
              <a:pPr>
                <a:defRPr/>
              </a:pPr>
              <a:t>26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96105EAE-7722-472B-AD8B-937A6673C5F7}" type="slidenum">
              <a:rPr lang="en-US" smtClean="0"/>
              <a:pPr>
                <a:defRPr/>
              </a:pPr>
              <a:t>27</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3A16D82B-6151-494E-92D6-258EEE294B66}" type="slidenum">
              <a:rPr lang="en-US" smtClean="0"/>
              <a:pPr>
                <a:defRPr/>
              </a:pPr>
              <a:t>28</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0FC0B89F-64ED-4221-A295-764A0C125E88}" type="slidenum">
              <a:rPr lang="en-US" smtClean="0"/>
              <a:pPr>
                <a:defRPr/>
              </a:pPr>
              <a:t>29</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BD29F9D0-5341-4FE9-96ED-B785D613D2AB}" type="slidenum">
              <a:rPr lang="en-US" smtClean="0"/>
              <a:pPr>
                <a:defRPr/>
              </a:pPr>
              <a:t>30</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FA237C34-5698-472B-9170-76A90BD7A8ED}" type="slidenum">
              <a:rPr lang="en-US" smtClean="0"/>
              <a:pPr>
                <a:defRPr/>
              </a:pPr>
              <a:t>31</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A20C3732-1C07-48CD-B879-F937A5A90534}" type="slidenum">
              <a:rPr lang="en-US" smtClean="0"/>
              <a:pPr>
                <a:defRPr/>
              </a:pPr>
              <a:t>32</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C1B75583-E021-4282-8807-824E8A660433}" type="slidenum">
              <a:rPr lang="en-US" smtClean="0"/>
              <a:pPr>
                <a:defRPr/>
              </a:pPr>
              <a:t>33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BBEEA552-F9EE-4E10-BBC6-7523D126822D}" type="slidenum">
              <a:rPr lang="en-US" smtClean="0"/>
              <a:pPr>
                <a:defRPr/>
              </a:pPr>
              <a:t>34</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619D59C9-E347-4628-AE55-146D5139870D}" type="slidenum">
              <a:rPr lang="en-US" smtClean="0"/>
              <a:pPr>
                <a:defRPr/>
              </a:pPr>
              <a:t>35</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9F2BF98E-C3A0-4FE1-8689-B5744FFCA18D}" type="slidenum">
              <a:rPr lang="en-US" smtClean="0"/>
              <a:pPr>
                <a:defRPr/>
              </a:pPr>
              <a:t>36</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F9A4FEB2-F41A-443D-A9DD-BACB5F75D8CD}" type="slidenum">
              <a:rPr lang="en-US" smtClean="0"/>
              <a:pPr>
                <a:defRPr/>
              </a:pPr>
              <a:t>37</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DC5EB88A-7A39-493B-A617-E4D96DC0589A}" type="slidenum">
              <a:rPr lang="en-US" smtClean="0"/>
              <a:pPr>
                <a:defRPr/>
              </a:pPr>
              <a:t>38</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76F32B6D-6B92-40B3-8B57-BBF7355DC060}" type="slidenum">
              <a:rPr lang="en-US" smtClean="0"/>
              <a:pPr>
                <a:defRPr/>
              </a:pPr>
              <a:t>39</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266C5EC6-DCD5-45EA-9F0C-CF9D954214AA}" type="slidenum">
              <a:rPr lang="en-US" smtClean="0"/>
              <a:pPr>
                <a:defRPr/>
              </a:pPr>
              <a:t>40</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2E5EDFBE-DC9A-4822-B6B8-4C429888795A}" type="slidenum">
              <a:rPr lang="en-US" smtClean="0"/>
              <a:pPr>
                <a:defRPr/>
              </a:pPr>
              <a:t>41</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AA87F14C-0F93-4E2F-AA59-CF93951450B7}" type="slidenum">
              <a:rPr lang="en-US" smtClean="0"/>
              <a:pPr>
                <a:defRPr/>
              </a:pPr>
              <a:t>42</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7AEBF8CF-E9C3-440D-AB8F-4741BA5882AB}" type="slidenum">
              <a:rPr lang="en-US" smtClean="0"/>
              <a:pPr>
                <a:defRPr/>
              </a:pPr>
              <a:t>43</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68D4B2C7-15C2-49F9-A60D-BD50327E683A}" type="slidenum">
              <a:rPr lang="en-US" smtClean="0"/>
              <a:pPr>
                <a:defRPr/>
              </a:pPr>
              <a:t>44</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8B25FC28-EFC7-416C-8CA2-03201A514E3F}" type="slidenum">
              <a:rPr lang="en-US" smtClean="0"/>
              <a:pPr>
                <a:defRPr/>
              </a:pPr>
              <a:t>45</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1CE9050E-97B4-49E2-A937-40C9D802B211}" type="slidenum">
              <a:rPr lang="en-US" smtClean="0"/>
              <a:pPr>
                <a:defRPr/>
              </a:pPr>
              <a:t>46</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864F9C7C-5040-41A3-99F7-1539F34ED5D4}" type="slidenum">
              <a:rPr lang="en-US" smtClean="0"/>
              <a:pPr>
                <a:defRPr/>
              </a:pPr>
              <a:t>47</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58363B26-9BF0-4C44-B88C-D82628304835}" type="slidenum">
              <a:rPr lang="en-US" smtClean="0"/>
              <a:pPr>
                <a:defRPr/>
              </a:pPr>
              <a:t>48</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44091341-D6C9-4971-AA23-D14F8F3604EC}" type="slidenum">
              <a:rPr lang="en-US" smtClean="0"/>
              <a:pPr>
                <a:defRPr/>
              </a:pPr>
              <a:t>49</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87EB26-A328-4295-AE48-06CB8394B02C}" type="datetimeFigureOut">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EB26-A328-4295-AE48-06CB8394B02C}" type="datetimeFigureOut">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87EB26-A328-4295-AE48-06CB8394B02C}" type="datetimeFigureOut">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87EB26-A328-4295-AE48-06CB8394B02C}" type="datetimeFigureOut">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87EB26-A328-4295-AE48-06CB8394B02C}" type="datetimeFigureOut">
              <a:rPr lang="en-US" smtClean="0"/>
              <a:t>12/29/2013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87EB26-A328-4295-AE48-06CB8394B02C}" type="datetimeFigureOut">
              <a:rPr lang="en-US" smtClean="0"/>
              <a:t>12/29/2013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87EB26-A328-4295-AE48-06CB8394B02C}" type="datetimeFigureOut">
              <a:rPr lang="en-US" smtClean="0"/>
              <a:t>12/29/2013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87EB26-A328-4295-AE48-06CB8394B02C}" type="datetimeFigureOut">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87EB26-A328-4295-AE48-06CB8394B02C}" type="datetimeFigureOut">
              <a:rPr lang="en-US" smtClean="0"/>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EB26-A328-4295-AE48-06CB8394B02C}" type="datetimeFigureOut">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87EB26-A328-4295-AE48-06CB8394B02C}" type="datetimeFigureOut">
              <a:rPr lang="en-US" smtClean="0"/>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BE67C7-2FDA-4AE7-9B7F-D83AB59E9B9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7EB26-A328-4295-AE48-06CB8394B02C}" type="datetimeFigureOut">
              <a:rPr lang="en-US" smtClean="0"/>
              <a:t>12/29/2013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BE67C7-2FDA-4AE7-9B7F-D83AB59E9B9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hyperlink" Target="http://en.wikipedia.org/wiki/Deposit_account" TargetMode="External"/><Relationship Id="rId3" Type="http://schemas.openxmlformats.org/officeDocument/2006/relationships/hyperlink" Target="http://en.wikipedia.org/wiki/Monetary_policy" TargetMode="External"/><Relationship Id="rId7" Type="http://schemas.openxmlformats.org/officeDocument/2006/relationships/hyperlink" Target="http://en.wikipedia.org/wiki/Investment" TargetMode="External"/><Relationship Id="rId12"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hyperlink" Target="http://en.wikipedia.org/wiki/Business" TargetMode="External"/><Relationship Id="rId11" Type="http://schemas.openxmlformats.org/officeDocument/2006/relationships/hyperlink" Target="http://en.wikipedia.org/wiki/Money" TargetMode="External"/><Relationship Id="rId5" Type="http://schemas.openxmlformats.org/officeDocument/2006/relationships/hyperlink" Target="http://en.wikipedia.org/wiki/Finance" TargetMode="External"/><Relationship Id="rId10" Type="http://schemas.openxmlformats.org/officeDocument/2006/relationships/hyperlink" Target="http://en.wikipedia.org/wiki/Credit_(finance)" TargetMode="External"/><Relationship Id="rId4" Type="http://schemas.openxmlformats.org/officeDocument/2006/relationships/hyperlink" Target="http://en.wikipedia.org/wiki/Economic_policy" TargetMode="External"/><Relationship Id="rId9" Type="http://schemas.openxmlformats.org/officeDocument/2006/relationships/hyperlink" Target="http://en.wikipedia.org/wiki/Market_liquidity"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Dalian" TargetMode="External"/><Relationship Id="rId3" Type="http://schemas.openxmlformats.org/officeDocument/2006/relationships/hyperlink" Target="http://en.wikipedia.org/wiki/Chinese_economic_stimulus_program" TargetMode="External"/><Relationship Id="rId7" Type="http://schemas.openxmlformats.org/officeDocument/2006/relationships/hyperlink" Target="http://en.wikipedia.org/wiki/Shanghai"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en.wikipedia.org/wiki/Futures_exchange" TargetMode="External"/><Relationship Id="rId11" Type="http://schemas.openxmlformats.org/officeDocument/2006/relationships/image" Target="../media/image1.gif"/><Relationship Id="rId5" Type="http://schemas.openxmlformats.org/officeDocument/2006/relationships/hyperlink" Target="http://en.wikipedia.org/wiki/Shenzhen_Stock_Exchange" TargetMode="External"/><Relationship Id="rId10" Type="http://schemas.openxmlformats.org/officeDocument/2006/relationships/hyperlink" Target="http://en.wikipedia.org/wiki/China_Securities_Regulatory_Commission" TargetMode="External"/><Relationship Id="rId4" Type="http://schemas.openxmlformats.org/officeDocument/2006/relationships/hyperlink" Target="http://en.wikipedia.org/wiki/Shanghai_Stock_Exchange" TargetMode="External"/><Relationship Id="rId9" Type="http://schemas.openxmlformats.org/officeDocument/2006/relationships/hyperlink" Target="http://en.wikipedia.org/wiki/Zhengzhou"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Stock_exchanges" TargetMode="External"/><Relationship Id="rId7" Type="http://schemas.openxmlformats.org/officeDocument/2006/relationships/image" Target="../media/image1.gi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en.wikipedia.org/wiki/Government-owned_corporation" TargetMode="External"/><Relationship Id="rId5" Type="http://schemas.openxmlformats.org/officeDocument/2006/relationships/hyperlink" Target="http://en.wikipedia.org/wiki/Shenzhen" TargetMode="External"/><Relationship Id="rId4" Type="http://schemas.openxmlformats.org/officeDocument/2006/relationships/hyperlink" Target="http://en.wikipedia.org/wiki/Shanghai"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en.wikipedia.org/wiki/Shareholder" TargetMode="External"/><Relationship Id="rId7" Type="http://schemas.openxmlformats.org/officeDocument/2006/relationships/image" Target="../media/image1.gi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en.wikipedia.org/wiki/Securities_exchange" TargetMode="External"/><Relationship Id="rId5" Type="http://schemas.openxmlformats.org/officeDocument/2006/relationships/hyperlink" Target="http://en.wikipedia.org/wiki/Deposit_account" TargetMode="External"/><Relationship Id="rId4" Type="http://schemas.openxmlformats.org/officeDocument/2006/relationships/hyperlink" Target="http://en.wikipedia.org/wiki/Market_econom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Hong_Kong_Monetary_Authority"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8.xml.rels><?xml version="1.0" encoding="UTF-8" standalone="yes"?>
<Relationships xmlns="http://schemas.openxmlformats.org/package/2006/relationships"><Relationship Id="rId3" Type="http://schemas.openxmlformats.org/officeDocument/2006/relationships/hyperlink" Target="http://www.globalderivativeschina.com/"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gif"/></Relationships>
</file>

<file path=ppt/slides/_rels/slide1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en.wikipedia.org/wiki/Hong_Kong_Monetary_Authority"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gif"/></Relationships>
</file>

<file path=ppt/slides/_rels/slide1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en.wikipedia.org/wiki/Taiwan" TargetMode="External"/><Relationship Id="rId3" Type="http://schemas.openxmlformats.org/officeDocument/2006/relationships/hyperlink" Target="http://en.wikipedia.org/wiki/Currency" TargetMode="External"/><Relationship Id="rId7" Type="http://schemas.openxmlformats.org/officeDocument/2006/relationships/hyperlink" Target="http://en.wikipedia.org/wiki/Hong_Kong"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en.wikipedia.org/wiki/Mainland_China" TargetMode="External"/><Relationship Id="rId11" Type="http://schemas.openxmlformats.org/officeDocument/2006/relationships/image" Target="../media/image1.gif"/><Relationship Id="rId5" Type="http://schemas.openxmlformats.org/officeDocument/2006/relationships/hyperlink" Target="http://en.wikipedia.org/wiki/Legal_tender" TargetMode="External"/><Relationship Id="rId10" Type="http://schemas.openxmlformats.org/officeDocument/2006/relationships/hyperlink" Target="http://en.wikipedia.org/wiki/People%27s_Bank_of_China" TargetMode="External"/><Relationship Id="rId4" Type="http://schemas.openxmlformats.org/officeDocument/2006/relationships/hyperlink" Target="http://en.wikipedia.org/wiki/China" TargetMode="External"/><Relationship Id="rId9" Type="http://schemas.openxmlformats.org/officeDocument/2006/relationships/hyperlink" Target="http://en.wikipedia.org/wiki/Macau"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1.gi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gi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gi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gi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image" Target="../media/image1.gi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1.gif"/><Relationship Id="rId4" Type="http://schemas.openxmlformats.org/officeDocument/2006/relationships/hyperlink" Target="http://www.google.com.pk/url?sa=t&amp;rct=j&amp;q=shibor&amp;source=web&amp;cd=2&amp;cad=rja&amp;ved=0CDYQFjAB&amp;url=http://www.shibor.org/shibor/web/html/index_e.html&amp;ei=XjqVUafSGOWr4AS_oYDQDQ&amp;usg=AFQjCNGmb__mSBrjEf3v_QItt__HM8vzQw&amp;bvm=bv.46471029,d.bG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1.gif"/></Relationships>
</file>

<file path=ppt/slides/_rels/slide48.xml.rels><?xml version="1.0" encoding="UTF-8" standalone="yes"?>
<Relationships xmlns="http://schemas.openxmlformats.org/package/2006/relationships"><Relationship Id="rId8" Type="http://schemas.openxmlformats.org/officeDocument/2006/relationships/hyperlink" Target="http://en.wikipedia.org/wiki/Taiwan" TargetMode="External"/><Relationship Id="rId3" Type="http://schemas.openxmlformats.org/officeDocument/2006/relationships/hyperlink" Target="http://en.wikipedia.org/wiki/Currency" TargetMode="External"/><Relationship Id="rId7" Type="http://schemas.openxmlformats.org/officeDocument/2006/relationships/hyperlink" Target="http://en.wikipedia.org/wiki/Hong_Kong" TargetMode="Externa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hyperlink" Target="http://en.wikipedia.org/wiki/Mainland_China" TargetMode="External"/><Relationship Id="rId5" Type="http://schemas.openxmlformats.org/officeDocument/2006/relationships/hyperlink" Target="http://en.wikipedia.org/wiki/Legal_tender" TargetMode="External"/><Relationship Id="rId10" Type="http://schemas.openxmlformats.org/officeDocument/2006/relationships/image" Target="../media/image1.gif"/><Relationship Id="rId4" Type="http://schemas.openxmlformats.org/officeDocument/2006/relationships/hyperlink" Target="http://en.wikipedia.org/wiki/China" TargetMode="External"/><Relationship Id="rId9" Type="http://schemas.openxmlformats.org/officeDocument/2006/relationships/hyperlink" Target="http://en.wikipedia.org/wiki/Macau"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www.bis.org/ifc/publ/ifcb35c.pdf" TargetMode="External"/><Relationship Id="rId3" Type="http://schemas.openxmlformats.org/officeDocument/2006/relationships/hyperlink" Target="http://www.foa.co.uk/events/events.aspx?event=events&amp;eventId=69a33d96-7d5f-e011-805a-00215aaaa6b8" TargetMode="External"/><Relationship Id="rId7" Type="http://schemas.openxmlformats.org/officeDocument/2006/relationships/hyperlink" Target="http://www.investopedia.com/exam-guide/cfa-level-1/derivatives/purposes-benefits-derivatives.asp"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6" Type="http://schemas.openxmlformats.org/officeDocument/2006/relationships/hyperlink" Target="http://www.wisegeek.org/what-is-a-derivative-market.htm" TargetMode="External"/><Relationship Id="rId5" Type="http://schemas.openxmlformats.org/officeDocument/2006/relationships/hyperlink" Target="http://scholar.google.com.pk/scholar?q=factors+contributing+to+growth+of+derivatives+in+china&amp;hl=en&amp;as_sdt=0&amp;as_vis=1&amp;oi=scholart&amp;sa=X&amp;ei=-u-NUY3ZLcaHtAbgxoGoDA&amp;ved=0CCgQgQMwAA" TargetMode="External"/><Relationship Id="rId10" Type="http://schemas.openxmlformats.org/officeDocument/2006/relationships/image" Target="../media/image1.gif"/><Relationship Id="rId4" Type="http://schemas.openxmlformats.org/officeDocument/2006/relationships/hyperlink" Target="http://www.bis.org/publ/bppdf/bispap30x.pdf" TargetMode="External"/><Relationship Id="rId9" Type="http://schemas.openxmlformats.org/officeDocument/2006/relationships/hyperlink" Target="http://en.wikipedia.org/wiki/Renminb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119188"/>
            <a:ext cx="7772400" cy="1951037"/>
          </a:xfrm>
        </p:spPr>
        <p:txBody>
          <a:bodyPr>
            <a:normAutofit fontScale="90000"/>
          </a:bodyPr>
          <a:lstStyle/>
          <a:p>
            <a:pPr algn="ctr" eaLnBrk="1" hangingPunct="1">
              <a:defRPr/>
            </a:pPr>
            <a:r>
              <a:rPr lang="en-US" dirty="0" smtClean="0"/>
              <a:t/>
            </a:r>
            <a:br>
              <a:rPr lang="en-US" dirty="0" smtClean="0"/>
            </a:br>
            <a:r>
              <a:rPr lang="en-US" dirty="0" smtClean="0"/>
              <a:t/>
            </a:r>
            <a:br>
              <a:rPr lang="en-US" dirty="0" smtClean="0"/>
            </a:br>
            <a:r>
              <a:rPr lang="en-US" sz="3600" kern="1200" dirty="0" smtClean="0">
                <a:solidFill>
                  <a:srgbClr val="E86F62"/>
                </a:solidFill>
                <a:effectLst>
                  <a:outerShdw blurRad="38100" dist="38100" dir="2700000" algn="tl">
                    <a:srgbClr val="000000">
                      <a:alpha val="43137"/>
                    </a:srgbClr>
                  </a:outerShdw>
                </a:effectLst>
              </a:rPr>
              <a:t>Lecture #24</a:t>
            </a:r>
            <a:endParaRPr lang="en-US" dirty="0" smtClean="0"/>
          </a:p>
        </p:txBody>
      </p:sp>
      <p:sp>
        <p:nvSpPr>
          <p:cNvPr id="5123" name="Rectangle 3"/>
          <p:cNvSpPr>
            <a:spLocks noGrp="1" noChangeArrowheads="1"/>
          </p:cNvSpPr>
          <p:nvPr>
            <p:ph idx="4294967295"/>
          </p:nvPr>
        </p:nvSpPr>
        <p:spPr>
          <a:xfrm>
            <a:off x="682625" y="3248025"/>
            <a:ext cx="7794625" cy="2619375"/>
          </a:xfrm>
        </p:spPr>
        <p:txBody>
          <a:bodyPr/>
          <a:lstStyle/>
          <a:p>
            <a:pPr algn="ctr" eaLnBrk="1" hangingPunct="1">
              <a:buFontTx/>
              <a:buNone/>
            </a:pPr>
            <a:r>
              <a:rPr lang="en-US" sz="2400" b="1" smtClean="0"/>
              <a:t> DERRIVATIVE MARKET IN CHINA</a:t>
            </a:r>
            <a:endParaRPr lang="en-CA" sz="2400" smtClean="0"/>
          </a:p>
        </p:txBody>
      </p:sp>
      <p:sp>
        <p:nvSpPr>
          <p:cNvPr id="4" name="Rectangle 3"/>
          <p:cNvSpPr/>
          <p:nvPr/>
        </p:nvSpPr>
        <p:spPr>
          <a:xfrm>
            <a:off x="927101" y="1"/>
            <a:ext cx="82169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rgbClr val="C00000"/>
              </a:solidFill>
            </a:endParaRPr>
          </a:p>
        </p:txBody>
      </p:sp>
      <p:pic>
        <p:nvPicPr>
          <p:cNvPr id="5127"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4294967295"/>
          </p:nvPr>
        </p:nvSpPr>
        <p:spPr>
          <a:xfrm>
            <a:off x="201613" y="1282700"/>
            <a:ext cx="8740775" cy="5287963"/>
          </a:xfrm>
        </p:spPr>
        <p:txBody>
          <a:bodyPr/>
          <a:lstStyle/>
          <a:p>
            <a:r>
              <a:rPr lang="en-US" sz="2000" smtClean="0"/>
              <a:t>China has made tremendous steps of reforms and a progressive opening of its markets. China’s financial system has made great progress and has converged on international best practice. As an important part of the modern financial system, financial derivatives have been the focus of much attention in China. A number of RMB derivative types are in use, and the </a:t>
            </a:r>
            <a:r>
              <a:rPr lang="en-US" sz="2000" b="1" i="1" smtClean="0"/>
              <a:t>Renminbi</a:t>
            </a:r>
            <a:r>
              <a:rPr lang="en-US" sz="2000" smtClean="0"/>
              <a:t> (</a:t>
            </a:r>
            <a:r>
              <a:rPr lang="en-US" sz="2000" b="1" i="1" smtClean="0"/>
              <a:t>RMB</a:t>
            </a:r>
            <a:r>
              <a:rPr lang="en-US" sz="2000" smtClean="0"/>
              <a:t>) derivatives market has already reached a mature stage in China. </a:t>
            </a:r>
          </a:p>
          <a:p>
            <a:r>
              <a:rPr lang="en-US" sz="2000" smtClean="0"/>
              <a:t>Analyzes different derivative products that are being used by Chinese derivative market and also includes the analysis of some research papers that are related to Chinese derivative market. The last part of this presentation includes conclusion and recommendations about the derivative usage in Chinese financial market.</a:t>
            </a:r>
          </a:p>
          <a:p>
            <a:pPr eaLnBrk="1" hangingPunct="1">
              <a:lnSpc>
                <a:spcPct val="80000"/>
              </a:lnSpc>
              <a:buFontTx/>
              <a:buNone/>
            </a:pPr>
            <a:endParaRPr lang="en-US" sz="2000" b="1" smtClean="0">
              <a:cs typeface="Arial" charset="0"/>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615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a:p>
            <a:pPr algn="ctr">
              <a:defRPr/>
            </a:pPr>
            <a:r>
              <a:rPr lang="en-CA" sz="1800" dirty="0">
                <a:solidFill>
                  <a:schemeClr val="tx1"/>
                </a:solidFill>
                <a:cs typeface="Arial" charset="0"/>
              </a:rPr>
              <a:t>Value-At-Risk</a:t>
            </a:r>
          </a:p>
          <a:p>
            <a:pP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4294967295"/>
          </p:nvPr>
        </p:nvSpPr>
        <p:spPr>
          <a:xfrm>
            <a:off x="201613" y="2205038"/>
            <a:ext cx="8740775" cy="4365625"/>
          </a:xfrm>
        </p:spPr>
        <p:txBody>
          <a:bodyPr>
            <a:normAutofit/>
          </a:bodyPr>
          <a:lstStyle/>
          <a:p>
            <a:r>
              <a:rPr lang="en-US" sz="2800" dirty="0" smtClean="0"/>
              <a:t>China's financial system is highly regulated and has recently begun to expand rapidly as </a:t>
            </a:r>
            <a:r>
              <a:rPr lang="en-US" sz="2800" dirty="0" smtClean="0">
                <a:hlinkClick r:id="rId3" tooltip="Monetary policy"/>
              </a:rPr>
              <a:t>monetary policy</a:t>
            </a:r>
            <a:r>
              <a:rPr lang="en-US" sz="2800" dirty="0" smtClean="0"/>
              <a:t> becomes integral to its overall </a:t>
            </a:r>
            <a:r>
              <a:rPr lang="en-US" sz="2800" dirty="0" smtClean="0">
                <a:hlinkClick r:id="rId4" tooltip="Economic policy"/>
              </a:rPr>
              <a:t>economic policy</a:t>
            </a:r>
            <a:r>
              <a:rPr lang="en-US" sz="2800" dirty="0" smtClean="0"/>
              <a:t>. As a result, banks are becoming more important to China's economy by providing increasingly </a:t>
            </a:r>
            <a:r>
              <a:rPr lang="en-US" sz="2800" dirty="0" err="1" smtClean="0"/>
              <a:t>more</a:t>
            </a:r>
            <a:r>
              <a:rPr lang="en-US" sz="2800" dirty="0" err="1" smtClean="0">
                <a:hlinkClick r:id="rId5" tooltip="Finance"/>
              </a:rPr>
              <a:t>finance</a:t>
            </a:r>
            <a:r>
              <a:rPr lang="en-US" sz="2800" dirty="0" smtClean="0"/>
              <a:t> to </a:t>
            </a:r>
            <a:r>
              <a:rPr lang="en-US" sz="2800" dirty="0" smtClean="0">
                <a:hlinkClick r:id="rId6" tooltip="Business"/>
              </a:rPr>
              <a:t>enterprises</a:t>
            </a:r>
            <a:r>
              <a:rPr lang="en-US" sz="2800" dirty="0" smtClean="0"/>
              <a:t> for </a:t>
            </a:r>
            <a:r>
              <a:rPr lang="en-US" sz="2800" dirty="0" smtClean="0">
                <a:hlinkClick r:id="rId7" tooltip="Investment"/>
              </a:rPr>
              <a:t>investment</a:t>
            </a:r>
            <a:r>
              <a:rPr lang="en-US" sz="2800" dirty="0" smtClean="0"/>
              <a:t>, seeking </a:t>
            </a:r>
            <a:r>
              <a:rPr lang="en-US" sz="2800" dirty="0" smtClean="0">
                <a:hlinkClick r:id="rId8" tooltip="Deposit account"/>
              </a:rPr>
              <a:t>deposits</a:t>
            </a:r>
            <a:r>
              <a:rPr lang="en-US" sz="2800" dirty="0" smtClean="0"/>
              <a:t> from the public to mop up excess </a:t>
            </a:r>
            <a:r>
              <a:rPr lang="en-US" sz="2800" dirty="0" smtClean="0">
                <a:hlinkClick r:id="rId9" tooltip="Market liquidity"/>
              </a:rPr>
              <a:t>liquidity</a:t>
            </a:r>
            <a:r>
              <a:rPr lang="en-US" sz="2800" dirty="0" smtClean="0"/>
              <a:t>, and </a:t>
            </a:r>
            <a:r>
              <a:rPr lang="en-US" sz="2800" dirty="0" smtClean="0">
                <a:hlinkClick r:id="rId10" tooltip="Credit (finance)"/>
              </a:rPr>
              <a:t>lending</a:t>
            </a:r>
            <a:r>
              <a:rPr lang="en-US" sz="2800" dirty="0" smtClean="0"/>
              <a:t> </a:t>
            </a:r>
            <a:r>
              <a:rPr lang="en-US" sz="2800" dirty="0" smtClean="0">
                <a:hlinkClick r:id="rId11" tooltip="Money"/>
              </a:rPr>
              <a:t>money</a:t>
            </a:r>
            <a:r>
              <a:rPr lang="en-US" sz="2800" dirty="0" smtClean="0"/>
              <a:t> to the government.</a:t>
            </a:r>
          </a:p>
        </p:txBody>
      </p:sp>
      <p:sp>
        <p:nvSpPr>
          <p:cNvPr id="4" name="Rectangle 3"/>
          <p:cNvSpPr/>
          <p:nvPr/>
        </p:nvSpPr>
        <p:spPr>
          <a:xfrm>
            <a:off x="-712694" y="952704"/>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chemeClr val="tx1"/>
                </a:solidFill>
              </a:rPr>
              <a:t>Financial market of china</a:t>
            </a:r>
          </a:p>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7174" name="Picture 16" descr="earth2EDIT.gif"/>
          <p:cNvPicPr>
            <a:picLocks noChangeAspect="1"/>
          </p:cNvPicPr>
          <p:nvPr/>
        </p:nvPicPr>
        <p:blipFill>
          <a:blip r:embed="rId12"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4294967295"/>
          </p:nvPr>
        </p:nvSpPr>
        <p:spPr>
          <a:xfrm>
            <a:off x="201613" y="774700"/>
            <a:ext cx="8740775" cy="5795963"/>
          </a:xfrm>
        </p:spPr>
        <p:txBody>
          <a:bodyPr>
            <a:normAutofit/>
          </a:bodyPr>
          <a:lstStyle/>
          <a:p>
            <a:r>
              <a:rPr lang="en-US" sz="2800" dirty="0" smtClean="0"/>
              <a:t>As part of </a:t>
            </a:r>
            <a:r>
              <a:rPr lang="en-US" sz="2800" dirty="0" smtClean="0">
                <a:hlinkClick r:id="rId3" tooltip="Chinese economic stimulus program"/>
              </a:rPr>
              <a:t>US$586 billion economic stimulus package</a:t>
            </a:r>
            <a:r>
              <a:rPr lang="en-US" sz="2800" dirty="0" smtClean="0"/>
              <a:t> of November 2008, the government is planning to remove loan quotas and ceilings for all lenders, and increase bank credit for priority projects, including rural areas, small businesses, technology companies, iron and cement companies.</a:t>
            </a:r>
          </a:p>
          <a:p>
            <a:r>
              <a:rPr lang="en-US" sz="2800" dirty="0" smtClean="0"/>
              <a:t>There are stock exchanges in </a:t>
            </a:r>
            <a:r>
              <a:rPr lang="en-US" sz="2800" dirty="0" smtClean="0">
                <a:hlinkClick r:id="rId4" tooltip="Shanghai Stock Exchange"/>
              </a:rPr>
              <a:t>Shanghai</a:t>
            </a:r>
            <a:r>
              <a:rPr lang="en-US" sz="2800" dirty="0" smtClean="0"/>
              <a:t> (the third largest in the world), and </a:t>
            </a:r>
            <a:r>
              <a:rPr lang="en-US" sz="2800" dirty="0" smtClean="0">
                <a:hlinkClick r:id="rId5" tooltip="Shenzhen Stock Exchange"/>
              </a:rPr>
              <a:t>Shenzhen</a:t>
            </a:r>
            <a:r>
              <a:rPr lang="en-US" sz="2800" dirty="0" smtClean="0"/>
              <a:t> and </a:t>
            </a:r>
            <a:r>
              <a:rPr lang="en-US" sz="2800" dirty="0" smtClean="0">
                <a:hlinkClick r:id="rId6" tooltip="Futures exchange"/>
              </a:rPr>
              <a:t>futures exchanges</a:t>
            </a:r>
            <a:r>
              <a:rPr lang="en-US" sz="2800" dirty="0" smtClean="0"/>
              <a:t> in </a:t>
            </a:r>
            <a:r>
              <a:rPr lang="en-US" sz="2800" dirty="0" smtClean="0">
                <a:hlinkClick r:id="rId7" tooltip="Shanghai"/>
              </a:rPr>
              <a:t>Shanghai</a:t>
            </a:r>
            <a:r>
              <a:rPr lang="en-US" sz="2800" dirty="0" smtClean="0"/>
              <a:t>, </a:t>
            </a:r>
            <a:r>
              <a:rPr lang="en-US" sz="2800" dirty="0" smtClean="0">
                <a:hlinkClick r:id="rId8" tooltip="Dalian"/>
              </a:rPr>
              <a:t>Dalian</a:t>
            </a:r>
            <a:r>
              <a:rPr lang="en-US" sz="2800" dirty="0" smtClean="0"/>
              <a:t>, and </a:t>
            </a:r>
            <a:r>
              <a:rPr lang="en-US" sz="2800" dirty="0" smtClean="0">
                <a:hlinkClick r:id="rId9" tooltip="Zhengzhou"/>
              </a:rPr>
              <a:t>Zhengzhou</a:t>
            </a:r>
            <a:r>
              <a:rPr lang="en-US" sz="2800" dirty="0" smtClean="0"/>
              <a:t>. They are regulated by the </a:t>
            </a:r>
            <a:r>
              <a:rPr lang="en-US" sz="2800" dirty="0" smtClean="0">
                <a:hlinkClick r:id="rId10" tooltip="China Securities Regulatory Commission"/>
              </a:rPr>
              <a:t>China Securities Regulatory Commission</a:t>
            </a:r>
            <a:r>
              <a:rPr lang="en-US" sz="2800" dirty="0" smtClean="0"/>
              <a:t>.</a:t>
            </a:r>
          </a:p>
          <a:p>
            <a:pPr algn="just" eaLnBrk="1" hangingPunct="1">
              <a:buClr>
                <a:srgbClr val="FFFFFF"/>
              </a:buClr>
            </a:pPr>
            <a:endParaRPr lang="en-US" sz="2800" dirty="0" smtClean="0">
              <a:solidFill>
                <a:srgbClr val="FFCCFF"/>
              </a:solidFill>
            </a:endParaRPr>
          </a:p>
          <a:p>
            <a:pPr algn="just" eaLnBrk="1" hangingPunct="1">
              <a:buClr>
                <a:srgbClr val="FFFFFF"/>
              </a:buClr>
              <a:buFontTx/>
              <a:buNone/>
            </a:pPr>
            <a:endParaRPr lang="en-US" sz="28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8198" name="Picture 16" descr="earth2EDIT.gif"/>
          <p:cNvPicPr>
            <a:picLocks noChangeAspect="1"/>
          </p:cNvPicPr>
          <p:nvPr/>
        </p:nvPicPr>
        <p:blipFill>
          <a:blip r:embed="rId11"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4294967295"/>
          </p:nvPr>
        </p:nvSpPr>
        <p:spPr>
          <a:xfrm>
            <a:off x="201613" y="774700"/>
            <a:ext cx="8740775" cy="5795963"/>
          </a:xfrm>
        </p:spPr>
        <p:txBody>
          <a:bodyPr>
            <a:normAutofit lnSpcReduction="10000"/>
          </a:bodyPr>
          <a:lstStyle/>
          <a:p>
            <a:r>
              <a:rPr lang="en-US" sz="2800" b="1" dirty="0" smtClean="0"/>
              <a:t>Stock market</a:t>
            </a:r>
          </a:p>
          <a:p>
            <a:r>
              <a:rPr lang="en-US" sz="2800" dirty="0" smtClean="0"/>
              <a:t>In 1990 and 1991, China set up </a:t>
            </a:r>
            <a:r>
              <a:rPr lang="en-US" sz="2800" dirty="0" smtClean="0">
                <a:hlinkClick r:id="rId3" tooltip="Stock exchanges"/>
              </a:rPr>
              <a:t>stock exchanges</a:t>
            </a:r>
            <a:r>
              <a:rPr lang="en-US" sz="2800" dirty="0" smtClean="0"/>
              <a:t> in </a:t>
            </a:r>
            <a:r>
              <a:rPr lang="en-US" sz="2800" dirty="0" smtClean="0">
                <a:hlinkClick r:id="rId4" tooltip="Shanghai"/>
              </a:rPr>
              <a:t>Shanghai</a:t>
            </a:r>
            <a:r>
              <a:rPr lang="en-US" sz="2800" dirty="0" smtClean="0"/>
              <a:t> and </a:t>
            </a:r>
            <a:r>
              <a:rPr lang="en-US" sz="2800" dirty="0" smtClean="0">
                <a:hlinkClick r:id="rId5" tooltip="Shenzhen"/>
              </a:rPr>
              <a:t>Shenzhen</a:t>
            </a:r>
            <a:r>
              <a:rPr lang="en-US" sz="2800" dirty="0" smtClean="0"/>
              <a:t>. In the past decade, the Chinese stock market has completed a journey that took many countries over a century to cover; China's stock market today has capital approaching 3,705.6 billion </a:t>
            </a:r>
            <a:r>
              <a:rPr lang="en-US" sz="2800" dirty="0" err="1" smtClean="0"/>
              <a:t>yuan</a:t>
            </a:r>
            <a:r>
              <a:rPr lang="en-US" sz="2800" dirty="0" smtClean="0"/>
              <a:t>, 1,377 listed companies and 72.16 million investors.</a:t>
            </a:r>
          </a:p>
          <a:p>
            <a:r>
              <a:rPr lang="en-US" sz="2800" dirty="0" smtClean="0"/>
              <a:t>The Chinese stock market has promoted the reform of </a:t>
            </a:r>
            <a:r>
              <a:rPr lang="en-US" sz="2800" dirty="0" smtClean="0">
                <a:hlinkClick r:id="rId6" tooltip="Government-owned corporation"/>
              </a:rPr>
              <a:t>government-owned corporations</a:t>
            </a:r>
            <a:r>
              <a:rPr lang="en-US" sz="2800" dirty="0" smtClean="0"/>
              <a:t> and the change of their systems, and enabled a stable transition between the two systems. On the strength of the stock market in the past decade, many large state-owned enterprises have realized system change.</a:t>
            </a:r>
          </a:p>
          <a:p>
            <a:pPr algn="just" eaLnBrk="1" hangingPunct="1">
              <a:buClr>
                <a:srgbClr val="FFFFFF"/>
              </a:buClr>
              <a:buFontTx/>
              <a:buNone/>
            </a:pPr>
            <a:endParaRPr lang="en-US" sz="24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9222" name="Picture 16" descr="earth2EDIT.gif"/>
          <p:cNvPicPr>
            <a:picLocks noChangeAspect="1"/>
          </p:cNvPicPr>
          <p:nvPr/>
        </p:nvPicPr>
        <p:blipFill>
          <a:blip r:embed="rId7"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idx="4294967295"/>
          </p:nvPr>
        </p:nvSpPr>
        <p:spPr>
          <a:xfrm>
            <a:off x="201613" y="774700"/>
            <a:ext cx="8740775" cy="5795963"/>
          </a:xfrm>
        </p:spPr>
        <p:txBody>
          <a:bodyPr/>
          <a:lstStyle/>
          <a:p>
            <a:r>
              <a:rPr lang="en-US" sz="2400" smtClean="0"/>
              <a:t>The change also has stimulated medium and small-sized state-owned enterprises to adopt the </a:t>
            </a:r>
            <a:r>
              <a:rPr lang="en-US" sz="2400" smtClean="0">
                <a:hlinkClick r:id="rId3" tooltip="Shareholder"/>
              </a:rPr>
              <a:t>shareholding</a:t>
            </a:r>
            <a:r>
              <a:rPr lang="en-US" sz="2400" smtClean="0"/>
              <a:t> system, thus solving the most important issue - the system problem - during the transition from planned to a </a:t>
            </a:r>
            <a:r>
              <a:rPr lang="en-US" sz="2400" smtClean="0">
                <a:hlinkClick r:id="rId4" tooltip="Market economy"/>
              </a:rPr>
              <a:t>market economy</a:t>
            </a:r>
            <a:r>
              <a:rPr lang="en-US" sz="2400" smtClean="0"/>
              <a:t>. As for ordinary citizens, </a:t>
            </a:r>
            <a:r>
              <a:rPr lang="en-US" sz="2400" smtClean="0">
                <a:hlinkClick r:id="rId5" tooltip="Deposit account"/>
              </a:rPr>
              <a:t>bank deposit</a:t>
            </a:r>
            <a:r>
              <a:rPr lang="en-US" sz="2400" smtClean="0"/>
              <a:t> is not the only way to put their money, the stock market has become one of the most important channels for investment.</a:t>
            </a:r>
          </a:p>
          <a:p>
            <a:r>
              <a:rPr lang="en-US" sz="2400" smtClean="0"/>
              <a:t>Methods of stock trading are constantly being improved. Today, a network system for </a:t>
            </a:r>
            <a:r>
              <a:rPr lang="en-US" sz="2400" smtClean="0">
                <a:hlinkClick r:id="rId6" tooltip="Securities exchange"/>
              </a:rPr>
              <a:t>securities exchange</a:t>
            </a:r>
            <a:r>
              <a:rPr lang="en-US" sz="2400" smtClean="0"/>
              <a:t> and account settlement has been formed, with the Shanghai and Shenzhen exchanges as the powerhouse, radiating to all parts of the country. In 2004, China issued 123 kinds of A share, and 23 rights issues, collecting a total of 83.6 billion Yuan; and 28 kinds of B and H shares, collecting a total of 67.5 billion Yuan.</a:t>
            </a:r>
          </a:p>
          <a:p>
            <a:pPr algn="just" eaLnBrk="1" hangingPunct="1">
              <a:buClr>
                <a:srgbClr val="FFFFFF"/>
              </a:buClr>
            </a:pP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0246" name="Picture 16" descr="earth2EDIT.gif"/>
          <p:cNvPicPr>
            <a:picLocks noChangeAspect="1"/>
          </p:cNvPicPr>
          <p:nvPr/>
        </p:nvPicPr>
        <p:blipFill>
          <a:blip r:embed="rId7"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4294967295"/>
          </p:nvPr>
        </p:nvSpPr>
        <p:spPr>
          <a:xfrm>
            <a:off x="201613" y="774700"/>
            <a:ext cx="8740775" cy="5795963"/>
          </a:xfrm>
        </p:spPr>
        <p:txBody>
          <a:bodyPr/>
          <a:lstStyle/>
          <a:p>
            <a:r>
              <a:rPr lang="en-US" sz="2800" b="1" dirty="0" smtClean="0"/>
              <a:t>Development</a:t>
            </a:r>
          </a:p>
          <a:p>
            <a:r>
              <a:rPr lang="en-US" sz="2800" dirty="0" smtClean="0"/>
              <a:t>As China's economy becomes more integrated with the rest of the world its financial system will become more in line with international </a:t>
            </a:r>
            <a:r>
              <a:rPr lang="en-US" sz="2800" dirty="0" err="1" smtClean="0"/>
              <a:t>practices.China</a:t>
            </a:r>
            <a:r>
              <a:rPr lang="en-US" sz="2800" dirty="0" smtClean="0"/>
              <a:t> has also learnt from Hong Kong's financial system, with the help of the </a:t>
            </a:r>
            <a:r>
              <a:rPr lang="en-US" sz="2800" dirty="0" smtClean="0">
                <a:hlinkClick r:id="rId3" tooltip="Hong Kong Monetary Authority"/>
              </a:rPr>
              <a:t>Hong Kong Monetary Authority</a:t>
            </a:r>
            <a:r>
              <a:rPr lang="en-US" sz="2800" dirty="0" smtClean="0"/>
              <a:t>.</a:t>
            </a:r>
          </a:p>
          <a:p>
            <a:pPr algn="just" eaLnBrk="1" hangingPunct="1">
              <a:buClr>
                <a:srgbClr val="FFFFFF"/>
              </a:buClr>
            </a:pPr>
            <a:endParaRPr lang="en-US" sz="24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1270"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4294967295"/>
          </p:nvPr>
        </p:nvSpPr>
        <p:spPr>
          <a:xfrm>
            <a:off x="201613" y="774700"/>
            <a:ext cx="8740775" cy="5795963"/>
          </a:xfrm>
        </p:spPr>
        <p:txBody>
          <a:bodyPr/>
          <a:lstStyle/>
          <a:p>
            <a:r>
              <a:rPr lang="en-US" sz="2400" b="1" smtClean="0"/>
              <a:t>Derivative market</a:t>
            </a:r>
          </a:p>
          <a:p>
            <a:r>
              <a:rPr lang="en-US" sz="2400" smtClean="0"/>
              <a:t>China’s derivatives market is developing rapidly and it has great potential in the eyes of most experts. As the Chinese government have announced, the new administrative rules that have been issued at the end of last year will boost the development of the derivatives trading among banks and financial institutions, which has been proved by the prosperity of CSI300 Index Futures. </a:t>
            </a:r>
          </a:p>
          <a:p>
            <a:r>
              <a:rPr lang="en-US" sz="2400" smtClean="0">
                <a:hlinkClick r:id="rId3" tooltip="global_derivatives_china"/>
              </a:rPr>
              <a:t>Global Derivatives China 2011</a:t>
            </a:r>
            <a:r>
              <a:rPr lang="en-US" sz="2400" smtClean="0"/>
              <a:t> on 11th May 2011 on the Financial Street of Beijing, China will bring together 250+ decision makers from banks , securities , asset management , futures and IT solution providers to discuss the future of China’s derivatives market and such derivatives based products as CSI300 Index Futures.</a:t>
            </a:r>
          </a:p>
          <a:p>
            <a:pPr algn="just" eaLnBrk="1" hangingPunct="1">
              <a:buClr>
                <a:srgbClr val="FFFFFF"/>
              </a:buClr>
            </a:pP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2294"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4294967295"/>
          </p:nvPr>
        </p:nvSpPr>
        <p:spPr>
          <a:xfrm>
            <a:off x="201613" y="774700"/>
            <a:ext cx="8740775" cy="5795963"/>
          </a:xfrm>
        </p:spPr>
        <p:txBody>
          <a:bodyPr>
            <a:normAutofit/>
          </a:bodyPr>
          <a:lstStyle/>
          <a:p>
            <a:r>
              <a:rPr lang="en-US" sz="2800" b="1" dirty="0" smtClean="0"/>
              <a:t>Benefits of derivative market</a:t>
            </a:r>
          </a:p>
          <a:p>
            <a:r>
              <a:rPr lang="en-US" sz="2800" dirty="0" smtClean="0"/>
              <a:t>There are number of benefits which the china receives from the derivative market. Those are:</a:t>
            </a:r>
          </a:p>
          <a:p>
            <a:r>
              <a:rPr lang="en-US" sz="2800" dirty="0" smtClean="0"/>
              <a:t>The development of derivative market causes the growth in the economy of china.</a:t>
            </a:r>
          </a:p>
          <a:p>
            <a:r>
              <a:rPr lang="en-US" sz="2800" dirty="0" smtClean="0"/>
              <a:t>With the development of derivative market china has achieved the success globally, thus there was increase in foreign direct investment after the development of derivative market. In this way it reduces the risk for the foreign investors.</a:t>
            </a:r>
          </a:p>
          <a:p>
            <a:r>
              <a:rPr lang="en-US" sz="2800" dirty="0" smtClean="0"/>
              <a:t>It is effective for china international trade growth.</a:t>
            </a:r>
          </a:p>
          <a:p>
            <a:pPr algn="just" eaLnBrk="1" hangingPunct="1">
              <a:buClr>
                <a:srgbClr val="FFFFFF"/>
              </a:buClr>
            </a:pPr>
            <a:endParaRPr lang="en-US" sz="28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331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4294967295"/>
          </p:nvPr>
        </p:nvSpPr>
        <p:spPr>
          <a:xfrm>
            <a:off x="201613" y="774700"/>
            <a:ext cx="8740775" cy="5795963"/>
          </a:xfrm>
        </p:spPr>
        <p:txBody>
          <a:bodyPr/>
          <a:lstStyle/>
          <a:p>
            <a:r>
              <a:rPr lang="en-US" sz="2400" smtClean="0"/>
              <a:t>There are proper regulatory systems that regulate the OTC derivative market in china as NAFMII (National Association of Financial Market Institutional).</a:t>
            </a:r>
          </a:p>
          <a:p>
            <a:r>
              <a:rPr lang="en-US" sz="2400" smtClean="0"/>
              <a:t>Commodity futures are more used in china, so, derivative helps for the price discovery of commodities through the continuous flow of information.</a:t>
            </a:r>
          </a:p>
          <a:p>
            <a:r>
              <a:rPr lang="en-US" sz="2400" smtClean="0"/>
              <a:t>Mostly the derivatives are used for hedging and speculation in china, it helps the hedgers to reduce their risk and speculators to take their position by moving in the market.</a:t>
            </a:r>
          </a:p>
          <a:p>
            <a:pPr algn="just" eaLnBrk="1" hangingPunct="1">
              <a:buClr>
                <a:srgbClr val="FFFFFF"/>
              </a:buClr>
            </a:pP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4342"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4294967295"/>
          </p:nvPr>
        </p:nvSpPr>
        <p:spPr>
          <a:xfrm>
            <a:off x="201613" y="774700"/>
            <a:ext cx="8740775" cy="5795963"/>
          </a:xfrm>
        </p:spPr>
        <p:txBody>
          <a:bodyPr>
            <a:normAutofit/>
          </a:bodyPr>
          <a:lstStyle/>
          <a:p>
            <a:r>
              <a:rPr lang="en-US" sz="2800" dirty="0" smtClean="0"/>
              <a:t>According to fortune 500, 94% of companies started using derivative to manage their financial and business risk.</a:t>
            </a:r>
          </a:p>
          <a:p>
            <a:r>
              <a:rPr lang="en-US" sz="2800" dirty="0" smtClean="0"/>
              <a:t>China has won the title of world’s largest commodity derivative market in 2010.</a:t>
            </a:r>
          </a:p>
          <a:p>
            <a:r>
              <a:rPr lang="en-US" sz="2800" dirty="0" smtClean="0"/>
              <a:t>Its GDP reached to 17 trillion in the mid of 2010 which is more than the USA 2.5 trillion.</a:t>
            </a:r>
          </a:p>
          <a:p>
            <a:pPr algn="just" eaLnBrk="1" hangingPunct="1">
              <a:buClr>
                <a:srgbClr val="FFFFFF"/>
              </a:buClr>
            </a:pPr>
            <a:endParaRPr lang="en-US" sz="28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536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4294967295"/>
          </p:nvPr>
        </p:nvSpPr>
        <p:spPr>
          <a:xfrm>
            <a:off x="201613" y="774700"/>
            <a:ext cx="8740775" cy="5795963"/>
          </a:xfrm>
        </p:spPr>
        <p:txBody>
          <a:bodyPr/>
          <a:lstStyle/>
          <a:p>
            <a:pPr algn="just" eaLnBrk="1" hangingPunct="1">
              <a:buClr>
                <a:srgbClr val="FFFFFF"/>
              </a:buClr>
            </a:pPr>
            <a:r>
              <a:rPr lang="en-US" sz="2400" b="1" smtClean="0"/>
              <a:t>Derivatives market development in China</a:t>
            </a:r>
          </a:p>
          <a:p>
            <a:r>
              <a:rPr lang="en-US" sz="2400" b="1" smtClean="0"/>
              <a:t>Initial stage</a:t>
            </a:r>
          </a:p>
          <a:p>
            <a:r>
              <a:rPr lang="en-US" sz="2400" smtClean="0"/>
              <a:t> In  1980s,  the  futures  market  of  the  late  country  with relevant  departments  to  study  abroad,  and  actively preparing  for  China's  futures  market.  October  12,  1990 approved  by  the  State  Council,  China  Zhengzhou  Grain Wholesale  Market  introduction  of  futures  trading mechanisms  based  spot  trading,  marking  the  formal establishment  of  a  commodity  futures  market.  The  lack of unified management, established around 1993, futures trading  over  50.  Because  of  the  lack  of  adequate understanding of the futures market, as well as regulatory lag  varieties  repeated,  illegal  trading,  market manipulation  and  other  issues,  China's  futures  market  in disarray.  </a:t>
            </a:r>
          </a:p>
          <a:p>
            <a:pPr algn="just" eaLnBrk="1" hangingPunct="1">
              <a:buClr>
                <a:srgbClr val="FFFFFF"/>
              </a:buClr>
            </a:pP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639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4294967295"/>
          </p:nvPr>
        </p:nvSpPr>
        <p:spPr>
          <a:xfrm>
            <a:off x="201613" y="774700"/>
            <a:ext cx="8740775" cy="5795963"/>
          </a:xfrm>
        </p:spPr>
        <p:txBody>
          <a:bodyPr>
            <a:normAutofit/>
          </a:bodyPr>
          <a:lstStyle/>
          <a:p>
            <a:r>
              <a:rPr lang="en-US" sz="2800" b="1" dirty="0" smtClean="0"/>
              <a:t>Regulation stage</a:t>
            </a:r>
          </a:p>
          <a:p>
            <a:r>
              <a:rPr lang="en-US" sz="2800" dirty="0" smtClean="0"/>
              <a:t> The  State  Council  in  1993  on  the  futures  market twice  rectification  from  more  than  50  transactions  after the  rectification  reduced  to  three,  respectively,  the Shanghai  Futures  Exchange,  Dalian  Commodity Exchange and the Zhengzhou Commodity Exchange, the abolition  of  foreign  exchange  futures  stock  warrants, bond futures and index futures, futures varieties from 35 down  to  12.  Handling  violations,  standardize  market operations  to  clean  up  the  futures  brokerage  firm, strengthen supervision and improve the regulations</a:t>
            </a:r>
            <a:endParaRPr lang="en-US" sz="28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741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4294967295"/>
          </p:nvPr>
        </p:nvSpPr>
        <p:spPr>
          <a:xfrm>
            <a:off x="201613" y="774700"/>
            <a:ext cx="8740775" cy="5795963"/>
          </a:xfrm>
        </p:spPr>
        <p:txBody>
          <a:bodyPr/>
          <a:lstStyle/>
          <a:p>
            <a:r>
              <a:rPr lang="en-US" sz="2400" b="1" smtClean="0"/>
              <a:t>Development stage</a:t>
            </a:r>
          </a:p>
          <a:p>
            <a:r>
              <a:rPr lang="en-US" sz="2400" smtClean="0"/>
              <a:t> December  29,  2000,  the  China  Futures  Association was  established,  marking  the  Chinese  futures  market, industry  self-regulatory  organization  to  establish.  March 2001  steadily  develop  the  futures  market  "write"  the Tenth  Five-Year  Plan  "signs  to  straighten  out  the  end  of China's futures market. Since then, a series of regulations have been  put  forward  to  regulate  the  futures  market.  In 2002,  the  China  Securities  Regulatory  Commission issued  a  new  "futures  practitioners  management approach",  "futures  brokerage  firm  senior  management qualifications  management  approach Futures  Exchange Management  Measures",  "futures  brokerage  firm management approach for the development of the futures market  has  laid  foundation.</a:t>
            </a: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843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4294967295"/>
          </p:nvPr>
        </p:nvSpPr>
        <p:spPr>
          <a:xfrm>
            <a:off x="201613" y="774700"/>
            <a:ext cx="8740775" cy="5795963"/>
          </a:xfrm>
        </p:spPr>
        <p:txBody>
          <a:bodyPr>
            <a:normAutofit/>
          </a:bodyPr>
          <a:lstStyle/>
          <a:p>
            <a:pPr algn="just" eaLnBrk="1" hangingPunct="1">
              <a:buClr>
                <a:srgbClr val="FFFFFF"/>
              </a:buClr>
            </a:pPr>
            <a:r>
              <a:rPr lang="en-US" sz="2800" dirty="0" smtClean="0"/>
              <a:t>In  January  2004,  the  State Council  promulgated  the  "State  Council  on  promoting the  reform  and  opening  up  of  the  capital  markets  and stable  development  of  a  number  of  opinions"  systematic plan  for  the  development  of  China's  futures  market.  In February  2007,  the  State  Council  amended  the  relevant provisions of the Exchange Management Regulations "to further  improve  the  futures  trading.  Enter  the specification stage of development as the futures market, futures  trading  volume  and  transaction  volume  growing steadily  onto  the  market,  some  of  the  new  varieties  of futures.</a:t>
            </a:r>
          </a:p>
          <a:p>
            <a:pPr algn="just" eaLnBrk="1" hangingPunct="1">
              <a:buClr>
                <a:srgbClr val="FFFFFF"/>
              </a:buClr>
            </a:pPr>
            <a:endParaRPr lang="en-US" sz="2800" dirty="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19462"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4294967295"/>
          </p:nvPr>
        </p:nvSpPr>
        <p:spPr>
          <a:xfrm>
            <a:off x="201613" y="774700"/>
            <a:ext cx="8740775" cy="5795963"/>
          </a:xfrm>
        </p:spPr>
        <p:txBody>
          <a:bodyPr/>
          <a:lstStyle/>
          <a:p>
            <a:r>
              <a:rPr lang="en-US" sz="2400" b="1" smtClean="0"/>
              <a:t>Development</a:t>
            </a:r>
          </a:p>
          <a:p>
            <a:r>
              <a:rPr lang="en-US" sz="2400" smtClean="0"/>
              <a:t>As China's economy becomes more integrated with the rest of the world its financial system will become more in line with international practices.China has also learnt from Hong Kong's financial system, with the help of the </a:t>
            </a:r>
            <a:r>
              <a:rPr lang="en-US" sz="2400" smtClean="0">
                <a:hlinkClick r:id="rId3" tooltip="Hong Kong Monetary Authority"/>
              </a:rPr>
              <a:t>Hong Kong Monetary Authority</a:t>
            </a:r>
            <a:r>
              <a:rPr lang="en-US" sz="2400" smtClean="0"/>
              <a:t>.</a:t>
            </a:r>
          </a:p>
          <a:p>
            <a:pPr algn="just" eaLnBrk="1" hangingPunct="1">
              <a:buClr>
                <a:srgbClr val="FFFFFF"/>
              </a:buClr>
            </a:pP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0486"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4294967295"/>
          </p:nvPr>
        </p:nvSpPr>
        <p:spPr>
          <a:xfrm>
            <a:off x="201613" y="774700"/>
            <a:ext cx="8740775" cy="5795963"/>
          </a:xfrm>
        </p:spPr>
        <p:txBody>
          <a:bodyPr>
            <a:noAutofit/>
          </a:bodyPr>
          <a:lstStyle/>
          <a:p>
            <a:pPr>
              <a:buFontTx/>
              <a:buNone/>
            </a:pPr>
            <a:r>
              <a:rPr lang="en-US" sz="2800" b="1" dirty="0" smtClean="0"/>
              <a:t>Users</a:t>
            </a:r>
          </a:p>
          <a:p>
            <a:r>
              <a:rPr lang="en-US" sz="2800" dirty="0" smtClean="0"/>
              <a:t>Foreign banks (Australia and New Zealand banking group, ANZ. JPMorgan chase. BNY Mellon. </a:t>
            </a:r>
            <a:r>
              <a:rPr lang="en-US" sz="2800" dirty="0" err="1" smtClean="0"/>
              <a:t>Heng</a:t>
            </a:r>
            <a:r>
              <a:rPr lang="en-US" sz="2800" dirty="0" smtClean="0"/>
              <a:t> </a:t>
            </a:r>
            <a:r>
              <a:rPr lang="en-US" sz="2800" dirty="0" err="1" smtClean="0"/>
              <a:t>seng</a:t>
            </a:r>
            <a:r>
              <a:rPr lang="en-US" sz="2800" dirty="0" smtClean="0"/>
              <a:t> bank etc.)</a:t>
            </a:r>
          </a:p>
          <a:p>
            <a:r>
              <a:rPr lang="en-US" sz="2800" dirty="0" smtClean="0"/>
              <a:t>Trust and investment companies (Chinese trade and investment in Africa, and HANA UBS Korea China Securities Investment Trust)</a:t>
            </a:r>
            <a:endParaRPr lang="en-US" sz="2800" b="1" dirty="0" smtClean="0"/>
          </a:p>
          <a:p>
            <a:r>
              <a:rPr lang="en-US" sz="2800" dirty="0" smtClean="0"/>
              <a:t>Usage of commodity, equity and credit derivatives is more concentrated among specific industries. While multinational companies across all industries use derivatives to manage foreign exchange and interest rate risk, the use of commodity derivatives is more limited, being concentrated among utilities (83 percent), companies involved in basic materials (79 percent) and financial services companies (63 percent).</a:t>
            </a:r>
          </a:p>
          <a:p>
            <a:r>
              <a:rPr lang="en-US" sz="2800" dirty="0" smtClean="0"/>
              <a:t>Financial leasing companies and auto financing companies</a:t>
            </a:r>
            <a:endParaRPr lang="en-US" sz="2800" b="1" dirty="0" smtClean="0"/>
          </a:p>
          <a:p>
            <a:endParaRPr lang="en-US" sz="2800" b="1" dirty="0" smtClean="0"/>
          </a:p>
          <a:p>
            <a:endParaRPr lang="en-US" sz="2800" b="1" dirty="0"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151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4294967295"/>
          </p:nvPr>
        </p:nvSpPr>
        <p:spPr>
          <a:xfrm>
            <a:off x="201613" y="774700"/>
            <a:ext cx="8740775" cy="5795963"/>
          </a:xfrm>
        </p:spPr>
        <p:txBody>
          <a:bodyPr/>
          <a:lstStyle/>
          <a:p>
            <a:pPr>
              <a:buFontTx/>
              <a:buNone/>
            </a:pPr>
            <a:r>
              <a:rPr lang="en-US" sz="2400" smtClean="0"/>
              <a:t> The </a:t>
            </a:r>
            <a:r>
              <a:rPr lang="en-US" sz="2400" b="1" smtClean="0"/>
              <a:t>renminbi</a:t>
            </a:r>
            <a:r>
              <a:rPr lang="en-US" sz="2400" smtClean="0"/>
              <a:t> (</a:t>
            </a:r>
            <a:r>
              <a:rPr lang="en-US" sz="2400" b="1" smtClean="0"/>
              <a:t>RMB</a:t>
            </a:r>
            <a:r>
              <a:rPr lang="en-US" sz="2400" smtClean="0"/>
              <a:t>) is the official </a:t>
            </a:r>
            <a:r>
              <a:rPr lang="en-US" sz="2400" smtClean="0">
                <a:hlinkClick r:id="rId3" tooltip="Currency"/>
              </a:rPr>
              <a:t>currency</a:t>
            </a:r>
            <a:r>
              <a:rPr lang="en-US" sz="2400" smtClean="0"/>
              <a:t> of </a:t>
            </a:r>
            <a:r>
              <a:rPr lang="en-US" sz="2400" smtClean="0">
                <a:hlinkClick r:id="rId4" tooltip="China"/>
              </a:rPr>
              <a:t>China</a:t>
            </a:r>
            <a:r>
              <a:rPr lang="en-US" sz="2400" smtClean="0"/>
              <a:t> (People's Republic of China). Renminbi is </a:t>
            </a:r>
            <a:r>
              <a:rPr lang="en-US" sz="2400" smtClean="0">
                <a:hlinkClick r:id="rId5" tooltip="Legal tender"/>
              </a:rPr>
              <a:t>legal tender</a:t>
            </a:r>
            <a:r>
              <a:rPr lang="en-US" sz="2400" smtClean="0"/>
              <a:t> in </a:t>
            </a:r>
            <a:r>
              <a:rPr lang="en-US" sz="2400" smtClean="0">
                <a:hlinkClick r:id="rId6" tooltip="Mainland China"/>
              </a:rPr>
              <a:t>mainland China</a:t>
            </a:r>
            <a:r>
              <a:rPr lang="en-US" sz="2400" smtClean="0"/>
              <a:t>, but not in </a:t>
            </a:r>
            <a:r>
              <a:rPr lang="en-US" sz="2400" smtClean="0">
                <a:hlinkClick r:id="rId7" tooltip="Hong Kong"/>
              </a:rPr>
              <a:t>Hong Kong</a:t>
            </a:r>
            <a:r>
              <a:rPr lang="en-US" sz="2400" smtClean="0"/>
              <a:t>, </a:t>
            </a:r>
            <a:r>
              <a:rPr lang="en-US" sz="2400" smtClean="0">
                <a:hlinkClick r:id="rId8" tooltip="Taiwan"/>
              </a:rPr>
              <a:t>Taiwan</a:t>
            </a:r>
            <a:r>
              <a:rPr lang="en-US" sz="2400" smtClean="0"/>
              <a:t>, or </a:t>
            </a:r>
            <a:r>
              <a:rPr lang="en-US" sz="2400" smtClean="0">
                <a:hlinkClick r:id="rId9" tooltip="Macau"/>
              </a:rPr>
              <a:t>Macau</a:t>
            </a:r>
            <a:r>
              <a:rPr lang="en-US" sz="2400" smtClean="0"/>
              <a:t>. Renminbi is sometimes accepted in </a:t>
            </a:r>
            <a:r>
              <a:rPr lang="en-US" sz="2400" smtClean="0">
                <a:hlinkClick r:id="rId7" tooltip="Hong Kong"/>
              </a:rPr>
              <a:t>Hong Kong</a:t>
            </a:r>
            <a:r>
              <a:rPr lang="en-US" sz="2400" smtClean="0"/>
              <a:t> and </a:t>
            </a:r>
            <a:r>
              <a:rPr lang="en-US" sz="2400" smtClean="0">
                <a:hlinkClick r:id="rId9" tooltip="Macau"/>
              </a:rPr>
              <a:t>Macau</a:t>
            </a:r>
            <a:r>
              <a:rPr lang="en-US" sz="2400" smtClean="0"/>
              <a:t>, and are easily exchanged in the two territories. Banks in </a:t>
            </a:r>
            <a:r>
              <a:rPr lang="en-US" sz="2400" smtClean="0">
                <a:hlinkClick r:id="rId7" tooltip="Hong Kong"/>
              </a:rPr>
              <a:t>Hong Kong</a:t>
            </a:r>
            <a:r>
              <a:rPr lang="en-US" sz="2400" smtClean="0"/>
              <a:t> allow people to maintain accounts in RMB. It is issued by the </a:t>
            </a:r>
            <a:r>
              <a:rPr lang="en-US" sz="2400" smtClean="0">
                <a:hlinkClick r:id="rId10" tooltip="People's Bank of China"/>
              </a:rPr>
              <a:t>People's Bank of China</a:t>
            </a:r>
            <a:r>
              <a:rPr lang="en-US" sz="2400" smtClean="0"/>
              <a:t>, the monetary authority of China. Its name literally means "people's currency".</a:t>
            </a:r>
          </a:p>
          <a:p>
            <a:pPr>
              <a:buFontTx/>
              <a:buNone/>
            </a:pP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2534" name="Picture 16" descr="earth2EDIT.gif"/>
          <p:cNvPicPr>
            <a:picLocks noChangeAspect="1"/>
          </p:cNvPicPr>
          <p:nvPr/>
        </p:nvPicPr>
        <p:blipFill>
          <a:blip r:embed="rId11"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4294967295"/>
          </p:nvPr>
        </p:nvSpPr>
        <p:spPr>
          <a:xfrm>
            <a:off x="201613" y="774700"/>
            <a:ext cx="8740775" cy="5795963"/>
          </a:xfrm>
        </p:spPr>
        <p:txBody>
          <a:bodyPr/>
          <a:lstStyle/>
          <a:p>
            <a:pPr>
              <a:buFontTx/>
              <a:buNone/>
            </a:pPr>
            <a:r>
              <a:rPr lang="en-US" sz="2400" b="1" smtClean="0"/>
              <a:t>Instruments used in derivative market</a:t>
            </a:r>
          </a:p>
          <a:p>
            <a:pPr>
              <a:buFontTx/>
              <a:buNone/>
            </a:pPr>
            <a:r>
              <a:rPr lang="en-US" sz="2400" smtClean="0"/>
              <a:t>    China has made tremendous strides after three decades of reforms and a progressive opening of its markets. By mid-2010, the country’s GDP reached CNY 17 trillion, more than USD 2.5 trillion, and its high economic growth rate has made a significant contribution to the global economy. GDP per capita, however, is still low. GDP and GDP per capita 1952–2009, CNY billions. Finance is the core of a modern economy. China’s financial system has made great progress, in line with rapid economic growth, and has converged on international best practice. As an important part of the modern financial system, financial derivatives have been the focus of much attention in China. A number of RMB derivative types are in use, and the RMB derivatives market has already reached a mature stage in China.</a:t>
            </a:r>
          </a:p>
          <a:p>
            <a:pPr>
              <a:buFontTx/>
              <a:buNone/>
            </a:pP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355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4294967295"/>
          </p:nvPr>
        </p:nvSpPr>
        <p:spPr>
          <a:xfrm>
            <a:off x="201613" y="774700"/>
            <a:ext cx="8740775" cy="5795963"/>
          </a:xfrm>
        </p:spPr>
        <p:txBody>
          <a:bodyPr/>
          <a:lstStyle/>
          <a:p>
            <a:r>
              <a:rPr lang="en-US" sz="2400" b="1" smtClean="0"/>
              <a:t>Commodity-based financial derivatives:</a:t>
            </a:r>
          </a:p>
          <a:p>
            <a:r>
              <a:rPr lang="en-US" sz="2400" smtClean="0"/>
              <a:t>Commodity futures are the oldest form of derivative. The first commodities futures market in China, the China Zhengzhou Grain Wholesale Market, opened on 12 October 1990. Subsequently, the Shanghai Futures Exchange and Dalian Commodity Exchange have also started operations. </a:t>
            </a:r>
          </a:p>
          <a:p>
            <a:r>
              <a:rPr lang="en-US" sz="2400" b="1" smtClean="0"/>
              <a:t>Exchange rate derivatives:</a:t>
            </a:r>
          </a:p>
          <a:p>
            <a:r>
              <a:rPr lang="en-US" sz="2400" smtClean="0"/>
              <a:t>Because of China’s growing contribution to the global economy, the RMB exchange rate has attracted an increasing amount of attention worldwide. Meanwhile, demand for derivatives, especially those related to risk management, has increased steadily from financial institutions and even from non-financial companies and individual investors. </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4582"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idx="4294967295"/>
          </p:nvPr>
        </p:nvSpPr>
        <p:spPr>
          <a:xfrm>
            <a:off x="201613" y="774700"/>
            <a:ext cx="8740775" cy="5795963"/>
          </a:xfrm>
        </p:spPr>
        <p:txBody>
          <a:bodyPr/>
          <a:lstStyle/>
          <a:p>
            <a:r>
              <a:rPr lang="en-US" sz="2400" b="1" smtClean="0"/>
              <a:t>RMB forwards</a:t>
            </a:r>
          </a:p>
          <a:p>
            <a:r>
              <a:rPr lang="en-US" sz="2400" smtClean="0"/>
              <a:t>In 1994, the China Foreign Exchange Trade System introduced a spot foreign exchange trading system for financial institutions. Preparatory studies for RMB forward transactions started one year later and, in January 1997, the People’s Bank of China (PBC) formally established its “Interim Management Rules for RMB Forward Exchange Settlement and Sales” as a framework for the development of this business started up its RMB forward exchange settlement and sales business, as the first bank authorized to do so, marking an important milestone in the development of the Chinese derivatives market. </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5606"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idx="4294967295"/>
          </p:nvPr>
        </p:nvSpPr>
        <p:spPr>
          <a:xfrm>
            <a:off x="201613" y="774700"/>
            <a:ext cx="8740775" cy="5795963"/>
          </a:xfrm>
        </p:spPr>
        <p:txBody>
          <a:bodyPr/>
          <a:lstStyle/>
          <a:p>
            <a:r>
              <a:rPr lang="en-US" sz="2400" b="1" smtClean="0"/>
              <a:t>RMB foreign exchange swaps</a:t>
            </a:r>
          </a:p>
          <a:p>
            <a:r>
              <a:rPr lang="en-US" sz="2400" smtClean="0"/>
              <a:t>RMB exchange swap transactions were introduced in April 2006. The National Import and Export Bank of China and the Bank of China were the first to execute a deal in the nascent Chinese interbank foreign exchange market. </a:t>
            </a:r>
          </a:p>
          <a:p>
            <a:r>
              <a:rPr lang="en-US" sz="2400" b="1" smtClean="0"/>
              <a:t>RMB futures</a:t>
            </a:r>
          </a:p>
          <a:p>
            <a:r>
              <a:rPr lang="en-US" sz="2400" smtClean="0"/>
              <a:t>In August 2006, the Chicago Mercantile Exchange (CME) launched futures and option contracts on the CNY against the US dollar, euro and Japanese yen. This brought into being the first RMB derivative market outside China. </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6630"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idx="4294967295"/>
          </p:nvPr>
        </p:nvSpPr>
        <p:spPr>
          <a:xfrm>
            <a:off x="201613" y="774700"/>
            <a:ext cx="8740775" cy="5795963"/>
          </a:xfrm>
        </p:spPr>
        <p:txBody>
          <a:bodyPr/>
          <a:lstStyle/>
          <a:p>
            <a:r>
              <a:rPr lang="en-US" sz="2400" b="1" smtClean="0"/>
              <a:t>RMB non-deliverable forwards and options</a:t>
            </a:r>
          </a:p>
          <a:p>
            <a:r>
              <a:rPr lang="en-US" sz="2400" smtClean="0"/>
              <a:t>The two most commonly used OTC and off-shore exchange rate derivatives are non-deliverable forwards (NDF) and options (NDO). </a:t>
            </a:r>
          </a:p>
          <a:p>
            <a:r>
              <a:rPr lang="en-US" sz="2400" b="1" smtClean="0"/>
              <a:t>Interest rate derivatives:</a:t>
            </a:r>
          </a:p>
          <a:p>
            <a:r>
              <a:rPr lang="en-US" sz="2400" smtClean="0"/>
              <a:t>RMB interest rate derivatives can help financial institutions to smooth out fluctuations in these key economic indicators. </a:t>
            </a:r>
          </a:p>
          <a:p>
            <a:r>
              <a:rPr lang="en-US" sz="2400" b="1" smtClean="0"/>
              <a:t>RMB bond futures</a:t>
            </a:r>
          </a:p>
          <a:p>
            <a:r>
              <a:rPr lang="en-US" sz="2400" smtClean="0"/>
              <a:t>A pilot scheme for government bond futures was introduced in December 1992 but was later suspended. Futures trading were restarted in June 2005 in the interbank lending market. </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7654"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idx="4294967295"/>
          </p:nvPr>
        </p:nvSpPr>
        <p:spPr>
          <a:xfrm>
            <a:off x="201613" y="774700"/>
            <a:ext cx="8740775" cy="5795963"/>
          </a:xfrm>
        </p:spPr>
        <p:txBody>
          <a:bodyPr/>
          <a:lstStyle/>
          <a:p>
            <a:r>
              <a:rPr lang="en-US" sz="2400" b="1" u="sng" smtClean="0"/>
              <a:t>RMB interest rate swaps</a:t>
            </a:r>
            <a:endParaRPr lang="en-US" sz="2400" b="1" smtClean="0"/>
          </a:p>
          <a:p>
            <a:r>
              <a:rPr lang="en-US" sz="2400" smtClean="0"/>
              <a:t>In February 2006, the PBC announced a pilot scheme for RMB interest rate swap transactions, which greatly promoted the development of this instrument in China. </a:t>
            </a:r>
          </a:p>
          <a:p>
            <a:r>
              <a:rPr lang="en-US" sz="2400" b="1" u="sng" smtClean="0"/>
              <a:t>RMB exchange rate swaps</a:t>
            </a:r>
            <a:endParaRPr lang="en-US" sz="2400" b="1" smtClean="0"/>
          </a:p>
          <a:p>
            <a:r>
              <a:rPr lang="en-US" sz="2400" smtClean="0"/>
              <a:t>In August 2007, the PBC announced guidelines for foreign exchange swaps, which opened the way for the Chinese Yuan to be swapped against the US dollar, the euro, the Japanese yen, the Hong Kong dollar and sterling in the Chinese interbank foreign exchange market. Such exchange rate swaps are widely used in the interbank market. </a:t>
            </a:r>
          </a:p>
          <a:p>
            <a:pPr>
              <a:buFontTx/>
              <a:buNone/>
            </a:pPr>
            <a:r>
              <a:rPr lang="en-US" sz="2400" smtClean="0"/>
              <a:t> </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8678"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idx="4294967295"/>
          </p:nvPr>
        </p:nvSpPr>
        <p:spPr>
          <a:xfrm>
            <a:off x="201613" y="774700"/>
            <a:ext cx="8740775" cy="5795963"/>
          </a:xfrm>
        </p:spPr>
        <p:txBody>
          <a:bodyPr/>
          <a:lstStyle/>
          <a:p>
            <a:r>
              <a:rPr lang="en-US" sz="2400" b="1" u="sng" smtClean="0"/>
              <a:t>RMB forward rate agreements</a:t>
            </a:r>
            <a:endParaRPr lang="en-US" sz="2400" b="1" smtClean="0"/>
          </a:p>
          <a:p>
            <a:r>
              <a:rPr lang="en-US" sz="2400" smtClean="0"/>
              <a:t>In October 2007, the PBC further authorized SHIBOR-based RMB forward rate agreements. </a:t>
            </a:r>
          </a:p>
          <a:p>
            <a:r>
              <a:rPr lang="en-US" sz="2400" b="1" u="sng" smtClean="0"/>
              <a:t>Equity derivatives:</a:t>
            </a:r>
            <a:endParaRPr lang="en-US" sz="2400" b="1" smtClean="0"/>
          </a:p>
          <a:p>
            <a:r>
              <a:rPr lang="en-US" sz="2400" smtClean="0"/>
              <a:t>In February 2010, the China Securities Regulatory Commission officially approved the HuShen300 stock index futures contracts and business rules on the China Financial Futures Exchange, and HuShen300 stock index futures contracts were first traded on 16 April.</a:t>
            </a:r>
          </a:p>
          <a:p>
            <a:r>
              <a:rPr lang="en-US" sz="2400" b="1" i="1" u="sng" smtClean="0">
                <a:hlinkClick r:id="rId4"/>
              </a:rPr>
              <a:t>SHIBOR</a:t>
            </a:r>
            <a:r>
              <a:rPr lang="en-US" sz="2400" u="sng" smtClean="0">
                <a:hlinkClick r:id="rId4"/>
              </a:rPr>
              <a:t> (Shanghai Interbank Offered Rate)</a:t>
            </a:r>
            <a:endParaRPr lang="en-US" sz="2400" b="1" smtClean="0"/>
          </a:p>
          <a:p>
            <a:pPr>
              <a:buFontTx/>
              <a:buNone/>
            </a:pP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29702" name="Picture 16" descr="earth2EDIT.gif"/>
          <p:cNvPicPr>
            <a:picLocks noChangeAspect="1"/>
          </p:cNvPicPr>
          <p:nvPr/>
        </p:nvPicPr>
        <p:blipFill>
          <a:blip r:embed="rId5"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4294967295"/>
          </p:nvPr>
        </p:nvSpPr>
        <p:spPr>
          <a:xfrm>
            <a:off x="201613" y="774700"/>
            <a:ext cx="8740775" cy="5795963"/>
          </a:xfrm>
        </p:spPr>
        <p:txBody>
          <a:bodyPr>
            <a:normAutofit/>
          </a:bodyPr>
          <a:lstStyle/>
          <a:p>
            <a:r>
              <a:rPr lang="en-US" sz="2800" dirty="0" smtClean="0"/>
              <a:t>China’s market is developing day by day; with this development it has a need for the development of derivative market. Number of instruments can be used in the derivative market as forward, futures, swaps, and options. These four are mature instruments of derivative market. China needs of derivative market for the success of its financial market as well as to reduce the risks for hedger. Through derivatives the hedger can reduce the risk and the financial market that work as speculator (risk taker) provide them the high profit. Globalization has the necessity of derivative instrument.  The monetary policy works effectively if the country has the abundant of financial instruments.</a:t>
            </a:r>
            <a:endParaRPr lang="en-US" sz="2800" b="1" dirty="0"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072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idx="4294967295"/>
          </p:nvPr>
        </p:nvSpPr>
        <p:spPr>
          <a:xfrm>
            <a:off x="201613" y="774700"/>
            <a:ext cx="8740775" cy="5795963"/>
          </a:xfrm>
        </p:spPr>
        <p:txBody>
          <a:bodyPr/>
          <a:lstStyle/>
          <a:p>
            <a:r>
              <a:rPr lang="en-US" sz="2400" smtClean="0"/>
              <a:t>For the improvement of foreign direct investment China should have the derivative market to reduce the risk of foreign investors. It is effective for china international trade growth. Thus, china has the need for the derivative market not only for the international development as well as for the growth of its economy</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175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idx="4294967295"/>
          </p:nvPr>
        </p:nvSpPr>
        <p:spPr>
          <a:xfrm>
            <a:off x="201613" y="774700"/>
            <a:ext cx="8740775" cy="5795963"/>
          </a:xfrm>
        </p:spPr>
        <p:txBody>
          <a:bodyPr/>
          <a:lstStyle/>
          <a:p>
            <a:r>
              <a:rPr lang="en-US" sz="2400" smtClean="0"/>
              <a:t>Weather derivatives as a new class of financial instruments are used to manage the economic impact of weather conditions on industries like energy, agriculture, insurance, retail, recreation industries etc. The risk in this situation refers to weather events that have high probability of occurrence and not very large payoffs. In 1997, the first transaction was traded on over the counter (OTC) market between Koch industries and Enron on a Heating Degree Days (HDD) Index. Since then the market has developed rapidly.</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277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4294967295"/>
          </p:nvPr>
        </p:nvSpPr>
        <p:spPr>
          <a:xfrm>
            <a:off x="201613" y="774700"/>
            <a:ext cx="8740775" cy="5795963"/>
          </a:xfrm>
        </p:spPr>
        <p:txBody>
          <a:bodyPr/>
          <a:lstStyle/>
          <a:p>
            <a:r>
              <a:rPr lang="en-US" sz="2400" smtClean="0"/>
              <a:t>The underlying variable behind weather derivatives can be temperature, precipitation, sunshine, wind speed, humidity and storm activity. China is a large agriculture producing country as well its weather changes radically and agriculture industry is greatly affected by weather. So, Chinese companies have realized that weather derivatives provide new opportunities in dealing with weather risks. So, Chinese derivative market has launched weather derivatives for hedging purpose.</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379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4294967295"/>
          </p:nvPr>
        </p:nvSpPr>
        <p:spPr>
          <a:xfrm>
            <a:off x="201613" y="774700"/>
            <a:ext cx="8740775" cy="5795963"/>
          </a:xfrm>
        </p:spPr>
        <p:txBody>
          <a:bodyPr/>
          <a:lstStyle/>
          <a:p>
            <a:r>
              <a:rPr lang="en-US" sz="2400" smtClean="0"/>
              <a:t>The evolution of financial market in china was started in 1990 as shanghai stock exchange, till the 2010 it now has the separate exchanges for the futures and forwards as well. In June 2005 china’s OTC derivative market has been established and forward bond trading was started. OTC Derivatives Market Participants are national banks, local banks, foreign banks, mutual funds, insurers and other non-financial institutions. There are proper regulatory systems that regulate the OTC derivative market in china as NAFMII (National Association of Financial Market Institutional).</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4822"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idx="4294967295"/>
          </p:nvPr>
        </p:nvSpPr>
        <p:spPr>
          <a:xfrm>
            <a:off x="201613" y="774700"/>
            <a:ext cx="8740775" cy="5795963"/>
          </a:xfrm>
        </p:spPr>
        <p:txBody>
          <a:bodyPr/>
          <a:lstStyle/>
          <a:p>
            <a:r>
              <a:rPr lang="en-US" sz="2400" smtClean="0"/>
              <a:t>Interest rate swaps was initiated in 2006 in china. Futures are to be traded on exchanges of china and its participants are qualified individual investors, non-financial legal persons and financial legal persons, others can be the insurance companies and Chinese security funds. For speculation future market index are widely used rather than to OTC instruments.</a:t>
            </a:r>
          </a:p>
          <a:p>
            <a:r>
              <a:rPr lang="en-US" sz="2400" smtClean="0"/>
              <a:t>China has done a tremendous development in last three decades. Its GDP reached to 17 trillion in the mid of 2010 which is more than the USA. This success is because of use of number of RMB derivative contracts. Commodity futures are the oldest form of derivatives used in china. Now the RMB exchange rate is also used very frequently in china. It is more used in china than to USA.</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584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idx="4294967295"/>
          </p:nvPr>
        </p:nvSpPr>
        <p:spPr>
          <a:xfrm>
            <a:off x="201613" y="774700"/>
            <a:ext cx="8740775" cy="5795963"/>
          </a:xfrm>
        </p:spPr>
        <p:txBody>
          <a:bodyPr/>
          <a:lstStyle/>
          <a:p>
            <a:r>
              <a:rPr lang="en-US" sz="2400" smtClean="0"/>
              <a:t>The other type of contracts is RMB futures, RMB forward and RMB swaps use in exchange rate derivatives. The other types are interest rate derivatives (RMB bond futures, RMB exchange rate swaps and RMB interest rate swaps) and equity derivatives. These are widely used by the commercial banks, hedgers and arbitrages as well as small businesses. Financial derivatives have been widely used in China in line with the reforms and economic growth of recent years.</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687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4294967295"/>
          </p:nvPr>
        </p:nvSpPr>
        <p:spPr>
          <a:xfrm>
            <a:off x="201613" y="774700"/>
            <a:ext cx="8740775" cy="5795963"/>
          </a:xfrm>
        </p:spPr>
        <p:txBody>
          <a:bodyPr/>
          <a:lstStyle/>
          <a:p>
            <a:r>
              <a:rPr lang="en-US" sz="2400" smtClean="0"/>
              <a:t>China has won the title of world’s largest commodity derivative market in 2010. Regulators impose more regulations on the derivative market which result the 50% decrease in trading volume in the 1st quarter of 2011. 1990 derivative market was introduced in china, within few years 38 exchanges were established and trade the derivatives. In 1998 the restructuring was done by the regulators of derivative market that reduce the number of exchange from 38 to 3, again this number was increased in 2011.</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789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idx="4294967295"/>
          </p:nvPr>
        </p:nvSpPr>
        <p:spPr>
          <a:xfrm>
            <a:off x="201613" y="774700"/>
            <a:ext cx="8740775" cy="5795963"/>
          </a:xfrm>
        </p:spPr>
        <p:txBody>
          <a:bodyPr/>
          <a:lstStyle/>
          <a:p>
            <a:r>
              <a:rPr lang="en-US" sz="2400" smtClean="0"/>
              <a:t>The corporations, retail investors and speculators/arbitrages are the participants of derivatives. Exchange increases the commission of brokers to decrease the trading volume while Brokers low their commission to increase the trading volume. The regulation also introduce the number of services that will provide to the investors by the future brokers like risk management, consultation and hedging solution etc., work  as CTA (commodity trading advisors) in china. The regulator’s caution approach works best for the development of commodity future market.</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891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idx="4294967295"/>
          </p:nvPr>
        </p:nvSpPr>
        <p:spPr>
          <a:xfrm>
            <a:off x="201613" y="774700"/>
            <a:ext cx="8740775" cy="5795963"/>
          </a:xfrm>
        </p:spPr>
        <p:txBody>
          <a:bodyPr/>
          <a:lstStyle/>
          <a:p>
            <a:r>
              <a:rPr lang="en-US" sz="2400" smtClean="0"/>
              <a:t>The corporations, retail investors and speculators/arbitrages are the participants of derivatives. Exchange increases the commission of brokers to decrease the trading volume while Brokers low their commission to increase the trading volume. The regulation also introduce the number of services that will provide to the investors by the future brokers like risk management, consultation and hedging solution etc., work  as CTA (commodity trading advisors) in china. The regulator’s caution approach works best for the development of commodity future market.</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39942"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idx="4294967295"/>
          </p:nvPr>
        </p:nvSpPr>
        <p:spPr>
          <a:xfrm>
            <a:off x="201613" y="774700"/>
            <a:ext cx="8740775" cy="5795963"/>
          </a:xfrm>
        </p:spPr>
        <p:txBody>
          <a:bodyPr/>
          <a:lstStyle/>
          <a:p>
            <a:r>
              <a:rPr lang="en-US" sz="2400" smtClean="0"/>
              <a:t>As an important part of the modern financial system, financial derivatives have been the focus of much attention in China. A number of RMB derivative types are in use, and the RMB derivatives market has already reached a mature stage in China. The first commodities futures market in China opened on 12 October 1990. Subsequently, the Shanghai Futures Exchange and Dalian Commodity Exchange have also started operations. In April 1997, the Bank of China started up its RMB forward exchange settlement and sales business, as the first bank authorized to do so, marking an important milestone in the development of the Chinese derivatives market. RMB exchange swap transactions were introduced in April 2006.</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096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idx="4294967295"/>
          </p:nvPr>
        </p:nvSpPr>
        <p:spPr>
          <a:xfrm>
            <a:off x="201613" y="774700"/>
            <a:ext cx="8740775" cy="5795963"/>
          </a:xfrm>
        </p:spPr>
        <p:txBody>
          <a:bodyPr/>
          <a:lstStyle/>
          <a:p>
            <a:r>
              <a:rPr lang="en-US" sz="2400" smtClean="0"/>
              <a:t>In February 2006, the people’s bank of China (PBC) announced a pilot scheme for RMB interest rate swap transactions, which greatly promoted the development of this instrument in China. In August 2007, the PBC announced guidelines for foreign exchange swaps, which opened the way for the Chinese yuan to be swapped against the US dollar, the euro, the Japanese yen, the Hong Kong dollar and sterling in the Chinese interbank foreign exchange market. In February 2010, the China Securities Regulatory Commission officially approved the HuShen300 stock index futures contracts and business rules on the China Financial Futures Exchange, and HuShen300 stock index futures contracts were first traded on 16 April.</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199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idx="4294967295"/>
          </p:nvPr>
        </p:nvSpPr>
        <p:spPr>
          <a:xfrm>
            <a:off x="201613" y="774700"/>
            <a:ext cx="8740775" cy="5795963"/>
          </a:xfrm>
        </p:spPr>
        <p:txBody>
          <a:bodyPr/>
          <a:lstStyle/>
          <a:p>
            <a:r>
              <a:rPr lang="en-US" sz="2400" smtClean="0"/>
              <a:t>The derivative markets play the vital role in the economic growth of any country. The development of derivative market in china was late. In 2007 derivative was on its highest level. China has developed the 1</a:t>
            </a:r>
            <a:r>
              <a:rPr lang="en-US" sz="2400" baseline="30000" smtClean="0"/>
              <a:t>st</a:t>
            </a:r>
            <a:r>
              <a:rPr lang="en-US" sz="2400" smtClean="0"/>
              <a:t> derivative market in 1990 with name of China Zhengzhou Grain future market. Because of lack of regulations there was illegal trading of futures. 1993 the state council in china has introduced the regulatory bodies for derivative market. The trading on OTC derivative market is more than exchange of futures. Forward and futures are more used then the swaps, no options are to be used in china till now.</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301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idx="4294967295"/>
          </p:nvPr>
        </p:nvSpPr>
        <p:spPr>
          <a:xfrm>
            <a:off x="201613" y="774700"/>
            <a:ext cx="8740775" cy="5795963"/>
          </a:xfrm>
        </p:spPr>
        <p:txBody>
          <a:bodyPr/>
          <a:lstStyle/>
          <a:p>
            <a:r>
              <a:rPr lang="en-US" sz="2400" smtClean="0"/>
              <a:t>The china’s derivative market has the problems of base product markets are underdeveloped, few varieties of derivatives trading, the lack of pricing power, derivatives  market  regulatory  system  is imperfect and Derivatives  market  to  the  lack  of  senior talent. The regulatory bodies/exchanges of derivative market should have to Speed up the development of basic products market, Improve derivatives market supervision system, train senior talents and actively develop derivative products. Derivative market is the cause of economic development in the country. Thus, china has mastered in pricing power and improve  the  construction  of  a  modern  market  system  in China, enhancing economic security, to ensure sound and rapid economic development.</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403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idx="4294967295"/>
          </p:nvPr>
        </p:nvSpPr>
        <p:spPr>
          <a:xfrm>
            <a:off x="201613" y="774700"/>
            <a:ext cx="8740775" cy="5795963"/>
          </a:xfrm>
        </p:spPr>
        <p:txBody>
          <a:bodyPr/>
          <a:lstStyle/>
          <a:p>
            <a:r>
              <a:rPr lang="en-US" sz="2400" smtClean="0"/>
              <a:t>According to Hsiao (2012) the enactment of a comprehensive regulation of derivatives in China is a necessity since its economy has transferred from central planning towards a market economy. However, the market is still far from adequate to support such trading. There are serious risks associated with the current derivative regulation transmitted by the Chinese authorities. It is unclear whether the current legal risk of re-characterization is sufficient to ensure effective results of regulatory objective.</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5062"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idx="4294967295"/>
          </p:nvPr>
        </p:nvSpPr>
        <p:spPr>
          <a:xfrm>
            <a:off x="201613" y="774700"/>
            <a:ext cx="8740775" cy="5795963"/>
          </a:xfrm>
        </p:spPr>
        <p:txBody>
          <a:bodyPr/>
          <a:lstStyle/>
          <a:p>
            <a:r>
              <a:rPr lang="en-US" sz="2400" smtClean="0"/>
              <a:t>Netting, close out and settlement reforms need to be taken to eliminate market uncertainties. However, all of these problems bring difficult choices and decisions. They will unavoidably involve an intense power struggle and require in-depth reforms in many respects. The regulation on derivatives must be in line with its aim to hedge risk. The missing supporting mechanism and legal uncertainties may lead the market in a different direction. Permission with such trading is a catch 22 (a rule that creates disadvantageous situation).</a:t>
            </a:r>
            <a:endParaRPr lang="en-US" sz="2400" b="1" smtClean="0"/>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608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idx="4294967295"/>
          </p:nvPr>
        </p:nvSpPr>
        <p:spPr>
          <a:xfrm>
            <a:off x="201613" y="774700"/>
            <a:ext cx="8740775" cy="5795963"/>
          </a:xfrm>
        </p:spPr>
        <p:txBody>
          <a:bodyPr/>
          <a:lstStyle/>
          <a:p>
            <a:r>
              <a:rPr lang="en-US" sz="2400" smtClean="0"/>
              <a:t>According to another study by Chin (2013) Rapid pace of growth of the Chinese economy and the accumulation of wealth will continue to drive the Chinese market for structured products forward. During the past years, commercial banks and other financial institutions, such as fund companies, securities companies and insurance companies have continued to dominate the market for derivatives and structured products in China.Since 2004 according to China Banking Regulatory Commission (CBRC) the derivative and structured product market has undergone a period of rapid growth.</a:t>
            </a: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711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idx="4294967295"/>
          </p:nvPr>
        </p:nvSpPr>
        <p:spPr>
          <a:xfrm>
            <a:off x="201613" y="774700"/>
            <a:ext cx="8740775" cy="5795963"/>
          </a:xfrm>
        </p:spPr>
        <p:txBody>
          <a:bodyPr>
            <a:normAutofit/>
          </a:bodyPr>
          <a:lstStyle/>
          <a:p>
            <a:r>
              <a:rPr lang="en-US" sz="2800" dirty="0" smtClean="0"/>
              <a:t>The CBRC has put in place mechanisms to ensure the healthy growth of the market, including a consultation mechanism for banks and comprehensive risk management </a:t>
            </a:r>
            <a:r>
              <a:rPr lang="en-US" sz="2800" dirty="0" err="1" smtClean="0"/>
              <a:t>rules.In</a:t>
            </a:r>
            <a:r>
              <a:rPr lang="en-US" sz="2800" dirty="0" smtClean="0"/>
              <a:t> October 2007, National Association of Financial Market Institutional Investors (NAFMII) published a China Inter-bank Market Financial Derivatives Master Agreement, which is intended to govern all financial derivative transactions between inter-bank market members.</a:t>
            </a:r>
          </a:p>
          <a:p>
            <a:pPr>
              <a:buNone/>
            </a:pPr>
            <a:r>
              <a:rPr lang="en-US" sz="2800" dirty="0" smtClean="0"/>
              <a:t> </a:t>
            </a: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813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idx="4294967295"/>
          </p:nvPr>
        </p:nvSpPr>
        <p:spPr>
          <a:xfrm>
            <a:off x="201613" y="774700"/>
            <a:ext cx="8740775" cy="5795963"/>
          </a:xfrm>
        </p:spPr>
        <p:txBody>
          <a:bodyPr/>
          <a:lstStyle/>
          <a:p>
            <a:r>
              <a:rPr lang="en-US" sz="2400" smtClean="0"/>
              <a:t>It is widely known that the Chinese futures exchanges have also been guided to rein in speculation and ensure stable prices. In 2010, the commodity exchanges remain in the top 15 global futures and options exchanges based on transacted volume. The exchanges, which are strictly monitored and controlled by the China Securities Regulatory Commission, need not be too concerned about volumes so much as fulfilling an important role in providing a tool for companies to manage price risk. China has mapped out a road map for Shanghai to become a major international financial center by 2020. At the beginning of 2011, the Shanghai Securities News reported that China’s stock market capitalization had overtaken Japan as the world’s second biggest. [Dean (2013)]</a:t>
            </a:r>
          </a:p>
          <a:p>
            <a:pPr>
              <a:buFontTx/>
              <a:buNone/>
            </a:pPr>
            <a:endParaRPr lang="en-US" sz="2400"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4915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4294967295"/>
          </p:nvPr>
        </p:nvSpPr>
        <p:spPr>
          <a:xfrm>
            <a:off x="201613" y="774700"/>
            <a:ext cx="8740775" cy="5795963"/>
          </a:xfrm>
        </p:spPr>
        <p:txBody>
          <a:bodyPr>
            <a:normAutofit/>
          </a:bodyPr>
          <a:lstStyle/>
          <a:p>
            <a:r>
              <a:rPr lang="en-US" sz="2800" b="1" dirty="0" smtClean="0"/>
              <a:t>Conclusion</a:t>
            </a:r>
          </a:p>
          <a:p>
            <a:r>
              <a:rPr lang="en-US" sz="2800" dirty="0" smtClean="0"/>
              <a:t>Chinese stock market was established in 1990s and it caused a rapid growth in Chinese businesses. In 1993 Chinese derivative market was established and led </a:t>
            </a:r>
            <a:r>
              <a:rPr lang="en-US" sz="2800" dirty="0" err="1" smtClean="0"/>
              <a:t>chinese</a:t>
            </a:r>
            <a:r>
              <a:rPr lang="en-US" sz="2800" dirty="0" smtClean="0"/>
              <a:t> market to number of benefits like growth in china’s GDP, increase in foreign direct investment and overall economic growth. Commodity derivatives are most commonly used in china thus its market has been awarded by title of world’s no. 1 commodity derivative market. derivatives are most commonly used for hedging and speculation in china</a:t>
            </a:r>
            <a:endParaRPr lang="en-US" sz="2800" b="1" dirty="0"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50182"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idx="4294967295"/>
          </p:nvPr>
        </p:nvSpPr>
        <p:spPr>
          <a:xfrm>
            <a:off x="201613" y="774700"/>
            <a:ext cx="8740775" cy="5795963"/>
          </a:xfrm>
        </p:spPr>
        <p:txBody>
          <a:bodyPr/>
          <a:lstStyle/>
          <a:p>
            <a:r>
              <a:rPr lang="en-US" sz="2400" smtClean="0"/>
              <a:t>Financial derivatives have been widely used in China in line with the reforms and economic growth of recent years, but much work remains to be done in the areas of how derivatives are actually used and the related institution building. If the financial crisis has exposed the development of financial derivatives in western financial markets as somewhat too rapid, the situation in China is quite different. There are proper regulatory systems that regulate the OTC derivative market in china as NAFMII (National Association of Financial Market Institutional).</a:t>
            </a:r>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51206"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4294967295"/>
          </p:nvPr>
        </p:nvSpPr>
        <p:spPr>
          <a:xfrm>
            <a:off x="201613" y="774700"/>
            <a:ext cx="8740775" cy="5795963"/>
          </a:xfrm>
        </p:spPr>
        <p:txBody>
          <a:bodyPr/>
          <a:lstStyle/>
          <a:p>
            <a:r>
              <a:rPr lang="en-US" sz="2400" b="1" smtClean="0"/>
              <a:t>Recommendations</a:t>
            </a:r>
          </a:p>
          <a:p>
            <a:r>
              <a:rPr lang="en-US" sz="2400" smtClean="0"/>
              <a:t>As Chinese products are now available in international market so derivatives can also be used as arbitrage opportunity to gain the price benefits between different markets</a:t>
            </a:r>
          </a:p>
          <a:p>
            <a:r>
              <a:rPr lang="en-US" sz="2400" smtClean="0"/>
              <a:t>Chinese market mainly focuses on commodity market it should also focus on exchange rate derivatives because of international trade</a:t>
            </a:r>
          </a:p>
          <a:p>
            <a:r>
              <a:rPr lang="en-US" sz="2400" smtClean="0"/>
              <a:t>Chinese derivative market should establish the use of options for the flexibility to exercise the right or not</a:t>
            </a:r>
          </a:p>
          <a:p>
            <a:pPr>
              <a:buFontTx/>
              <a:buNone/>
            </a:pPr>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52230"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idx="4294967295"/>
          </p:nvPr>
        </p:nvSpPr>
        <p:spPr>
          <a:xfrm>
            <a:off x="201613" y="774700"/>
            <a:ext cx="8740775" cy="5795963"/>
          </a:xfrm>
        </p:spPr>
        <p:txBody>
          <a:bodyPr/>
          <a:lstStyle/>
          <a:p>
            <a:r>
              <a:rPr lang="en-US" sz="2400" smtClean="0"/>
              <a:t>Chinese derivative market should introduce the derivatives in other currencies which are acceptable in Taiwan, macau and hongkong because The </a:t>
            </a:r>
            <a:r>
              <a:rPr lang="en-US" sz="2400" b="1" smtClean="0"/>
              <a:t>renminbi</a:t>
            </a:r>
            <a:r>
              <a:rPr lang="en-US" sz="2400" smtClean="0"/>
              <a:t> (</a:t>
            </a:r>
            <a:r>
              <a:rPr lang="en-US" sz="2400" b="1" smtClean="0"/>
              <a:t>RMB</a:t>
            </a:r>
            <a:r>
              <a:rPr lang="en-US" sz="2400" smtClean="0"/>
              <a:t>) is the official </a:t>
            </a:r>
            <a:r>
              <a:rPr lang="en-US" sz="2400" smtClean="0">
                <a:hlinkClick r:id="rId3" tooltip="Currency"/>
              </a:rPr>
              <a:t>currency</a:t>
            </a:r>
            <a:r>
              <a:rPr lang="en-US" sz="2400" smtClean="0"/>
              <a:t> of </a:t>
            </a:r>
            <a:r>
              <a:rPr lang="en-US" sz="2400" smtClean="0">
                <a:hlinkClick r:id="rId4" tooltip="China"/>
              </a:rPr>
              <a:t>China</a:t>
            </a:r>
            <a:r>
              <a:rPr lang="en-US" sz="2400" smtClean="0"/>
              <a:t> (People's Republic of China). Renminbi is </a:t>
            </a:r>
            <a:r>
              <a:rPr lang="en-US" sz="2400" smtClean="0">
                <a:hlinkClick r:id="rId5" tooltip="Legal tender"/>
              </a:rPr>
              <a:t>legal tender</a:t>
            </a:r>
            <a:r>
              <a:rPr lang="en-US" sz="2400" smtClean="0"/>
              <a:t> in </a:t>
            </a:r>
            <a:r>
              <a:rPr lang="en-US" sz="2400" smtClean="0">
                <a:hlinkClick r:id="rId6" tooltip="Mainland China"/>
              </a:rPr>
              <a:t>mainland China</a:t>
            </a:r>
            <a:r>
              <a:rPr lang="en-US" sz="2400" smtClean="0"/>
              <a:t>, but not in </a:t>
            </a:r>
            <a:r>
              <a:rPr lang="en-US" sz="2400" smtClean="0">
                <a:hlinkClick r:id="rId7" tooltip="Hong Kong"/>
              </a:rPr>
              <a:t>Hong Kong</a:t>
            </a:r>
            <a:r>
              <a:rPr lang="en-US" sz="2400" smtClean="0"/>
              <a:t>, </a:t>
            </a:r>
            <a:r>
              <a:rPr lang="en-US" sz="2400" smtClean="0">
                <a:hlinkClick r:id="rId8" tooltip="Taiwan"/>
              </a:rPr>
              <a:t>Taiwan</a:t>
            </a:r>
            <a:r>
              <a:rPr lang="en-US" sz="2400" smtClean="0"/>
              <a:t>, or </a:t>
            </a:r>
            <a:r>
              <a:rPr lang="en-US" sz="2400" smtClean="0">
                <a:hlinkClick r:id="rId9" tooltip="Macau"/>
              </a:rPr>
              <a:t>Macau</a:t>
            </a:r>
            <a:r>
              <a:rPr lang="en-US" sz="2400" smtClean="0"/>
              <a:t>.</a:t>
            </a: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53254" name="Picture 16" descr="earth2EDIT.gif"/>
          <p:cNvPicPr>
            <a:picLocks noChangeAspect="1"/>
          </p:cNvPicPr>
          <p:nvPr/>
        </p:nvPicPr>
        <p:blipFill>
          <a:blip r:embed="rId10"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idx="4294967295"/>
          </p:nvPr>
        </p:nvSpPr>
        <p:spPr>
          <a:xfrm>
            <a:off x="201613" y="774700"/>
            <a:ext cx="8740775" cy="5795963"/>
          </a:xfrm>
        </p:spPr>
        <p:txBody>
          <a:bodyPr/>
          <a:lstStyle/>
          <a:p>
            <a:r>
              <a:rPr lang="en-US" sz="2400" b="1" u="sng" smtClean="0"/>
              <a:t>References</a:t>
            </a:r>
            <a:endParaRPr lang="en-US" sz="2400" b="1" smtClean="0"/>
          </a:p>
          <a:p>
            <a:r>
              <a:rPr lang="en-US" sz="1800" u="sng" smtClean="0">
                <a:hlinkClick r:id="rId3"/>
              </a:rPr>
              <a:t>http://www.foa.co.uk/events/events.aspx?event=events&amp;eventId=69a33d96-7d5f-e011-805a-00215aaaa6b8</a:t>
            </a:r>
            <a:endParaRPr lang="en-US" sz="1800" smtClean="0"/>
          </a:p>
          <a:p>
            <a:r>
              <a:rPr lang="en-US" sz="1800" u="sng" smtClean="0">
                <a:hlinkClick r:id="rId4"/>
              </a:rPr>
              <a:t>http://www.bis.org/publ/bppdf/bispap30x.pdf</a:t>
            </a:r>
            <a:endParaRPr lang="en-US" sz="1800" smtClean="0"/>
          </a:p>
          <a:p>
            <a:r>
              <a:rPr lang="en-US" sz="1800" u="sng" smtClean="0">
                <a:hlinkClick r:id="rId5"/>
              </a:rPr>
              <a:t>http://scholar.google.com.pk/scholar?q=factors+contributing+to+growth+of+derivatives+in+china&amp;hl=en&amp;as_sdt=0&amp;as_vis=1&amp;oi=scholart&amp;sa=X&amp;ei=-u-NUY3ZLcaHtAbgxoGoDA&amp;ved=0CCgQgQMwAA</a:t>
            </a:r>
            <a:endParaRPr lang="en-US" sz="1800" smtClean="0"/>
          </a:p>
          <a:p>
            <a:r>
              <a:rPr lang="en-US" sz="1800" u="sng" smtClean="0">
                <a:hlinkClick r:id="rId6"/>
              </a:rPr>
              <a:t>http://www.wisegeek.org/what-is-a-derivative-market.htm</a:t>
            </a:r>
            <a:endParaRPr lang="en-US" sz="1800" smtClean="0"/>
          </a:p>
          <a:p>
            <a:r>
              <a:rPr lang="en-US" sz="1800" u="sng" smtClean="0">
                <a:hlinkClick r:id="rId7"/>
              </a:rPr>
              <a:t>http://www.investopedia.com/exam-guide/cfa-level-1/derivatives/purposes-benefits-derivatives.asp</a:t>
            </a:r>
            <a:endParaRPr lang="en-US" sz="1800" smtClean="0"/>
          </a:p>
          <a:p>
            <a:r>
              <a:rPr lang="en-US" sz="1800" u="sng" smtClean="0">
                <a:hlinkClick r:id="rId8"/>
              </a:rPr>
              <a:t>http://www.bis.org/ifc/publ/ifcb35c.pdf</a:t>
            </a:r>
            <a:endParaRPr lang="en-US" sz="1800" smtClean="0"/>
          </a:p>
          <a:p>
            <a:r>
              <a:rPr lang="en-US" sz="1800" u="sng" smtClean="0">
                <a:hlinkClick r:id="rId9"/>
              </a:rPr>
              <a:t>http://en.wikipedia.org/wiki/Renminbi</a:t>
            </a:r>
            <a:endParaRPr lang="en-US" sz="1800" smtClean="0"/>
          </a:p>
          <a:p>
            <a:endParaRPr lang="en-US" sz="2400" b="1" smtClean="0"/>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3600" b="1" dirty="0">
              <a:solidFill>
                <a:srgbClr val="E86F62"/>
              </a:solidFill>
              <a:effectLst>
                <a:outerShdw blurRad="38100" dist="38100" dir="2700000" algn="tl">
                  <a:srgbClr val="000000">
                    <a:alpha val="43137"/>
                  </a:srgbClr>
                </a:outerShdw>
              </a:effectLst>
              <a:latin typeface="+mj-lt"/>
              <a:ea typeface="+mj-ea"/>
              <a:cs typeface="+mj-cs"/>
            </a:endParaRPr>
          </a:p>
        </p:txBody>
      </p:sp>
      <p:pic>
        <p:nvPicPr>
          <p:cNvPr id="54278" name="Picture 16" descr="earth2EDIT.gif"/>
          <p:cNvPicPr>
            <a:picLocks noChangeAspect="1"/>
          </p:cNvPicPr>
          <p:nvPr/>
        </p:nvPicPr>
        <p:blipFill>
          <a:blip r:embed="rId10"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3821</Words>
  <Application>Microsoft Office PowerPoint</Application>
  <PresentationFormat>On-screen Show (4:3)</PresentationFormat>
  <Paragraphs>161</Paragraphs>
  <Slides>49</Slides>
  <Notes>49</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  Lecture #24</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#24</dc:title>
  <dc:creator>NTS</dc:creator>
  <cp:lastModifiedBy>NTS</cp:lastModifiedBy>
  <cp:revision>6</cp:revision>
  <dcterms:created xsi:type="dcterms:W3CDTF">2013-12-29T06:08:26Z</dcterms:created>
  <dcterms:modified xsi:type="dcterms:W3CDTF">2013-12-29T07:23:29Z</dcterms:modified>
</cp:coreProperties>
</file>