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A8F778-08D4-4D48-BC32-D9D8BE9B9600}" type="datetimeFigureOut">
              <a:rPr lang="en-US" smtClean="0"/>
              <a:t>12/28/2013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26C1E8-CD6E-4050-B19D-48835EDA833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EF30E58B-B791-4BD9-A55C-A61D122E0A16}" type="slidenum">
              <a:rPr lang="en-US" smtClean="0"/>
              <a:pPr>
                <a:defRPr/>
              </a:pPr>
              <a:t>1</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41B54360-B83D-4A1E-B7C9-C9B7E4B6D2E2}" type="slidenum">
              <a:rPr lang="en-US" smtClean="0"/>
              <a:pPr>
                <a:defRPr/>
              </a:pPr>
              <a:t>2</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13D95905-EDAC-47C8-BE3A-AF93CDF290A7}" type="slidenum">
              <a:rPr lang="en-US" smtClean="0"/>
              <a:pPr>
                <a:defRPr/>
              </a:pPr>
              <a:t>3</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p:txBody>
          <a:bodyPr/>
          <a:lstStyle/>
          <a:p>
            <a:pPr>
              <a:defRPr/>
            </a:pPr>
            <a:fld id="{EFF853CE-72AC-4544-BA50-EF2C6E71B464}" type="slidenum">
              <a:rPr lang="en-US" smtClean="0"/>
              <a:pPr>
                <a:defRPr/>
              </a:pPr>
              <a:t>4</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p:txBody>
          <a:bodyPr/>
          <a:lstStyle/>
          <a:p>
            <a:pPr>
              <a:defRPr/>
            </a:pPr>
            <a:fld id="{1613EE40-ED2D-4E2F-9B66-0D43B0C996C7}" type="slidenum">
              <a:rPr lang="en-US" smtClean="0"/>
              <a:pPr>
                <a:defRPr/>
              </a:pPr>
              <a:t>5</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94763A82-0CC8-42CB-BA36-010BB6BFC070}" type="slidenum">
              <a:rPr lang="en-US" smtClean="0"/>
              <a:pPr>
                <a:defRPr/>
              </a:pPr>
              <a:t>6</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7CC33D9A-81FF-4531-8C32-08258F4B642D}" type="slidenum">
              <a:rPr lang="en-US" smtClean="0"/>
              <a:pPr>
                <a:defRPr/>
              </a:pPr>
              <a:t>7</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6FCD8B19-447A-4FB0-912E-804727F135F5}" type="slidenum">
              <a:rPr lang="en-US" smtClean="0"/>
              <a:pPr>
                <a:defRPr/>
              </a:pPr>
              <a:t>8</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554D916C-0F3D-4E68-BA1C-B2CE83929B1A}" type="slidenum">
              <a:rPr lang="en-US" smtClean="0"/>
              <a:pPr>
                <a:defRPr/>
              </a:pPr>
              <a:t>9</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BF28C090-0C45-4FF1-B167-173F0AC5B73E}" type="slidenum">
              <a:rPr lang="en-US" smtClean="0"/>
              <a:pPr>
                <a:defRPr/>
              </a:pPr>
              <a:t>10</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32B1F5FE-4E09-446C-808E-14D3318B47EC}" type="slidenum">
              <a:rPr lang="en-US" smtClean="0"/>
              <a:pPr>
                <a:defRPr/>
              </a:pPr>
              <a:t>11</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84AD14E6-D436-49BB-BC9D-EEF449497589}" type="slidenum">
              <a:rPr lang="en-US" smtClean="0"/>
              <a:pPr>
                <a:defRPr/>
              </a:pPr>
              <a:t>12</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F14903EB-2CCA-41F0-92BB-C8C4270521DC}" type="slidenum">
              <a:rPr lang="en-US" smtClean="0"/>
              <a:pPr>
                <a:defRPr/>
              </a:pPr>
              <a:t>13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F540A122-A265-47F9-996F-40D4B8203B94}" type="slidenum">
              <a:rPr lang="en-US" smtClean="0"/>
              <a:pPr>
                <a:defRPr/>
              </a:pPr>
              <a:t>14</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222CDE1C-FCEE-4906-B322-4E739BB37FB9}" type="slidenum">
              <a:rPr lang="en-US" smtClean="0"/>
              <a:pPr>
                <a:defRPr/>
              </a:pPr>
              <a:t>15</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209D3D9A-42F6-47A5-8984-86CD8A146A77}" type="slidenum">
              <a:rPr lang="en-US" smtClean="0"/>
              <a:pPr>
                <a:defRPr/>
              </a:pPr>
              <a:t>16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CE732D46-F777-4046-AC94-6EE95210F7ED}" type="slidenum">
              <a:rPr lang="en-US" smtClean="0"/>
              <a:pPr>
                <a:defRPr/>
              </a:pPr>
              <a:t>17</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90733A68-1ABE-4F6D-8795-9BBC8E7BCBA0}" type="slidenum">
              <a:rPr lang="en-US" smtClean="0"/>
              <a:pPr>
                <a:defRPr/>
              </a:pPr>
              <a:t>18</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p:txBody>
          <a:bodyPr/>
          <a:lstStyle/>
          <a:p>
            <a:pPr>
              <a:defRPr/>
            </a:pPr>
            <a:fld id="{62BB3B49-5D12-4A1F-A9C2-7DA10C0B0309}" type="slidenum">
              <a:rPr lang="en-US" smtClean="0"/>
              <a:pPr>
                <a:defRPr/>
              </a:pPr>
              <a:t>19</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097CB13-19D5-4A03-A154-2CA418C49853}" type="datetimeFigureOut">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7CB13-19D5-4A03-A154-2CA418C49853}" type="datetimeFigureOut">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97CB13-19D5-4A03-A154-2CA418C49853}" type="datetimeFigureOut">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097CB13-19D5-4A03-A154-2CA418C49853}" type="datetimeFigureOut">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097CB13-19D5-4A03-A154-2CA418C49853}" type="datetimeFigureOut">
              <a:rPr lang="en-US" smtClean="0"/>
              <a:t>12/28/2013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097CB13-19D5-4A03-A154-2CA418C49853}" type="datetimeFigureOut">
              <a:rPr lang="en-US" smtClean="0"/>
              <a:t>12/28/2013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97CB13-19D5-4A03-A154-2CA418C49853}" type="datetimeFigureOut">
              <a:rPr lang="en-US" smtClean="0"/>
              <a:t>12/28/2013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7CB13-19D5-4A03-A154-2CA418C49853}" type="datetimeFigureOut">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97CB13-19D5-4A03-A154-2CA418C49853}" type="datetimeFigureOut">
              <a:rPr lang="en-US" smtClean="0"/>
              <a:t>12/28/2013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7CB13-19D5-4A03-A154-2CA418C49853}" type="datetimeFigureOut">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7CB13-19D5-4A03-A154-2CA418C49853}" type="datetimeFigureOut">
              <a:rPr lang="en-US" smtClean="0"/>
              <a:t>12/28/2013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2F2AFD-D4E4-4798-8BE2-F83C600589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97CB13-19D5-4A03-A154-2CA418C49853}" type="datetimeFigureOut">
              <a:rPr lang="en-US" smtClean="0"/>
              <a:t>12/28/2013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2F2AFD-D4E4-4798-8BE2-F83C600589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vmlDrawing" Target="../drawings/vmlDrawing6.v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10.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1119188"/>
            <a:ext cx="7772400" cy="1951037"/>
          </a:xfrm>
        </p:spPr>
        <p:txBody>
          <a:bodyPr>
            <a:normAutofit fontScale="90000"/>
          </a:bodyPr>
          <a:lstStyle/>
          <a:p>
            <a:pPr algn="ctr" eaLnBrk="1" hangingPunct="1">
              <a:defRPr/>
            </a:pPr>
            <a:r>
              <a:rPr lang="en-US" dirty="0" smtClean="0"/>
              <a:t/>
            </a:r>
            <a:br>
              <a:rPr lang="en-US" dirty="0" smtClean="0"/>
            </a:br>
            <a:r>
              <a:rPr lang="en-US" dirty="0" smtClean="0"/>
              <a:t/>
            </a:r>
            <a:br>
              <a:rPr lang="en-US" dirty="0" smtClean="0"/>
            </a:br>
            <a:r>
              <a:rPr lang="en-US" sz="3600" kern="1200" dirty="0" smtClean="0">
                <a:solidFill>
                  <a:srgbClr val="E86F62"/>
                </a:solidFill>
                <a:effectLst>
                  <a:outerShdw blurRad="38100" dist="38100" dir="2700000" algn="tl">
                    <a:srgbClr val="000000">
                      <a:alpha val="43137"/>
                    </a:srgbClr>
                  </a:outerShdw>
                </a:effectLst>
              </a:rPr>
              <a:t>Value-At-Risk</a:t>
            </a:r>
            <a:r>
              <a:rPr lang="en-US" dirty="0" smtClean="0"/>
              <a:t/>
            </a:r>
            <a:br>
              <a:rPr lang="en-US" dirty="0" smtClean="0"/>
            </a:br>
            <a:endParaRPr lang="en-US" dirty="0" smtClean="0"/>
          </a:p>
        </p:txBody>
      </p:sp>
      <p:sp>
        <p:nvSpPr>
          <p:cNvPr id="5123" name="Rectangle 3"/>
          <p:cNvSpPr>
            <a:spLocks noGrp="1" noChangeArrowheads="1"/>
          </p:cNvSpPr>
          <p:nvPr>
            <p:ph idx="4294967295"/>
          </p:nvPr>
        </p:nvSpPr>
        <p:spPr>
          <a:xfrm>
            <a:off x="1349375" y="3248025"/>
            <a:ext cx="7794625" cy="2619375"/>
          </a:xfrm>
        </p:spPr>
        <p:txBody>
          <a:bodyPr/>
          <a:lstStyle/>
          <a:p>
            <a:pPr algn="ctr" eaLnBrk="1" hangingPunct="1">
              <a:buFontTx/>
              <a:buNone/>
            </a:pPr>
            <a:endParaRPr lang="en-CA" sz="2400" smtClean="0"/>
          </a:p>
          <a:p>
            <a:pPr algn="ctr" eaLnBrk="1" hangingPunct="1">
              <a:buFontTx/>
              <a:buNone/>
            </a:pPr>
            <a:r>
              <a:rPr lang="en-US" i="1" smtClean="0"/>
              <a:t>By</a:t>
            </a:r>
          </a:p>
          <a:p>
            <a:pPr algn="ctr" eaLnBrk="1" hangingPunct="1">
              <a:buFontTx/>
              <a:buNone/>
            </a:pPr>
            <a:r>
              <a:rPr lang="en-US" i="1" smtClean="0"/>
              <a:t>Stephen Lynagh</a:t>
            </a:r>
          </a:p>
          <a:p>
            <a:pPr algn="ctr" eaLnBrk="1" hangingPunct="1">
              <a:buFontTx/>
              <a:buNone/>
            </a:pPr>
            <a:endParaRPr lang="en-CA" sz="2400" smtClean="0"/>
          </a:p>
          <a:p>
            <a:pPr algn="ctr" eaLnBrk="1" hangingPunct="1"/>
            <a:endParaRPr lang="en-US" sz="2000" smtClean="0"/>
          </a:p>
        </p:txBody>
      </p:sp>
      <p:sp>
        <p:nvSpPr>
          <p:cNvPr id="4" name="Rectangle 3"/>
          <p:cNvSpPr/>
          <p:nvPr/>
        </p:nvSpPr>
        <p:spPr>
          <a:xfrm>
            <a:off x="927101" y="1"/>
            <a:ext cx="82169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rgbClr val="C00000"/>
              </a:solidFill>
            </a:endParaRPr>
          </a:p>
        </p:txBody>
      </p:sp>
      <p:pic>
        <p:nvPicPr>
          <p:cNvPr id="5127" name="Picture 16" descr="earth2EDIT.gif"/>
          <p:cNvPicPr>
            <a:picLocks noChangeAspect="1"/>
          </p:cNvPicPr>
          <p:nvPr/>
        </p:nvPicPr>
        <p:blipFill>
          <a:blip r:embed="rId4"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4294967295"/>
          </p:nvPr>
        </p:nvSpPr>
        <p:spPr>
          <a:xfrm>
            <a:off x="0" y="1282700"/>
            <a:ext cx="8740775" cy="5287963"/>
          </a:xfrm>
        </p:spPr>
        <p:txBody>
          <a:bodyPr/>
          <a:lstStyle/>
          <a:p>
            <a:pPr eaLnBrk="1" hangingPunct="1">
              <a:lnSpc>
                <a:spcPct val="80000"/>
              </a:lnSpc>
            </a:pPr>
            <a:r>
              <a:rPr lang="en-US" sz="2000" b="1" smtClean="0">
                <a:cs typeface="Arial" charset="0"/>
              </a:rPr>
              <a:t>Introduction</a:t>
            </a:r>
          </a:p>
          <a:p>
            <a:pPr eaLnBrk="1" hangingPunct="1">
              <a:lnSpc>
                <a:spcPct val="80000"/>
              </a:lnSpc>
            </a:pPr>
            <a:endParaRPr lang="en-US" sz="2000" b="1" smtClean="0">
              <a:cs typeface="Arial" charset="0"/>
            </a:endParaRPr>
          </a:p>
          <a:p>
            <a:pPr eaLnBrk="1" hangingPunct="1">
              <a:lnSpc>
                <a:spcPct val="80000"/>
              </a:lnSpc>
            </a:pPr>
            <a:r>
              <a:rPr lang="en-US" sz="2000" b="1" smtClean="0">
                <a:cs typeface="Arial" charset="0"/>
              </a:rPr>
              <a:t>What is Value-at-Risk</a:t>
            </a:r>
          </a:p>
          <a:p>
            <a:pPr eaLnBrk="1" hangingPunct="1">
              <a:lnSpc>
                <a:spcPct val="80000"/>
              </a:lnSpc>
            </a:pPr>
            <a:endParaRPr lang="en-US" sz="2000" b="1" smtClean="0">
              <a:cs typeface="Arial" charset="0"/>
            </a:endParaRPr>
          </a:p>
          <a:p>
            <a:pPr eaLnBrk="1" hangingPunct="1">
              <a:lnSpc>
                <a:spcPct val="80000"/>
              </a:lnSpc>
            </a:pPr>
            <a:r>
              <a:rPr lang="en-US" sz="2000" b="1" smtClean="0">
                <a:cs typeface="Arial" charset="0"/>
              </a:rPr>
              <a:t>Methods of Calculating VAR</a:t>
            </a:r>
          </a:p>
          <a:p>
            <a:pPr eaLnBrk="1" hangingPunct="1">
              <a:lnSpc>
                <a:spcPct val="80000"/>
              </a:lnSpc>
            </a:pPr>
            <a:endParaRPr lang="en-US" sz="2000" b="1" smtClean="0">
              <a:cs typeface="Arial" charset="0"/>
            </a:endParaRPr>
          </a:p>
          <a:p>
            <a:pPr eaLnBrk="1" hangingPunct="1">
              <a:lnSpc>
                <a:spcPct val="80000"/>
              </a:lnSpc>
            </a:pPr>
            <a:r>
              <a:rPr lang="en-US" sz="2000" b="1" smtClean="0">
                <a:cs typeface="Arial" charset="0"/>
              </a:rPr>
              <a:t>Critique of VAR</a:t>
            </a:r>
          </a:p>
          <a:p>
            <a:pPr eaLnBrk="1" hangingPunct="1">
              <a:lnSpc>
                <a:spcPct val="80000"/>
              </a:lnSpc>
            </a:pPr>
            <a:endParaRPr lang="en-US" sz="2000" b="1" smtClean="0">
              <a:cs typeface="Arial" charset="0"/>
            </a:endParaRPr>
          </a:p>
          <a:p>
            <a:pPr eaLnBrk="1" hangingPunct="1">
              <a:lnSpc>
                <a:spcPct val="80000"/>
              </a:lnSpc>
            </a:pPr>
            <a:r>
              <a:rPr lang="en-US" sz="2000" b="1" smtClean="0">
                <a:cs typeface="Arial" charset="0"/>
              </a:rPr>
              <a:t>Worst Case Scenario Analysis</a:t>
            </a:r>
          </a:p>
          <a:p>
            <a:pPr eaLnBrk="1" hangingPunct="1">
              <a:lnSpc>
                <a:spcPct val="80000"/>
              </a:lnSpc>
            </a:pPr>
            <a:endParaRPr lang="en-US" sz="2000" b="1" smtClean="0">
              <a:cs typeface="Arial" charset="0"/>
            </a:endParaRPr>
          </a:p>
          <a:p>
            <a:pPr eaLnBrk="1" hangingPunct="1">
              <a:lnSpc>
                <a:spcPct val="80000"/>
              </a:lnSpc>
            </a:pPr>
            <a:r>
              <a:rPr lang="en-US" sz="2000" b="1" smtClean="0">
                <a:cs typeface="Arial" charset="0"/>
              </a:rPr>
              <a:t>A VAR Exercise</a:t>
            </a:r>
          </a:p>
          <a:p>
            <a:pPr eaLnBrk="1" hangingPunct="1">
              <a:lnSpc>
                <a:spcPct val="80000"/>
              </a:lnSpc>
            </a:pPr>
            <a:endParaRPr lang="en-US" sz="2000" b="1" smtClean="0">
              <a:cs typeface="Arial" charset="0"/>
            </a:endParaRPr>
          </a:p>
          <a:p>
            <a:pPr eaLnBrk="1" hangingPunct="1">
              <a:lnSpc>
                <a:spcPct val="80000"/>
              </a:lnSpc>
            </a:pPr>
            <a:endParaRPr lang="en-US" sz="2000" b="1" smtClean="0">
              <a:cs typeface="Arial" charset="0"/>
            </a:endParaRPr>
          </a:p>
        </p:txBody>
      </p:sp>
      <p:sp>
        <p:nvSpPr>
          <p:cNvPr id="4" name="Rectangle 3"/>
          <p:cNvSpPr/>
          <p:nvPr/>
        </p:nvSpPr>
        <p:spPr>
          <a:xfrm>
            <a:off x="1020091" y="0"/>
            <a:ext cx="8123909"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3600" b="1" dirty="0">
                <a:solidFill>
                  <a:srgbClr val="E86F62"/>
                </a:solidFill>
                <a:effectLst>
                  <a:outerShdw blurRad="38100" dist="38100" dir="2700000" algn="tl">
                    <a:srgbClr val="000000">
                      <a:alpha val="43137"/>
                    </a:srgbClr>
                  </a:outerShdw>
                </a:effectLst>
                <a:latin typeface="+mj-lt"/>
                <a:ea typeface="+mj-ea"/>
                <a:cs typeface="+mj-cs"/>
              </a:rPr>
              <a:t>Outline</a:t>
            </a:r>
          </a:p>
        </p:txBody>
      </p:sp>
      <p:pic>
        <p:nvPicPr>
          <p:cNvPr id="6150"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sz="1400" dirty="0">
              <a:solidFill>
                <a:schemeClr val="tx1"/>
              </a:solidFill>
              <a:cs typeface="Arial" charset="0"/>
            </a:endParaRPr>
          </a:p>
          <a:p>
            <a:pPr algn="ctr">
              <a:defRPr/>
            </a:pPr>
            <a:r>
              <a:rPr lang="en-CA" sz="1800" dirty="0">
                <a:solidFill>
                  <a:schemeClr val="tx1"/>
                </a:solidFill>
                <a:cs typeface="Arial" charset="0"/>
              </a:rPr>
              <a:t>Value-At-Risk</a:t>
            </a:r>
          </a:p>
          <a:p>
            <a:pPr>
              <a:defRPr/>
            </a:pP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idx="4294967295"/>
          </p:nvPr>
        </p:nvSpPr>
        <p:spPr>
          <a:xfrm>
            <a:off x="0" y="774700"/>
            <a:ext cx="8740775" cy="5795963"/>
          </a:xfrm>
        </p:spPr>
        <p:txBody>
          <a:bodyPr/>
          <a:lstStyle/>
          <a:p>
            <a:pPr algn="just" eaLnBrk="1" hangingPunct="1">
              <a:buClr>
                <a:srgbClr val="FFFFFF"/>
              </a:buClr>
            </a:pPr>
            <a:r>
              <a:rPr lang="en-US" sz="2400" smtClean="0"/>
              <a:t>Risk management attempts to provide financial predictability for a company.  </a:t>
            </a:r>
          </a:p>
          <a:p>
            <a:pPr algn="just" eaLnBrk="1" hangingPunct="1">
              <a:buClr>
                <a:srgbClr val="FFFFFF"/>
              </a:buClr>
              <a:buFontTx/>
              <a:buNone/>
            </a:pPr>
            <a:r>
              <a:rPr lang="en-US" sz="2400" smtClean="0"/>
              <a:t> </a:t>
            </a:r>
          </a:p>
          <a:p>
            <a:pPr algn="just" eaLnBrk="1" hangingPunct="1">
              <a:buClr>
                <a:srgbClr val="FFFFFF"/>
              </a:buClr>
            </a:pPr>
            <a:r>
              <a:rPr lang="en-US" sz="2400" smtClean="0"/>
              <a:t>Every day firms face financial risks.  Interest and exchange rate volatility, default on loans, and changes in credit rating are some examples.</a:t>
            </a:r>
          </a:p>
          <a:p>
            <a:pPr algn="just" eaLnBrk="1" hangingPunct="1">
              <a:buClr>
                <a:srgbClr val="FFFFFF"/>
              </a:buClr>
            </a:pPr>
            <a:endParaRPr lang="en-US" sz="2400" smtClean="0"/>
          </a:p>
          <a:p>
            <a:pPr algn="just" eaLnBrk="1" hangingPunct="1">
              <a:buClr>
                <a:srgbClr val="FFFFFF"/>
              </a:buClr>
            </a:pPr>
            <a:r>
              <a:rPr lang="en-US" sz="2400" smtClean="0"/>
              <a:t>These risks can be sorted into </a:t>
            </a:r>
            <a:r>
              <a:rPr lang="en-US" sz="2400" b="1" i="1" smtClean="0"/>
              <a:t>two categories</a:t>
            </a:r>
            <a:r>
              <a:rPr lang="en-US" sz="2400" smtClean="0"/>
              <a:t> – </a:t>
            </a:r>
            <a:r>
              <a:rPr lang="en-US" sz="2400" b="1" smtClean="0"/>
              <a:t>credit risk and market risk</a:t>
            </a:r>
            <a:r>
              <a:rPr lang="en-US" sz="2400" smtClean="0"/>
              <a:t>. </a:t>
            </a:r>
          </a:p>
          <a:p>
            <a:pPr algn="just" eaLnBrk="1" hangingPunct="1">
              <a:buClr>
                <a:srgbClr val="FFFFFF"/>
              </a:buClr>
            </a:pPr>
            <a:endParaRPr lang="en-US" sz="2400" smtClean="0"/>
          </a:p>
          <a:p>
            <a:pPr algn="just" eaLnBrk="1" hangingPunct="1">
              <a:buClr>
                <a:srgbClr val="FFFFFF"/>
              </a:buClr>
              <a:buFontTx/>
              <a:buNone/>
            </a:pPr>
            <a:r>
              <a:rPr lang="en-US" sz="2400" b="1" smtClean="0"/>
              <a:t>1) Credit risk:</a:t>
            </a:r>
            <a:r>
              <a:rPr lang="en-US" sz="2400" smtClean="0"/>
              <a:t> includes all risks associated with the credit of specific participants, such as potential default or changes in credit rating.</a:t>
            </a: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3600" b="1" dirty="0">
                <a:solidFill>
                  <a:srgbClr val="E86F62"/>
                </a:solidFill>
                <a:effectLst>
                  <a:outerShdw blurRad="38100" dist="38100" dir="2700000" algn="tl">
                    <a:srgbClr val="000000">
                      <a:alpha val="43137"/>
                    </a:srgbClr>
                  </a:outerShdw>
                </a:effectLst>
                <a:latin typeface="+mj-lt"/>
                <a:ea typeface="+mj-ea"/>
                <a:cs typeface="+mj-cs"/>
              </a:rPr>
              <a:t>Introduction</a:t>
            </a:r>
          </a:p>
        </p:txBody>
      </p:sp>
      <p:pic>
        <p:nvPicPr>
          <p:cNvPr id="7174"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idx="4294967295"/>
          </p:nvPr>
        </p:nvSpPr>
        <p:spPr>
          <a:xfrm>
            <a:off x="0" y="774700"/>
            <a:ext cx="8740775" cy="5795963"/>
          </a:xfrm>
        </p:spPr>
        <p:txBody>
          <a:bodyPr/>
          <a:lstStyle/>
          <a:p>
            <a:pPr algn="just" eaLnBrk="1" hangingPunct="1">
              <a:buClr>
                <a:srgbClr val="FFFFFF"/>
              </a:buClr>
            </a:pPr>
            <a:endParaRPr lang="en-US" sz="2400" smtClean="0"/>
          </a:p>
          <a:p>
            <a:pPr algn="just" eaLnBrk="1" hangingPunct="1">
              <a:buClr>
                <a:srgbClr val="FFFFFF"/>
              </a:buClr>
              <a:buFontTx/>
              <a:buNone/>
            </a:pPr>
            <a:r>
              <a:rPr lang="en-US" sz="2400" b="1" smtClean="0"/>
              <a:t>2) Market risk:</a:t>
            </a:r>
            <a:r>
              <a:rPr lang="en-US" sz="2400" smtClean="0"/>
              <a:t> refers to risks affecting broad sectors of the economy, such as an increase in interest rates, currency devaluation, or a decline in commodities prices, like aluminum or oil.</a:t>
            </a:r>
            <a:endParaRPr lang="en-US" sz="2400" smtClean="0">
              <a:solidFill>
                <a:srgbClr val="FFCCFF"/>
              </a:solidFill>
            </a:endParaRPr>
          </a:p>
          <a:p>
            <a:pPr algn="just" eaLnBrk="1" hangingPunct="1">
              <a:buClr>
                <a:srgbClr val="FFFFFF"/>
              </a:buClr>
            </a:pPr>
            <a:endParaRPr lang="en-US" sz="2400" smtClean="0"/>
          </a:p>
          <a:p>
            <a:pPr algn="just" eaLnBrk="1" hangingPunct="1">
              <a:buClr>
                <a:srgbClr val="FFFFFF"/>
              </a:buClr>
            </a:pPr>
            <a:r>
              <a:rPr lang="en-US" sz="2400" smtClean="0"/>
              <a:t>Financial analysts use a number of innovations to calculate and hedge against these kinds of risk. </a:t>
            </a:r>
          </a:p>
          <a:p>
            <a:pPr algn="just" eaLnBrk="1" hangingPunct="1">
              <a:buClr>
                <a:srgbClr val="FFFFFF"/>
              </a:buClr>
            </a:pPr>
            <a:endParaRPr lang="en-US" sz="2400" smtClean="0"/>
          </a:p>
          <a:p>
            <a:pPr algn="just" eaLnBrk="1" hangingPunct="1">
              <a:buClr>
                <a:srgbClr val="FFFFFF"/>
              </a:buClr>
            </a:pPr>
            <a:r>
              <a:rPr lang="en-US" sz="2400" smtClean="0"/>
              <a:t>One innovation that has been receiving immense attention is value-at-risk.</a:t>
            </a:r>
            <a:endParaRPr lang="en-US" sz="2400" smtClean="0">
              <a:solidFill>
                <a:srgbClr val="FFCCFF"/>
              </a:solidFill>
            </a:endParaRPr>
          </a:p>
        </p:txBody>
      </p:sp>
      <p:sp>
        <p:nvSpPr>
          <p:cNvPr id="4" name="Rectangle 3"/>
          <p:cNvSpPr/>
          <p:nvPr/>
        </p:nvSpPr>
        <p:spPr>
          <a:xfrm>
            <a:off x="1" y="0"/>
            <a:ext cx="9144000" cy="673100"/>
          </a:xfrm>
          <a:prstGeom prst="rect">
            <a:avLst/>
          </a:prstGeom>
          <a:gradFill flip="none" rotWithShape="1">
            <a:gsLst>
              <a:gs pos="50000">
                <a:srgbClr val="002A58">
                  <a:alpha val="0"/>
                </a:srgbClr>
              </a:gs>
              <a:gs pos="100000">
                <a:srgbClr val="000000"/>
              </a:gs>
            </a:gsLst>
            <a:lin ang="0" scaled="1"/>
            <a:tileRect/>
          </a:gra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3600" b="1" dirty="0">
                <a:solidFill>
                  <a:srgbClr val="E86F62"/>
                </a:solidFill>
                <a:effectLst>
                  <a:outerShdw blurRad="38100" dist="38100" dir="2700000" algn="tl">
                    <a:srgbClr val="000000">
                      <a:alpha val="43137"/>
                    </a:srgbClr>
                  </a:outerShdw>
                </a:effectLst>
                <a:latin typeface="+mj-lt"/>
                <a:ea typeface="+mj-ea"/>
                <a:cs typeface="+mj-cs"/>
              </a:rPr>
              <a:t>Introduction (Cont.)</a:t>
            </a:r>
          </a:p>
        </p:txBody>
      </p:sp>
      <p:pic>
        <p:nvPicPr>
          <p:cNvPr id="8198" name="Picture 16" descr="earth2EDIT.gif"/>
          <p:cNvPicPr>
            <a:picLocks noChangeAspect="1"/>
          </p:cNvPicPr>
          <p:nvPr/>
        </p:nvPicPr>
        <p:blipFill>
          <a:blip r:embed="rId3" cstate="print"/>
          <a:srcRect/>
          <a:stretch>
            <a:fillRect/>
          </a:stretch>
        </p:blipFill>
        <p:spPr bwMode="auto">
          <a:xfrm>
            <a:off x="8445500" y="0"/>
            <a:ext cx="698500" cy="698500"/>
          </a:xfrm>
          <a:prstGeom prst="rect">
            <a:avLst/>
          </a:prstGeom>
          <a:noFill/>
          <a:ln w="9525">
            <a:noFill/>
            <a:miter lim="800000"/>
            <a:headEnd/>
            <a:tailEnd/>
          </a:ln>
        </p:spPr>
      </p:pic>
      <p:sp>
        <p:nvSpPr>
          <p:cNvPr id="6" name="Rectangle 5"/>
          <p:cNvSpPr/>
          <p:nvPr/>
        </p:nvSpPr>
        <p:spPr>
          <a:xfrm>
            <a:off x="0" y="6686550"/>
            <a:ext cx="9144000" cy="342900"/>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685800" y="0"/>
            <a:ext cx="7772400" cy="696913"/>
          </a:xfrm>
        </p:spPr>
        <p:txBody>
          <a:bodyPr>
            <a:normAutofit fontScale="90000"/>
          </a:bodyPr>
          <a:lstStyle/>
          <a:p>
            <a:pPr algn="ctr">
              <a:defRPr/>
            </a:pPr>
            <a:r>
              <a:rPr lang="en-US" dirty="0" smtClean="0"/>
              <a:t>What is Value-at-risk?</a:t>
            </a:r>
            <a:endParaRPr lang="en-US" dirty="0"/>
          </a:p>
        </p:txBody>
      </p:sp>
      <p:sp>
        <p:nvSpPr>
          <p:cNvPr id="9219" name="Rectangle 3"/>
          <p:cNvSpPr>
            <a:spLocks noGrp="1" noChangeArrowheads="1"/>
          </p:cNvSpPr>
          <p:nvPr>
            <p:ph sz="half" idx="1"/>
          </p:nvPr>
        </p:nvSpPr>
        <p:spPr>
          <a:xfrm>
            <a:off x="144463" y="1103313"/>
            <a:ext cx="8824912" cy="5384800"/>
          </a:xfrm>
        </p:spPr>
        <p:txBody>
          <a:bodyPr/>
          <a:lstStyle/>
          <a:p>
            <a:pPr algn="just" eaLnBrk="1" hangingPunct="1"/>
            <a:r>
              <a:rPr lang="en-US" sz="2400" smtClean="0"/>
              <a:t>Value-at-risk (VAR) is a probabilistic measure of the range of values a firm’s portfolio could lose due to market volatility.</a:t>
            </a:r>
          </a:p>
          <a:p>
            <a:pPr algn="just" eaLnBrk="1" hangingPunct="1"/>
            <a:endParaRPr lang="en-US" sz="2400" smtClean="0"/>
          </a:p>
          <a:p>
            <a:pPr algn="just" eaLnBrk="1" hangingPunct="1"/>
            <a:r>
              <a:rPr lang="en-US" sz="2400" smtClean="0"/>
              <a:t>This volatility includes effects from changes in interest rates, exchange rates, commodities prices, and other general market risks.</a:t>
            </a:r>
          </a:p>
          <a:p>
            <a:pPr algn="just" eaLnBrk="1" hangingPunct="1"/>
            <a:endParaRPr lang="en-US" sz="2400" smtClean="0"/>
          </a:p>
          <a:p>
            <a:pPr algn="just" eaLnBrk="1" hangingPunct="1"/>
            <a:r>
              <a:rPr lang="en-US" sz="2400" smtClean="0"/>
              <a:t>In simple words, VAR is a statement of probable loss.</a:t>
            </a:r>
          </a:p>
        </p:txBody>
      </p:sp>
      <p:sp>
        <p:nvSpPr>
          <p:cNvPr id="9220" name="TextBox 7"/>
          <p:cNvSpPr txBox="1">
            <a:spLocks noChangeArrowheads="1"/>
          </p:cNvSpPr>
          <p:nvPr/>
        </p:nvSpPr>
        <p:spPr bwMode="auto">
          <a:xfrm>
            <a:off x="0" y="6488113"/>
            <a:ext cx="1606550" cy="369887"/>
          </a:xfrm>
          <a:prstGeom prst="rect">
            <a:avLst/>
          </a:prstGeom>
          <a:noFill/>
          <a:ln w="9525">
            <a:noFill/>
            <a:miter lim="800000"/>
            <a:headEnd/>
            <a:tailEnd/>
          </a:ln>
        </p:spPr>
        <p:txBody>
          <a:bodyPr>
            <a:spAutoFit/>
          </a:bodyPr>
          <a:lstStyle/>
          <a:p>
            <a:r>
              <a:rPr lang="en-CA" sz="1800"/>
              <a:t>Afshin</a:t>
            </a:r>
            <a:r>
              <a:rPr lang="en-CA" sz="1400"/>
              <a:t> </a:t>
            </a:r>
            <a:r>
              <a:rPr lang="en-CA" sz="1800"/>
              <a:t>Mufti</a:t>
            </a:r>
          </a:p>
        </p:txBody>
      </p:sp>
      <p:sp>
        <p:nvSpPr>
          <p:cNvPr id="5" name="Rectangle 4"/>
          <p:cNvSpPr/>
          <p:nvPr/>
        </p:nvSpPr>
        <p:spPr>
          <a:xfrm>
            <a:off x="0" y="6556375"/>
            <a:ext cx="9144000" cy="30162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0"/>
            <a:ext cx="7772400" cy="609600"/>
          </a:xfrm>
        </p:spPr>
        <p:txBody>
          <a:bodyPr>
            <a:normAutofit fontScale="90000"/>
          </a:bodyPr>
          <a:lstStyle/>
          <a:p>
            <a:pPr algn="ctr">
              <a:defRPr/>
            </a:pPr>
            <a:r>
              <a:rPr lang="en-US" dirty="0" smtClean="0"/>
              <a:t>Methods of calculating VAR</a:t>
            </a:r>
            <a:endParaRPr lang="en-US" dirty="0"/>
          </a:p>
        </p:txBody>
      </p:sp>
      <p:sp>
        <p:nvSpPr>
          <p:cNvPr id="10243" name="Rectangle 3"/>
          <p:cNvSpPr>
            <a:spLocks noGrp="1" noChangeArrowheads="1"/>
          </p:cNvSpPr>
          <p:nvPr>
            <p:ph sz="half" idx="1"/>
          </p:nvPr>
        </p:nvSpPr>
        <p:spPr>
          <a:xfrm>
            <a:off x="115888" y="1074738"/>
            <a:ext cx="8883650" cy="5283200"/>
          </a:xfrm>
        </p:spPr>
        <p:txBody>
          <a:bodyPr/>
          <a:lstStyle/>
          <a:p>
            <a:pPr algn="just" eaLnBrk="1" hangingPunct="1">
              <a:lnSpc>
                <a:spcPct val="90000"/>
              </a:lnSpc>
            </a:pPr>
            <a:r>
              <a:rPr lang="en-US" sz="2400" smtClean="0"/>
              <a:t>VAR can be calculated in many different ways.  </a:t>
            </a:r>
          </a:p>
          <a:p>
            <a:pPr algn="just" eaLnBrk="1" hangingPunct="1">
              <a:lnSpc>
                <a:spcPct val="90000"/>
              </a:lnSpc>
            </a:pPr>
            <a:endParaRPr lang="en-US" sz="2400" smtClean="0"/>
          </a:p>
          <a:p>
            <a:pPr algn="just" eaLnBrk="1" hangingPunct="1">
              <a:lnSpc>
                <a:spcPct val="90000"/>
              </a:lnSpc>
            </a:pPr>
            <a:r>
              <a:rPr lang="en-US" sz="2400" smtClean="0"/>
              <a:t>As a result, firms using different calculating methods can arrive at different value-at-risk numbers for the same portfolio.</a:t>
            </a:r>
          </a:p>
          <a:p>
            <a:pPr algn="just" eaLnBrk="1" hangingPunct="1">
              <a:lnSpc>
                <a:spcPct val="90000"/>
              </a:lnSpc>
            </a:pPr>
            <a:endParaRPr lang="en-US" sz="2400" smtClean="0"/>
          </a:p>
          <a:p>
            <a:pPr algn="just" eaLnBrk="1" hangingPunct="1">
              <a:lnSpc>
                <a:spcPct val="90000"/>
              </a:lnSpc>
            </a:pPr>
            <a:r>
              <a:rPr lang="en-US" sz="2400" smtClean="0"/>
              <a:t>There are advantages and disadvantages in each method of calculating VAR and no one way is best.</a:t>
            </a:r>
          </a:p>
          <a:p>
            <a:pPr algn="just" eaLnBrk="1" hangingPunct="1">
              <a:lnSpc>
                <a:spcPct val="90000"/>
              </a:lnSpc>
            </a:pPr>
            <a:endParaRPr lang="en-US" sz="2400" smtClean="0"/>
          </a:p>
          <a:p>
            <a:pPr algn="just" eaLnBrk="1" hangingPunct="1">
              <a:lnSpc>
                <a:spcPct val="90000"/>
              </a:lnSpc>
            </a:pPr>
            <a:r>
              <a:rPr lang="en-US" sz="2400" smtClean="0"/>
              <a:t>So, when describing VAR, it is important to bear in mind the method of computation and the statistical significance of the result.</a:t>
            </a:r>
          </a:p>
          <a:p>
            <a:pPr algn="just" eaLnBrk="1" hangingPunct="1">
              <a:lnSpc>
                <a:spcPct val="90000"/>
              </a:lnSpc>
            </a:pPr>
            <a:endParaRPr lang="en-US" sz="2400" smtClean="0"/>
          </a:p>
          <a:p>
            <a:pPr algn="just" eaLnBrk="1" hangingPunct="1">
              <a:lnSpc>
                <a:spcPct val="90000"/>
              </a:lnSpc>
            </a:pPr>
            <a:r>
              <a:rPr lang="en-US" sz="2400" smtClean="0"/>
              <a:t>Regardless of the method of computation, VAR is a comprehensive measurement for an entire firm.</a:t>
            </a:r>
            <a:endParaRPr lang="en-US" sz="2200" smtClean="0"/>
          </a:p>
          <a:p>
            <a:pPr algn="ctr" eaLnBrk="1" hangingPunct="1">
              <a:lnSpc>
                <a:spcPct val="90000"/>
              </a:lnSpc>
              <a:buFontTx/>
              <a:buNone/>
            </a:pPr>
            <a:endParaRPr lang="en-CA" sz="2200" smtClean="0"/>
          </a:p>
          <a:p>
            <a:pPr algn="ctr" eaLnBrk="1" hangingPunct="1">
              <a:lnSpc>
                <a:spcPct val="90000"/>
              </a:lnSpc>
              <a:buFontTx/>
              <a:buNone/>
            </a:pP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1267" name="Rectangle 3"/>
          <p:cNvSpPr>
            <a:spLocks noGrp="1" noChangeArrowheads="1"/>
          </p:cNvSpPr>
          <p:nvPr>
            <p:ph sz="half" idx="1"/>
          </p:nvPr>
        </p:nvSpPr>
        <p:spPr>
          <a:xfrm>
            <a:off x="115888" y="1074738"/>
            <a:ext cx="8883650" cy="5283200"/>
          </a:xfrm>
        </p:spPr>
        <p:txBody>
          <a:bodyPr/>
          <a:lstStyle/>
          <a:p>
            <a:pPr algn="just" eaLnBrk="1" hangingPunct="1">
              <a:lnSpc>
                <a:spcPct val="90000"/>
              </a:lnSpc>
            </a:pPr>
            <a:r>
              <a:rPr lang="en-US" sz="2400" smtClean="0"/>
              <a:t>In this case we will discuss </a:t>
            </a:r>
            <a:r>
              <a:rPr lang="en-US" sz="2400" b="1" i="1" smtClean="0"/>
              <a:t>three  methods</a:t>
            </a:r>
            <a:r>
              <a:rPr lang="en-US" sz="2400" smtClean="0"/>
              <a:t>  of  calculating VAR:  </a:t>
            </a:r>
            <a:r>
              <a:rPr lang="en-US" sz="2400" b="1" smtClean="0"/>
              <a:t>Correlation</a:t>
            </a:r>
            <a:r>
              <a:rPr lang="en-US" sz="2400" smtClean="0"/>
              <a:t>,  </a:t>
            </a:r>
            <a:r>
              <a:rPr lang="en-US" sz="2400" b="1" smtClean="0"/>
              <a:t>Historical Simulation</a:t>
            </a:r>
            <a:r>
              <a:rPr lang="en-US" sz="2400" smtClean="0"/>
              <a:t>, and </a:t>
            </a:r>
            <a:r>
              <a:rPr lang="en-US" sz="2400" b="1" smtClean="0"/>
              <a:t>Monte Carlo Simulation</a:t>
            </a:r>
            <a:r>
              <a:rPr lang="en-US" sz="2400" smtClean="0"/>
              <a:t>.</a:t>
            </a:r>
          </a:p>
          <a:p>
            <a:pPr algn="just" eaLnBrk="1" hangingPunct="1">
              <a:lnSpc>
                <a:spcPct val="90000"/>
              </a:lnSpc>
            </a:pPr>
            <a:endParaRPr lang="en-US" sz="2400" smtClean="0"/>
          </a:p>
          <a:p>
            <a:pPr algn="just" eaLnBrk="1" hangingPunct="1">
              <a:lnSpc>
                <a:spcPct val="90000"/>
              </a:lnSpc>
            </a:pPr>
            <a:r>
              <a:rPr lang="en-US" sz="2400" smtClean="0"/>
              <a:t>Each method of calculating VAR is based on parameters derived from the historical price data over some past period of the assets in the portfolio.  </a:t>
            </a:r>
          </a:p>
          <a:p>
            <a:pPr algn="just" eaLnBrk="1" hangingPunct="1">
              <a:lnSpc>
                <a:spcPct val="90000"/>
              </a:lnSpc>
            </a:pPr>
            <a:endParaRPr lang="en-US" sz="2400" smtClean="0"/>
          </a:p>
          <a:p>
            <a:pPr algn="just" eaLnBrk="1" hangingPunct="1">
              <a:lnSpc>
                <a:spcPct val="90000"/>
              </a:lnSpc>
            </a:pPr>
            <a:r>
              <a:rPr lang="en-US" sz="2400" smtClean="0"/>
              <a:t>The period can be as short as 100 days or as long as many years. The length of the period influences the model calculations.</a:t>
            </a:r>
          </a:p>
          <a:p>
            <a:pPr algn="just" eaLnBrk="1" hangingPunct="1">
              <a:lnSpc>
                <a:spcPct val="90000"/>
              </a:lnSpc>
            </a:pPr>
            <a:endParaRPr lang="en-US" sz="2400" smtClean="0"/>
          </a:p>
          <a:p>
            <a:pPr algn="just" eaLnBrk="1" hangingPunct="1">
              <a:lnSpc>
                <a:spcPct val="90000"/>
              </a:lnSpc>
            </a:pPr>
            <a:r>
              <a:rPr lang="en-US" sz="2400" smtClean="0"/>
              <a:t>Therefore, period is a consideration to make when estimating VAR.</a:t>
            </a:r>
            <a:endParaRPr lang="en-CA" sz="2200" smtClean="0"/>
          </a:p>
          <a:p>
            <a:pPr algn="ctr" eaLnBrk="1" hangingPunct="1">
              <a:lnSpc>
                <a:spcPct val="90000"/>
              </a:lnSpc>
              <a:buFontTx/>
              <a:buNone/>
            </a:pP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2291" name="Rectangle 3"/>
          <p:cNvSpPr>
            <a:spLocks noGrp="1" noChangeArrowheads="1"/>
          </p:cNvSpPr>
          <p:nvPr>
            <p:ph sz="half" idx="1"/>
          </p:nvPr>
        </p:nvSpPr>
        <p:spPr>
          <a:xfrm>
            <a:off x="115888" y="1074738"/>
            <a:ext cx="8883650" cy="5283200"/>
          </a:xfrm>
        </p:spPr>
        <p:txBody>
          <a:bodyPr>
            <a:normAutofit lnSpcReduction="10000"/>
          </a:bodyPr>
          <a:lstStyle/>
          <a:p>
            <a:pPr algn="just"/>
            <a:r>
              <a:rPr lang="en-US" sz="2400" smtClean="0"/>
              <a:t>Each method values the portfolio in the next period.	</a:t>
            </a:r>
          </a:p>
          <a:p>
            <a:pPr algn="just"/>
            <a:endParaRPr lang="en-US" sz="2400" smtClean="0"/>
          </a:p>
          <a:p>
            <a:pPr algn="just"/>
            <a:r>
              <a:rPr lang="en-US" sz="2400" smtClean="0"/>
              <a:t>To calculate  VAR, risk managers compare the value of the portfolio in the future with the value of the portfolio today.</a:t>
            </a:r>
          </a:p>
          <a:p>
            <a:pPr algn="just"/>
            <a:endParaRPr lang="en-US" sz="2400" smtClean="0"/>
          </a:p>
          <a:p>
            <a:pPr algn="just"/>
            <a:r>
              <a:rPr lang="en-US" sz="2400" smtClean="0"/>
              <a:t>Each of the three methods estimates a value for the portfolio tomorrow. </a:t>
            </a:r>
          </a:p>
          <a:p>
            <a:pPr algn="just"/>
            <a:endParaRPr lang="en-US" sz="2400" smtClean="0"/>
          </a:p>
          <a:p>
            <a:pPr algn="just"/>
            <a:r>
              <a:rPr lang="en-US" sz="2400" smtClean="0"/>
              <a:t>The difference between the future value and the present value is the basis for the VAR.  Because VAR is actually some value in the distribution of possible changes, it is the tail value of loss level where the tail is defined as a cut off at some confidence level, say 95%.</a:t>
            </a:r>
          </a:p>
          <a:p>
            <a:pPr algn="ctr" eaLnBrk="1" hangingPunct="1">
              <a:lnSpc>
                <a:spcPct val="90000"/>
              </a:lnSpc>
              <a:buFontTx/>
              <a:buNone/>
            </a:pP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3315" name="Rectangle 3"/>
          <p:cNvSpPr>
            <a:spLocks noGrp="1" noChangeArrowheads="1"/>
          </p:cNvSpPr>
          <p:nvPr>
            <p:ph sz="half" idx="1"/>
          </p:nvPr>
        </p:nvSpPr>
        <p:spPr>
          <a:xfrm>
            <a:off x="115888" y="1074738"/>
            <a:ext cx="8883650" cy="5283200"/>
          </a:xfrm>
        </p:spPr>
        <p:txBody>
          <a:bodyPr>
            <a:normAutofit lnSpcReduction="10000"/>
          </a:bodyPr>
          <a:lstStyle/>
          <a:p>
            <a:pPr algn="just"/>
            <a:r>
              <a:rPr lang="en-US" sz="2400" smtClean="0"/>
              <a:t>Computing the VAR requires generating the distribution of outcomes of the risk portfolio out to some period in the future.</a:t>
            </a:r>
          </a:p>
          <a:p>
            <a:pPr algn="just"/>
            <a:endParaRPr lang="en-US" sz="2400" smtClean="0"/>
          </a:p>
          <a:p>
            <a:pPr algn="just"/>
            <a:r>
              <a:rPr lang="en-US" sz="2400" smtClean="0"/>
              <a:t>The parsimonious way to do this is to first obtain the distribution of possible outcomes for the underlying risk factors for the assets in the portfolio.  </a:t>
            </a:r>
          </a:p>
          <a:p>
            <a:pPr algn="just"/>
            <a:endParaRPr lang="en-US" sz="2400" smtClean="0"/>
          </a:p>
          <a:p>
            <a:pPr algn="just"/>
            <a:r>
              <a:rPr lang="en-US" sz="2400" smtClean="0"/>
              <a:t>Risk factors are the primary sources of risk such as exchange rates, interest rates, etc. </a:t>
            </a:r>
          </a:p>
          <a:p>
            <a:pPr algn="just"/>
            <a:endParaRPr lang="en-US" sz="2400" smtClean="0"/>
          </a:p>
          <a:p>
            <a:pPr algn="just"/>
            <a:r>
              <a:rPr lang="en-US" sz="2400" smtClean="0"/>
              <a:t>Once the distribution of risk factors is obtained, it is easy to obtain the distribution of asset values since they are computed from the range of risk factors.  </a:t>
            </a:r>
          </a:p>
          <a:p>
            <a:pPr algn="ctr" eaLnBrk="1" hangingPunct="1">
              <a:lnSpc>
                <a:spcPct val="90000"/>
              </a:lnSpc>
              <a:buFontTx/>
              <a:buNone/>
            </a:pP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4339" name="Rectangle 3"/>
          <p:cNvSpPr>
            <a:spLocks noGrp="1" noChangeArrowheads="1"/>
          </p:cNvSpPr>
          <p:nvPr>
            <p:ph sz="half" idx="1"/>
          </p:nvPr>
        </p:nvSpPr>
        <p:spPr>
          <a:xfrm>
            <a:off x="115888" y="1074738"/>
            <a:ext cx="8883650" cy="5283200"/>
          </a:xfrm>
        </p:spPr>
        <p:txBody>
          <a:bodyPr/>
          <a:lstStyle/>
          <a:p>
            <a:pPr algn="just"/>
            <a:r>
              <a:rPr lang="en-US" sz="2400" smtClean="0"/>
              <a:t>For example, given a range of outcomes of the interest rate, it is possible to compute the range of values of a zero coupon bond. </a:t>
            </a:r>
          </a:p>
          <a:p>
            <a:endParaRPr lang="en-US" sz="2400" smtClean="0"/>
          </a:p>
          <a:p>
            <a:pPr algn="just"/>
            <a:r>
              <a:rPr lang="en-US" sz="2400" smtClean="0"/>
              <a:t>Finally, aggregating the asset distributions using the weights of each asset in the portfolio delivers the portfolio distribution.</a:t>
            </a:r>
          </a:p>
          <a:p>
            <a:pPr algn="just" eaLnBrk="1" hangingPunct="1">
              <a:lnSpc>
                <a:spcPct val="90000"/>
              </a:lnSpc>
              <a:buFontTx/>
              <a:buNone/>
            </a:pP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5363" name="Rectangle 3"/>
          <p:cNvSpPr>
            <a:spLocks noGrp="1" noChangeArrowheads="1"/>
          </p:cNvSpPr>
          <p:nvPr>
            <p:ph sz="half" idx="1"/>
          </p:nvPr>
        </p:nvSpPr>
        <p:spPr>
          <a:xfrm>
            <a:off x="115888" y="1074738"/>
            <a:ext cx="8883650" cy="5283200"/>
          </a:xfrm>
        </p:spPr>
        <p:txBody>
          <a:bodyPr/>
          <a:lstStyle/>
          <a:p>
            <a:pPr marL="457200" indent="-457200" algn="just">
              <a:buFontTx/>
              <a:buAutoNum type="arabicParenR"/>
            </a:pPr>
            <a:r>
              <a:rPr lang="en-US" sz="2400" b="1" smtClean="0"/>
              <a:t>Correlation Method: </a:t>
            </a:r>
            <a:r>
              <a:rPr lang="en-US" sz="2400" smtClean="0"/>
              <a:t>this method attempts to calculate the variance of the entire portfolio based on the variances of each asset in the portfolio and the relationships between risk factors.</a:t>
            </a:r>
          </a:p>
          <a:p>
            <a:pPr marL="457200" indent="-457200" algn="just">
              <a:buFontTx/>
              <a:buNone/>
            </a:pPr>
            <a:endParaRPr lang="en-US" sz="2400" smtClean="0"/>
          </a:p>
          <a:p>
            <a:pPr marL="457200" indent="-457200" algn="just"/>
            <a:r>
              <a:rPr lang="en-US" sz="2400" smtClean="0"/>
              <a:t>To use this method to value VAR, a risk manager must perform the </a:t>
            </a:r>
            <a:r>
              <a:rPr lang="en-US" sz="2400" b="1" i="1" smtClean="0"/>
              <a:t>following steps</a:t>
            </a:r>
            <a:r>
              <a:rPr lang="en-US" sz="2400" smtClean="0"/>
              <a:t>:</a:t>
            </a:r>
          </a:p>
          <a:p>
            <a:pPr marL="457200" indent="-457200" algn="just"/>
            <a:endParaRPr lang="en-US" sz="2400" smtClean="0"/>
          </a:p>
          <a:p>
            <a:pPr marL="457200" indent="-457200" algn="just">
              <a:buFontTx/>
              <a:buAutoNum type="romanLcPeriod"/>
            </a:pPr>
            <a:r>
              <a:rPr lang="en-US" sz="2400" smtClean="0"/>
              <a:t>Use the historical data to calculate the mean, variance, and correlations of each asset. </a:t>
            </a:r>
          </a:p>
          <a:p>
            <a:pPr marL="457200" indent="-457200" algn="just">
              <a:buFontTx/>
              <a:buNone/>
            </a:pPr>
            <a:endParaRPr lang="en-US" sz="2400" smtClean="0"/>
          </a:p>
          <a:p>
            <a:pPr marL="457200" indent="-457200" algn="just"/>
            <a:r>
              <a:rPr lang="en-US" sz="2400" smtClean="0"/>
              <a:t>Assume each asset in the portfolio has a normally distributed return with its own mean and variance.</a:t>
            </a:r>
          </a:p>
          <a:p>
            <a:pPr marL="457200" indent="-457200" algn="just"/>
            <a:endParaRPr lang="en-US" sz="2400" smtClean="0"/>
          </a:p>
          <a:p>
            <a:pPr marL="457200" indent="-457200" algn="just"/>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9219" name="Rectangle 3"/>
          <p:cNvSpPr>
            <a:spLocks noGrp="1" noChangeArrowheads="1"/>
          </p:cNvSpPr>
          <p:nvPr>
            <p:ph sz="half" idx="1"/>
          </p:nvPr>
        </p:nvSpPr>
        <p:spPr>
          <a:xfrm>
            <a:off x="115888" y="1074738"/>
            <a:ext cx="8883650" cy="5283200"/>
          </a:xfrm>
        </p:spPr>
        <p:txBody>
          <a:bodyPr/>
          <a:lstStyle/>
          <a:p>
            <a:pPr marL="514350" indent="-514350" algn="just">
              <a:buFontTx/>
              <a:buAutoNum type="romanLcPeriod" startAt="2"/>
              <a:defRPr/>
            </a:pPr>
            <a:r>
              <a:rPr lang="en-US" sz="2400" b="1" i="1" dirty="0" smtClean="0"/>
              <a:t>Weight the assets in the portfolio</a:t>
            </a:r>
            <a:r>
              <a:rPr lang="en-US" sz="2400" dirty="0" smtClean="0"/>
              <a:t> with fractions so the weights add up to 1; for a single asset portfolio, the weight is one; for a two-asset portfolio, the weights can be any two numbers that add to 1 (0.3,  0.7; 0.41, 0.59; 1.5, -0.5). </a:t>
            </a:r>
          </a:p>
          <a:p>
            <a:pPr marL="514350" indent="-514350" algn="just">
              <a:buFontTx/>
              <a:buAutoNum type="romanLcPeriod" startAt="2"/>
              <a:defRPr/>
            </a:pPr>
            <a:endParaRPr lang="en-US" sz="2400" dirty="0" smtClean="0"/>
          </a:p>
          <a:p>
            <a:pPr marL="514350" indent="-514350" algn="just">
              <a:defRPr/>
            </a:pPr>
            <a:r>
              <a:rPr lang="en-US" sz="2400" dirty="0" smtClean="0"/>
              <a:t>The </a:t>
            </a:r>
            <a:r>
              <a:rPr lang="en-US" sz="2400" b="1" i="1" dirty="0" smtClean="0"/>
              <a:t>expected return</a:t>
            </a:r>
            <a:r>
              <a:rPr lang="en-US" sz="2400" dirty="0" smtClean="0"/>
              <a:t> of the portfolio is  the  weight  of  each asset multiplied  by  the  return on  each asset. </a:t>
            </a:r>
          </a:p>
          <a:p>
            <a:pPr marL="514350" indent="-514350" algn="just">
              <a:defRPr/>
            </a:pPr>
            <a:endParaRPr lang="en-US" sz="2400" dirty="0" smtClean="0"/>
          </a:p>
          <a:p>
            <a:pPr marL="514350" indent="-514350" algn="just">
              <a:defRPr/>
            </a:pPr>
            <a:r>
              <a:rPr lang="en-US" sz="2400" dirty="0" smtClean="0"/>
              <a:t>Therefore  if  the portfolio weight of the first asset is </a:t>
            </a:r>
            <a:r>
              <a:rPr lang="en-US" sz="2400" i="1" dirty="0" smtClean="0"/>
              <a:t>w</a:t>
            </a:r>
            <a:r>
              <a:rPr lang="en-US" sz="2400" dirty="0" smtClean="0"/>
              <a:t>, then the weight of the second asset will be </a:t>
            </a:r>
            <a:r>
              <a:rPr lang="en-US" sz="2400" i="1" dirty="0" smtClean="0"/>
              <a:t>(1-w)</a:t>
            </a:r>
            <a:r>
              <a:rPr lang="en-US" sz="2400" dirty="0" smtClean="0"/>
              <a:t>. The expected return on the portfolio would be </a:t>
            </a:r>
            <a:r>
              <a:rPr lang="en-US" sz="2400" i="1" dirty="0" smtClean="0"/>
              <a:t>wr</a:t>
            </a:r>
            <a:r>
              <a:rPr lang="en-US" sz="1200" dirty="0" smtClean="0">
                <a:ea typeface="Times New Roman"/>
              </a:rPr>
              <a:t>1</a:t>
            </a:r>
            <a:r>
              <a:rPr lang="en-US" sz="2400" dirty="0" smtClean="0"/>
              <a:t>+(1-</a:t>
            </a:r>
            <a:r>
              <a:rPr lang="en-US" sz="2400" i="1" dirty="0" smtClean="0"/>
              <a:t>w</a:t>
            </a:r>
            <a:r>
              <a:rPr lang="en-US" sz="2400" dirty="0" smtClean="0"/>
              <a:t>)</a:t>
            </a:r>
            <a:r>
              <a:rPr lang="en-US" sz="2400" i="1" spc="-80" dirty="0" smtClean="0">
                <a:ea typeface="Times New Roman"/>
              </a:rPr>
              <a:t>r</a:t>
            </a:r>
            <a:r>
              <a:rPr lang="en-US" sz="1200" dirty="0" smtClean="0">
                <a:ea typeface="Times New Roman"/>
              </a:rPr>
              <a:t>2</a:t>
            </a:r>
            <a:r>
              <a:rPr lang="en-US" sz="2400" dirty="0" smtClean="0"/>
              <a:t>. Here </a:t>
            </a:r>
            <a:r>
              <a:rPr lang="en-US" sz="2400" i="1" dirty="0" smtClean="0"/>
              <a:t>r </a:t>
            </a:r>
            <a:r>
              <a:rPr lang="en-US" sz="2400" dirty="0" smtClean="0"/>
              <a:t>stands for the return on the assets.</a:t>
            </a:r>
          </a:p>
          <a:p>
            <a:pPr marL="457200" indent="-457200" algn="just">
              <a:buFontTx/>
              <a:buNone/>
              <a:defRPr/>
            </a:pPr>
            <a:endParaRPr lang="en-US" sz="2400" dirty="0" smtClean="0"/>
          </a:p>
          <a:p>
            <a:pPr marL="457200" indent="-457200" algn="just">
              <a:defRPr/>
            </a:pPr>
            <a:endParaRPr lang="en-CA" sz="2200" dirty="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9219" name="Rectangle 3"/>
          <p:cNvSpPr>
            <a:spLocks noGrp="1" noChangeArrowheads="1"/>
          </p:cNvSpPr>
          <p:nvPr>
            <p:ph sz="half" idx="1"/>
          </p:nvPr>
        </p:nvSpPr>
        <p:spPr>
          <a:xfrm>
            <a:off x="115888" y="1074738"/>
            <a:ext cx="8883650" cy="5283200"/>
          </a:xfrm>
        </p:spPr>
        <p:txBody>
          <a:bodyPr/>
          <a:lstStyle/>
          <a:p>
            <a:pPr marL="514350" indent="-514350" algn="just">
              <a:buFontTx/>
              <a:buAutoNum type="romanLcPeriod" startAt="3"/>
              <a:defRPr/>
            </a:pPr>
            <a:r>
              <a:rPr lang="en-US" sz="2400" dirty="0" smtClean="0"/>
              <a:t>The </a:t>
            </a:r>
            <a:r>
              <a:rPr lang="en-US" sz="2400" b="1" i="1" dirty="0" smtClean="0"/>
              <a:t>formula for the portfolio variance</a:t>
            </a:r>
            <a:r>
              <a:rPr lang="en-US" sz="2400" dirty="0" smtClean="0"/>
              <a:t> depends on the number of assets in the portfolio. </a:t>
            </a:r>
          </a:p>
          <a:p>
            <a:pPr marL="514350" indent="-514350" algn="just">
              <a:buFontTx/>
              <a:buAutoNum type="romanLcPeriod" startAt="3"/>
              <a:defRPr/>
            </a:pPr>
            <a:endParaRPr lang="en-US" sz="2400" dirty="0" smtClean="0"/>
          </a:p>
          <a:p>
            <a:pPr marL="514350" indent="-514350" algn="just">
              <a:defRPr/>
            </a:pPr>
            <a:r>
              <a:rPr lang="en-US" sz="2400" dirty="0" smtClean="0"/>
              <a:t>With two assets, the variance is the sum of the squared weights of each asset multiplied by the variance of each asset and twice the product of each weight and their covariance. </a:t>
            </a:r>
          </a:p>
          <a:p>
            <a:pPr marL="514350" indent="-514350" algn="just">
              <a:defRPr/>
            </a:pPr>
            <a:endParaRPr lang="en-US" sz="2400" dirty="0" smtClean="0"/>
          </a:p>
          <a:p>
            <a:pPr marL="514350" indent="-514350" algn="just">
              <a:defRPr/>
            </a:pPr>
            <a:r>
              <a:rPr lang="en-US" sz="2400" dirty="0" smtClean="0"/>
              <a:t>The   formula </a:t>
            </a:r>
          </a:p>
          <a:p>
            <a:pPr marL="457200" indent="-457200" algn="just">
              <a:defRPr/>
            </a:pPr>
            <a:endParaRPr lang="en-US" sz="2400" dirty="0" smtClean="0"/>
          </a:p>
          <a:p>
            <a:pPr marL="457200" indent="-457200" algn="just">
              <a:buFontTx/>
              <a:buNone/>
              <a:defRPr/>
            </a:pPr>
            <a:r>
              <a:rPr lang="en-US" sz="2400" dirty="0" smtClean="0"/>
              <a:t>       mathematically   represents   this variance.</a:t>
            </a:r>
          </a:p>
          <a:p>
            <a:pPr marL="457200" indent="-457200" algn="just">
              <a:defRPr/>
            </a:pPr>
            <a:endParaRPr lang="en-CA" sz="2200" dirty="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17413"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7414"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7415"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7416"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7417"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7418"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pic>
        <p:nvPicPr>
          <p:cNvPr id="17419" name="Picture 11"/>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716213" y="4067175"/>
            <a:ext cx="5937250" cy="9826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8435" name="Rectangle 3"/>
          <p:cNvSpPr>
            <a:spLocks noGrp="1" noChangeArrowheads="1"/>
          </p:cNvSpPr>
          <p:nvPr>
            <p:ph sz="half" idx="1"/>
          </p:nvPr>
        </p:nvSpPr>
        <p:spPr>
          <a:xfrm>
            <a:off x="115888" y="1074738"/>
            <a:ext cx="8883650" cy="5283200"/>
          </a:xfrm>
        </p:spPr>
        <p:txBody>
          <a:bodyPr/>
          <a:lstStyle/>
          <a:p>
            <a:pPr marL="514350" indent="-514350" algn="just">
              <a:buFontTx/>
              <a:buAutoNum type="romanLcPeriod" startAt="4"/>
            </a:pPr>
            <a:r>
              <a:rPr lang="en-US" sz="2400" smtClean="0"/>
              <a:t>Finally,  assume  the  return  on  the  portfolio  is  normally  distributed, with  mean  and variance from the earlier calculations.   Plot the distribution of expected returns.</a:t>
            </a:r>
          </a:p>
          <a:p>
            <a:pPr marL="514350" indent="-514350" algn="just">
              <a:buFontTx/>
              <a:buNone/>
            </a:pPr>
            <a:endParaRPr lang="en-US" sz="2400" smtClean="0"/>
          </a:p>
          <a:p>
            <a:pPr marL="514350" indent="-514350" algn="just"/>
            <a:r>
              <a:rPr lang="en-US" sz="2400" smtClean="0"/>
              <a:t>The value of the portfolio at the chosen probability level is the VAR.  </a:t>
            </a:r>
          </a:p>
          <a:p>
            <a:pPr marL="514350" indent="-514350" algn="just"/>
            <a:endParaRPr lang="en-US" sz="2400" smtClean="0"/>
          </a:p>
          <a:p>
            <a:pPr marL="514350" indent="-514350" algn="just"/>
            <a:r>
              <a:rPr lang="en-US" sz="2400" smtClean="0"/>
              <a:t>This value can also be calculated  mathematically,  given  the  mean  and  variance,  or  mean  and  standard deviation.  </a:t>
            </a:r>
          </a:p>
          <a:p>
            <a:pPr marL="514350" indent="-514350" algn="just"/>
            <a:endParaRPr lang="en-US" sz="2400" smtClean="0"/>
          </a:p>
          <a:p>
            <a:pPr marL="514350" indent="-514350" algn="just"/>
            <a:r>
              <a:rPr lang="en-US" sz="2400" smtClean="0"/>
              <a:t>In a standard normal distribution, 95% of the values lie within 1.65 standard deviations from the mean.</a:t>
            </a: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1843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8438"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8439"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8440"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8441"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8442"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19459" name="Rectangle 3"/>
          <p:cNvSpPr>
            <a:spLocks noGrp="1" noChangeArrowheads="1"/>
          </p:cNvSpPr>
          <p:nvPr>
            <p:ph sz="half" idx="1"/>
          </p:nvPr>
        </p:nvSpPr>
        <p:spPr>
          <a:xfrm>
            <a:off x="115888" y="1074738"/>
            <a:ext cx="8883650" cy="5283200"/>
          </a:xfrm>
        </p:spPr>
        <p:txBody>
          <a:bodyPr/>
          <a:lstStyle/>
          <a:p>
            <a:pPr marL="514350" indent="-514350" algn="just"/>
            <a:r>
              <a:rPr lang="en-US" sz="2400" smtClean="0"/>
              <a:t>Therefore, for a VAR estimate to be accurate to the 95% confidence level, the VAR will lie on the distribution -1.65 standard deviations away from the expected return.</a:t>
            </a:r>
          </a:p>
          <a:p>
            <a:pPr marL="514350" indent="-514350" algn="just"/>
            <a:endParaRPr lang="en-US" sz="2400" smtClean="0"/>
          </a:p>
          <a:p>
            <a:pPr marL="514350" indent="-514350" algn="just"/>
            <a:r>
              <a:rPr lang="en-US" sz="2400" smtClean="0"/>
              <a:t>Similarly, 99% of the values in a standard normal distribution lie within 2.33 standard deviations from the mean, so to find the 99% confidence level, VAR is the value on the distribution 2.33 standard deviations on the left of the mean.</a:t>
            </a:r>
            <a:endParaRPr lang="en-CA" sz="22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1946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9462"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9463"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9464"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19465"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19466"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20483" name="Rectangle 3"/>
          <p:cNvSpPr>
            <a:spLocks noGrp="1" noChangeArrowheads="1"/>
          </p:cNvSpPr>
          <p:nvPr>
            <p:ph sz="half" idx="1"/>
          </p:nvPr>
        </p:nvSpPr>
        <p:spPr>
          <a:xfrm>
            <a:off x="115888" y="3916363"/>
            <a:ext cx="8883650" cy="2060575"/>
          </a:xfrm>
        </p:spPr>
        <p:txBody>
          <a:bodyPr/>
          <a:lstStyle/>
          <a:p>
            <a:pPr marL="514350" indent="-514350" algn="just"/>
            <a:r>
              <a:rPr lang="en-US" sz="2400" smtClean="0"/>
              <a:t>The above picture of Standard Normal Distribution marks the lines where 95% of the distribution lies to the right of the line and where 99% of the distribution lies to the right of the line.</a:t>
            </a:r>
            <a:endParaRPr lang="en-CA" sz="24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20485"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0486"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0487"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0488"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0489"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0490"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grpSp>
        <p:nvGrpSpPr>
          <p:cNvPr id="2" name="Group 51"/>
          <p:cNvGrpSpPr>
            <a:grpSpLocks/>
          </p:cNvGrpSpPr>
          <p:nvPr/>
        </p:nvGrpSpPr>
        <p:grpSpPr bwMode="auto">
          <a:xfrm>
            <a:off x="1228725" y="854075"/>
            <a:ext cx="6686550" cy="2544763"/>
            <a:chOff x="1798" y="-194"/>
            <a:chExt cx="9005" cy="3470"/>
          </a:xfrm>
        </p:grpSpPr>
        <p:sp>
          <p:nvSpPr>
            <p:cNvPr id="20492" name="Rectangle 52"/>
            <p:cNvSpPr>
              <a:spLocks/>
            </p:cNvSpPr>
            <p:nvPr/>
          </p:nvSpPr>
          <p:spPr bwMode="auto">
            <a:xfrm>
              <a:off x="1800" y="-193"/>
              <a:ext cx="8988" cy="3453"/>
            </a:xfrm>
            <a:prstGeom prst="rect">
              <a:avLst/>
            </a:prstGeom>
            <a:noFill/>
            <a:ln w="1524">
              <a:solidFill>
                <a:srgbClr val="000000"/>
              </a:solidFill>
              <a:miter lim="800000"/>
              <a:headEnd/>
              <a:tailEnd/>
            </a:ln>
          </p:spPr>
          <p:txBody>
            <a:bodyPr/>
            <a:lstStyle/>
            <a:p>
              <a:endParaRPr lang="en-US"/>
            </a:p>
          </p:txBody>
        </p:sp>
        <p:sp>
          <p:nvSpPr>
            <p:cNvPr id="20493" name="Rectangle 53"/>
            <p:cNvSpPr>
              <a:spLocks/>
            </p:cNvSpPr>
            <p:nvPr/>
          </p:nvSpPr>
          <p:spPr bwMode="auto">
            <a:xfrm>
              <a:off x="1800" y="-193"/>
              <a:ext cx="9002" cy="3467"/>
            </a:xfrm>
            <a:prstGeom prst="rect">
              <a:avLst/>
            </a:prstGeom>
            <a:solidFill>
              <a:srgbClr val="FFFFFF"/>
            </a:solidFill>
            <a:ln w="9525">
              <a:noFill/>
              <a:miter lim="800000"/>
              <a:headEnd/>
              <a:tailEnd/>
            </a:ln>
          </p:spPr>
          <p:txBody>
            <a:bodyPr/>
            <a:lstStyle/>
            <a:p>
              <a:endParaRPr lang="en-US"/>
            </a:p>
          </p:txBody>
        </p:sp>
        <p:sp>
          <p:nvSpPr>
            <p:cNvPr id="20494" name="Rectangle 54"/>
            <p:cNvSpPr>
              <a:spLocks/>
            </p:cNvSpPr>
            <p:nvPr/>
          </p:nvSpPr>
          <p:spPr bwMode="auto">
            <a:xfrm>
              <a:off x="2083" y="502"/>
              <a:ext cx="8376" cy="2176"/>
            </a:xfrm>
            <a:prstGeom prst="rect">
              <a:avLst/>
            </a:prstGeom>
            <a:noFill/>
            <a:ln w="9144">
              <a:solidFill>
                <a:srgbClr val="808080"/>
              </a:solidFill>
              <a:miter lim="800000"/>
              <a:headEnd/>
              <a:tailEnd/>
            </a:ln>
          </p:spPr>
          <p:txBody>
            <a:bodyPr/>
            <a:lstStyle/>
            <a:p>
              <a:endParaRPr lang="en-US"/>
            </a:p>
          </p:txBody>
        </p:sp>
        <p:sp>
          <p:nvSpPr>
            <p:cNvPr id="20495" name="Freeform 55"/>
            <p:cNvSpPr>
              <a:spLocks/>
            </p:cNvSpPr>
            <p:nvPr/>
          </p:nvSpPr>
          <p:spPr bwMode="auto">
            <a:xfrm>
              <a:off x="2083" y="2679"/>
              <a:ext cx="8376" cy="0"/>
            </a:xfrm>
            <a:custGeom>
              <a:avLst/>
              <a:gdLst>
                <a:gd name="T0" fmla="*/ 0 w 8376"/>
                <a:gd name="T1" fmla="*/ 8376 w 8376"/>
                <a:gd name="T2" fmla="*/ 0 60000 65536"/>
                <a:gd name="T3" fmla="*/ 0 60000 65536"/>
                <a:gd name="T4" fmla="*/ 0 w 8376"/>
                <a:gd name="T5" fmla="*/ 8376 w 8376"/>
              </a:gdLst>
              <a:ahLst/>
              <a:cxnLst>
                <a:cxn ang="T2">
                  <a:pos x="T0" y="0"/>
                </a:cxn>
                <a:cxn ang="T3">
                  <a:pos x="T1" y="0"/>
                </a:cxn>
              </a:cxnLst>
              <a:rect l="T4" t="0" r="T5" b="0"/>
              <a:pathLst>
                <a:path w="8376">
                  <a:moveTo>
                    <a:pt x="0" y="0"/>
                  </a:moveTo>
                  <a:lnTo>
                    <a:pt x="8376" y="0"/>
                  </a:lnTo>
                </a:path>
              </a:pathLst>
            </a:custGeom>
            <a:noFill/>
            <a:ln w="1524">
              <a:solidFill>
                <a:srgbClr val="000000"/>
              </a:solidFill>
              <a:round/>
              <a:headEnd/>
              <a:tailEnd/>
            </a:ln>
          </p:spPr>
          <p:txBody>
            <a:bodyPr/>
            <a:lstStyle/>
            <a:p>
              <a:endParaRPr lang="en-US"/>
            </a:p>
          </p:txBody>
        </p:sp>
        <p:sp>
          <p:nvSpPr>
            <p:cNvPr id="20496" name="Freeform 56"/>
            <p:cNvSpPr>
              <a:spLocks/>
            </p:cNvSpPr>
            <p:nvPr/>
          </p:nvSpPr>
          <p:spPr bwMode="auto">
            <a:xfrm>
              <a:off x="2083"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497" name="Freeform 57"/>
            <p:cNvSpPr>
              <a:spLocks/>
            </p:cNvSpPr>
            <p:nvPr/>
          </p:nvSpPr>
          <p:spPr bwMode="auto">
            <a:xfrm>
              <a:off x="3124"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498" name="Freeform 58"/>
            <p:cNvSpPr>
              <a:spLocks/>
            </p:cNvSpPr>
            <p:nvPr/>
          </p:nvSpPr>
          <p:spPr bwMode="auto">
            <a:xfrm>
              <a:off x="4180"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499" name="Freeform 59"/>
            <p:cNvSpPr>
              <a:spLocks/>
            </p:cNvSpPr>
            <p:nvPr/>
          </p:nvSpPr>
          <p:spPr bwMode="auto">
            <a:xfrm>
              <a:off x="5222"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0" name="Freeform 60"/>
            <p:cNvSpPr>
              <a:spLocks/>
            </p:cNvSpPr>
            <p:nvPr/>
          </p:nvSpPr>
          <p:spPr bwMode="auto">
            <a:xfrm>
              <a:off x="6278"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1" name="Freeform 61"/>
            <p:cNvSpPr>
              <a:spLocks/>
            </p:cNvSpPr>
            <p:nvPr/>
          </p:nvSpPr>
          <p:spPr bwMode="auto">
            <a:xfrm>
              <a:off x="7320"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2" name="Freeform 62"/>
            <p:cNvSpPr>
              <a:spLocks/>
            </p:cNvSpPr>
            <p:nvPr/>
          </p:nvSpPr>
          <p:spPr bwMode="auto">
            <a:xfrm>
              <a:off x="8361"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3" name="Freeform 63"/>
            <p:cNvSpPr>
              <a:spLocks/>
            </p:cNvSpPr>
            <p:nvPr/>
          </p:nvSpPr>
          <p:spPr bwMode="auto">
            <a:xfrm>
              <a:off x="9417"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4" name="Freeform 64"/>
            <p:cNvSpPr>
              <a:spLocks/>
            </p:cNvSpPr>
            <p:nvPr/>
          </p:nvSpPr>
          <p:spPr bwMode="auto">
            <a:xfrm>
              <a:off x="10459" y="2636"/>
              <a:ext cx="0" cy="89"/>
            </a:xfrm>
            <a:custGeom>
              <a:avLst/>
              <a:gdLst>
                <a:gd name="T0" fmla="*/ 88 h 89"/>
                <a:gd name="T1" fmla="*/ 0 h 89"/>
                <a:gd name="T2" fmla="*/ 0 60000 65536"/>
                <a:gd name="T3" fmla="*/ 0 60000 65536"/>
                <a:gd name="T4" fmla="*/ 0 h 89"/>
                <a:gd name="T5" fmla="*/ 89 h 89"/>
              </a:gdLst>
              <a:ahLst/>
              <a:cxnLst>
                <a:cxn ang="T2">
                  <a:pos x="0" y="T0"/>
                </a:cxn>
                <a:cxn ang="T3">
                  <a:pos x="0" y="T1"/>
                </a:cxn>
              </a:cxnLst>
              <a:rect l="0" t="T4" r="0" b="T5"/>
              <a:pathLst>
                <a:path h="89">
                  <a:moveTo>
                    <a:pt x="0" y="88"/>
                  </a:moveTo>
                  <a:lnTo>
                    <a:pt x="0" y="0"/>
                  </a:lnTo>
                </a:path>
              </a:pathLst>
            </a:custGeom>
            <a:noFill/>
            <a:ln w="1524">
              <a:solidFill>
                <a:srgbClr val="000000"/>
              </a:solidFill>
              <a:round/>
              <a:headEnd/>
              <a:tailEnd/>
            </a:ln>
          </p:spPr>
          <p:txBody>
            <a:bodyPr/>
            <a:lstStyle/>
            <a:p>
              <a:endParaRPr lang="en-US"/>
            </a:p>
          </p:txBody>
        </p:sp>
        <p:sp>
          <p:nvSpPr>
            <p:cNvPr id="20505" name="Freeform 65"/>
            <p:cNvSpPr>
              <a:spLocks/>
            </p:cNvSpPr>
            <p:nvPr/>
          </p:nvSpPr>
          <p:spPr bwMode="auto">
            <a:xfrm>
              <a:off x="2083" y="2650"/>
              <a:ext cx="1113" cy="29"/>
            </a:xfrm>
            <a:custGeom>
              <a:avLst/>
              <a:gdLst>
                <a:gd name="T0" fmla="*/ 0 w 1113"/>
                <a:gd name="T1" fmla="*/ 28 h 29"/>
                <a:gd name="T2" fmla="*/ 698 w 1113"/>
                <a:gd name="T3" fmla="*/ 28 h 29"/>
                <a:gd name="T4" fmla="*/ 698 w 1113"/>
                <a:gd name="T5" fmla="*/ 14 h 29"/>
                <a:gd name="T6" fmla="*/ 1056 w 1113"/>
                <a:gd name="T7" fmla="*/ 14 h 29"/>
                <a:gd name="T8" fmla="*/ 1056 w 1113"/>
                <a:gd name="T9" fmla="*/ 0 h 29"/>
                <a:gd name="T10" fmla="*/ 1113 w 1113"/>
                <a:gd name="T11" fmla="*/ 0 h 29"/>
                <a:gd name="T12" fmla="*/ 0 60000 65536"/>
                <a:gd name="T13" fmla="*/ 0 60000 65536"/>
                <a:gd name="T14" fmla="*/ 0 60000 65536"/>
                <a:gd name="T15" fmla="*/ 0 60000 65536"/>
                <a:gd name="T16" fmla="*/ 0 60000 65536"/>
                <a:gd name="T17" fmla="*/ 0 60000 65536"/>
                <a:gd name="T18" fmla="*/ 0 w 1113"/>
                <a:gd name="T19" fmla="*/ 0 h 29"/>
                <a:gd name="T20" fmla="*/ 1113 w 1113"/>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113" h="29">
                  <a:moveTo>
                    <a:pt x="0" y="28"/>
                  </a:moveTo>
                  <a:lnTo>
                    <a:pt x="698" y="28"/>
                  </a:lnTo>
                  <a:lnTo>
                    <a:pt x="698" y="14"/>
                  </a:lnTo>
                  <a:lnTo>
                    <a:pt x="1056" y="14"/>
                  </a:lnTo>
                  <a:lnTo>
                    <a:pt x="1056" y="0"/>
                  </a:lnTo>
                  <a:lnTo>
                    <a:pt x="1113" y="0"/>
                  </a:lnTo>
                </a:path>
              </a:pathLst>
            </a:custGeom>
            <a:noFill/>
            <a:ln w="19812">
              <a:solidFill>
                <a:srgbClr val="000000"/>
              </a:solidFill>
              <a:round/>
              <a:headEnd/>
              <a:tailEnd/>
            </a:ln>
          </p:spPr>
          <p:txBody>
            <a:bodyPr/>
            <a:lstStyle/>
            <a:p>
              <a:endParaRPr lang="en-US"/>
            </a:p>
          </p:txBody>
        </p:sp>
        <p:sp>
          <p:nvSpPr>
            <p:cNvPr id="20506" name="Freeform 66"/>
            <p:cNvSpPr>
              <a:spLocks/>
            </p:cNvSpPr>
            <p:nvPr/>
          </p:nvSpPr>
          <p:spPr bwMode="auto">
            <a:xfrm>
              <a:off x="3199" y="2605"/>
              <a:ext cx="369" cy="45"/>
            </a:xfrm>
            <a:custGeom>
              <a:avLst/>
              <a:gdLst>
                <a:gd name="T0" fmla="*/ 0 w 369"/>
                <a:gd name="T1" fmla="*/ 45 h 45"/>
                <a:gd name="T2" fmla="*/ 120 w 369"/>
                <a:gd name="T3" fmla="*/ 45 h 45"/>
                <a:gd name="T4" fmla="*/ 120 w 369"/>
                <a:gd name="T5" fmla="*/ 31 h 45"/>
                <a:gd name="T6" fmla="*/ 251 w 369"/>
                <a:gd name="T7" fmla="*/ 31 h 45"/>
                <a:gd name="T8" fmla="*/ 251 w 369"/>
                <a:gd name="T9" fmla="*/ 16 h 45"/>
                <a:gd name="T10" fmla="*/ 357 w 369"/>
                <a:gd name="T11" fmla="*/ 16 h 45"/>
                <a:gd name="T12" fmla="*/ 357 w 369"/>
                <a:gd name="T13" fmla="*/ 0 h 45"/>
                <a:gd name="T14" fmla="*/ 369 w 369"/>
                <a:gd name="T15" fmla="*/ 0 h 45"/>
                <a:gd name="T16" fmla="*/ 0 60000 65536"/>
                <a:gd name="T17" fmla="*/ 0 60000 65536"/>
                <a:gd name="T18" fmla="*/ 0 60000 65536"/>
                <a:gd name="T19" fmla="*/ 0 60000 65536"/>
                <a:gd name="T20" fmla="*/ 0 60000 65536"/>
                <a:gd name="T21" fmla="*/ 0 60000 65536"/>
                <a:gd name="T22" fmla="*/ 0 60000 65536"/>
                <a:gd name="T23" fmla="*/ 0 60000 65536"/>
                <a:gd name="T24" fmla="*/ 0 w 369"/>
                <a:gd name="T25" fmla="*/ 0 h 45"/>
                <a:gd name="T26" fmla="*/ 369 w 369"/>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9" h="45">
                  <a:moveTo>
                    <a:pt x="0" y="45"/>
                  </a:moveTo>
                  <a:lnTo>
                    <a:pt x="120" y="45"/>
                  </a:lnTo>
                  <a:lnTo>
                    <a:pt x="120" y="31"/>
                  </a:lnTo>
                  <a:lnTo>
                    <a:pt x="251" y="31"/>
                  </a:lnTo>
                  <a:lnTo>
                    <a:pt x="251" y="16"/>
                  </a:lnTo>
                  <a:lnTo>
                    <a:pt x="357" y="16"/>
                  </a:lnTo>
                  <a:lnTo>
                    <a:pt x="357" y="0"/>
                  </a:lnTo>
                  <a:lnTo>
                    <a:pt x="369" y="0"/>
                  </a:lnTo>
                </a:path>
              </a:pathLst>
            </a:custGeom>
            <a:noFill/>
            <a:ln w="19812">
              <a:solidFill>
                <a:srgbClr val="000000"/>
              </a:solidFill>
              <a:round/>
              <a:headEnd/>
              <a:tailEnd/>
            </a:ln>
          </p:spPr>
          <p:txBody>
            <a:bodyPr/>
            <a:lstStyle/>
            <a:p>
              <a:endParaRPr lang="en-US"/>
            </a:p>
          </p:txBody>
        </p:sp>
        <p:sp>
          <p:nvSpPr>
            <p:cNvPr id="20507" name="Freeform 67"/>
            <p:cNvSpPr>
              <a:spLocks/>
            </p:cNvSpPr>
            <p:nvPr/>
          </p:nvSpPr>
          <p:spPr bwMode="auto">
            <a:xfrm>
              <a:off x="3571" y="2370"/>
              <a:ext cx="715" cy="235"/>
            </a:xfrm>
            <a:custGeom>
              <a:avLst/>
              <a:gdLst>
                <a:gd name="T0" fmla="*/ 0 w 715"/>
                <a:gd name="T1" fmla="*/ 235 h 235"/>
                <a:gd name="T2" fmla="*/ 60 w 715"/>
                <a:gd name="T3" fmla="*/ 235 h 235"/>
                <a:gd name="T4" fmla="*/ 60 w 715"/>
                <a:gd name="T5" fmla="*/ 220 h 235"/>
                <a:gd name="T6" fmla="*/ 131 w 715"/>
                <a:gd name="T7" fmla="*/ 220 h 235"/>
                <a:gd name="T8" fmla="*/ 131 w 715"/>
                <a:gd name="T9" fmla="*/ 206 h 235"/>
                <a:gd name="T10" fmla="*/ 191 w 715"/>
                <a:gd name="T11" fmla="*/ 206 h 235"/>
                <a:gd name="T12" fmla="*/ 191 w 715"/>
                <a:gd name="T13" fmla="*/ 191 h 235"/>
                <a:gd name="T14" fmla="*/ 251 w 715"/>
                <a:gd name="T15" fmla="*/ 191 h 235"/>
                <a:gd name="T16" fmla="*/ 251 w 715"/>
                <a:gd name="T17" fmla="*/ 177 h 235"/>
                <a:gd name="T18" fmla="*/ 297 w 715"/>
                <a:gd name="T19" fmla="*/ 177 h 235"/>
                <a:gd name="T20" fmla="*/ 297 w 715"/>
                <a:gd name="T21" fmla="*/ 160 h 235"/>
                <a:gd name="T22" fmla="*/ 343 w 715"/>
                <a:gd name="T23" fmla="*/ 160 h 235"/>
                <a:gd name="T24" fmla="*/ 343 w 715"/>
                <a:gd name="T25" fmla="*/ 146 h 235"/>
                <a:gd name="T26" fmla="*/ 386 w 715"/>
                <a:gd name="T27" fmla="*/ 146 h 235"/>
                <a:gd name="T28" fmla="*/ 386 w 715"/>
                <a:gd name="T29" fmla="*/ 131 h 235"/>
                <a:gd name="T30" fmla="*/ 431 w 715"/>
                <a:gd name="T31" fmla="*/ 131 h 235"/>
                <a:gd name="T32" fmla="*/ 431 w 715"/>
                <a:gd name="T33" fmla="*/ 117 h 235"/>
                <a:gd name="T34" fmla="*/ 475 w 715"/>
                <a:gd name="T35" fmla="*/ 117 h 235"/>
                <a:gd name="T36" fmla="*/ 475 w 715"/>
                <a:gd name="T37" fmla="*/ 103 h 235"/>
                <a:gd name="T38" fmla="*/ 503 w 715"/>
                <a:gd name="T39" fmla="*/ 103 h 235"/>
                <a:gd name="T40" fmla="*/ 503 w 715"/>
                <a:gd name="T41" fmla="*/ 88 h 235"/>
                <a:gd name="T42" fmla="*/ 535 w 715"/>
                <a:gd name="T43" fmla="*/ 88 h 235"/>
                <a:gd name="T44" fmla="*/ 535 w 715"/>
                <a:gd name="T45" fmla="*/ 71 h 235"/>
                <a:gd name="T46" fmla="*/ 563 w 715"/>
                <a:gd name="T47" fmla="*/ 71 h 235"/>
                <a:gd name="T48" fmla="*/ 563 w 715"/>
                <a:gd name="T49" fmla="*/ 60 h 235"/>
                <a:gd name="T50" fmla="*/ 595 w 715"/>
                <a:gd name="T51" fmla="*/ 60 h 235"/>
                <a:gd name="T52" fmla="*/ 595 w 715"/>
                <a:gd name="T53" fmla="*/ 43 h 235"/>
                <a:gd name="T54" fmla="*/ 623 w 715"/>
                <a:gd name="T55" fmla="*/ 43 h 235"/>
                <a:gd name="T56" fmla="*/ 623 w 715"/>
                <a:gd name="T57" fmla="*/ 28 h 235"/>
                <a:gd name="T58" fmla="*/ 655 w 715"/>
                <a:gd name="T59" fmla="*/ 28 h 235"/>
                <a:gd name="T60" fmla="*/ 655 w 715"/>
                <a:gd name="T61" fmla="*/ 14 h 235"/>
                <a:gd name="T62" fmla="*/ 683 w 715"/>
                <a:gd name="T63" fmla="*/ 14 h 235"/>
                <a:gd name="T64" fmla="*/ 683 w 715"/>
                <a:gd name="T65" fmla="*/ 0 h 235"/>
                <a:gd name="T66" fmla="*/ 715 w 715"/>
                <a:gd name="T67" fmla="*/ 0 h 2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15"/>
                <a:gd name="T103" fmla="*/ 0 h 235"/>
                <a:gd name="T104" fmla="*/ 715 w 715"/>
                <a:gd name="T105" fmla="*/ 235 h 23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15" h="235">
                  <a:moveTo>
                    <a:pt x="0" y="235"/>
                  </a:moveTo>
                  <a:lnTo>
                    <a:pt x="60" y="235"/>
                  </a:lnTo>
                  <a:lnTo>
                    <a:pt x="60" y="220"/>
                  </a:lnTo>
                  <a:lnTo>
                    <a:pt x="131" y="220"/>
                  </a:lnTo>
                  <a:lnTo>
                    <a:pt x="131" y="206"/>
                  </a:lnTo>
                  <a:lnTo>
                    <a:pt x="191" y="206"/>
                  </a:lnTo>
                  <a:lnTo>
                    <a:pt x="191" y="191"/>
                  </a:lnTo>
                  <a:lnTo>
                    <a:pt x="251" y="191"/>
                  </a:lnTo>
                  <a:lnTo>
                    <a:pt x="251" y="177"/>
                  </a:lnTo>
                  <a:lnTo>
                    <a:pt x="297" y="177"/>
                  </a:lnTo>
                  <a:lnTo>
                    <a:pt x="297" y="160"/>
                  </a:lnTo>
                  <a:lnTo>
                    <a:pt x="343" y="160"/>
                  </a:lnTo>
                  <a:lnTo>
                    <a:pt x="343" y="146"/>
                  </a:lnTo>
                  <a:lnTo>
                    <a:pt x="386" y="146"/>
                  </a:lnTo>
                  <a:lnTo>
                    <a:pt x="386" y="131"/>
                  </a:lnTo>
                  <a:lnTo>
                    <a:pt x="431" y="131"/>
                  </a:lnTo>
                  <a:lnTo>
                    <a:pt x="431" y="117"/>
                  </a:lnTo>
                  <a:lnTo>
                    <a:pt x="475" y="117"/>
                  </a:lnTo>
                  <a:lnTo>
                    <a:pt x="475" y="103"/>
                  </a:lnTo>
                  <a:lnTo>
                    <a:pt x="503" y="103"/>
                  </a:lnTo>
                  <a:lnTo>
                    <a:pt x="503" y="88"/>
                  </a:lnTo>
                  <a:lnTo>
                    <a:pt x="535" y="88"/>
                  </a:lnTo>
                  <a:lnTo>
                    <a:pt x="535" y="71"/>
                  </a:lnTo>
                  <a:lnTo>
                    <a:pt x="563" y="71"/>
                  </a:lnTo>
                  <a:lnTo>
                    <a:pt x="563" y="60"/>
                  </a:lnTo>
                  <a:lnTo>
                    <a:pt x="595" y="60"/>
                  </a:lnTo>
                  <a:lnTo>
                    <a:pt x="595" y="43"/>
                  </a:lnTo>
                  <a:lnTo>
                    <a:pt x="623" y="43"/>
                  </a:lnTo>
                  <a:lnTo>
                    <a:pt x="623" y="28"/>
                  </a:lnTo>
                  <a:lnTo>
                    <a:pt x="655" y="28"/>
                  </a:lnTo>
                  <a:lnTo>
                    <a:pt x="655" y="14"/>
                  </a:lnTo>
                  <a:lnTo>
                    <a:pt x="683" y="14"/>
                  </a:lnTo>
                  <a:lnTo>
                    <a:pt x="683" y="0"/>
                  </a:lnTo>
                  <a:lnTo>
                    <a:pt x="715" y="0"/>
                  </a:lnTo>
                </a:path>
              </a:pathLst>
            </a:custGeom>
            <a:noFill/>
            <a:ln w="19812">
              <a:solidFill>
                <a:srgbClr val="000000"/>
              </a:solidFill>
              <a:round/>
              <a:headEnd/>
              <a:tailEnd/>
            </a:ln>
          </p:spPr>
          <p:txBody>
            <a:bodyPr/>
            <a:lstStyle/>
            <a:p>
              <a:endParaRPr lang="en-US"/>
            </a:p>
          </p:txBody>
        </p:sp>
        <p:sp>
          <p:nvSpPr>
            <p:cNvPr id="20508" name="Freeform 68"/>
            <p:cNvSpPr>
              <a:spLocks/>
            </p:cNvSpPr>
            <p:nvPr/>
          </p:nvSpPr>
          <p:spPr bwMode="auto">
            <a:xfrm>
              <a:off x="4286" y="2206"/>
              <a:ext cx="238" cy="161"/>
            </a:xfrm>
            <a:custGeom>
              <a:avLst/>
              <a:gdLst>
                <a:gd name="T0" fmla="*/ 0 w 238"/>
                <a:gd name="T1" fmla="*/ 160 h 161"/>
                <a:gd name="T2" fmla="*/ 0 w 238"/>
                <a:gd name="T3" fmla="*/ 148 h 161"/>
                <a:gd name="T4" fmla="*/ 28 w 238"/>
                <a:gd name="T5" fmla="*/ 148 h 161"/>
                <a:gd name="T6" fmla="*/ 28 w 238"/>
                <a:gd name="T7" fmla="*/ 132 h 161"/>
                <a:gd name="T8" fmla="*/ 43 w 238"/>
                <a:gd name="T9" fmla="*/ 132 h 161"/>
                <a:gd name="T10" fmla="*/ 43 w 238"/>
                <a:gd name="T11" fmla="*/ 117 h 161"/>
                <a:gd name="T12" fmla="*/ 71 w 238"/>
                <a:gd name="T13" fmla="*/ 117 h 161"/>
                <a:gd name="T14" fmla="*/ 71 w 238"/>
                <a:gd name="T15" fmla="*/ 103 h 161"/>
                <a:gd name="T16" fmla="*/ 88 w 238"/>
                <a:gd name="T17" fmla="*/ 103 h 161"/>
                <a:gd name="T18" fmla="*/ 88 w 238"/>
                <a:gd name="T19" fmla="*/ 88 h 161"/>
                <a:gd name="T20" fmla="*/ 117 w 238"/>
                <a:gd name="T21" fmla="*/ 88 h 161"/>
                <a:gd name="T22" fmla="*/ 117 w 238"/>
                <a:gd name="T23" fmla="*/ 72 h 161"/>
                <a:gd name="T24" fmla="*/ 131 w 238"/>
                <a:gd name="T25" fmla="*/ 72 h 161"/>
                <a:gd name="T26" fmla="*/ 131 w 238"/>
                <a:gd name="T27" fmla="*/ 60 h 161"/>
                <a:gd name="T28" fmla="*/ 160 w 238"/>
                <a:gd name="T29" fmla="*/ 60 h 161"/>
                <a:gd name="T30" fmla="*/ 160 w 238"/>
                <a:gd name="T31" fmla="*/ 43 h 161"/>
                <a:gd name="T32" fmla="*/ 177 w 238"/>
                <a:gd name="T33" fmla="*/ 43 h 161"/>
                <a:gd name="T34" fmla="*/ 177 w 238"/>
                <a:gd name="T35" fmla="*/ 28 h 161"/>
                <a:gd name="T36" fmla="*/ 191 w 238"/>
                <a:gd name="T37" fmla="*/ 28 h 161"/>
                <a:gd name="T38" fmla="*/ 191 w 238"/>
                <a:gd name="T39" fmla="*/ 14 h 161"/>
                <a:gd name="T40" fmla="*/ 220 w 238"/>
                <a:gd name="T41" fmla="*/ 14 h 161"/>
                <a:gd name="T42" fmla="*/ 220 w 238"/>
                <a:gd name="T43" fmla="*/ 0 h 161"/>
                <a:gd name="T44" fmla="*/ 237 w 238"/>
                <a:gd name="T45" fmla="*/ 0 h 16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8"/>
                <a:gd name="T70" fmla="*/ 0 h 161"/>
                <a:gd name="T71" fmla="*/ 238 w 238"/>
                <a:gd name="T72" fmla="*/ 161 h 16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8" h="161">
                  <a:moveTo>
                    <a:pt x="0" y="160"/>
                  </a:moveTo>
                  <a:lnTo>
                    <a:pt x="0" y="148"/>
                  </a:lnTo>
                  <a:lnTo>
                    <a:pt x="28" y="148"/>
                  </a:lnTo>
                  <a:lnTo>
                    <a:pt x="28" y="132"/>
                  </a:lnTo>
                  <a:lnTo>
                    <a:pt x="43" y="132"/>
                  </a:lnTo>
                  <a:lnTo>
                    <a:pt x="43" y="117"/>
                  </a:lnTo>
                  <a:lnTo>
                    <a:pt x="71" y="117"/>
                  </a:lnTo>
                  <a:lnTo>
                    <a:pt x="71" y="103"/>
                  </a:lnTo>
                  <a:lnTo>
                    <a:pt x="88" y="103"/>
                  </a:lnTo>
                  <a:lnTo>
                    <a:pt x="88" y="88"/>
                  </a:lnTo>
                  <a:lnTo>
                    <a:pt x="117" y="88"/>
                  </a:lnTo>
                  <a:lnTo>
                    <a:pt x="117" y="72"/>
                  </a:lnTo>
                  <a:lnTo>
                    <a:pt x="131" y="72"/>
                  </a:lnTo>
                  <a:lnTo>
                    <a:pt x="131" y="60"/>
                  </a:lnTo>
                  <a:lnTo>
                    <a:pt x="160" y="60"/>
                  </a:lnTo>
                  <a:lnTo>
                    <a:pt x="160" y="43"/>
                  </a:lnTo>
                  <a:lnTo>
                    <a:pt x="177" y="43"/>
                  </a:lnTo>
                  <a:lnTo>
                    <a:pt x="177" y="28"/>
                  </a:lnTo>
                  <a:lnTo>
                    <a:pt x="191" y="28"/>
                  </a:lnTo>
                  <a:lnTo>
                    <a:pt x="191" y="14"/>
                  </a:lnTo>
                  <a:lnTo>
                    <a:pt x="220" y="14"/>
                  </a:lnTo>
                  <a:lnTo>
                    <a:pt x="220" y="0"/>
                  </a:lnTo>
                  <a:lnTo>
                    <a:pt x="237" y="0"/>
                  </a:lnTo>
                </a:path>
              </a:pathLst>
            </a:custGeom>
            <a:noFill/>
            <a:ln w="19812">
              <a:solidFill>
                <a:srgbClr val="000000"/>
              </a:solidFill>
              <a:round/>
              <a:headEnd/>
              <a:tailEnd/>
            </a:ln>
          </p:spPr>
          <p:txBody>
            <a:bodyPr/>
            <a:lstStyle/>
            <a:p>
              <a:endParaRPr lang="en-US"/>
            </a:p>
          </p:txBody>
        </p:sp>
        <p:sp>
          <p:nvSpPr>
            <p:cNvPr id="20509" name="Freeform 69"/>
            <p:cNvSpPr>
              <a:spLocks/>
            </p:cNvSpPr>
            <p:nvPr/>
          </p:nvSpPr>
          <p:spPr bwMode="auto">
            <a:xfrm>
              <a:off x="4524" y="2192"/>
              <a:ext cx="12" cy="12"/>
            </a:xfrm>
            <a:custGeom>
              <a:avLst/>
              <a:gdLst>
                <a:gd name="T0" fmla="*/ 0 w 12"/>
                <a:gd name="T1" fmla="*/ 11 h 12"/>
                <a:gd name="T2" fmla="*/ 0 w 12"/>
                <a:gd name="T3" fmla="*/ 0 h 12"/>
                <a:gd name="T4" fmla="*/ 12 w 12"/>
                <a:gd name="T5" fmla="*/ 0 h 12"/>
                <a:gd name="T6" fmla="*/ 0 60000 65536"/>
                <a:gd name="T7" fmla="*/ 0 60000 65536"/>
                <a:gd name="T8" fmla="*/ 0 60000 65536"/>
                <a:gd name="T9" fmla="*/ 0 w 12"/>
                <a:gd name="T10" fmla="*/ 0 h 12"/>
                <a:gd name="T11" fmla="*/ 12 w 12"/>
                <a:gd name="T12" fmla="*/ 12 h 12"/>
              </a:gdLst>
              <a:ahLst/>
              <a:cxnLst>
                <a:cxn ang="T6">
                  <a:pos x="T0" y="T1"/>
                </a:cxn>
                <a:cxn ang="T7">
                  <a:pos x="T2" y="T3"/>
                </a:cxn>
                <a:cxn ang="T8">
                  <a:pos x="T4" y="T5"/>
                </a:cxn>
              </a:cxnLst>
              <a:rect l="T9" t="T10" r="T11" b="T12"/>
              <a:pathLst>
                <a:path w="12" h="12">
                  <a:moveTo>
                    <a:pt x="0" y="11"/>
                  </a:moveTo>
                  <a:lnTo>
                    <a:pt x="0" y="0"/>
                  </a:lnTo>
                  <a:lnTo>
                    <a:pt x="12" y="0"/>
                  </a:lnTo>
                </a:path>
              </a:pathLst>
            </a:custGeom>
            <a:noFill/>
            <a:ln w="19811">
              <a:solidFill>
                <a:srgbClr val="000000"/>
              </a:solidFill>
              <a:round/>
              <a:headEnd/>
              <a:tailEnd/>
            </a:ln>
          </p:spPr>
          <p:txBody>
            <a:bodyPr/>
            <a:lstStyle/>
            <a:p>
              <a:endParaRPr lang="en-US"/>
            </a:p>
          </p:txBody>
        </p:sp>
        <p:sp>
          <p:nvSpPr>
            <p:cNvPr id="20510" name="Freeform 70"/>
            <p:cNvSpPr>
              <a:spLocks/>
            </p:cNvSpPr>
            <p:nvPr/>
          </p:nvSpPr>
          <p:spPr bwMode="auto">
            <a:xfrm>
              <a:off x="4538" y="2118"/>
              <a:ext cx="74" cy="74"/>
            </a:xfrm>
            <a:custGeom>
              <a:avLst/>
              <a:gdLst>
                <a:gd name="T0" fmla="*/ 0 w 74"/>
                <a:gd name="T1" fmla="*/ 74 h 74"/>
                <a:gd name="T2" fmla="*/ 0 w 74"/>
                <a:gd name="T3" fmla="*/ 60 h 74"/>
                <a:gd name="T4" fmla="*/ 28 w 74"/>
                <a:gd name="T5" fmla="*/ 60 h 74"/>
                <a:gd name="T6" fmla="*/ 28 w 74"/>
                <a:gd name="T7" fmla="*/ 43 h 74"/>
                <a:gd name="T8" fmla="*/ 43 w 74"/>
                <a:gd name="T9" fmla="*/ 43 h 74"/>
                <a:gd name="T10" fmla="*/ 43 w 74"/>
                <a:gd name="T11" fmla="*/ 28 h 74"/>
                <a:gd name="T12" fmla="*/ 60 w 74"/>
                <a:gd name="T13" fmla="*/ 28 h 74"/>
                <a:gd name="T14" fmla="*/ 60 w 74"/>
                <a:gd name="T15" fmla="*/ 14 h 74"/>
                <a:gd name="T16" fmla="*/ 74 w 74"/>
                <a:gd name="T17" fmla="*/ 14 h 74"/>
                <a:gd name="T18" fmla="*/ 74 w 74"/>
                <a:gd name="T19" fmla="*/ 0 h 7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4"/>
                <a:gd name="T31" fmla="*/ 0 h 74"/>
                <a:gd name="T32" fmla="*/ 74 w 74"/>
                <a:gd name="T33" fmla="*/ 74 h 7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4" h="74">
                  <a:moveTo>
                    <a:pt x="0" y="74"/>
                  </a:moveTo>
                  <a:lnTo>
                    <a:pt x="0" y="60"/>
                  </a:lnTo>
                  <a:lnTo>
                    <a:pt x="28" y="60"/>
                  </a:lnTo>
                  <a:lnTo>
                    <a:pt x="28" y="43"/>
                  </a:lnTo>
                  <a:lnTo>
                    <a:pt x="43" y="43"/>
                  </a:lnTo>
                  <a:lnTo>
                    <a:pt x="43" y="28"/>
                  </a:lnTo>
                  <a:lnTo>
                    <a:pt x="60" y="28"/>
                  </a:lnTo>
                  <a:lnTo>
                    <a:pt x="60" y="14"/>
                  </a:lnTo>
                  <a:lnTo>
                    <a:pt x="74" y="14"/>
                  </a:lnTo>
                  <a:lnTo>
                    <a:pt x="74" y="0"/>
                  </a:lnTo>
                </a:path>
              </a:pathLst>
            </a:custGeom>
            <a:noFill/>
            <a:ln w="19812">
              <a:solidFill>
                <a:srgbClr val="000000"/>
              </a:solidFill>
              <a:round/>
              <a:headEnd/>
              <a:tailEnd/>
            </a:ln>
          </p:spPr>
          <p:txBody>
            <a:bodyPr/>
            <a:lstStyle/>
            <a:p>
              <a:endParaRPr lang="en-US"/>
            </a:p>
          </p:txBody>
        </p:sp>
        <p:sp>
          <p:nvSpPr>
            <p:cNvPr id="20511" name="Freeform 71"/>
            <p:cNvSpPr>
              <a:spLocks/>
            </p:cNvSpPr>
            <p:nvPr/>
          </p:nvSpPr>
          <p:spPr bwMode="auto">
            <a:xfrm>
              <a:off x="4612" y="1851"/>
              <a:ext cx="296" cy="267"/>
            </a:xfrm>
            <a:custGeom>
              <a:avLst/>
              <a:gdLst>
                <a:gd name="T0" fmla="*/ 0 w 296"/>
                <a:gd name="T1" fmla="*/ 266 h 267"/>
                <a:gd name="T2" fmla="*/ 14 w 296"/>
                <a:gd name="T3" fmla="*/ 266 h 267"/>
                <a:gd name="T4" fmla="*/ 14 w 296"/>
                <a:gd name="T5" fmla="*/ 252 h 267"/>
                <a:gd name="T6" fmla="*/ 43 w 296"/>
                <a:gd name="T7" fmla="*/ 252 h 267"/>
                <a:gd name="T8" fmla="*/ 43 w 296"/>
                <a:gd name="T9" fmla="*/ 235 h 267"/>
                <a:gd name="T10" fmla="*/ 57 w 296"/>
                <a:gd name="T11" fmla="*/ 235 h 267"/>
                <a:gd name="T12" fmla="*/ 57 w 296"/>
                <a:gd name="T13" fmla="*/ 220 h 267"/>
                <a:gd name="T14" fmla="*/ 74 w 296"/>
                <a:gd name="T15" fmla="*/ 220 h 267"/>
                <a:gd name="T16" fmla="*/ 74 w 296"/>
                <a:gd name="T17" fmla="*/ 206 h 267"/>
                <a:gd name="T18" fmla="*/ 88 w 296"/>
                <a:gd name="T19" fmla="*/ 206 h 267"/>
                <a:gd name="T20" fmla="*/ 88 w 296"/>
                <a:gd name="T21" fmla="*/ 192 h 267"/>
                <a:gd name="T22" fmla="*/ 103 w 296"/>
                <a:gd name="T23" fmla="*/ 192 h 267"/>
                <a:gd name="T24" fmla="*/ 103 w 296"/>
                <a:gd name="T25" fmla="*/ 177 h 267"/>
                <a:gd name="T26" fmla="*/ 117 w 296"/>
                <a:gd name="T27" fmla="*/ 177 h 267"/>
                <a:gd name="T28" fmla="*/ 117 w 296"/>
                <a:gd name="T29" fmla="*/ 163 h 267"/>
                <a:gd name="T30" fmla="*/ 134 w 296"/>
                <a:gd name="T31" fmla="*/ 163 h 267"/>
                <a:gd name="T32" fmla="*/ 134 w 296"/>
                <a:gd name="T33" fmla="*/ 146 h 267"/>
                <a:gd name="T34" fmla="*/ 148 w 296"/>
                <a:gd name="T35" fmla="*/ 146 h 267"/>
                <a:gd name="T36" fmla="*/ 148 w 296"/>
                <a:gd name="T37" fmla="*/ 132 h 267"/>
                <a:gd name="T38" fmla="*/ 163 w 296"/>
                <a:gd name="T39" fmla="*/ 132 h 267"/>
                <a:gd name="T40" fmla="*/ 163 w 296"/>
                <a:gd name="T41" fmla="*/ 117 h 267"/>
                <a:gd name="T42" fmla="*/ 177 w 296"/>
                <a:gd name="T43" fmla="*/ 117 h 267"/>
                <a:gd name="T44" fmla="*/ 177 w 296"/>
                <a:gd name="T45" fmla="*/ 103 h 267"/>
                <a:gd name="T46" fmla="*/ 192 w 296"/>
                <a:gd name="T47" fmla="*/ 103 h 267"/>
                <a:gd name="T48" fmla="*/ 192 w 296"/>
                <a:gd name="T49" fmla="*/ 88 h 267"/>
                <a:gd name="T50" fmla="*/ 223 w 296"/>
                <a:gd name="T51" fmla="*/ 88 h 267"/>
                <a:gd name="T52" fmla="*/ 223 w 296"/>
                <a:gd name="T53" fmla="*/ 74 h 267"/>
                <a:gd name="T54" fmla="*/ 237 w 296"/>
                <a:gd name="T55" fmla="*/ 74 h 267"/>
                <a:gd name="T56" fmla="*/ 237 w 296"/>
                <a:gd name="T57" fmla="*/ 57 h 267"/>
                <a:gd name="T58" fmla="*/ 252 w 296"/>
                <a:gd name="T59" fmla="*/ 57 h 267"/>
                <a:gd name="T60" fmla="*/ 252 w 296"/>
                <a:gd name="T61" fmla="*/ 43 h 267"/>
                <a:gd name="T62" fmla="*/ 266 w 296"/>
                <a:gd name="T63" fmla="*/ 43 h 267"/>
                <a:gd name="T64" fmla="*/ 266 w 296"/>
                <a:gd name="T65" fmla="*/ 28 h 267"/>
                <a:gd name="T66" fmla="*/ 283 w 296"/>
                <a:gd name="T67" fmla="*/ 28 h 267"/>
                <a:gd name="T68" fmla="*/ 283 w 296"/>
                <a:gd name="T69" fmla="*/ 0 h 267"/>
                <a:gd name="T70" fmla="*/ 295 w 296"/>
                <a:gd name="T71" fmla="*/ 0 h 26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96"/>
                <a:gd name="T109" fmla="*/ 0 h 267"/>
                <a:gd name="T110" fmla="*/ 296 w 296"/>
                <a:gd name="T111" fmla="*/ 267 h 26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96" h="267">
                  <a:moveTo>
                    <a:pt x="0" y="266"/>
                  </a:moveTo>
                  <a:lnTo>
                    <a:pt x="14" y="266"/>
                  </a:lnTo>
                  <a:lnTo>
                    <a:pt x="14" y="252"/>
                  </a:lnTo>
                  <a:lnTo>
                    <a:pt x="43" y="252"/>
                  </a:lnTo>
                  <a:lnTo>
                    <a:pt x="43" y="235"/>
                  </a:lnTo>
                  <a:lnTo>
                    <a:pt x="57" y="235"/>
                  </a:lnTo>
                  <a:lnTo>
                    <a:pt x="57" y="220"/>
                  </a:lnTo>
                  <a:lnTo>
                    <a:pt x="74" y="220"/>
                  </a:lnTo>
                  <a:lnTo>
                    <a:pt x="74" y="206"/>
                  </a:lnTo>
                  <a:lnTo>
                    <a:pt x="88" y="206"/>
                  </a:lnTo>
                  <a:lnTo>
                    <a:pt x="88" y="192"/>
                  </a:lnTo>
                  <a:lnTo>
                    <a:pt x="103" y="192"/>
                  </a:lnTo>
                  <a:lnTo>
                    <a:pt x="103" y="177"/>
                  </a:lnTo>
                  <a:lnTo>
                    <a:pt x="117" y="177"/>
                  </a:lnTo>
                  <a:lnTo>
                    <a:pt x="117" y="163"/>
                  </a:lnTo>
                  <a:lnTo>
                    <a:pt x="134" y="163"/>
                  </a:lnTo>
                  <a:lnTo>
                    <a:pt x="134" y="146"/>
                  </a:lnTo>
                  <a:lnTo>
                    <a:pt x="148" y="146"/>
                  </a:lnTo>
                  <a:lnTo>
                    <a:pt x="148" y="132"/>
                  </a:lnTo>
                  <a:lnTo>
                    <a:pt x="163" y="132"/>
                  </a:lnTo>
                  <a:lnTo>
                    <a:pt x="163" y="117"/>
                  </a:lnTo>
                  <a:lnTo>
                    <a:pt x="177" y="117"/>
                  </a:lnTo>
                  <a:lnTo>
                    <a:pt x="177" y="103"/>
                  </a:lnTo>
                  <a:lnTo>
                    <a:pt x="192" y="103"/>
                  </a:lnTo>
                  <a:lnTo>
                    <a:pt x="192" y="88"/>
                  </a:lnTo>
                  <a:lnTo>
                    <a:pt x="223" y="88"/>
                  </a:lnTo>
                  <a:lnTo>
                    <a:pt x="223" y="74"/>
                  </a:lnTo>
                  <a:lnTo>
                    <a:pt x="237" y="74"/>
                  </a:lnTo>
                  <a:lnTo>
                    <a:pt x="237" y="57"/>
                  </a:lnTo>
                  <a:lnTo>
                    <a:pt x="252" y="57"/>
                  </a:lnTo>
                  <a:lnTo>
                    <a:pt x="252" y="43"/>
                  </a:lnTo>
                  <a:lnTo>
                    <a:pt x="266" y="43"/>
                  </a:lnTo>
                  <a:lnTo>
                    <a:pt x="266" y="28"/>
                  </a:lnTo>
                  <a:lnTo>
                    <a:pt x="283" y="28"/>
                  </a:lnTo>
                  <a:lnTo>
                    <a:pt x="283" y="0"/>
                  </a:lnTo>
                  <a:lnTo>
                    <a:pt x="295" y="0"/>
                  </a:lnTo>
                </a:path>
              </a:pathLst>
            </a:custGeom>
            <a:noFill/>
            <a:ln w="19812">
              <a:solidFill>
                <a:srgbClr val="000000"/>
              </a:solidFill>
              <a:round/>
              <a:headEnd/>
              <a:tailEnd/>
            </a:ln>
          </p:spPr>
          <p:txBody>
            <a:bodyPr/>
            <a:lstStyle/>
            <a:p>
              <a:endParaRPr lang="en-US"/>
            </a:p>
          </p:txBody>
        </p:sp>
        <p:sp>
          <p:nvSpPr>
            <p:cNvPr id="20512" name="Freeform 72"/>
            <p:cNvSpPr>
              <a:spLocks/>
            </p:cNvSpPr>
            <p:nvPr/>
          </p:nvSpPr>
          <p:spPr bwMode="auto">
            <a:xfrm>
              <a:off x="4910" y="1422"/>
              <a:ext cx="401" cy="429"/>
            </a:xfrm>
            <a:custGeom>
              <a:avLst/>
              <a:gdLst>
                <a:gd name="T0" fmla="*/ 0 w 401"/>
                <a:gd name="T1" fmla="*/ 429 h 429"/>
                <a:gd name="T2" fmla="*/ 0 w 401"/>
                <a:gd name="T3" fmla="*/ 412 h 429"/>
                <a:gd name="T4" fmla="*/ 14 w 401"/>
                <a:gd name="T5" fmla="*/ 412 h 429"/>
                <a:gd name="T6" fmla="*/ 14 w 401"/>
                <a:gd name="T7" fmla="*/ 398 h 429"/>
                <a:gd name="T8" fmla="*/ 28 w 401"/>
                <a:gd name="T9" fmla="*/ 398 h 429"/>
                <a:gd name="T10" fmla="*/ 28 w 401"/>
                <a:gd name="T11" fmla="*/ 384 h 429"/>
                <a:gd name="T12" fmla="*/ 43 w 401"/>
                <a:gd name="T13" fmla="*/ 384 h 429"/>
                <a:gd name="T14" fmla="*/ 43 w 401"/>
                <a:gd name="T15" fmla="*/ 369 h 429"/>
                <a:gd name="T16" fmla="*/ 60 w 401"/>
                <a:gd name="T17" fmla="*/ 369 h 429"/>
                <a:gd name="T18" fmla="*/ 60 w 401"/>
                <a:gd name="T19" fmla="*/ 355 h 429"/>
                <a:gd name="T20" fmla="*/ 74 w 401"/>
                <a:gd name="T21" fmla="*/ 355 h 429"/>
                <a:gd name="T22" fmla="*/ 74 w 401"/>
                <a:gd name="T23" fmla="*/ 340 h 429"/>
                <a:gd name="T24" fmla="*/ 88 w 401"/>
                <a:gd name="T25" fmla="*/ 340 h 429"/>
                <a:gd name="T26" fmla="*/ 88 w 401"/>
                <a:gd name="T27" fmla="*/ 324 h 429"/>
                <a:gd name="T28" fmla="*/ 103 w 401"/>
                <a:gd name="T29" fmla="*/ 324 h 429"/>
                <a:gd name="T30" fmla="*/ 103 w 401"/>
                <a:gd name="T31" fmla="*/ 309 h 429"/>
                <a:gd name="T32" fmla="*/ 117 w 401"/>
                <a:gd name="T33" fmla="*/ 309 h 429"/>
                <a:gd name="T34" fmla="*/ 117 w 401"/>
                <a:gd name="T35" fmla="*/ 295 h 429"/>
                <a:gd name="T36" fmla="*/ 131 w 401"/>
                <a:gd name="T37" fmla="*/ 295 h 429"/>
                <a:gd name="T38" fmla="*/ 131 w 401"/>
                <a:gd name="T39" fmla="*/ 280 h 429"/>
                <a:gd name="T40" fmla="*/ 148 w 401"/>
                <a:gd name="T41" fmla="*/ 280 h 429"/>
                <a:gd name="T42" fmla="*/ 148 w 401"/>
                <a:gd name="T43" fmla="*/ 266 h 429"/>
                <a:gd name="T44" fmla="*/ 163 w 401"/>
                <a:gd name="T45" fmla="*/ 266 h 429"/>
                <a:gd name="T46" fmla="*/ 163 w 401"/>
                <a:gd name="T47" fmla="*/ 252 h 429"/>
                <a:gd name="T48" fmla="*/ 177 w 401"/>
                <a:gd name="T49" fmla="*/ 252 h 429"/>
                <a:gd name="T50" fmla="*/ 177 w 401"/>
                <a:gd name="T51" fmla="*/ 220 h 429"/>
                <a:gd name="T52" fmla="*/ 191 w 401"/>
                <a:gd name="T53" fmla="*/ 220 h 429"/>
                <a:gd name="T54" fmla="*/ 191 w 401"/>
                <a:gd name="T55" fmla="*/ 206 h 429"/>
                <a:gd name="T56" fmla="*/ 208 w 401"/>
                <a:gd name="T57" fmla="*/ 206 h 429"/>
                <a:gd name="T58" fmla="*/ 208 w 401"/>
                <a:gd name="T59" fmla="*/ 192 h 429"/>
                <a:gd name="T60" fmla="*/ 223 w 401"/>
                <a:gd name="T61" fmla="*/ 192 h 429"/>
                <a:gd name="T62" fmla="*/ 223 w 401"/>
                <a:gd name="T63" fmla="*/ 177 h 429"/>
                <a:gd name="T64" fmla="*/ 237 w 401"/>
                <a:gd name="T65" fmla="*/ 177 h 429"/>
                <a:gd name="T66" fmla="*/ 237 w 401"/>
                <a:gd name="T67" fmla="*/ 160 h 429"/>
                <a:gd name="T68" fmla="*/ 251 w 401"/>
                <a:gd name="T69" fmla="*/ 160 h 429"/>
                <a:gd name="T70" fmla="*/ 251 w 401"/>
                <a:gd name="T71" fmla="*/ 148 h 429"/>
                <a:gd name="T72" fmla="*/ 266 w 401"/>
                <a:gd name="T73" fmla="*/ 148 h 429"/>
                <a:gd name="T74" fmla="*/ 266 w 401"/>
                <a:gd name="T75" fmla="*/ 132 h 429"/>
                <a:gd name="T76" fmla="*/ 280 w 401"/>
                <a:gd name="T77" fmla="*/ 132 h 429"/>
                <a:gd name="T78" fmla="*/ 280 w 401"/>
                <a:gd name="T79" fmla="*/ 117 h 429"/>
                <a:gd name="T80" fmla="*/ 297 w 401"/>
                <a:gd name="T81" fmla="*/ 117 h 429"/>
                <a:gd name="T82" fmla="*/ 297 w 401"/>
                <a:gd name="T83" fmla="*/ 103 h 429"/>
                <a:gd name="T84" fmla="*/ 311 w 401"/>
                <a:gd name="T85" fmla="*/ 103 h 429"/>
                <a:gd name="T86" fmla="*/ 311 w 401"/>
                <a:gd name="T87" fmla="*/ 72 h 429"/>
                <a:gd name="T88" fmla="*/ 326 w 401"/>
                <a:gd name="T89" fmla="*/ 72 h 429"/>
                <a:gd name="T90" fmla="*/ 326 w 401"/>
                <a:gd name="T91" fmla="*/ 60 h 429"/>
                <a:gd name="T92" fmla="*/ 340 w 401"/>
                <a:gd name="T93" fmla="*/ 60 h 429"/>
                <a:gd name="T94" fmla="*/ 340 w 401"/>
                <a:gd name="T95" fmla="*/ 43 h 429"/>
                <a:gd name="T96" fmla="*/ 355 w 401"/>
                <a:gd name="T97" fmla="*/ 43 h 429"/>
                <a:gd name="T98" fmla="*/ 355 w 401"/>
                <a:gd name="T99" fmla="*/ 28 h 429"/>
                <a:gd name="T100" fmla="*/ 371 w 401"/>
                <a:gd name="T101" fmla="*/ 28 h 429"/>
                <a:gd name="T102" fmla="*/ 371 w 401"/>
                <a:gd name="T103" fmla="*/ 14 h 429"/>
                <a:gd name="T104" fmla="*/ 386 w 401"/>
                <a:gd name="T105" fmla="*/ 14 h 429"/>
                <a:gd name="T106" fmla="*/ 386 w 401"/>
                <a:gd name="T107" fmla="*/ 0 h 429"/>
                <a:gd name="T108" fmla="*/ 400 w 401"/>
                <a:gd name="T109" fmla="*/ 0 h 42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1"/>
                <a:gd name="T166" fmla="*/ 0 h 429"/>
                <a:gd name="T167" fmla="*/ 401 w 401"/>
                <a:gd name="T168" fmla="*/ 429 h 42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1" h="429">
                  <a:moveTo>
                    <a:pt x="0" y="429"/>
                  </a:moveTo>
                  <a:lnTo>
                    <a:pt x="0" y="412"/>
                  </a:lnTo>
                  <a:lnTo>
                    <a:pt x="14" y="412"/>
                  </a:lnTo>
                  <a:lnTo>
                    <a:pt x="14" y="398"/>
                  </a:lnTo>
                  <a:lnTo>
                    <a:pt x="28" y="398"/>
                  </a:lnTo>
                  <a:lnTo>
                    <a:pt x="28" y="384"/>
                  </a:lnTo>
                  <a:lnTo>
                    <a:pt x="43" y="384"/>
                  </a:lnTo>
                  <a:lnTo>
                    <a:pt x="43" y="369"/>
                  </a:lnTo>
                  <a:lnTo>
                    <a:pt x="60" y="369"/>
                  </a:lnTo>
                  <a:lnTo>
                    <a:pt x="60" y="355"/>
                  </a:lnTo>
                  <a:lnTo>
                    <a:pt x="74" y="355"/>
                  </a:lnTo>
                  <a:lnTo>
                    <a:pt x="74" y="340"/>
                  </a:lnTo>
                  <a:lnTo>
                    <a:pt x="88" y="340"/>
                  </a:lnTo>
                  <a:lnTo>
                    <a:pt x="88" y="324"/>
                  </a:lnTo>
                  <a:lnTo>
                    <a:pt x="103" y="324"/>
                  </a:lnTo>
                  <a:lnTo>
                    <a:pt x="103" y="309"/>
                  </a:lnTo>
                  <a:lnTo>
                    <a:pt x="117" y="309"/>
                  </a:lnTo>
                  <a:lnTo>
                    <a:pt x="117" y="295"/>
                  </a:lnTo>
                  <a:lnTo>
                    <a:pt x="131" y="295"/>
                  </a:lnTo>
                  <a:lnTo>
                    <a:pt x="131" y="280"/>
                  </a:lnTo>
                  <a:lnTo>
                    <a:pt x="148" y="280"/>
                  </a:lnTo>
                  <a:lnTo>
                    <a:pt x="148" y="266"/>
                  </a:lnTo>
                  <a:lnTo>
                    <a:pt x="163" y="266"/>
                  </a:lnTo>
                  <a:lnTo>
                    <a:pt x="163" y="252"/>
                  </a:lnTo>
                  <a:lnTo>
                    <a:pt x="177" y="252"/>
                  </a:lnTo>
                  <a:lnTo>
                    <a:pt x="177" y="220"/>
                  </a:lnTo>
                  <a:lnTo>
                    <a:pt x="191" y="220"/>
                  </a:lnTo>
                  <a:lnTo>
                    <a:pt x="191" y="206"/>
                  </a:lnTo>
                  <a:lnTo>
                    <a:pt x="208" y="206"/>
                  </a:lnTo>
                  <a:lnTo>
                    <a:pt x="208" y="192"/>
                  </a:lnTo>
                  <a:lnTo>
                    <a:pt x="223" y="192"/>
                  </a:lnTo>
                  <a:lnTo>
                    <a:pt x="223" y="177"/>
                  </a:lnTo>
                  <a:lnTo>
                    <a:pt x="237" y="177"/>
                  </a:lnTo>
                  <a:lnTo>
                    <a:pt x="237" y="160"/>
                  </a:lnTo>
                  <a:lnTo>
                    <a:pt x="251" y="160"/>
                  </a:lnTo>
                  <a:lnTo>
                    <a:pt x="251" y="148"/>
                  </a:lnTo>
                  <a:lnTo>
                    <a:pt x="266" y="148"/>
                  </a:lnTo>
                  <a:lnTo>
                    <a:pt x="266" y="132"/>
                  </a:lnTo>
                  <a:lnTo>
                    <a:pt x="280" y="132"/>
                  </a:lnTo>
                  <a:lnTo>
                    <a:pt x="280" y="117"/>
                  </a:lnTo>
                  <a:lnTo>
                    <a:pt x="297" y="117"/>
                  </a:lnTo>
                  <a:lnTo>
                    <a:pt x="297" y="103"/>
                  </a:lnTo>
                  <a:lnTo>
                    <a:pt x="311" y="103"/>
                  </a:lnTo>
                  <a:lnTo>
                    <a:pt x="311" y="72"/>
                  </a:lnTo>
                  <a:lnTo>
                    <a:pt x="326" y="72"/>
                  </a:lnTo>
                  <a:lnTo>
                    <a:pt x="326" y="60"/>
                  </a:lnTo>
                  <a:lnTo>
                    <a:pt x="340" y="60"/>
                  </a:lnTo>
                  <a:lnTo>
                    <a:pt x="340" y="43"/>
                  </a:lnTo>
                  <a:lnTo>
                    <a:pt x="355" y="43"/>
                  </a:lnTo>
                  <a:lnTo>
                    <a:pt x="355" y="28"/>
                  </a:lnTo>
                  <a:lnTo>
                    <a:pt x="371" y="28"/>
                  </a:lnTo>
                  <a:lnTo>
                    <a:pt x="371" y="14"/>
                  </a:lnTo>
                  <a:lnTo>
                    <a:pt x="386" y="14"/>
                  </a:lnTo>
                  <a:lnTo>
                    <a:pt x="386" y="0"/>
                  </a:lnTo>
                  <a:lnTo>
                    <a:pt x="400" y="0"/>
                  </a:lnTo>
                </a:path>
              </a:pathLst>
            </a:custGeom>
            <a:noFill/>
            <a:ln w="19812">
              <a:solidFill>
                <a:srgbClr val="000000"/>
              </a:solidFill>
              <a:round/>
              <a:headEnd/>
              <a:tailEnd/>
            </a:ln>
          </p:spPr>
          <p:txBody>
            <a:bodyPr/>
            <a:lstStyle/>
            <a:p>
              <a:endParaRPr lang="en-US"/>
            </a:p>
          </p:txBody>
        </p:sp>
        <p:sp>
          <p:nvSpPr>
            <p:cNvPr id="20513" name="Freeform 73"/>
            <p:cNvSpPr>
              <a:spLocks/>
            </p:cNvSpPr>
            <p:nvPr/>
          </p:nvSpPr>
          <p:spPr bwMode="auto">
            <a:xfrm>
              <a:off x="5311" y="1258"/>
              <a:ext cx="149" cy="161"/>
            </a:xfrm>
            <a:custGeom>
              <a:avLst/>
              <a:gdLst>
                <a:gd name="T0" fmla="*/ 0 w 149"/>
                <a:gd name="T1" fmla="*/ 160 h 161"/>
                <a:gd name="T2" fmla="*/ 0 w 149"/>
                <a:gd name="T3" fmla="*/ 148 h 161"/>
                <a:gd name="T4" fmla="*/ 14 w 149"/>
                <a:gd name="T5" fmla="*/ 148 h 161"/>
                <a:gd name="T6" fmla="*/ 14 w 149"/>
                <a:gd name="T7" fmla="*/ 131 h 161"/>
                <a:gd name="T8" fmla="*/ 31 w 149"/>
                <a:gd name="T9" fmla="*/ 131 h 161"/>
                <a:gd name="T10" fmla="*/ 31 w 149"/>
                <a:gd name="T11" fmla="*/ 103 h 161"/>
                <a:gd name="T12" fmla="*/ 45 w 149"/>
                <a:gd name="T13" fmla="*/ 103 h 161"/>
                <a:gd name="T14" fmla="*/ 45 w 149"/>
                <a:gd name="T15" fmla="*/ 88 h 161"/>
                <a:gd name="T16" fmla="*/ 60 w 149"/>
                <a:gd name="T17" fmla="*/ 88 h 161"/>
                <a:gd name="T18" fmla="*/ 60 w 149"/>
                <a:gd name="T19" fmla="*/ 74 h 161"/>
                <a:gd name="T20" fmla="*/ 74 w 149"/>
                <a:gd name="T21" fmla="*/ 74 h 161"/>
                <a:gd name="T22" fmla="*/ 74 w 149"/>
                <a:gd name="T23" fmla="*/ 60 h 161"/>
                <a:gd name="T24" fmla="*/ 88 w 149"/>
                <a:gd name="T25" fmla="*/ 60 h 161"/>
                <a:gd name="T26" fmla="*/ 88 w 149"/>
                <a:gd name="T27" fmla="*/ 43 h 161"/>
                <a:gd name="T28" fmla="*/ 103 w 149"/>
                <a:gd name="T29" fmla="*/ 43 h 161"/>
                <a:gd name="T30" fmla="*/ 103 w 149"/>
                <a:gd name="T31" fmla="*/ 28 h 161"/>
                <a:gd name="T32" fmla="*/ 120 w 149"/>
                <a:gd name="T33" fmla="*/ 28 h 161"/>
                <a:gd name="T34" fmla="*/ 120 w 149"/>
                <a:gd name="T35" fmla="*/ 14 h 161"/>
                <a:gd name="T36" fmla="*/ 134 w 149"/>
                <a:gd name="T37" fmla="*/ 14 h 161"/>
                <a:gd name="T38" fmla="*/ 134 w 149"/>
                <a:gd name="T39" fmla="*/ 0 h 161"/>
                <a:gd name="T40" fmla="*/ 148 w 149"/>
                <a:gd name="T41" fmla="*/ 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161"/>
                <a:gd name="T65" fmla="*/ 149 w 149"/>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161">
                  <a:moveTo>
                    <a:pt x="0" y="160"/>
                  </a:moveTo>
                  <a:lnTo>
                    <a:pt x="0" y="148"/>
                  </a:lnTo>
                  <a:lnTo>
                    <a:pt x="14" y="148"/>
                  </a:lnTo>
                  <a:lnTo>
                    <a:pt x="14" y="131"/>
                  </a:lnTo>
                  <a:lnTo>
                    <a:pt x="31" y="131"/>
                  </a:lnTo>
                  <a:lnTo>
                    <a:pt x="31" y="103"/>
                  </a:lnTo>
                  <a:lnTo>
                    <a:pt x="45" y="103"/>
                  </a:lnTo>
                  <a:lnTo>
                    <a:pt x="45" y="88"/>
                  </a:lnTo>
                  <a:lnTo>
                    <a:pt x="60" y="88"/>
                  </a:lnTo>
                  <a:lnTo>
                    <a:pt x="60" y="74"/>
                  </a:lnTo>
                  <a:lnTo>
                    <a:pt x="74" y="74"/>
                  </a:lnTo>
                  <a:lnTo>
                    <a:pt x="74" y="60"/>
                  </a:lnTo>
                  <a:lnTo>
                    <a:pt x="88" y="60"/>
                  </a:lnTo>
                  <a:lnTo>
                    <a:pt x="88" y="43"/>
                  </a:lnTo>
                  <a:lnTo>
                    <a:pt x="103" y="43"/>
                  </a:lnTo>
                  <a:lnTo>
                    <a:pt x="103" y="28"/>
                  </a:lnTo>
                  <a:lnTo>
                    <a:pt x="120" y="28"/>
                  </a:lnTo>
                  <a:lnTo>
                    <a:pt x="120" y="14"/>
                  </a:lnTo>
                  <a:lnTo>
                    <a:pt x="134" y="14"/>
                  </a:lnTo>
                  <a:lnTo>
                    <a:pt x="134" y="0"/>
                  </a:lnTo>
                  <a:lnTo>
                    <a:pt x="148" y="0"/>
                  </a:lnTo>
                </a:path>
              </a:pathLst>
            </a:custGeom>
            <a:noFill/>
            <a:ln w="19812">
              <a:solidFill>
                <a:srgbClr val="000000"/>
              </a:solidFill>
              <a:round/>
              <a:headEnd/>
              <a:tailEnd/>
            </a:ln>
          </p:spPr>
          <p:txBody>
            <a:bodyPr/>
            <a:lstStyle/>
            <a:p>
              <a:endParaRPr lang="en-US"/>
            </a:p>
          </p:txBody>
        </p:sp>
        <p:sp>
          <p:nvSpPr>
            <p:cNvPr id="20514" name="Freeform 74"/>
            <p:cNvSpPr>
              <a:spLocks/>
            </p:cNvSpPr>
            <p:nvPr/>
          </p:nvSpPr>
          <p:spPr bwMode="auto">
            <a:xfrm>
              <a:off x="5460" y="1138"/>
              <a:ext cx="103" cy="118"/>
            </a:xfrm>
            <a:custGeom>
              <a:avLst/>
              <a:gdLst>
                <a:gd name="T0" fmla="*/ 0 w 103"/>
                <a:gd name="T1" fmla="*/ 117 h 118"/>
                <a:gd name="T2" fmla="*/ 0 w 103"/>
                <a:gd name="T3" fmla="*/ 105 h 118"/>
                <a:gd name="T4" fmla="*/ 14 w 103"/>
                <a:gd name="T5" fmla="*/ 105 h 118"/>
                <a:gd name="T6" fmla="*/ 14 w 103"/>
                <a:gd name="T7" fmla="*/ 91 h 118"/>
                <a:gd name="T8" fmla="*/ 31 w 103"/>
                <a:gd name="T9" fmla="*/ 91 h 118"/>
                <a:gd name="T10" fmla="*/ 31 w 103"/>
                <a:gd name="T11" fmla="*/ 74 h 118"/>
                <a:gd name="T12" fmla="*/ 43 w 103"/>
                <a:gd name="T13" fmla="*/ 74 h 118"/>
                <a:gd name="T14" fmla="*/ 43 w 103"/>
                <a:gd name="T15" fmla="*/ 60 h 118"/>
                <a:gd name="T16" fmla="*/ 60 w 103"/>
                <a:gd name="T17" fmla="*/ 60 h 118"/>
                <a:gd name="T18" fmla="*/ 60 w 103"/>
                <a:gd name="T19" fmla="*/ 45 h 118"/>
                <a:gd name="T20" fmla="*/ 74 w 103"/>
                <a:gd name="T21" fmla="*/ 45 h 118"/>
                <a:gd name="T22" fmla="*/ 74 w 103"/>
                <a:gd name="T23" fmla="*/ 31 h 118"/>
                <a:gd name="T24" fmla="*/ 88 w 103"/>
                <a:gd name="T25" fmla="*/ 31 h 118"/>
                <a:gd name="T26" fmla="*/ 88 w 103"/>
                <a:gd name="T27" fmla="*/ 16 h 118"/>
                <a:gd name="T28" fmla="*/ 103 w 103"/>
                <a:gd name="T29" fmla="*/ 16 h 118"/>
                <a:gd name="T30" fmla="*/ 103 w 103"/>
                <a:gd name="T31" fmla="*/ 0 h 1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3"/>
                <a:gd name="T49" fmla="*/ 0 h 118"/>
                <a:gd name="T50" fmla="*/ 103 w 103"/>
                <a:gd name="T51" fmla="*/ 118 h 1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3" h="118">
                  <a:moveTo>
                    <a:pt x="0" y="117"/>
                  </a:moveTo>
                  <a:lnTo>
                    <a:pt x="0" y="105"/>
                  </a:lnTo>
                  <a:lnTo>
                    <a:pt x="14" y="105"/>
                  </a:lnTo>
                  <a:lnTo>
                    <a:pt x="14" y="91"/>
                  </a:lnTo>
                  <a:lnTo>
                    <a:pt x="31" y="91"/>
                  </a:lnTo>
                  <a:lnTo>
                    <a:pt x="31" y="74"/>
                  </a:lnTo>
                  <a:lnTo>
                    <a:pt x="43" y="74"/>
                  </a:lnTo>
                  <a:lnTo>
                    <a:pt x="43" y="60"/>
                  </a:lnTo>
                  <a:lnTo>
                    <a:pt x="60" y="60"/>
                  </a:lnTo>
                  <a:lnTo>
                    <a:pt x="60" y="45"/>
                  </a:lnTo>
                  <a:lnTo>
                    <a:pt x="74" y="45"/>
                  </a:lnTo>
                  <a:lnTo>
                    <a:pt x="74" y="31"/>
                  </a:lnTo>
                  <a:lnTo>
                    <a:pt x="88" y="31"/>
                  </a:lnTo>
                  <a:lnTo>
                    <a:pt x="88" y="16"/>
                  </a:lnTo>
                  <a:lnTo>
                    <a:pt x="103" y="16"/>
                  </a:lnTo>
                  <a:lnTo>
                    <a:pt x="103" y="0"/>
                  </a:lnTo>
                </a:path>
              </a:pathLst>
            </a:custGeom>
            <a:noFill/>
            <a:ln w="19812">
              <a:solidFill>
                <a:srgbClr val="000000"/>
              </a:solidFill>
              <a:round/>
              <a:headEnd/>
              <a:tailEnd/>
            </a:ln>
          </p:spPr>
          <p:txBody>
            <a:bodyPr/>
            <a:lstStyle/>
            <a:p>
              <a:endParaRPr lang="en-US"/>
            </a:p>
          </p:txBody>
        </p:sp>
        <p:sp>
          <p:nvSpPr>
            <p:cNvPr id="20515" name="Freeform 75"/>
            <p:cNvSpPr>
              <a:spLocks/>
            </p:cNvSpPr>
            <p:nvPr/>
          </p:nvSpPr>
          <p:spPr bwMode="auto">
            <a:xfrm>
              <a:off x="5563" y="769"/>
              <a:ext cx="549" cy="369"/>
            </a:xfrm>
            <a:custGeom>
              <a:avLst/>
              <a:gdLst>
                <a:gd name="T0" fmla="*/ 0 w 549"/>
                <a:gd name="T1" fmla="*/ 369 h 369"/>
                <a:gd name="T2" fmla="*/ 16 w 549"/>
                <a:gd name="T3" fmla="*/ 369 h 369"/>
                <a:gd name="T4" fmla="*/ 16 w 549"/>
                <a:gd name="T5" fmla="*/ 355 h 369"/>
                <a:gd name="T6" fmla="*/ 31 w 549"/>
                <a:gd name="T7" fmla="*/ 355 h 369"/>
                <a:gd name="T8" fmla="*/ 31 w 549"/>
                <a:gd name="T9" fmla="*/ 340 h 369"/>
                <a:gd name="T10" fmla="*/ 45 w 549"/>
                <a:gd name="T11" fmla="*/ 340 h 369"/>
                <a:gd name="T12" fmla="*/ 45 w 549"/>
                <a:gd name="T13" fmla="*/ 326 h 369"/>
                <a:gd name="T14" fmla="*/ 60 w 549"/>
                <a:gd name="T15" fmla="*/ 326 h 369"/>
                <a:gd name="T16" fmla="*/ 60 w 549"/>
                <a:gd name="T17" fmla="*/ 312 h 369"/>
                <a:gd name="T18" fmla="*/ 74 w 549"/>
                <a:gd name="T19" fmla="*/ 312 h 369"/>
                <a:gd name="T20" fmla="*/ 74 w 549"/>
                <a:gd name="T21" fmla="*/ 297 h 369"/>
                <a:gd name="T22" fmla="*/ 91 w 549"/>
                <a:gd name="T23" fmla="*/ 297 h 369"/>
                <a:gd name="T24" fmla="*/ 91 w 549"/>
                <a:gd name="T25" fmla="*/ 280 h 369"/>
                <a:gd name="T26" fmla="*/ 105 w 549"/>
                <a:gd name="T27" fmla="*/ 280 h 369"/>
                <a:gd name="T28" fmla="*/ 105 w 549"/>
                <a:gd name="T29" fmla="*/ 266 h 369"/>
                <a:gd name="T30" fmla="*/ 120 w 549"/>
                <a:gd name="T31" fmla="*/ 266 h 369"/>
                <a:gd name="T32" fmla="*/ 120 w 549"/>
                <a:gd name="T33" fmla="*/ 252 h 369"/>
                <a:gd name="T34" fmla="*/ 134 w 549"/>
                <a:gd name="T35" fmla="*/ 252 h 369"/>
                <a:gd name="T36" fmla="*/ 134 w 549"/>
                <a:gd name="T37" fmla="*/ 237 h 369"/>
                <a:gd name="T38" fmla="*/ 151 w 549"/>
                <a:gd name="T39" fmla="*/ 237 h 369"/>
                <a:gd name="T40" fmla="*/ 151 w 549"/>
                <a:gd name="T41" fmla="*/ 223 h 369"/>
                <a:gd name="T42" fmla="*/ 180 w 549"/>
                <a:gd name="T43" fmla="*/ 223 h 369"/>
                <a:gd name="T44" fmla="*/ 180 w 549"/>
                <a:gd name="T45" fmla="*/ 208 h 369"/>
                <a:gd name="T46" fmla="*/ 194 w 549"/>
                <a:gd name="T47" fmla="*/ 208 h 369"/>
                <a:gd name="T48" fmla="*/ 194 w 549"/>
                <a:gd name="T49" fmla="*/ 192 h 369"/>
                <a:gd name="T50" fmla="*/ 208 w 549"/>
                <a:gd name="T51" fmla="*/ 192 h 369"/>
                <a:gd name="T52" fmla="*/ 208 w 549"/>
                <a:gd name="T53" fmla="*/ 177 h 369"/>
                <a:gd name="T54" fmla="*/ 223 w 549"/>
                <a:gd name="T55" fmla="*/ 177 h 369"/>
                <a:gd name="T56" fmla="*/ 223 w 549"/>
                <a:gd name="T57" fmla="*/ 163 h 369"/>
                <a:gd name="T58" fmla="*/ 254 w 549"/>
                <a:gd name="T59" fmla="*/ 163 h 369"/>
                <a:gd name="T60" fmla="*/ 254 w 549"/>
                <a:gd name="T61" fmla="*/ 148 h 369"/>
                <a:gd name="T62" fmla="*/ 268 w 549"/>
                <a:gd name="T63" fmla="*/ 148 h 369"/>
                <a:gd name="T64" fmla="*/ 268 w 549"/>
                <a:gd name="T65" fmla="*/ 134 h 369"/>
                <a:gd name="T66" fmla="*/ 300 w 549"/>
                <a:gd name="T67" fmla="*/ 134 h 369"/>
                <a:gd name="T68" fmla="*/ 300 w 549"/>
                <a:gd name="T69" fmla="*/ 117 h 369"/>
                <a:gd name="T70" fmla="*/ 311 w 549"/>
                <a:gd name="T71" fmla="*/ 117 h 369"/>
                <a:gd name="T72" fmla="*/ 311 w 549"/>
                <a:gd name="T73" fmla="*/ 103 h 369"/>
                <a:gd name="T74" fmla="*/ 343 w 549"/>
                <a:gd name="T75" fmla="*/ 103 h 369"/>
                <a:gd name="T76" fmla="*/ 343 w 549"/>
                <a:gd name="T77" fmla="*/ 88 h 369"/>
                <a:gd name="T78" fmla="*/ 357 w 549"/>
                <a:gd name="T79" fmla="*/ 88 h 369"/>
                <a:gd name="T80" fmla="*/ 357 w 549"/>
                <a:gd name="T81" fmla="*/ 74 h 369"/>
                <a:gd name="T82" fmla="*/ 388 w 549"/>
                <a:gd name="T83" fmla="*/ 74 h 369"/>
                <a:gd name="T84" fmla="*/ 388 w 549"/>
                <a:gd name="T85" fmla="*/ 60 h 369"/>
                <a:gd name="T86" fmla="*/ 417 w 549"/>
                <a:gd name="T87" fmla="*/ 60 h 369"/>
                <a:gd name="T88" fmla="*/ 417 w 549"/>
                <a:gd name="T89" fmla="*/ 45 h 369"/>
                <a:gd name="T90" fmla="*/ 446 w 549"/>
                <a:gd name="T91" fmla="*/ 45 h 369"/>
                <a:gd name="T92" fmla="*/ 446 w 549"/>
                <a:gd name="T93" fmla="*/ 28 h 369"/>
                <a:gd name="T94" fmla="*/ 491 w 549"/>
                <a:gd name="T95" fmla="*/ 28 h 369"/>
                <a:gd name="T96" fmla="*/ 491 w 549"/>
                <a:gd name="T97" fmla="*/ 16 h 369"/>
                <a:gd name="T98" fmla="*/ 537 w 549"/>
                <a:gd name="T99" fmla="*/ 16 h 369"/>
                <a:gd name="T100" fmla="*/ 537 w 549"/>
                <a:gd name="T101" fmla="*/ 0 h 369"/>
                <a:gd name="T102" fmla="*/ 549 w 549"/>
                <a:gd name="T103" fmla="*/ 0 h 36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69"/>
                <a:gd name="T158" fmla="*/ 549 w 549"/>
                <a:gd name="T159" fmla="*/ 369 h 369"/>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69">
                  <a:moveTo>
                    <a:pt x="0" y="369"/>
                  </a:moveTo>
                  <a:lnTo>
                    <a:pt x="16" y="369"/>
                  </a:lnTo>
                  <a:lnTo>
                    <a:pt x="16" y="355"/>
                  </a:lnTo>
                  <a:lnTo>
                    <a:pt x="31" y="355"/>
                  </a:lnTo>
                  <a:lnTo>
                    <a:pt x="31" y="340"/>
                  </a:lnTo>
                  <a:lnTo>
                    <a:pt x="45" y="340"/>
                  </a:lnTo>
                  <a:lnTo>
                    <a:pt x="45" y="326"/>
                  </a:lnTo>
                  <a:lnTo>
                    <a:pt x="60" y="326"/>
                  </a:lnTo>
                  <a:lnTo>
                    <a:pt x="60" y="312"/>
                  </a:lnTo>
                  <a:lnTo>
                    <a:pt x="74" y="312"/>
                  </a:lnTo>
                  <a:lnTo>
                    <a:pt x="74" y="297"/>
                  </a:lnTo>
                  <a:lnTo>
                    <a:pt x="91" y="297"/>
                  </a:lnTo>
                  <a:lnTo>
                    <a:pt x="91" y="280"/>
                  </a:lnTo>
                  <a:lnTo>
                    <a:pt x="105" y="280"/>
                  </a:lnTo>
                  <a:lnTo>
                    <a:pt x="105" y="266"/>
                  </a:lnTo>
                  <a:lnTo>
                    <a:pt x="120" y="266"/>
                  </a:lnTo>
                  <a:lnTo>
                    <a:pt x="120" y="252"/>
                  </a:lnTo>
                  <a:lnTo>
                    <a:pt x="134" y="252"/>
                  </a:lnTo>
                  <a:lnTo>
                    <a:pt x="134" y="237"/>
                  </a:lnTo>
                  <a:lnTo>
                    <a:pt x="151" y="237"/>
                  </a:lnTo>
                  <a:lnTo>
                    <a:pt x="151" y="223"/>
                  </a:lnTo>
                  <a:lnTo>
                    <a:pt x="180" y="223"/>
                  </a:lnTo>
                  <a:lnTo>
                    <a:pt x="180" y="208"/>
                  </a:lnTo>
                  <a:lnTo>
                    <a:pt x="194" y="208"/>
                  </a:lnTo>
                  <a:lnTo>
                    <a:pt x="194" y="192"/>
                  </a:lnTo>
                  <a:lnTo>
                    <a:pt x="208" y="192"/>
                  </a:lnTo>
                  <a:lnTo>
                    <a:pt x="208" y="177"/>
                  </a:lnTo>
                  <a:lnTo>
                    <a:pt x="223" y="177"/>
                  </a:lnTo>
                  <a:lnTo>
                    <a:pt x="223" y="163"/>
                  </a:lnTo>
                  <a:lnTo>
                    <a:pt x="254" y="163"/>
                  </a:lnTo>
                  <a:lnTo>
                    <a:pt x="254" y="148"/>
                  </a:lnTo>
                  <a:lnTo>
                    <a:pt x="268" y="148"/>
                  </a:lnTo>
                  <a:lnTo>
                    <a:pt x="268" y="134"/>
                  </a:lnTo>
                  <a:lnTo>
                    <a:pt x="300" y="134"/>
                  </a:lnTo>
                  <a:lnTo>
                    <a:pt x="300" y="117"/>
                  </a:lnTo>
                  <a:lnTo>
                    <a:pt x="311" y="117"/>
                  </a:lnTo>
                  <a:lnTo>
                    <a:pt x="311" y="103"/>
                  </a:lnTo>
                  <a:lnTo>
                    <a:pt x="343" y="103"/>
                  </a:lnTo>
                  <a:lnTo>
                    <a:pt x="343" y="88"/>
                  </a:lnTo>
                  <a:lnTo>
                    <a:pt x="357" y="88"/>
                  </a:lnTo>
                  <a:lnTo>
                    <a:pt x="357" y="74"/>
                  </a:lnTo>
                  <a:lnTo>
                    <a:pt x="388" y="74"/>
                  </a:lnTo>
                  <a:lnTo>
                    <a:pt x="388" y="60"/>
                  </a:lnTo>
                  <a:lnTo>
                    <a:pt x="417" y="60"/>
                  </a:lnTo>
                  <a:lnTo>
                    <a:pt x="417" y="45"/>
                  </a:lnTo>
                  <a:lnTo>
                    <a:pt x="446" y="45"/>
                  </a:lnTo>
                  <a:lnTo>
                    <a:pt x="446" y="28"/>
                  </a:lnTo>
                  <a:lnTo>
                    <a:pt x="491" y="28"/>
                  </a:lnTo>
                  <a:lnTo>
                    <a:pt x="491" y="16"/>
                  </a:lnTo>
                  <a:lnTo>
                    <a:pt x="537" y="16"/>
                  </a:lnTo>
                  <a:lnTo>
                    <a:pt x="537" y="0"/>
                  </a:lnTo>
                  <a:lnTo>
                    <a:pt x="549" y="0"/>
                  </a:lnTo>
                </a:path>
              </a:pathLst>
            </a:custGeom>
            <a:noFill/>
            <a:ln w="19812">
              <a:solidFill>
                <a:srgbClr val="000000"/>
              </a:solidFill>
              <a:round/>
              <a:headEnd/>
              <a:tailEnd/>
            </a:ln>
          </p:spPr>
          <p:txBody>
            <a:bodyPr/>
            <a:lstStyle/>
            <a:p>
              <a:endParaRPr lang="en-US"/>
            </a:p>
          </p:txBody>
        </p:sp>
        <p:sp>
          <p:nvSpPr>
            <p:cNvPr id="20516" name="Freeform 76"/>
            <p:cNvSpPr>
              <a:spLocks/>
            </p:cNvSpPr>
            <p:nvPr/>
          </p:nvSpPr>
          <p:spPr bwMode="auto">
            <a:xfrm>
              <a:off x="6115" y="754"/>
              <a:ext cx="312" cy="15"/>
            </a:xfrm>
            <a:custGeom>
              <a:avLst/>
              <a:gdLst>
                <a:gd name="T0" fmla="*/ 0 w 312"/>
                <a:gd name="T1" fmla="*/ 14 h 15"/>
                <a:gd name="T2" fmla="*/ 43 w 312"/>
                <a:gd name="T3" fmla="*/ 14 h 15"/>
                <a:gd name="T4" fmla="*/ 43 w 312"/>
                <a:gd name="T5" fmla="*/ 0 h 15"/>
                <a:gd name="T6" fmla="*/ 266 w 312"/>
                <a:gd name="T7" fmla="*/ 0 h 15"/>
                <a:gd name="T8" fmla="*/ 266 w 312"/>
                <a:gd name="T9" fmla="*/ 14 h 15"/>
                <a:gd name="T10" fmla="*/ 312 w 312"/>
                <a:gd name="T11" fmla="*/ 14 h 15"/>
                <a:gd name="T12" fmla="*/ 0 60000 65536"/>
                <a:gd name="T13" fmla="*/ 0 60000 65536"/>
                <a:gd name="T14" fmla="*/ 0 60000 65536"/>
                <a:gd name="T15" fmla="*/ 0 60000 65536"/>
                <a:gd name="T16" fmla="*/ 0 60000 65536"/>
                <a:gd name="T17" fmla="*/ 0 60000 65536"/>
                <a:gd name="T18" fmla="*/ 0 w 312"/>
                <a:gd name="T19" fmla="*/ 0 h 15"/>
                <a:gd name="T20" fmla="*/ 312 w 312"/>
                <a:gd name="T21" fmla="*/ 15 h 15"/>
              </a:gdLst>
              <a:ahLst/>
              <a:cxnLst>
                <a:cxn ang="T12">
                  <a:pos x="T0" y="T1"/>
                </a:cxn>
                <a:cxn ang="T13">
                  <a:pos x="T2" y="T3"/>
                </a:cxn>
                <a:cxn ang="T14">
                  <a:pos x="T4" y="T5"/>
                </a:cxn>
                <a:cxn ang="T15">
                  <a:pos x="T6" y="T7"/>
                </a:cxn>
                <a:cxn ang="T16">
                  <a:pos x="T8" y="T9"/>
                </a:cxn>
                <a:cxn ang="T17">
                  <a:pos x="T10" y="T11"/>
                </a:cxn>
              </a:cxnLst>
              <a:rect l="T18" t="T19" r="T20" b="T21"/>
              <a:pathLst>
                <a:path w="312" h="15">
                  <a:moveTo>
                    <a:pt x="0" y="14"/>
                  </a:moveTo>
                  <a:lnTo>
                    <a:pt x="43" y="14"/>
                  </a:lnTo>
                  <a:lnTo>
                    <a:pt x="43" y="0"/>
                  </a:lnTo>
                  <a:lnTo>
                    <a:pt x="266" y="0"/>
                  </a:lnTo>
                  <a:lnTo>
                    <a:pt x="266" y="14"/>
                  </a:lnTo>
                  <a:lnTo>
                    <a:pt x="312" y="14"/>
                  </a:lnTo>
                </a:path>
              </a:pathLst>
            </a:custGeom>
            <a:noFill/>
            <a:ln w="19812">
              <a:solidFill>
                <a:srgbClr val="000000"/>
              </a:solidFill>
              <a:round/>
              <a:headEnd/>
              <a:tailEnd/>
            </a:ln>
          </p:spPr>
          <p:txBody>
            <a:bodyPr/>
            <a:lstStyle/>
            <a:p>
              <a:endParaRPr lang="en-US"/>
            </a:p>
          </p:txBody>
        </p:sp>
        <p:sp>
          <p:nvSpPr>
            <p:cNvPr id="20517" name="Freeform 77"/>
            <p:cNvSpPr>
              <a:spLocks/>
            </p:cNvSpPr>
            <p:nvPr/>
          </p:nvSpPr>
          <p:spPr bwMode="auto">
            <a:xfrm>
              <a:off x="6427" y="769"/>
              <a:ext cx="57" cy="17"/>
            </a:xfrm>
            <a:custGeom>
              <a:avLst/>
              <a:gdLst>
                <a:gd name="T0" fmla="*/ 0 w 57"/>
                <a:gd name="T1" fmla="*/ 0 h 17"/>
                <a:gd name="T2" fmla="*/ 14 w 57"/>
                <a:gd name="T3" fmla="*/ 0 h 17"/>
                <a:gd name="T4" fmla="*/ 14 w 57"/>
                <a:gd name="T5" fmla="*/ 16 h 17"/>
                <a:gd name="T6" fmla="*/ 57 w 57"/>
                <a:gd name="T7" fmla="*/ 16 h 17"/>
                <a:gd name="T8" fmla="*/ 0 60000 65536"/>
                <a:gd name="T9" fmla="*/ 0 60000 65536"/>
                <a:gd name="T10" fmla="*/ 0 60000 65536"/>
                <a:gd name="T11" fmla="*/ 0 60000 65536"/>
                <a:gd name="T12" fmla="*/ 0 w 57"/>
                <a:gd name="T13" fmla="*/ 0 h 17"/>
                <a:gd name="T14" fmla="*/ 57 w 57"/>
                <a:gd name="T15" fmla="*/ 17 h 17"/>
              </a:gdLst>
              <a:ahLst/>
              <a:cxnLst>
                <a:cxn ang="T8">
                  <a:pos x="T0" y="T1"/>
                </a:cxn>
                <a:cxn ang="T9">
                  <a:pos x="T2" y="T3"/>
                </a:cxn>
                <a:cxn ang="T10">
                  <a:pos x="T4" y="T5"/>
                </a:cxn>
                <a:cxn ang="T11">
                  <a:pos x="T6" y="T7"/>
                </a:cxn>
              </a:cxnLst>
              <a:rect l="T12" t="T13" r="T14" b="T15"/>
              <a:pathLst>
                <a:path w="57" h="17">
                  <a:moveTo>
                    <a:pt x="0" y="0"/>
                  </a:moveTo>
                  <a:lnTo>
                    <a:pt x="14" y="0"/>
                  </a:lnTo>
                  <a:lnTo>
                    <a:pt x="14" y="16"/>
                  </a:lnTo>
                  <a:lnTo>
                    <a:pt x="57" y="16"/>
                  </a:lnTo>
                </a:path>
              </a:pathLst>
            </a:custGeom>
            <a:noFill/>
            <a:ln w="19812">
              <a:solidFill>
                <a:srgbClr val="000000"/>
              </a:solidFill>
              <a:round/>
              <a:headEnd/>
              <a:tailEnd/>
            </a:ln>
          </p:spPr>
          <p:txBody>
            <a:bodyPr/>
            <a:lstStyle/>
            <a:p>
              <a:endParaRPr lang="en-US"/>
            </a:p>
          </p:txBody>
        </p:sp>
        <p:sp>
          <p:nvSpPr>
            <p:cNvPr id="20518" name="Freeform 78"/>
            <p:cNvSpPr>
              <a:spLocks/>
            </p:cNvSpPr>
            <p:nvPr/>
          </p:nvSpPr>
          <p:spPr bwMode="auto">
            <a:xfrm>
              <a:off x="6487" y="786"/>
              <a:ext cx="595" cy="470"/>
            </a:xfrm>
            <a:custGeom>
              <a:avLst/>
              <a:gdLst>
                <a:gd name="T0" fmla="*/ 0 w 595"/>
                <a:gd name="T1" fmla="*/ 11 h 470"/>
                <a:gd name="T2" fmla="*/ 43 w 595"/>
                <a:gd name="T3" fmla="*/ 28 h 470"/>
                <a:gd name="T4" fmla="*/ 74 w 595"/>
                <a:gd name="T5" fmla="*/ 43 h 470"/>
                <a:gd name="T6" fmla="*/ 103 w 595"/>
                <a:gd name="T7" fmla="*/ 57 h 470"/>
                <a:gd name="T8" fmla="*/ 131 w 595"/>
                <a:gd name="T9" fmla="*/ 71 h 470"/>
                <a:gd name="T10" fmla="*/ 148 w 595"/>
                <a:gd name="T11" fmla="*/ 86 h 470"/>
                <a:gd name="T12" fmla="*/ 177 w 595"/>
                <a:gd name="T13" fmla="*/ 100 h 470"/>
                <a:gd name="T14" fmla="*/ 191 w 595"/>
                <a:gd name="T15" fmla="*/ 117 h 470"/>
                <a:gd name="T16" fmla="*/ 223 w 595"/>
                <a:gd name="T17" fmla="*/ 131 h 470"/>
                <a:gd name="T18" fmla="*/ 237 w 595"/>
                <a:gd name="T19" fmla="*/ 146 h 470"/>
                <a:gd name="T20" fmla="*/ 266 w 595"/>
                <a:gd name="T21" fmla="*/ 160 h 470"/>
                <a:gd name="T22" fmla="*/ 283 w 595"/>
                <a:gd name="T23" fmla="*/ 175 h 470"/>
                <a:gd name="T24" fmla="*/ 297 w 595"/>
                <a:gd name="T25" fmla="*/ 191 h 470"/>
                <a:gd name="T26" fmla="*/ 311 w 595"/>
                <a:gd name="T27" fmla="*/ 206 h 470"/>
                <a:gd name="T28" fmla="*/ 343 w 595"/>
                <a:gd name="T29" fmla="*/ 220 h 470"/>
                <a:gd name="T30" fmla="*/ 355 w 595"/>
                <a:gd name="T31" fmla="*/ 235 h 470"/>
                <a:gd name="T32" fmla="*/ 371 w 595"/>
                <a:gd name="T33" fmla="*/ 249 h 470"/>
                <a:gd name="T34" fmla="*/ 386 w 595"/>
                <a:gd name="T35" fmla="*/ 263 h 470"/>
                <a:gd name="T36" fmla="*/ 400 w 595"/>
                <a:gd name="T37" fmla="*/ 280 h 470"/>
                <a:gd name="T38" fmla="*/ 415 w 595"/>
                <a:gd name="T39" fmla="*/ 295 h 470"/>
                <a:gd name="T40" fmla="*/ 431 w 595"/>
                <a:gd name="T41" fmla="*/ 309 h 470"/>
                <a:gd name="T42" fmla="*/ 446 w 595"/>
                <a:gd name="T43" fmla="*/ 323 h 470"/>
                <a:gd name="T44" fmla="*/ 460 w 595"/>
                <a:gd name="T45" fmla="*/ 338 h 470"/>
                <a:gd name="T46" fmla="*/ 475 w 595"/>
                <a:gd name="T47" fmla="*/ 352 h 470"/>
                <a:gd name="T48" fmla="*/ 489 w 595"/>
                <a:gd name="T49" fmla="*/ 369 h 470"/>
                <a:gd name="T50" fmla="*/ 503 w 595"/>
                <a:gd name="T51" fmla="*/ 383 h 470"/>
                <a:gd name="T52" fmla="*/ 520 w 595"/>
                <a:gd name="T53" fmla="*/ 398 h 470"/>
                <a:gd name="T54" fmla="*/ 535 w 595"/>
                <a:gd name="T55" fmla="*/ 412 h 470"/>
                <a:gd name="T56" fmla="*/ 549 w 595"/>
                <a:gd name="T57" fmla="*/ 427 h 470"/>
                <a:gd name="T58" fmla="*/ 563 w 595"/>
                <a:gd name="T59" fmla="*/ 443 h 470"/>
                <a:gd name="T60" fmla="*/ 580 w 595"/>
                <a:gd name="T61" fmla="*/ 458 h 470"/>
                <a:gd name="T62" fmla="*/ 595 w 595"/>
                <a:gd name="T63" fmla="*/ 470 h 47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595"/>
                <a:gd name="T97" fmla="*/ 0 h 470"/>
                <a:gd name="T98" fmla="*/ 595 w 595"/>
                <a:gd name="T99" fmla="*/ 470 h 47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595" h="470">
                  <a:moveTo>
                    <a:pt x="0" y="0"/>
                  </a:moveTo>
                  <a:lnTo>
                    <a:pt x="0" y="11"/>
                  </a:lnTo>
                  <a:lnTo>
                    <a:pt x="43" y="11"/>
                  </a:lnTo>
                  <a:lnTo>
                    <a:pt x="43" y="28"/>
                  </a:lnTo>
                  <a:lnTo>
                    <a:pt x="74" y="28"/>
                  </a:lnTo>
                  <a:lnTo>
                    <a:pt x="74" y="43"/>
                  </a:lnTo>
                  <a:lnTo>
                    <a:pt x="103" y="43"/>
                  </a:lnTo>
                  <a:lnTo>
                    <a:pt x="103" y="57"/>
                  </a:lnTo>
                  <a:lnTo>
                    <a:pt x="131" y="57"/>
                  </a:lnTo>
                  <a:lnTo>
                    <a:pt x="131" y="71"/>
                  </a:lnTo>
                  <a:lnTo>
                    <a:pt x="148" y="71"/>
                  </a:lnTo>
                  <a:lnTo>
                    <a:pt x="148" y="86"/>
                  </a:lnTo>
                  <a:lnTo>
                    <a:pt x="177" y="86"/>
                  </a:lnTo>
                  <a:lnTo>
                    <a:pt x="177" y="100"/>
                  </a:lnTo>
                  <a:lnTo>
                    <a:pt x="191" y="100"/>
                  </a:lnTo>
                  <a:lnTo>
                    <a:pt x="191" y="117"/>
                  </a:lnTo>
                  <a:lnTo>
                    <a:pt x="223" y="117"/>
                  </a:lnTo>
                  <a:lnTo>
                    <a:pt x="223" y="131"/>
                  </a:lnTo>
                  <a:lnTo>
                    <a:pt x="237" y="131"/>
                  </a:lnTo>
                  <a:lnTo>
                    <a:pt x="237" y="146"/>
                  </a:lnTo>
                  <a:lnTo>
                    <a:pt x="251" y="146"/>
                  </a:lnTo>
                  <a:lnTo>
                    <a:pt x="266" y="160"/>
                  </a:lnTo>
                  <a:lnTo>
                    <a:pt x="283" y="160"/>
                  </a:lnTo>
                  <a:lnTo>
                    <a:pt x="283" y="175"/>
                  </a:lnTo>
                  <a:lnTo>
                    <a:pt x="297" y="175"/>
                  </a:lnTo>
                  <a:lnTo>
                    <a:pt x="297" y="191"/>
                  </a:lnTo>
                  <a:lnTo>
                    <a:pt x="311" y="191"/>
                  </a:lnTo>
                  <a:lnTo>
                    <a:pt x="311" y="206"/>
                  </a:lnTo>
                  <a:lnTo>
                    <a:pt x="326" y="206"/>
                  </a:lnTo>
                  <a:lnTo>
                    <a:pt x="343" y="220"/>
                  </a:lnTo>
                  <a:lnTo>
                    <a:pt x="355" y="220"/>
                  </a:lnTo>
                  <a:lnTo>
                    <a:pt x="355" y="235"/>
                  </a:lnTo>
                  <a:lnTo>
                    <a:pt x="371" y="235"/>
                  </a:lnTo>
                  <a:lnTo>
                    <a:pt x="371" y="249"/>
                  </a:lnTo>
                  <a:lnTo>
                    <a:pt x="386" y="249"/>
                  </a:lnTo>
                  <a:lnTo>
                    <a:pt x="386" y="263"/>
                  </a:lnTo>
                  <a:lnTo>
                    <a:pt x="400" y="263"/>
                  </a:lnTo>
                  <a:lnTo>
                    <a:pt x="400" y="280"/>
                  </a:lnTo>
                  <a:lnTo>
                    <a:pt x="415" y="280"/>
                  </a:lnTo>
                  <a:lnTo>
                    <a:pt x="415" y="295"/>
                  </a:lnTo>
                  <a:lnTo>
                    <a:pt x="431" y="295"/>
                  </a:lnTo>
                  <a:lnTo>
                    <a:pt x="431" y="309"/>
                  </a:lnTo>
                  <a:lnTo>
                    <a:pt x="446" y="309"/>
                  </a:lnTo>
                  <a:lnTo>
                    <a:pt x="446" y="323"/>
                  </a:lnTo>
                  <a:lnTo>
                    <a:pt x="460" y="323"/>
                  </a:lnTo>
                  <a:lnTo>
                    <a:pt x="460" y="338"/>
                  </a:lnTo>
                  <a:lnTo>
                    <a:pt x="475" y="338"/>
                  </a:lnTo>
                  <a:lnTo>
                    <a:pt x="475" y="352"/>
                  </a:lnTo>
                  <a:lnTo>
                    <a:pt x="489" y="352"/>
                  </a:lnTo>
                  <a:lnTo>
                    <a:pt x="489" y="369"/>
                  </a:lnTo>
                  <a:lnTo>
                    <a:pt x="503" y="369"/>
                  </a:lnTo>
                  <a:lnTo>
                    <a:pt x="503" y="383"/>
                  </a:lnTo>
                  <a:lnTo>
                    <a:pt x="520" y="383"/>
                  </a:lnTo>
                  <a:lnTo>
                    <a:pt x="520" y="398"/>
                  </a:lnTo>
                  <a:lnTo>
                    <a:pt x="535" y="398"/>
                  </a:lnTo>
                  <a:lnTo>
                    <a:pt x="535" y="412"/>
                  </a:lnTo>
                  <a:lnTo>
                    <a:pt x="549" y="412"/>
                  </a:lnTo>
                  <a:lnTo>
                    <a:pt x="549" y="427"/>
                  </a:lnTo>
                  <a:lnTo>
                    <a:pt x="563" y="427"/>
                  </a:lnTo>
                  <a:lnTo>
                    <a:pt x="563" y="443"/>
                  </a:lnTo>
                  <a:lnTo>
                    <a:pt x="580" y="443"/>
                  </a:lnTo>
                  <a:lnTo>
                    <a:pt x="580" y="458"/>
                  </a:lnTo>
                  <a:lnTo>
                    <a:pt x="595" y="458"/>
                  </a:lnTo>
                  <a:lnTo>
                    <a:pt x="595" y="470"/>
                  </a:lnTo>
                </a:path>
              </a:pathLst>
            </a:custGeom>
            <a:noFill/>
            <a:ln w="19812">
              <a:solidFill>
                <a:srgbClr val="000000"/>
              </a:solidFill>
              <a:round/>
              <a:headEnd/>
              <a:tailEnd/>
            </a:ln>
          </p:spPr>
          <p:txBody>
            <a:bodyPr/>
            <a:lstStyle/>
            <a:p>
              <a:endParaRPr lang="en-US"/>
            </a:p>
          </p:txBody>
        </p:sp>
        <p:sp>
          <p:nvSpPr>
            <p:cNvPr id="20519" name="Freeform 79"/>
            <p:cNvSpPr>
              <a:spLocks/>
            </p:cNvSpPr>
            <p:nvPr/>
          </p:nvSpPr>
          <p:spPr bwMode="auto">
            <a:xfrm>
              <a:off x="7082" y="1258"/>
              <a:ext cx="149" cy="161"/>
            </a:xfrm>
            <a:custGeom>
              <a:avLst/>
              <a:gdLst>
                <a:gd name="T0" fmla="*/ 0 w 149"/>
                <a:gd name="T1" fmla="*/ 0 h 161"/>
                <a:gd name="T2" fmla="*/ 14 w 149"/>
                <a:gd name="T3" fmla="*/ 0 h 161"/>
                <a:gd name="T4" fmla="*/ 14 w 149"/>
                <a:gd name="T5" fmla="*/ 14 h 161"/>
                <a:gd name="T6" fmla="*/ 28 w 149"/>
                <a:gd name="T7" fmla="*/ 14 h 161"/>
                <a:gd name="T8" fmla="*/ 28 w 149"/>
                <a:gd name="T9" fmla="*/ 28 h 161"/>
                <a:gd name="T10" fmla="*/ 43 w 149"/>
                <a:gd name="T11" fmla="*/ 28 h 161"/>
                <a:gd name="T12" fmla="*/ 43 w 149"/>
                <a:gd name="T13" fmla="*/ 43 h 161"/>
                <a:gd name="T14" fmla="*/ 60 w 149"/>
                <a:gd name="T15" fmla="*/ 43 h 161"/>
                <a:gd name="T16" fmla="*/ 60 w 149"/>
                <a:gd name="T17" fmla="*/ 60 h 161"/>
                <a:gd name="T18" fmla="*/ 74 w 149"/>
                <a:gd name="T19" fmla="*/ 60 h 161"/>
                <a:gd name="T20" fmla="*/ 74 w 149"/>
                <a:gd name="T21" fmla="*/ 74 h 161"/>
                <a:gd name="T22" fmla="*/ 88 w 149"/>
                <a:gd name="T23" fmla="*/ 74 h 161"/>
                <a:gd name="T24" fmla="*/ 88 w 149"/>
                <a:gd name="T25" fmla="*/ 88 h 161"/>
                <a:gd name="T26" fmla="*/ 103 w 149"/>
                <a:gd name="T27" fmla="*/ 103 h 161"/>
                <a:gd name="T28" fmla="*/ 120 w 149"/>
                <a:gd name="T29" fmla="*/ 117 h 161"/>
                <a:gd name="T30" fmla="*/ 120 w 149"/>
                <a:gd name="T31" fmla="*/ 131 h 161"/>
                <a:gd name="T32" fmla="*/ 132 w 149"/>
                <a:gd name="T33" fmla="*/ 131 h 161"/>
                <a:gd name="T34" fmla="*/ 132 w 149"/>
                <a:gd name="T35" fmla="*/ 148 h 161"/>
                <a:gd name="T36" fmla="*/ 148 w 149"/>
                <a:gd name="T37" fmla="*/ 148 h 161"/>
                <a:gd name="T38" fmla="*/ 148 w 149"/>
                <a:gd name="T39" fmla="*/ 160 h 16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9"/>
                <a:gd name="T61" fmla="*/ 0 h 161"/>
                <a:gd name="T62" fmla="*/ 149 w 149"/>
                <a:gd name="T63" fmla="*/ 161 h 16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9" h="161">
                  <a:moveTo>
                    <a:pt x="0" y="0"/>
                  </a:moveTo>
                  <a:lnTo>
                    <a:pt x="14" y="0"/>
                  </a:lnTo>
                  <a:lnTo>
                    <a:pt x="14" y="14"/>
                  </a:lnTo>
                  <a:lnTo>
                    <a:pt x="28" y="14"/>
                  </a:lnTo>
                  <a:lnTo>
                    <a:pt x="28" y="28"/>
                  </a:lnTo>
                  <a:lnTo>
                    <a:pt x="43" y="28"/>
                  </a:lnTo>
                  <a:lnTo>
                    <a:pt x="43" y="43"/>
                  </a:lnTo>
                  <a:lnTo>
                    <a:pt x="60" y="43"/>
                  </a:lnTo>
                  <a:lnTo>
                    <a:pt x="60" y="60"/>
                  </a:lnTo>
                  <a:lnTo>
                    <a:pt x="74" y="60"/>
                  </a:lnTo>
                  <a:lnTo>
                    <a:pt x="74" y="74"/>
                  </a:lnTo>
                  <a:lnTo>
                    <a:pt x="88" y="74"/>
                  </a:lnTo>
                  <a:lnTo>
                    <a:pt x="88" y="88"/>
                  </a:lnTo>
                  <a:lnTo>
                    <a:pt x="103" y="103"/>
                  </a:lnTo>
                  <a:lnTo>
                    <a:pt x="120" y="117"/>
                  </a:lnTo>
                  <a:lnTo>
                    <a:pt x="120" y="131"/>
                  </a:lnTo>
                  <a:lnTo>
                    <a:pt x="132" y="131"/>
                  </a:lnTo>
                  <a:lnTo>
                    <a:pt x="132" y="148"/>
                  </a:lnTo>
                  <a:lnTo>
                    <a:pt x="148" y="148"/>
                  </a:lnTo>
                  <a:lnTo>
                    <a:pt x="148" y="160"/>
                  </a:lnTo>
                </a:path>
              </a:pathLst>
            </a:custGeom>
            <a:noFill/>
            <a:ln w="19812">
              <a:solidFill>
                <a:srgbClr val="000000"/>
              </a:solidFill>
              <a:round/>
              <a:headEnd/>
              <a:tailEnd/>
            </a:ln>
          </p:spPr>
          <p:txBody>
            <a:bodyPr/>
            <a:lstStyle/>
            <a:p>
              <a:endParaRPr lang="en-US"/>
            </a:p>
          </p:txBody>
        </p:sp>
        <p:sp>
          <p:nvSpPr>
            <p:cNvPr id="20520" name="Freeform 80"/>
            <p:cNvSpPr>
              <a:spLocks/>
            </p:cNvSpPr>
            <p:nvPr/>
          </p:nvSpPr>
          <p:spPr bwMode="auto">
            <a:xfrm>
              <a:off x="7231" y="1422"/>
              <a:ext cx="221" cy="235"/>
            </a:xfrm>
            <a:custGeom>
              <a:avLst/>
              <a:gdLst>
                <a:gd name="T0" fmla="*/ 0 w 221"/>
                <a:gd name="T1" fmla="*/ 0 h 235"/>
                <a:gd name="T2" fmla="*/ 14 w 221"/>
                <a:gd name="T3" fmla="*/ 0 h 235"/>
                <a:gd name="T4" fmla="*/ 14 w 221"/>
                <a:gd name="T5" fmla="*/ 14 h 235"/>
                <a:gd name="T6" fmla="*/ 28 w 221"/>
                <a:gd name="T7" fmla="*/ 14 h 235"/>
                <a:gd name="T8" fmla="*/ 28 w 221"/>
                <a:gd name="T9" fmla="*/ 28 h 235"/>
                <a:gd name="T10" fmla="*/ 43 w 221"/>
                <a:gd name="T11" fmla="*/ 28 h 235"/>
                <a:gd name="T12" fmla="*/ 43 w 221"/>
                <a:gd name="T13" fmla="*/ 43 h 235"/>
                <a:gd name="T14" fmla="*/ 60 w 221"/>
                <a:gd name="T15" fmla="*/ 43 h 235"/>
                <a:gd name="T16" fmla="*/ 60 w 221"/>
                <a:gd name="T17" fmla="*/ 60 h 235"/>
                <a:gd name="T18" fmla="*/ 74 w 221"/>
                <a:gd name="T19" fmla="*/ 60 h 235"/>
                <a:gd name="T20" fmla="*/ 74 w 221"/>
                <a:gd name="T21" fmla="*/ 72 h 235"/>
                <a:gd name="T22" fmla="*/ 88 w 221"/>
                <a:gd name="T23" fmla="*/ 88 h 235"/>
                <a:gd name="T24" fmla="*/ 88 w 221"/>
                <a:gd name="T25" fmla="*/ 103 h 235"/>
                <a:gd name="T26" fmla="*/ 103 w 221"/>
                <a:gd name="T27" fmla="*/ 103 h 235"/>
                <a:gd name="T28" fmla="*/ 103 w 221"/>
                <a:gd name="T29" fmla="*/ 117 h 235"/>
                <a:gd name="T30" fmla="*/ 117 w 221"/>
                <a:gd name="T31" fmla="*/ 117 h 235"/>
                <a:gd name="T32" fmla="*/ 117 w 221"/>
                <a:gd name="T33" fmla="*/ 132 h 235"/>
                <a:gd name="T34" fmla="*/ 132 w 221"/>
                <a:gd name="T35" fmla="*/ 132 h 235"/>
                <a:gd name="T36" fmla="*/ 132 w 221"/>
                <a:gd name="T37" fmla="*/ 148 h 235"/>
                <a:gd name="T38" fmla="*/ 148 w 221"/>
                <a:gd name="T39" fmla="*/ 148 h 235"/>
                <a:gd name="T40" fmla="*/ 148 w 221"/>
                <a:gd name="T41" fmla="*/ 160 h 235"/>
                <a:gd name="T42" fmla="*/ 163 w 221"/>
                <a:gd name="T43" fmla="*/ 160 h 235"/>
                <a:gd name="T44" fmla="*/ 163 w 221"/>
                <a:gd name="T45" fmla="*/ 177 h 235"/>
                <a:gd name="T46" fmla="*/ 177 w 221"/>
                <a:gd name="T47" fmla="*/ 177 h 235"/>
                <a:gd name="T48" fmla="*/ 177 w 221"/>
                <a:gd name="T49" fmla="*/ 192 h 235"/>
                <a:gd name="T50" fmla="*/ 192 w 221"/>
                <a:gd name="T51" fmla="*/ 192 h 235"/>
                <a:gd name="T52" fmla="*/ 192 w 221"/>
                <a:gd name="T53" fmla="*/ 206 h 235"/>
                <a:gd name="T54" fmla="*/ 208 w 221"/>
                <a:gd name="T55" fmla="*/ 220 h 235"/>
                <a:gd name="T56" fmla="*/ 220 w 221"/>
                <a:gd name="T57" fmla="*/ 235 h 23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21"/>
                <a:gd name="T88" fmla="*/ 0 h 235"/>
                <a:gd name="T89" fmla="*/ 221 w 221"/>
                <a:gd name="T90" fmla="*/ 235 h 23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21" h="235">
                  <a:moveTo>
                    <a:pt x="0" y="0"/>
                  </a:moveTo>
                  <a:lnTo>
                    <a:pt x="14" y="0"/>
                  </a:lnTo>
                  <a:lnTo>
                    <a:pt x="14" y="14"/>
                  </a:lnTo>
                  <a:lnTo>
                    <a:pt x="28" y="14"/>
                  </a:lnTo>
                  <a:lnTo>
                    <a:pt x="28" y="28"/>
                  </a:lnTo>
                  <a:lnTo>
                    <a:pt x="43" y="28"/>
                  </a:lnTo>
                  <a:lnTo>
                    <a:pt x="43" y="43"/>
                  </a:lnTo>
                  <a:lnTo>
                    <a:pt x="60" y="43"/>
                  </a:lnTo>
                  <a:lnTo>
                    <a:pt x="60" y="60"/>
                  </a:lnTo>
                  <a:lnTo>
                    <a:pt x="74" y="60"/>
                  </a:lnTo>
                  <a:lnTo>
                    <a:pt x="74" y="72"/>
                  </a:lnTo>
                  <a:lnTo>
                    <a:pt x="88" y="88"/>
                  </a:lnTo>
                  <a:lnTo>
                    <a:pt x="88" y="103"/>
                  </a:lnTo>
                  <a:lnTo>
                    <a:pt x="103" y="103"/>
                  </a:lnTo>
                  <a:lnTo>
                    <a:pt x="103" y="117"/>
                  </a:lnTo>
                  <a:lnTo>
                    <a:pt x="117" y="117"/>
                  </a:lnTo>
                  <a:lnTo>
                    <a:pt x="117" y="132"/>
                  </a:lnTo>
                  <a:lnTo>
                    <a:pt x="132" y="132"/>
                  </a:lnTo>
                  <a:lnTo>
                    <a:pt x="132" y="148"/>
                  </a:lnTo>
                  <a:lnTo>
                    <a:pt x="148" y="148"/>
                  </a:lnTo>
                  <a:lnTo>
                    <a:pt x="148" y="160"/>
                  </a:lnTo>
                  <a:lnTo>
                    <a:pt x="163" y="160"/>
                  </a:lnTo>
                  <a:lnTo>
                    <a:pt x="163" y="177"/>
                  </a:lnTo>
                  <a:lnTo>
                    <a:pt x="177" y="177"/>
                  </a:lnTo>
                  <a:lnTo>
                    <a:pt x="177" y="192"/>
                  </a:lnTo>
                  <a:lnTo>
                    <a:pt x="192" y="192"/>
                  </a:lnTo>
                  <a:lnTo>
                    <a:pt x="192" y="206"/>
                  </a:lnTo>
                  <a:lnTo>
                    <a:pt x="208" y="220"/>
                  </a:lnTo>
                  <a:lnTo>
                    <a:pt x="220" y="235"/>
                  </a:lnTo>
                </a:path>
              </a:pathLst>
            </a:custGeom>
            <a:noFill/>
            <a:ln w="19811">
              <a:solidFill>
                <a:srgbClr val="000000"/>
              </a:solidFill>
              <a:round/>
              <a:headEnd/>
              <a:tailEnd/>
            </a:ln>
          </p:spPr>
          <p:txBody>
            <a:bodyPr/>
            <a:lstStyle/>
            <a:p>
              <a:endParaRPr lang="en-US"/>
            </a:p>
          </p:txBody>
        </p:sp>
        <p:sp>
          <p:nvSpPr>
            <p:cNvPr id="20521" name="Freeform 81"/>
            <p:cNvSpPr>
              <a:spLocks/>
            </p:cNvSpPr>
            <p:nvPr/>
          </p:nvSpPr>
          <p:spPr bwMode="auto">
            <a:xfrm>
              <a:off x="7454" y="1657"/>
              <a:ext cx="74" cy="74"/>
            </a:xfrm>
            <a:custGeom>
              <a:avLst/>
              <a:gdLst>
                <a:gd name="T0" fmla="*/ 0 w 74"/>
                <a:gd name="T1" fmla="*/ 0 h 74"/>
                <a:gd name="T2" fmla="*/ 0 w 74"/>
                <a:gd name="T3" fmla="*/ 16 h 74"/>
                <a:gd name="T4" fmla="*/ 14 w 74"/>
                <a:gd name="T5" fmla="*/ 16 h 74"/>
                <a:gd name="T6" fmla="*/ 14 w 74"/>
                <a:gd name="T7" fmla="*/ 31 h 74"/>
                <a:gd name="T8" fmla="*/ 28 w 74"/>
                <a:gd name="T9" fmla="*/ 31 h 74"/>
                <a:gd name="T10" fmla="*/ 28 w 74"/>
                <a:gd name="T11" fmla="*/ 45 h 74"/>
                <a:gd name="T12" fmla="*/ 43 w 74"/>
                <a:gd name="T13" fmla="*/ 45 h 74"/>
                <a:gd name="T14" fmla="*/ 43 w 74"/>
                <a:gd name="T15" fmla="*/ 60 h 74"/>
                <a:gd name="T16" fmla="*/ 60 w 74"/>
                <a:gd name="T17" fmla="*/ 60 h 74"/>
                <a:gd name="T18" fmla="*/ 60 w 74"/>
                <a:gd name="T19" fmla="*/ 74 h 74"/>
                <a:gd name="T20" fmla="*/ 74 w 74"/>
                <a:gd name="T21" fmla="*/ 74 h 7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4"/>
                <a:gd name="T34" fmla="*/ 0 h 74"/>
                <a:gd name="T35" fmla="*/ 74 w 74"/>
                <a:gd name="T36" fmla="*/ 74 h 7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4" h="74">
                  <a:moveTo>
                    <a:pt x="0" y="0"/>
                  </a:moveTo>
                  <a:lnTo>
                    <a:pt x="0" y="16"/>
                  </a:lnTo>
                  <a:lnTo>
                    <a:pt x="14" y="16"/>
                  </a:lnTo>
                  <a:lnTo>
                    <a:pt x="14" y="31"/>
                  </a:lnTo>
                  <a:lnTo>
                    <a:pt x="28" y="31"/>
                  </a:lnTo>
                  <a:lnTo>
                    <a:pt x="28" y="45"/>
                  </a:lnTo>
                  <a:lnTo>
                    <a:pt x="43" y="45"/>
                  </a:lnTo>
                  <a:lnTo>
                    <a:pt x="43" y="60"/>
                  </a:lnTo>
                  <a:lnTo>
                    <a:pt x="60" y="60"/>
                  </a:lnTo>
                  <a:lnTo>
                    <a:pt x="60" y="74"/>
                  </a:lnTo>
                  <a:lnTo>
                    <a:pt x="74" y="74"/>
                  </a:lnTo>
                </a:path>
              </a:pathLst>
            </a:custGeom>
            <a:noFill/>
            <a:ln w="19812">
              <a:solidFill>
                <a:srgbClr val="000000"/>
              </a:solidFill>
              <a:round/>
              <a:headEnd/>
              <a:tailEnd/>
            </a:ln>
          </p:spPr>
          <p:txBody>
            <a:bodyPr/>
            <a:lstStyle/>
            <a:p>
              <a:endParaRPr lang="en-US"/>
            </a:p>
          </p:txBody>
        </p:sp>
        <p:sp>
          <p:nvSpPr>
            <p:cNvPr id="20522" name="Freeform 82"/>
            <p:cNvSpPr>
              <a:spLocks/>
            </p:cNvSpPr>
            <p:nvPr/>
          </p:nvSpPr>
          <p:spPr bwMode="auto">
            <a:xfrm>
              <a:off x="7528" y="1731"/>
              <a:ext cx="296" cy="298"/>
            </a:xfrm>
            <a:custGeom>
              <a:avLst/>
              <a:gdLst>
                <a:gd name="T0" fmla="*/ 0 w 296"/>
                <a:gd name="T1" fmla="*/ 0 h 298"/>
                <a:gd name="T2" fmla="*/ 0 w 296"/>
                <a:gd name="T3" fmla="*/ 14 h 298"/>
                <a:gd name="T4" fmla="*/ 14 w 296"/>
                <a:gd name="T5" fmla="*/ 14 h 298"/>
                <a:gd name="T6" fmla="*/ 14 w 296"/>
                <a:gd name="T7" fmla="*/ 31 h 298"/>
                <a:gd name="T8" fmla="*/ 28 w 296"/>
                <a:gd name="T9" fmla="*/ 31 h 298"/>
                <a:gd name="T10" fmla="*/ 28 w 296"/>
                <a:gd name="T11" fmla="*/ 45 h 298"/>
                <a:gd name="T12" fmla="*/ 43 w 296"/>
                <a:gd name="T13" fmla="*/ 45 h 298"/>
                <a:gd name="T14" fmla="*/ 43 w 296"/>
                <a:gd name="T15" fmla="*/ 60 h 298"/>
                <a:gd name="T16" fmla="*/ 57 w 296"/>
                <a:gd name="T17" fmla="*/ 60 h 298"/>
                <a:gd name="T18" fmla="*/ 57 w 296"/>
                <a:gd name="T19" fmla="*/ 74 h 298"/>
                <a:gd name="T20" fmla="*/ 74 w 296"/>
                <a:gd name="T21" fmla="*/ 74 h 298"/>
                <a:gd name="T22" fmla="*/ 74 w 296"/>
                <a:gd name="T23" fmla="*/ 88 h 298"/>
                <a:gd name="T24" fmla="*/ 88 w 296"/>
                <a:gd name="T25" fmla="*/ 103 h 298"/>
                <a:gd name="T26" fmla="*/ 103 w 296"/>
                <a:gd name="T27" fmla="*/ 120 h 298"/>
                <a:gd name="T28" fmla="*/ 117 w 296"/>
                <a:gd name="T29" fmla="*/ 134 h 298"/>
                <a:gd name="T30" fmla="*/ 117 w 296"/>
                <a:gd name="T31" fmla="*/ 148 h 298"/>
                <a:gd name="T32" fmla="*/ 134 w 296"/>
                <a:gd name="T33" fmla="*/ 148 h 298"/>
                <a:gd name="T34" fmla="*/ 134 w 296"/>
                <a:gd name="T35" fmla="*/ 163 h 298"/>
                <a:gd name="T36" fmla="*/ 148 w 296"/>
                <a:gd name="T37" fmla="*/ 163 h 298"/>
                <a:gd name="T38" fmla="*/ 148 w 296"/>
                <a:gd name="T39" fmla="*/ 177 h 298"/>
                <a:gd name="T40" fmla="*/ 163 w 296"/>
                <a:gd name="T41" fmla="*/ 177 h 298"/>
                <a:gd name="T42" fmla="*/ 163 w 296"/>
                <a:gd name="T43" fmla="*/ 194 h 298"/>
                <a:gd name="T44" fmla="*/ 177 w 296"/>
                <a:gd name="T45" fmla="*/ 194 h 298"/>
                <a:gd name="T46" fmla="*/ 177 w 296"/>
                <a:gd name="T47" fmla="*/ 208 h 298"/>
                <a:gd name="T48" fmla="*/ 192 w 296"/>
                <a:gd name="T49" fmla="*/ 208 h 298"/>
                <a:gd name="T50" fmla="*/ 206 w 296"/>
                <a:gd name="T51" fmla="*/ 223 h 298"/>
                <a:gd name="T52" fmla="*/ 223 w 296"/>
                <a:gd name="T53" fmla="*/ 237 h 298"/>
                <a:gd name="T54" fmla="*/ 237 w 296"/>
                <a:gd name="T55" fmla="*/ 252 h 298"/>
                <a:gd name="T56" fmla="*/ 252 w 296"/>
                <a:gd name="T57" fmla="*/ 252 h 298"/>
                <a:gd name="T58" fmla="*/ 252 w 296"/>
                <a:gd name="T59" fmla="*/ 266 h 298"/>
                <a:gd name="T60" fmla="*/ 266 w 296"/>
                <a:gd name="T61" fmla="*/ 283 h 298"/>
                <a:gd name="T62" fmla="*/ 283 w 296"/>
                <a:gd name="T63" fmla="*/ 283 h 298"/>
                <a:gd name="T64" fmla="*/ 283 w 296"/>
                <a:gd name="T65" fmla="*/ 297 h 298"/>
                <a:gd name="T66" fmla="*/ 295 w 296"/>
                <a:gd name="T67" fmla="*/ 297 h 29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296"/>
                <a:gd name="T103" fmla="*/ 0 h 298"/>
                <a:gd name="T104" fmla="*/ 296 w 296"/>
                <a:gd name="T105" fmla="*/ 298 h 29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296" h="298">
                  <a:moveTo>
                    <a:pt x="0" y="0"/>
                  </a:moveTo>
                  <a:lnTo>
                    <a:pt x="0" y="14"/>
                  </a:lnTo>
                  <a:lnTo>
                    <a:pt x="14" y="14"/>
                  </a:lnTo>
                  <a:lnTo>
                    <a:pt x="14" y="31"/>
                  </a:lnTo>
                  <a:lnTo>
                    <a:pt x="28" y="31"/>
                  </a:lnTo>
                  <a:lnTo>
                    <a:pt x="28" y="45"/>
                  </a:lnTo>
                  <a:lnTo>
                    <a:pt x="43" y="45"/>
                  </a:lnTo>
                  <a:lnTo>
                    <a:pt x="43" y="60"/>
                  </a:lnTo>
                  <a:lnTo>
                    <a:pt x="57" y="60"/>
                  </a:lnTo>
                  <a:lnTo>
                    <a:pt x="57" y="74"/>
                  </a:lnTo>
                  <a:lnTo>
                    <a:pt x="74" y="74"/>
                  </a:lnTo>
                  <a:lnTo>
                    <a:pt x="74" y="88"/>
                  </a:lnTo>
                  <a:lnTo>
                    <a:pt x="88" y="103"/>
                  </a:lnTo>
                  <a:lnTo>
                    <a:pt x="103" y="120"/>
                  </a:lnTo>
                  <a:lnTo>
                    <a:pt x="117" y="134"/>
                  </a:lnTo>
                  <a:lnTo>
                    <a:pt x="117" y="148"/>
                  </a:lnTo>
                  <a:lnTo>
                    <a:pt x="134" y="148"/>
                  </a:lnTo>
                  <a:lnTo>
                    <a:pt x="134" y="163"/>
                  </a:lnTo>
                  <a:lnTo>
                    <a:pt x="148" y="163"/>
                  </a:lnTo>
                  <a:lnTo>
                    <a:pt x="148" y="177"/>
                  </a:lnTo>
                  <a:lnTo>
                    <a:pt x="163" y="177"/>
                  </a:lnTo>
                  <a:lnTo>
                    <a:pt x="163" y="194"/>
                  </a:lnTo>
                  <a:lnTo>
                    <a:pt x="177" y="194"/>
                  </a:lnTo>
                  <a:lnTo>
                    <a:pt x="177" y="208"/>
                  </a:lnTo>
                  <a:lnTo>
                    <a:pt x="192" y="208"/>
                  </a:lnTo>
                  <a:lnTo>
                    <a:pt x="206" y="223"/>
                  </a:lnTo>
                  <a:lnTo>
                    <a:pt x="223" y="237"/>
                  </a:lnTo>
                  <a:lnTo>
                    <a:pt x="237" y="252"/>
                  </a:lnTo>
                  <a:lnTo>
                    <a:pt x="252" y="252"/>
                  </a:lnTo>
                  <a:lnTo>
                    <a:pt x="252" y="266"/>
                  </a:lnTo>
                  <a:lnTo>
                    <a:pt x="266" y="283"/>
                  </a:lnTo>
                  <a:lnTo>
                    <a:pt x="283" y="283"/>
                  </a:lnTo>
                  <a:lnTo>
                    <a:pt x="283" y="297"/>
                  </a:lnTo>
                  <a:lnTo>
                    <a:pt x="295" y="297"/>
                  </a:lnTo>
                </a:path>
              </a:pathLst>
            </a:custGeom>
            <a:noFill/>
            <a:ln w="19812">
              <a:solidFill>
                <a:srgbClr val="000000"/>
              </a:solidFill>
              <a:round/>
              <a:headEnd/>
              <a:tailEnd/>
            </a:ln>
          </p:spPr>
          <p:txBody>
            <a:bodyPr/>
            <a:lstStyle/>
            <a:p>
              <a:endParaRPr lang="en-US"/>
            </a:p>
          </p:txBody>
        </p:sp>
        <p:sp>
          <p:nvSpPr>
            <p:cNvPr id="20523" name="Freeform 83"/>
            <p:cNvSpPr>
              <a:spLocks/>
            </p:cNvSpPr>
            <p:nvPr/>
          </p:nvSpPr>
          <p:spPr bwMode="auto">
            <a:xfrm>
              <a:off x="7826" y="2029"/>
              <a:ext cx="192" cy="175"/>
            </a:xfrm>
            <a:custGeom>
              <a:avLst/>
              <a:gdLst>
                <a:gd name="T0" fmla="*/ 0 w 192"/>
                <a:gd name="T1" fmla="*/ 0 h 175"/>
                <a:gd name="T2" fmla="*/ 0 w 192"/>
                <a:gd name="T3" fmla="*/ 14 h 175"/>
                <a:gd name="T4" fmla="*/ 14 w 192"/>
                <a:gd name="T5" fmla="*/ 14 h 175"/>
                <a:gd name="T6" fmla="*/ 14 w 192"/>
                <a:gd name="T7" fmla="*/ 28 h 175"/>
                <a:gd name="T8" fmla="*/ 28 w 192"/>
                <a:gd name="T9" fmla="*/ 28 h 175"/>
                <a:gd name="T10" fmla="*/ 28 w 192"/>
                <a:gd name="T11" fmla="*/ 43 h 175"/>
                <a:gd name="T12" fmla="*/ 43 w 192"/>
                <a:gd name="T13" fmla="*/ 43 h 175"/>
                <a:gd name="T14" fmla="*/ 43 w 192"/>
                <a:gd name="T15" fmla="*/ 57 h 175"/>
                <a:gd name="T16" fmla="*/ 60 w 192"/>
                <a:gd name="T17" fmla="*/ 57 h 175"/>
                <a:gd name="T18" fmla="*/ 60 w 192"/>
                <a:gd name="T19" fmla="*/ 74 h 175"/>
                <a:gd name="T20" fmla="*/ 74 w 192"/>
                <a:gd name="T21" fmla="*/ 74 h 175"/>
                <a:gd name="T22" fmla="*/ 88 w 192"/>
                <a:gd name="T23" fmla="*/ 88 h 175"/>
                <a:gd name="T24" fmla="*/ 103 w 192"/>
                <a:gd name="T25" fmla="*/ 88 h 175"/>
                <a:gd name="T26" fmla="*/ 103 w 192"/>
                <a:gd name="T27" fmla="*/ 103 h 175"/>
                <a:gd name="T28" fmla="*/ 117 w 192"/>
                <a:gd name="T29" fmla="*/ 103 h 175"/>
                <a:gd name="T30" fmla="*/ 117 w 192"/>
                <a:gd name="T31" fmla="*/ 117 h 175"/>
                <a:gd name="T32" fmla="*/ 132 w 192"/>
                <a:gd name="T33" fmla="*/ 117 h 175"/>
                <a:gd name="T34" fmla="*/ 132 w 192"/>
                <a:gd name="T35" fmla="*/ 132 h 175"/>
                <a:gd name="T36" fmla="*/ 148 w 192"/>
                <a:gd name="T37" fmla="*/ 132 h 175"/>
                <a:gd name="T38" fmla="*/ 148 w 192"/>
                <a:gd name="T39" fmla="*/ 148 h 175"/>
                <a:gd name="T40" fmla="*/ 163 w 192"/>
                <a:gd name="T41" fmla="*/ 148 h 175"/>
                <a:gd name="T42" fmla="*/ 177 w 192"/>
                <a:gd name="T43" fmla="*/ 163 h 175"/>
                <a:gd name="T44" fmla="*/ 192 w 192"/>
                <a:gd name="T45" fmla="*/ 163 h 175"/>
                <a:gd name="T46" fmla="*/ 192 w 192"/>
                <a:gd name="T47" fmla="*/ 175 h 17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92"/>
                <a:gd name="T73" fmla="*/ 0 h 175"/>
                <a:gd name="T74" fmla="*/ 192 w 192"/>
                <a:gd name="T75" fmla="*/ 175 h 17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92" h="175">
                  <a:moveTo>
                    <a:pt x="0" y="0"/>
                  </a:moveTo>
                  <a:lnTo>
                    <a:pt x="0" y="14"/>
                  </a:lnTo>
                  <a:lnTo>
                    <a:pt x="14" y="14"/>
                  </a:lnTo>
                  <a:lnTo>
                    <a:pt x="14" y="28"/>
                  </a:lnTo>
                  <a:lnTo>
                    <a:pt x="28" y="28"/>
                  </a:lnTo>
                  <a:lnTo>
                    <a:pt x="28" y="43"/>
                  </a:lnTo>
                  <a:lnTo>
                    <a:pt x="43" y="43"/>
                  </a:lnTo>
                  <a:lnTo>
                    <a:pt x="43" y="57"/>
                  </a:lnTo>
                  <a:lnTo>
                    <a:pt x="60" y="57"/>
                  </a:lnTo>
                  <a:lnTo>
                    <a:pt x="60" y="74"/>
                  </a:lnTo>
                  <a:lnTo>
                    <a:pt x="74" y="74"/>
                  </a:lnTo>
                  <a:lnTo>
                    <a:pt x="88" y="88"/>
                  </a:lnTo>
                  <a:lnTo>
                    <a:pt x="103" y="88"/>
                  </a:lnTo>
                  <a:lnTo>
                    <a:pt x="103" y="103"/>
                  </a:lnTo>
                  <a:lnTo>
                    <a:pt x="117" y="103"/>
                  </a:lnTo>
                  <a:lnTo>
                    <a:pt x="117" y="117"/>
                  </a:lnTo>
                  <a:lnTo>
                    <a:pt x="132" y="117"/>
                  </a:lnTo>
                  <a:lnTo>
                    <a:pt x="132" y="132"/>
                  </a:lnTo>
                  <a:lnTo>
                    <a:pt x="148" y="132"/>
                  </a:lnTo>
                  <a:lnTo>
                    <a:pt x="148" y="148"/>
                  </a:lnTo>
                  <a:lnTo>
                    <a:pt x="163" y="148"/>
                  </a:lnTo>
                  <a:lnTo>
                    <a:pt x="177" y="163"/>
                  </a:lnTo>
                  <a:lnTo>
                    <a:pt x="192" y="163"/>
                  </a:lnTo>
                  <a:lnTo>
                    <a:pt x="192" y="175"/>
                  </a:lnTo>
                </a:path>
              </a:pathLst>
            </a:custGeom>
            <a:noFill/>
            <a:ln w="19811">
              <a:solidFill>
                <a:srgbClr val="000000"/>
              </a:solidFill>
              <a:round/>
              <a:headEnd/>
              <a:tailEnd/>
            </a:ln>
          </p:spPr>
          <p:txBody>
            <a:bodyPr/>
            <a:lstStyle/>
            <a:p>
              <a:endParaRPr lang="en-US"/>
            </a:p>
          </p:txBody>
        </p:sp>
        <p:sp>
          <p:nvSpPr>
            <p:cNvPr id="20524" name="Freeform 84"/>
            <p:cNvSpPr>
              <a:spLocks/>
            </p:cNvSpPr>
            <p:nvPr/>
          </p:nvSpPr>
          <p:spPr bwMode="auto">
            <a:xfrm>
              <a:off x="8018" y="2206"/>
              <a:ext cx="120" cy="72"/>
            </a:xfrm>
            <a:custGeom>
              <a:avLst/>
              <a:gdLst>
                <a:gd name="T0" fmla="*/ 0 w 120"/>
                <a:gd name="T1" fmla="*/ 0 h 72"/>
                <a:gd name="T2" fmla="*/ 16 w 120"/>
                <a:gd name="T3" fmla="*/ 0 h 72"/>
                <a:gd name="T4" fmla="*/ 16 w 120"/>
                <a:gd name="T5" fmla="*/ 14 h 72"/>
                <a:gd name="T6" fmla="*/ 31 w 120"/>
                <a:gd name="T7" fmla="*/ 14 h 72"/>
                <a:gd name="T8" fmla="*/ 45 w 120"/>
                <a:gd name="T9" fmla="*/ 28 h 72"/>
                <a:gd name="T10" fmla="*/ 60 w 120"/>
                <a:gd name="T11" fmla="*/ 28 h 72"/>
                <a:gd name="T12" fmla="*/ 60 w 120"/>
                <a:gd name="T13" fmla="*/ 43 h 72"/>
                <a:gd name="T14" fmla="*/ 74 w 120"/>
                <a:gd name="T15" fmla="*/ 43 h 72"/>
                <a:gd name="T16" fmla="*/ 74 w 120"/>
                <a:gd name="T17" fmla="*/ 60 h 72"/>
                <a:gd name="T18" fmla="*/ 105 w 120"/>
                <a:gd name="T19" fmla="*/ 60 h 72"/>
                <a:gd name="T20" fmla="*/ 105 w 120"/>
                <a:gd name="T21" fmla="*/ 72 h 72"/>
                <a:gd name="T22" fmla="*/ 120 w 120"/>
                <a:gd name="T23" fmla="*/ 72 h 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0"/>
                <a:gd name="T37" fmla="*/ 0 h 72"/>
                <a:gd name="T38" fmla="*/ 120 w 120"/>
                <a:gd name="T39" fmla="*/ 72 h 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0" h="72">
                  <a:moveTo>
                    <a:pt x="0" y="0"/>
                  </a:moveTo>
                  <a:lnTo>
                    <a:pt x="16" y="0"/>
                  </a:lnTo>
                  <a:lnTo>
                    <a:pt x="16" y="14"/>
                  </a:lnTo>
                  <a:lnTo>
                    <a:pt x="31" y="14"/>
                  </a:lnTo>
                  <a:lnTo>
                    <a:pt x="45" y="28"/>
                  </a:lnTo>
                  <a:lnTo>
                    <a:pt x="60" y="28"/>
                  </a:lnTo>
                  <a:lnTo>
                    <a:pt x="60" y="43"/>
                  </a:lnTo>
                  <a:lnTo>
                    <a:pt x="74" y="43"/>
                  </a:lnTo>
                  <a:lnTo>
                    <a:pt x="74" y="60"/>
                  </a:lnTo>
                  <a:lnTo>
                    <a:pt x="105" y="60"/>
                  </a:lnTo>
                  <a:lnTo>
                    <a:pt x="105" y="72"/>
                  </a:lnTo>
                  <a:lnTo>
                    <a:pt x="120" y="72"/>
                  </a:lnTo>
                </a:path>
              </a:pathLst>
            </a:custGeom>
            <a:noFill/>
            <a:ln w="19812">
              <a:solidFill>
                <a:srgbClr val="000000"/>
              </a:solidFill>
              <a:round/>
              <a:headEnd/>
              <a:tailEnd/>
            </a:ln>
          </p:spPr>
          <p:txBody>
            <a:bodyPr/>
            <a:lstStyle/>
            <a:p>
              <a:endParaRPr lang="en-US"/>
            </a:p>
          </p:txBody>
        </p:sp>
        <p:sp>
          <p:nvSpPr>
            <p:cNvPr id="20525" name="Freeform 85"/>
            <p:cNvSpPr>
              <a:spLocks/>
            </p:cNvSpPr>
            <p:nvPr/>
          </p:nvSpPr>
          <p:spPr bwMode="auto">
            <a:xfrm>
              <a:off x="8138" y="2278"/>
              <a:ext cx="161" cy="106"/>
            </a:xfrm>
            <a:custGeom>
              <a:avLst/>
              <a:gdLst>
                <a:gd name="T0" fmla="*/ 0 w 161"/>
                <a:gd name="T1" fmla="*/ 0 h 106"/>
                <a:gd name="T2" fmla="*/ 0 w 161"/>
                <a:gd name="T3" fmla="*/ 16 h 106"/>
                <a:gd name="T4" fmla="*/ 28 w 161"/>
                <a:gd name="T5" fmla="*/ 16 h 106"/>
                <a:gd name="T6" fmla="*/ 28 w 161"/>
                <a:gd name="T7" fmla="*/ 31 h 106"/>
                <a:gd name="T8" fmla="*/ 43 w 161"/>
                <a:gd name="T9" fmla="*/ 31 h 106"/>
                <a:gd name="T10" fmla="*/ 43 w 161"/>
                <a:gd name="T11" fmla="*/ 45 h 106"/>
                <a:gd name="T12" fmla="*/ 74 w 161"/>
                <a:gd name="T13" fmla="*/ 45 h 106"/>
                <a:gd name="T14" fmla="*/ 74 w 161"/>
                <a:gd name="T15" fmla="*/ 60 h 106"/>
                <a:gd name="T16" fmla="*/ 88 w 161"/>
                <a:gd name="T17" fmla="*/ 60 h 106"/>
                <a:gd name="T18" fmla="*/ 88 w 161"/>
                <a:gd name="T19" fmla="*/ 76 h 106"/>
                <a:gd name="T20" fmla="*/ 117 w 161"/>
                <a:gd name="T21" fmla="*/ 76 h 106"/>
                <a:gd name="T22" fmla="*/ 117 w 161"/>
                <a:gd name="T23" fmla="*/ 88 h 106"/>
                <a:gd name="T24" fmla="*/ 148 w 161"/>
                <a:gd name="T25" fmla="*/ 88 h 106"/>
                <a:gd name="T26" fmla="*/ 148 w 161"/>
                <a:gd name="T27" fmla="*/ 105 h 106"/>
                <a:gd name="T28" fmla="*/ 160 w 161"/>
                <a:gd name="T29" fmla="*/ 105 h 10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1"/>
                <a:gd name="T46" fmla="*/ 0 h 106"/>
                <a:gd name="T47" fmla="*/ 161 w 161"/>
                <a:gd name="T48" fmla="*/ 106 h 10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1" h="106">
                  <a:moveTo>
                    <a:pt x="0" y="0"/>
                  </a:moveTo>
                  <a:lnTo>
                    <a:pt x="0" y="16"/>
                  </a:lnTo>
                  <a:lnTo>
                    <a:pt x="28" y="16"/>
                  </a:lnTo>
                  <a:lnTo>
                    <a:pt x="28" y="31"/>
                  </a:lnTo>
                  <a:lnTo>
                    <a:pt x="43" y="31"/>
                  </a:lnTo>
                  <a:lnTo>
                    <a:pt x="43" y="45"/>
                  </a:lnTo>
                  <a:lnTo>
                    <a:pt x="74" y="45"/>
                  </a:lnTo>
                  <a:lnTo>
                    <a:pt x="74" y="60"/>
                  </a:lnTo>
                  <a:lnTo>
                    <a:pt x="88" y="60"/>
                  </a:lnTo>
                  <a:lnTo>
                    <a:pt x="88" y="76"/>
                  </a:lnTo>
                  <a:lnTo>
                    <a:pt x="117" y="76"/>
                  </a:lnTo>
                  <a:lnTo>
                    <a:pt x="117" y="88"/>
                  </a:lnTo>
                  <a:lnTo>
                    <a:pt x="148" y="88"/>
                  </a:lnTo>
                  <a:lnTo>
                    <a:pt x="148" y="105"/>
                  </a:lnTo>
                  <a:lnTo>
                    <a:pt x="160" y="105"/>
                  </a:lnTo>
                </a:path>
              </a:pathLst>
            </a:custGeom>
            <a:noFill/>
            <a:ln w="19812">
              <a:solidFill>
                <a:srgbClr val="000000"/>
              </a:solidFill>
              <a:round/>
              <a:headEnd/>
              <a:tailEnd/>
            </a:ln>
          </p:spPr>
          <p:txBody>
            <a:bodyPr/>
            <a:lstStyle/>
            <a:p>
              <a:endParaRPr lang="en-US"/>
            </a:p>
          </p:txBody>
        </p:sp>
        <p:sp>
          <p:nvSpPr>
            <p:cNvPr id="20526" name="Freeform 86"/>
            <p:cNvSpPr>
              <a:spLocks/>
            </p:cNvSpPr>
            <p:nvPr/>
          </p:nvSpPr>
          <p:spPr bwMode="auto">
            <a:xfrm>
              <a:off x="8301" y="2384"/>
              <a:ext cx="370" cy="163"/>
            </a:xfrm>
            <a:custGeom>
              <a:avLst/>
              <a:gdLst>
                <a:gd name="T0" fmla="*/ 0 w 370"/>
                <a:gd name="T1" fmla="*/ 0 h 163"/>
                <a:gd name="T2" fmla="*/ 14 w 370"/>
                <a:gd name="T3" fmla="*/ 0 h 163"/>
                <a:gd name="T4" fmla="*/ 14 w 370"/>
                <a:gd name="T5" fmla="*/ 14 h 163"/>
                <a:gd name="T6" fmla="*/ 43 w 370"/>
                <a:gd name="T7" fmla="*/ 14 h 163"/>
                <a:gd name="T8" fmla="*/ 43 w 370"/>
                <a:gd name="T9" fmla="*/ 28 h 163"/>
                <a:gd name="T10" fmla="*/ 60 w 370"/>
                <a:gd name="T11" fmla="*/ 28 h 163"/>
                <a:gd name="T12" fmla="*/ 74 w 370"/>
                <a:gd name="T13" fmla="*/ 43 h 163"/>
                <a:gd name="T14" fmla="*/ 88 w 370"/>
                <a:gd name="T15" fmla="*/ 43 h 163"/>
                <a:gd name="T16" fmla="*/ 103 w 370"/>
                <a:gd name="T17" fmla="*/ 57 h 163"/>
                <a:gd name="T18" fmla="*/ 132 w 370"/>
                <a:gd name="T19" fmla="*/ 57 h 163"/>
                <a:gd name="T20" fmla="*/ 132 w 370"/>
                <a:gd name="T21" fmla="*/ 72 h 163"/>
                <a:gd name="T22" fmla="*/ 163 w 370"/>
                <a:gd name="T23" fmla="*/ 72 h 163"/>
                <a:gd name="T24" fmla="*/ 163 w 370"/>
                <a:gd name="T25" fmla="*/ 88 h 163"/>
                <a:gd name="T26" fmla="*/ 192 w 370"/>
                <a:gd name="T27" fmla="*/ 88 h 163"/>
                <a:gd name="T28" fmla="*/ 192 w 370"/>
                <a:gd name="T29" fmla="*/ 103 h 163"/>
                <a:gd name="T30" fmla="*/ 237 w 370"/>
                <a:gd name="T31" fmla="*/ 103 h 163"/>
                <a:gd name="T32" fmla="*/ 237 w 370"/>
                <a:gd name="T33" fmla="*/ 117 h 163"/>
                <a:gd name="T34" fmla="*/ 266 w 370"/>
                <a:gd name="T35" fmla="*/ 117 h 163"/>
                <a:gd name="T36" fmla="*/ 283 w 370"/>
                <a:gd name="T37" fmla="*/ 132 h 163"/>
                <a:gd name="T38" fmla="*/ 312 w 370"/>
                <a:gd name="T39" fmla="*/ 132 h 163"/>
                <a:gd name="T40" fmla="*/ 326 w 370"/>
                <a:gd name="T41" fmla="*/ 146 h 163"/>
                <a:gd name="T42" fmla="*/ 357 w 370"/>
                <a:gd name="T43" fmla="*/ 146 h 163"/>
                <a:gd name="T44" fmla="*/ 369 w 370"/>
                <a:gd name="T45" fmla="*/ 163 h 16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70"/>
                <a:gd name="T70" fmla="*/ 0 h 163"/>
                <a:gd name="T71" fmla="*/ 370 w 370"/>
                <a:gd name="T72" fmla="*/ 163 h 16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70" h="163">
                  <a:moveTo>
                    <a:pt x="0" y="0"/>
                  </a:moveTo>
                  <a:lnTo>
                    <a:pt x="14" y="0"/>
                  </a:lnTo>
                  <a:lnTo>
                    <a:pt x="14" y="14"/>
                  </a:lnTo>
                  <a:lnTo>
                    <a:pt x="43" y="14"/>
                  </a:lnTo>
                  <a:lnTo>
                    <a:pt x="43" y="28"/>
                  </a:lnTo>
                  <a:lnTo>
                    <a:pt x="60" y="28"/>
                  </a:lnTo>
                  <a:lnTo>
                    <a:pt x="74" y="43"/>
                  </a:lnTo>
                  <a:lnTo>
                    <a:pt x="88" y="43"/>
                  </a:lnTo>
                  <a:lnTo>
                    <a:pt x="103" y="57"/>
                  </a:lnTo>
                  <a:lnTo>
                    <a:pt x="132" y="57"/>
                  </a:lnTo>
                  <a:lnTo>
                    <a:pt x="132" y="72"/>
                  </a:lnTo>
                  <a:lnTo>
                    <a:pt x="163" y="72"/>
                  </a:lnTo>
                  <a:lnTo>
                    <a:pt x="163" y="88"/>
                  </a:lnTo>
                  <a:lnTo>
                    <a:pt x="192" y="88"/>
                  </a:lnTo>
                  <a:lnTo>
                    <a:pt x="192" y="103"/>
                  </a:lnTo>
                  <a:lnTo>
                    <a:pt x="237" y="103"/>
                  </a:lnTo>
                  <a:lnTo>
                    <a:pt x="237" y="117"/>
                  </a:lnTo>
                  <a:lnTo>
                    <a:pt x="266" y="117"/>
                  </a:lnTo>
                  <a:lnTo>
                    <a:pt x="283" y="132"/>
                  </a:lnTo>
                  <a:lnTo>
                    <a:pt x="312" y="132"/>
                  </a:lnTo>
                  <a:lnTo>
                    <a:pt x="326" y="146"/>
                  </a:lnTo>
                  <a:lnTo>
                    <a:pt x="357" y="146"/>
                  </a:lnTo>
                  <a:lnTo>
                    <a:pt x="369" y="163"/>
                  </a:lnTo>
                </a:path>
              </a:pathLst>
            </a:custGeom>
            <a:noFill/>
            <a:ln w="19812">
              <a:solidFill>
                <a:srgbClr val="000000"/>
              </a:solidFill>
              <a:round/>
              <a:headEnd/>
              <a:tailEnd/>
            </a:ln>
          </p:spPr>
          <p:txBody>
            <a:bodyPr/>
            <a:lstStyle/>
            <a:p>
              <a:endParaRPr lang="en-US"/>
            </a:p>
          </p:txBody>
        </p:sp>
        <p:sp>
          <p:nvSpPr>
            <p:cNvPr id="20527" name="Freeform 87"/>
            <p:cNvSpPr>
              <a:spLocks/>
            </p:cNvSpPr>
            <p:nvPr/>
          </p:nvSpPr>
          <p:spPr bwMode="auto">
            <a:xfrm>
              <a:off x="8673" y="2547"/>
              <a:ext cx="593" cy="103"/>
            </a:xfrm>
            <a:custGeom>
              <a:avLst/>
              <a:gdLst>
                <a:gd name="T0" fmla="*/ 0 w 593"/>
                <a:gd name="T1" fmla="*/ 0 h 103"/>
                <a:gd name="T2" fmla="*/ 43 w 593"/>
                <a:gd name="T3" fmla="*/ 0 h 103"/>
                <a:gd name="T4" fmla="*/ 43 w 593"/>
                <a:gd name="T5" fmla="*/ 14 h 103"/>
                <a:gd name="T6" fmla="*/ 103 w 593"/>
                <a:gd name="T7" fmla="*/ 14 h 103"/>
                <a:gd name="T8" fmla="*/ 103 w 593"/>
                <a:gd name="T9" fmla="*/ 28 h 103"/>
                <a:gd name="T10" fmla="*/ 163 w 593"/>
                <a:gd name="T11" fmla="*/ 28 h 103"/>
                <a:gd name="T12" fmla="*/ 163 w 593"/>
                <a:gd name="T13" fmla="*/ 43 h 103"/>
                <a:gd name="T14" fmla="*/ 237 w 593"/>
                <a:gd name="T15" fmla="*/ 43 h 103"/>
                <a:gd name="T16" fmla="*/ 237 w 593"/>
                <a:gd name="T17" fmla="*/ 57 h 103"/>
                <a:gd name="T18" fmla="*/ 311 w 593"/>
                <a:gd name="T19" fmla="*/ 57 h 103"/>
                <a:gd name="T20" fmla="*/ 311 w 593"/>
                <a:gd name="T21" fmla="*/ 71 h 103"/>
                <a:gd name="T22" fmla="*/ 415 w 593"/>
                <a:gd name="T23" fmla="*/ 71 h 103"/>
                <a:gd name="T24" fmla="*/ 415 w 593"/>
                <a:gd name="T25" fmla="*/ 88 h 103"/>
                <a:gd name="T26" fmla="*/ 535 w 593"/>
                <a:gd name="T27" fmla="*/ 88 h 103"/>
                <a:gd name="T28" fmla="*/ 549 w 593"/>
                <a:gd name="T29" fmla="*/ 103 h 103"/>
                <a:gd name="T30" fmla="*/ 592 w 593"/>
                <a:gd name="T31" fmla="*/ 103 h 1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93"/>
                <a:gd name="T49" fmla="*/ 0 h 103"/>
                <a:gd name="T50" fmla="*/ 593 w 593"/>
                <a:gd name="T51" fmla="*/ 103 h 1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93" h="103">
                  <a:moveTo>
                    <a:pt x="0" y="0"/>
                  </a:moveTo>
                  <a:lnTo>
                    <a:pt x="43" y="0"/>
                  </a:lnTo>
                  <a:lnTo>
                    <a:pt x="43" y="14"/>
                  </a:lnTo>
                  <a:lnTo>
                    <a:pt x="103" y="14"/>
                  </a:lnTo>
                  <a:lnTo>
                    <a:pt x="103" y="28"/>
                  </a:lnTo>
                  <a:lnTo>
                    <a:pt x="163" y="28"/>
                  </a:lnTo>
                  <a:lnTo>
                    <a:pt x="163" y="43"/>
                  </a:lnTo>
                  <a:lnTo>
                    <a:pt x="237" y="43"/>
                  </a:lnTo>
                  <a:lnTo>
                    <a:pt x="237" y="57"/>
                  </a:lnTo>
                  <a:lnTo>
                    <a:pt x="311" y="57"/>
                  </a:lnTo>
                  <a:lnTo>
                    <a:pt x="311" y="71"/>
                  </a:lnTo>
                  <a:lnTo>
                    <a:pt x="415" y="71"/>
                  </a:lnTo>
                  <a:lnTo>
                    <a:pt x="415" y="88"/>
                  </a:lnTo>
                  <a:lnTo>
                    <a:pt x="535" y="88"/>
                  </a:lnTo>
                  <a:lnTo>
                    <a:pt x="549" y="103"/>
                  </a:lnTo>
                  <a:lnTo>
                    <a:pt x="592" y="103"/>
                  </a:lnTo>
                </a:path>
              </a:pathLst>
            </a:custGeom>
            <a:noFill/>
            <a:ln w="19812">
              <a:solidFill>
                <a:srgbClr val="000000"/>
              </a:solidFill>
              <a:round/>
              <a:headEnd/>
              <a:tailEnd/>
            </a:ln>
          </p:spPr>
          <p:txBody>
            <a:bodyPr/>
            <a:lstStyle/>
            <a:p>
              <a:endParaRPr lang="en-US"/>
            </a:p>
          </p:txBody>
        </p:sp>
        <p:sp>
          <p:nvSpPr>
            <p:cNvPr id="20528" name="Freeform 88"/>
            <p:cNvSpPr>
              <a:spLocks/>
            </p:cNvSpPr>
            <p:nvPr/>
          </p:nvSpPr>
          <p:spPr bwMode="auto">
            <a:xfrm>
              <a:off x="9268" y="2650"/>
              <a:ext cx="370" cy="15"/>
            </a:xfrm>
            <a:custGeom>
              <a:avLst/>
              <a:gdLst>
                <a:gd name="T0" fmla="*/ 0 w 370"/>
                <a:gd name="T1" fmla="*/ 0 h 15"/>
                <a:gd name="T2" fmla="*/ 132 w 370"/>
                <a:gd name="T3" fmla="*/ 0 h 15"/>
                <a:gd name="T4" fmla="*/ 132 w 370"/>
                <a:gd name="T5" fmla="*/ 14 h 15"/>
                <a:gd name="T6" fmla="*/ 369 w 370"/>
                <a:gd name="T7" fmla="*/ 14 h 15"/>
                <a:gd name="T8" fmla="*/ 0 60000 65536"/>
                <a:gd name="T9" fmla="*/ 0 60000 65536"/>
                <a:gd name="T10" fmla="*/ 0 60000 65536"/>
                <a:gd name="T11" fmla="*/ 0 60000 65536"/>
                <a:gd name="T12" fmla="*/ 0 w 370"/>
                <a:gd name="T13" fmla="*/ 0 h 15"/>
                <a:gd name="T14" fmla="*/ 370 w 370"/>
                <a:gd name="T15" fmla="*/ 15 h 15"/>
              </a:gdLst>
              <a:ahLst/>
              <a:cxnLst>
                <a:cxn ang="T8">
                  <a:pos x="T0" y="T1"/>
                </a:cxn>
                <a:cxn ang="T9">
                  <a:pos x="T2" y="T3"/>
                </a:cxn>
                <a:cxn ang="T10">
                  <a:pos x="T4" y="T5"/>
                </a:cxn>
                <a:cxn ang="T11">
                  <a:pos x="T6" y="T7"/>
                </a:cxn>
              </a:cxnLst>
              <a:rect l="T12" t="T13" r="T14" b="T15"/>
              <a:pathLst>
                <a:path w="370" h="15">
                  <a:moveTo>
                    <a:pt x="0" y="0"/>
                  </a:moveTo>
                  <a:lnTo>
                    <a:pt x="132" y="0"/>
                  </a:lnTo>
                  <a:lnTo>
                    <a:pt x="132" y="14"/>
                  </a:lnTo>
                  <a:lnTo>
                    <a:pt x="369" y="14"/>
                  </a:lnTo>
                </a:path>
              </a:pathLst>
            </a:custGeom>
            <a:noFill/>
            <a:ln w="19811">
              <a:solidFill>
                <a:srgbClr val="000000"/>
              </a:solidFill>
              <a:round/>
              <a:headEnd/>
              <a:tailEnd/>
            </a:ln>
          </p:spPr>
          <p:txBody>
            <a:bodyPr/>
            <a:lstStyle/>
            <a:p>
              <a:endParaRPr lang="en-US"/>
            </a:p>
          </p:txBody>
        </p:sp>
        <p:sp>
          <p:nvSpPr>
            <p:cNvPr id="20529" name="Freeform 89"/>
            <p:cNvSpPr>
              <a:spLocks/>
            </p:cNvSpPr>
            <p:nvPr/>
          </p:nvSpPr>
          <p:spPr bwMode="auto">
            <a:xfrm>
              <a:off x="9640" y="2665"/>
              <a:ext cx="819" cy="14"/>
            </a:xfrm>
            <a:custGeom>
              <a:avLst/>
              <a:gdLst>
                <a:gd name="T0" fmla="*/ 0 w 819"/>
                <a:gd name="T1" fmla="*/ 0 h 14"/>
                <a:gd name="T2" fmla="*/ 117 w 819"/>
                <a:gd name="T3" fmla="*/ 0 h 14"/>
                <a:gd name="T4" fmla="*/ 117 w 819"/>
                <a:gd name="T5" fmla="*/ 14 h 14"/>
                <a:gd name="T6" fmla="*/ 818 w 819"/>
                <a:gd name="T7" fmla="*/ 14 h 14"/>
                <a:gd name="T8" fmla="*/ 0 60000 65536"/>
                <a:gd name="T9" fmla="*/ 0 60000 65536"/>
                <a:gd name="T10" fmla="*/ 0 60000 65536"/>
                <a:gd name="T11" fmla="*/ 0 60000 65536"/>
                <a:gd name="T12" fmla="*/ 0 w 819"/>
                <a:gd name="T13" fmla="*/ 0 h 14"/>
                <a:gd name="T14" fmla="*/ 819 w 819"/>
                <a:gd name="T15" fmla="*/ 14 h 14"/>
              </a:gdLst>
              <a:ahLst/>
              <a:cxnLst>
                <a:cxn ang="T8">
                  <a:pos x="T0" y="T1"/>
                </a:cxn>
                <a:cxn ang="T9">
                  <a:pos x="T2" y="T3"/>
                </a:cxn>
                <a:cxn ang="T10">
                  <a:pos x="T4" y="T5"/>
                </a:cxn>
                <a:cxn ang="T11">
                  <a:pos x="T6" y="T7"/>
                </a:cxn>
              </a:cxnLst>
              <a:rect l="T12" t="T13" r="T14" b="T15"/>
              <a:pathLst>
                <a:path w="819" h="14">
                  <a:moveTo>
                    <a:pt x="0" y="0"/>
                  </a:moveTo>
                  <a:lnTo>
                    <a:pt x="117" y="0"/>
                  </a:lnTo>
                  <a:lnTo>
                    <a:pt x="117" y="14"/>
                  </a:lnTo>
                  <a:lnTo>
                    <a:pt x="818" y="14"/>
                  </a:lnTo>
                </a:path>
              </a:pathLst>
            </a:custGeom>
            <a:noFill/>
            <a:ln w="19812">
              <a:solidFill>
                <a:srgbClr val="000000"/>
              </a:solidFill>
              <a:round/>
              <a:headEnd/>
              <a:tailEnd/>
            </a:ln>
          </p:spPr>
          <p:txBody>
            <a:bodyPr/>
            <a:lstStyle/>
            <a:p>
              <a:endParaRPr lang="en-US"/>
            </a:p>
          </p:txBody>
        </p:sp>
        <p:sp>
          <p:nvSpPr>
            <p:cNvPr id="20530" name="Freeform 90"/>
            <p:cNvSpPr>
              <a:spLocks/>
            </p:cNvSpPr>
            <p:nvPr/>
          </p:nvSpPr>
          <p:spPr bwMode="auto">
            <a:xfrm>
              <a:off x="4536" y="2178"/>
              <a:ext cx="0" cy="489"/>
            </a:xfrm>
            <a:custGeom>
              <a:avLst/>
              <a:gdLst>
                <a:gd name="T0" fmla="*/ 0 h 489"/>
                <a:gd name="T1" fmla="*/ 489 h 489"/>
                <a:gd name="T2" fmla="*/ 0 60000 65536"/>
                <a:gd name="T3" fmla="*/ 0 60000 65536"/>
                <a:gd name="T4" fmla="*/ 0 h 489"/>
                <a:gd name="T5" fmla="*/ 489 h 489"/>
              </a:gdLst>
              <a:ahLst/>
              <a:cxnLst>
                <a:cxn ang="T2">
                  <a:pos x="0" y="T0"/>
                </a:cxn>
                <a:cxn ang="T3">
                  <a:pos x="0" y="T1"/>
                </a:cxn>
              </a:cxnLst>
              <a:rect l="0" t="T4" r="0" b="T5"/>
              <a:pathLst>
                <a:path h="489">
                  <a:moveTo>
                    <a:pt x="0" y="0"/>
                  </a:moveTo>
                  <a:lnTo>
                    <a:pt x="0" y="489"/>
                  </a:lnTo>
                </a:path>
              </a:pathLst>
            </a:custGeom>
            <a:noFill/>
            <a:ln w="9144">
              <a:solidFill>
                <a:srgbClr val="000000"/>
              </a:solidFill>
              <a:round/>
              <a:headEnd/>
              <a:tailEnd/>
            </a:ln>
          </p:spPr>
          <p:txBody>
            <a:bodyPr/>
            <a:lstStyle/>
            <a:p>
              <a:endParaRPr lang="en-US"/>
            </a:p>
          </p:txBody>
        </p:sp>
        <p:sp>
          <p:nvSpPr>
            <p:cNvPr id="20531" name="Freeform 91"/>
            <p:cNvSpPr>
              <a:spLocks/>
            </p:cNvSpPr>
            <p:nvPr/>
          </p:nvSpPr>
          <p:spPr bwMode="auto">
            <a:xfrm>
              <a:off x="3837" y="2636"/>
              <a:ext cx="0" cy="43"/>
            </a:xfrm>
            <a:custGeom>
              <a:avLst/>
              <a:gdLst>
                <a:gd name="T0" fmla="*/ 43 h 43"/>
                <a:gd name="T1" fmla="*/ 0 h 43"/>
                <a:gd name="T2" fmla="*/ 0 60000 65536"/>
                <a:gd name="T3" fmla="*/ 0 60000 65536"/>
                <a:gd name="T4" fmla="*/ 0 h 43"/>
                <a:gd name="T5" fmla="*/ 43 h 43"/>
              </a:gdLst>
              <a:ahLst/>
              <a:cxnLst>
                <a:cxn ang="T2">
                  <a:pos x="0" y="T0"/>
                </a:cxn>
                <a:cxn ang="T3">
                  <a:pos x="0" y="T1"/>
                </a:cxn>
              </a:cxnLst>
              <a:rect l="0" t="T4" r="0" b="T5"/>
              <a:pathLst>
                <a:path h="43">
                  <a:moveTo>
                    <a:pt x="0" y="43"/>
                  </a:moveTo>
                  <a:lnTo>
                    <a:pt x="0" y="0"/>
                  </a:lnTo>
                </a:path>
              </a:pathLst>
            </a:custGeom>
            <a:noFill/>
            <a:ln w="28956">
              <a:solidFill>
                <a:srgbClr val="000000"/>
              </a:solidFill>
              <a:round/>
              <a:headEnd/>
              <a:tailEnd/>
            </a:ln>
          </p:spPr>
          <p:txBody>
            <a:bodyPr/>
            <a:lstStyle/>
            <a:p>
              <a:endParaRPr lang="en-US"/>
            </a:p>
          </p:txBody>
        </p:sp>
        <p:sp>
          <p:nvSpPr>
            <p:cNvPr id="20532" name="Freeform 92"/>
            <p:cNvSpPr>
              <a:spLocks/>
            </p:cNvSpPr>
            <p:nvPr/>
          </p:nvSpPr>
          <p:spPr bwMode="auto">
            <a:xfrm>
              <a:off x="3837" y="2576"/>
              <a:ext cx="0" cy="60"/>
            </a:xfrm>
            <a:custGeom>
              <a:avLst/>
              <a:gdLst>
                <a:gd name="T0" fmla="*/ 60 h 60"/>
                <a:gd name="T1" fmla="*/ 0 h 60"/>
                <a:gd name="T2" fmla="*/ 0 60000 65536"/>
                <a:gd name="T3" fmla="*/ 0 60000 65536"/>
                <a:gd name="T4" fmla="*/ 0 h 60"/>
                <a:gd name="T5" fmla="*/ 60 h 60"/>
              </a:gdLst>
              <a:ahLst/>
              <a:cxnLst>
                <a:cxn ang="T2">
                  <a:pos x="0" y="T0"/>
                </a:cxn>
                <a:cxn ang="T3">
                  <a:pos x="0" y="T1"/>
                </a:cxn>
              </a:cxnLst>
              <a:rect l="0" t="T4" r="0" b="T5"/>
              <a:pathLst>
                <a:path h="60">
                  <a:moveTo>
                    <a:pt x="0" y="60"/>
                  </a:moveTo>
                  <a:lnTo>
                    <a:pt x="0" y="0"/>
                  </a:lnTo>
                </a:path>
              </a:pathLst>
            </a:custGeom>
            <a:noFill/>
            <a:ln w="9144">
              <a:solidFill>
                <a:srgbClr val="000000"/>
              </a:solidFill>
              <a:round/>
              <a:headEnd/>
              <a:tailEnd/>
            </a:ln>
          </p:spPr>
          <p:txBody>
            <a:bodyPr/>
            <a:lstStyle/>
            <a:p>
              <a:endParaRPr lang="en-US"/>
            </a:p>
          </p:txBody>
        </p:sp>
        <p:sp>
          <p:nvSpPr>
            <p:cNvPr id="20533" name="Freeform 93"/>
            <p:cNvSpPr>
              <a:spLocks/>
            </p:cNvSpPr>
            <p:nvPr/>
          </p:nvSpPr>
          <p:spPr bwMode="auto">
            <a:xfrm>
              <a:off x="3837" y="2547"/>
              <a:ext cx="0" cy="29"/>
            </a:xfrm>
            <a:custGeom>
              <a:avLst/>
              <a:gdLst>
                <a:gd name="T0" fmla="*/ 28 h 29"/>
                <a:gd name="T1" fmla="*/ 0 h 29"/>
                <a:gd name="T2" fmla="*/ 0 60000 65536"/>
                <a:gd name="T3" fmla="*/ 0 60000 65536"/>
                <a:gd name="T4" fmla="*/ 0 h 29"/>
                <a:gd name="T5" fmla="*/ 29 h 29"/>
              </a:gdLst>
              <a:ahLst/>
              <a:cxnLst>
                <a:cxn ang="T2">
                  <a:pos x="0" y="T0"/>
                </a:cxn>
                <a:cxn ang="T3">
                  <a:pos x="0" y="T1"/>
                </a:cxn>
              </a:cxnLst>
              <a:rect l="0" t="T4" r="0" b="T5"/>
              <a:pathLst>
                <a:path h="29">
                  <a:moveTo>
                    <a:pt x="0" y="28"/>
                  </a:moveTo>
                  <a:lnTo>
                    <a:pt x="0" y="0"/>
                  </a:lnTo>
                </a:path>
              </a:pathLst>
            </a:custGeom>
            <a:noFill/>
            <a:ln w="28956">
              <a:solidFill>
                <a:srgbClr val="000000"/>
              </a:solidFill>
              <a:round/>
              <a:headEnd/>
              <a:tailEnd/>
            </a:ln>
          </p:spPr>
          <p:txBody>
            <a:bodyPr/>
            <a:lstStyle/>
            <a:p>
              <a:endParaRPr lang="en-US"/>
            </a:p>
          </p:txBody>
        </p:sp>
        <p:sp>
          <p:nvSpPr>
            <p:cNvPr id="20534" name="Rectangle 94"/>
            <p:cNvSpPr>
              <a:spLocks/>
            </p:cNvSpPr>
            <p:nvPr/>
          </p:nvSpPr>
          <p:spPr bwMode="auto">
            <a:xfrm>
              <a:off x="1800" y="-193"/>
              <a:ext cx="8988" cy="3453"/>
            </a:xfrm>
            <a:prstGeom prst="rect">
              <a:avLst/>
            </a:prstGeom>
            <a:noFill/>
            <a:ln w="1524">
              <a:solidFill>
                <a:srgbClr val="000000"/>
              </a:solidFill>
              <a:miter lim="800000"/>
              <a:headEnd/>
              <a:tailEnd/>
            </a:ln>
          </p:spPr>
          <p:txBody>
            <a:bodyPr/>
            <a:lstStyle/>
            <a:p>
              <a:endParaRPr lang="en-US"/>
            </a:p>
          </p:txBody>
        </p:sp>
        <p:sp>
          <p:nvSpPr>
            <p:cNvPr id="20535" name="Rectangle 95"/>
            <p:cNvSpPr>
              <a:spLocks/>
            </p:cNvSpPr>
            <p:nvPr/>
          </p:nvSpPr>
          <p:spPr bwMode="auto">
            <a:xfrm>
              <a:off x="1800" y="-193"/>
              <a:ext cx="8988" cy="3453"/>
            </a:xfrm>
            <a:prstGeom prst="rect">
              <a:avLst/>
            </a:prstGeom>
            <a:noFill/>
            <a:ln w="1524">
              <a:solidFill>
                <a:srgbClr val="000000"/>
              </a:solidFill>
              <a:miter lim="800000"/>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21507" name="Rectangle 3"/>
          <p:cNvSpPr>
            <a:spLocks noGrp="1" noChangeArrowheads="1"/>
          </p:cNvSpPr>
          <p:nvPr>
            <p:ph sz="half" idx="1"/>
          </p:nvPr>
        </p:nvSpPr>
        <p:spPr>
          <a:xfrm>
            <a:off x="115888" y="1074738"/>
            <a:ext cx="8883650" cy="5283200"/>
          </a:xfrm>
        </p:spPr>
        <p:txBody>
          <a:bodyPr>
            <a:normAutofit lnSpcReduction="10000"/>
          </a:bodyPr>
          <a:lstStyle/>
          <a:p>
            <a:pPr marL="514350" indent="-514350" algn="just"/>
            <a:r>
              <a:rPr lang="en-US" sz="2400" b="1" smtClean="0"/>
              <a:t>Correlation Method Example: </a:t>
            </a:r>
            <a:r>
              <a:rPr lang="en-US" sz="2400" smtClean="0"/>
              <a:t>Suppose there is a two-asset portfolio.  </a:t>
            </a:r>
          </a:p>
          <a:p>
            <a:pPr marL="514350" indent="-514350" algn="just"/>
            <a:endParaRPr lang="en-US" sz="2400" smtClean="0"/>
          </a:p>
          <a:p>
            <a:pPr marL="514350" indent="-514350" algn="just"/>
            <a:r>
              <a:rPr lang="en-US" sz="2400" smtClean="0"/>
              <a:t>One asset has an expected return of 20%, the other has an expected return of 12%.  </a:t>
            </a:r>
          </a:p>
          <a:p>
            <a:pPr marL="514350" indent="-514350" algn="just"/>
            <a:endParaRPr lang="en-US" sz="2400" smtClean="0"/>
          </a:p>
          <a:p>
            <a:pPr marL="514350" indent="-514350" algn="just"/>
            <a:r>
              <a:rPr lang="en-US" sz="2400" smtClean="0"/>
              <a:t>The variance of the first asset’s return is 0.04, and the variance of the second asset’s return is 0.03. The covariance of the two assets is 0.02. </a:t>
            </a:r>
          </a:p>
          <a:p>
            <a:pPr marL="514350" indent="-514350" algn="just"/>
            <a:endParaRPr lang="en-US" sz="2400" smtClean="0"/>
          </a:p>
          <a:p>
            <a:pPr marL="514350" indent="-514350" algn="just"/>
            <a:r>
              <a:rPr lang="en-US" sz="2400" smtClean="0"/>
              <a:t>The two assets are equally weighted in the portfolio.</a:t>
            </a:r>
          </a:p>
          <a:p>
            <a:pPr marL="514350" indent="-514350" algn="just"/>
            <a:r>
              <a:rPr lang="en-US" sz="2400" smtClean="0"/>
              <a:t>The expected return of the portfolio is: 0.5*0.2+0.5*0.12=0.16     16%</a:t>
            </a:r>
          </a:p>
          <a:p>
            <a:pPr marL="514350" indent="-514350" algn="just"/>
            <a:endParaRPr lang="en-CA" sz="2200" b="1"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21509"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1510"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1511"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1512"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1513"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1514"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cxnSp>
        <p:nvCxnSpPr>
          <p:cNvPr id="12" name="Straight Arrow Connector 11"/>
          <p:cNvCxnSpPr/>
          <p:nvPr/>
        </p:nvCxnSpPr>
        <p:spPr>
          <a:xfrm flipV="1">
            <a:off x="3835400" y="6237288"/>
            <a:ext cx="312738" cy="12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9219" name="Rectangle 3"/>
          <p:cNvSpPr>
            <a:spLocks noGrp="1" noChangeArrowheads="1"/>
          </p:cNvSpPr>
          <p:nvPr>
            <p:ph sz="half" idx="1"/>
          </p:nvPr>
        </p:nvSpPr>
        <p:spPr>
          <a:xfrm>
            <a:off x="115888" y="1074738"/>
            <a:ext cx="8883650" cy="5283200"/>
          </a:xfrm>
        </p:spPr>
        <p:txBody>
          <a:bodyPr>
            <a:normAutofit fontScale="92500"/>
          </a:bodyPr>
          <a:lstStyle/>
          <a:p>
            <a:pPr algn="just">
              <a:defRPr/>
            </a:pPr>
            <a:r>
              <a:rPr lang="en-US" sz="2400" dirty="0" smtClean="0"/>
              <a:t>The variance of the portfolio is:                                           0.52 *0.04+0.52*0.03+2(0.5)(0.5)0.02=0.0275</a:t>
            </a:r>
          </a:p>
          <a:p>
            <a:pPr algn="just">
              <a:buFontTx/>
              <a:buNone/>
              <a:defRPr/>
            </a:pPr>
            <a:endParaRPr lang="en-US" sz="2400" dirty="0" smtClean="0"/>
          </a:p>
          <a:p>
            <a:pPr algn="just">
              <a:defRPr/>
            </a:pPr>
            <a:r>
              <a:rPr lang="en-US" sz="2400" dirty="0" smtClean="0"/>
              <a:t>The standard deviation of the portfolio is: </a:t>
            </a:r>
            <a:r>
              <a:rPr lang="en-US" sz="2400" dirty="0" smtClean="0">
                <a:latin typeface="Magneto"/>
              </a:rPr>
              <a:t>√</a:t>
            </a:r>
            <a:r>
              <a:rPr lang="en-US" sz="2400" dirty="0" smtClean="0"/>
              <a:t>0.0275=0.1658 </a:t>
            </a:r>
          </a:p>
          <a:p>
            <a:pPr algn="just">
              <a:defRPr/>
            </a:pPr>
            <a:r>
              <a:rPr lang="en-US" sz="2400" dirty="0" smtClean="0"/>
              <a:t>The 5% tail on the left is: 1.65 * 0.1658 = 0.2736 away from the mean.</a:t>
            </a:r>
          </a:p>
          <a:p>
            <a:pPr algn="just">
              <a:defRPr/>
            </a:pPr>
            <a:endParaRPr lang="en-US" sz="2400" dirty="0" smtClean="0"/>
          </a:p>
          <a:p>
            <a:pPr algn="just">
              <a:defRPr/>
            </a:pPr>
            <a:r>
              <a:rPr lang="en-US" sz="2400" dirty="0" smtClean="0"/>
              <a:t>The 95% confidence level of VAR is:  0.16 -	0.2736 =            -0.1136       there is a 5% chance the portfolio will lose more than 11.36%.</a:t>
            </a:r>
          </a:p>
          <a:p>
            <a:pPr algn="just">
              <a:buFontTx/>
              <a:buNone/>
              <a:defRPr/>
            </a:pPr>
            <a:endParaRPr lang="en-US" sz="2400" dirty="0" smtClean="0"/>
          </a:p>
          <a:p>
            <a:pPr algn="just">
              <a:defRPr/>
            </a:pPr>
            <a:r>
              <a:rPr lang="en-US" sz="2400" dirty="0" smtClean="0"/>
              <a:t>The 1% tail on the left is: 2.33 * 0.1658 =	0.3863 away from the mean.</a:t>
            </a:r>
          </a:p>
          <a:p>
            <a:pPr>
              <a:defRPr/>
            </a:pPr>
            <a:r>
              <a:rPr lang="en-US" sz="2400" dirty="0" smtClean="0"/>
              <a:t/>
            </a:r>
            <a:br>
              <a:rPr lang="en-US" sz="2400" dirty="0" smtClean="0"/>
            </a:br>
            <a:r>
              <a:rPr lang="en-US" sz="2400" dirty="0" smtClean="0"/>
              <a:t> </a:t>
            </a:r>
          </a:p>
          <a:p>
            <a:pPr algn="just">
              <a:defRPr/>
            </a:pPr>
            <a:endParaRPr lang="en-US" sz="2400" dirty="0" smtClean="0"/>
          </a:p>
          <a:p>
            <a:pPr>
              <a:defRPr/>
            </a:pPr>
            <a:endParaRPr lang="en-US" sz="2400" dirty="0" smtClean="0"/>
          </a:p>
          <a:p>
            <a:pPr marL="514350" indent="-514350" algn="just">
              <a:defRPr/>
            </a:pPr>
            <a:endParaRPr lang="en-CA" sz="2200" b="1" dirty="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22533"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2534"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2535"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2536"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2537"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2538"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cxnSp>
        <p:nvCxnSpPr>
          <p:cNvPr id="12" name="Straight Arrow Connector 11"/>
          <p:cNvCxnSpPr/>
          <p:nvPr/>
        </p:nvCxnSpPr>
        <p:spPr>
          <a:xfrm>
            <a:off x="1760538" y="4613275"/>
            <a:ext cx="43656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0"/>
            <a:ext cx="8458200" cy="609600"/>
          </a:xfrm>
        </p:spPr>
        <p:txBody>
          <a:bodyPr>
            <a:normAutofit fontScale="90000"/>
          </a:bodyPr>
          <a:lstStyle/>
          <a:p>
            <a:pPr algn="ctr">
              <a:defRPr/>
            </a:pPr>
            <a:r>
              <a:rPr lang="en-US" dirty="0" smtClean="0"/>
              <a:t>Methods of calculating VAR (Cont.)</a:t>
            </a:r>
            <a:endParaRPr lang="en-US" dirty="0"/>
          </a:p>
        </p:txBody>
      </p:sp>
      <p:sp>
        <p:nvSpPr>
          <p:cNvPr id="23555" name="Rectangle 3"/>
          <p:cNvSpPr>
            <a:spLocks noGrp="1" noChangeArrowheads="1"/>
          </p:cNvSpPr>
          <p:nvPr>
            <p:ph sz="half" idx="1"/>
          </p:nvPr>
        </p:nvSpPr>
        <p:spPr>
          <a:xfrm>
            <a:off x="115888" y="1074738"/>
            <a:ext cx="8883650" cy="2214562"/>
          </a:xfrm>
        </p:spPr>
        <p:txBody>
          <a:bodyPr>
            <a:normAutofit fontScale="92500" lnSpcReduction="20000"/>
          </a:bodyPr>
          <a:lstStyle/>
          <a:p>
            <a:pPr algn="just"/>
            <a:r>
              <a:rPr lang="en-US" sz="2400" smtClean="0"/>
              <a:t>The 99% confidence level of VAR is: 0.16 -	0.3863 =            -0.2263       there is a 1% chance the portfolio will lose more than 22.63%.</a:t>
            </a:r>
          </a:p>
          <a:p>
            <a:pPr algn="just"/>
            <a:r>
              <a:rPr lang="en-US" sz="2400" smtClean="0"/>
              <a:t>Picture (VAR estimates of return for Correlation Example) marks the lines where 95% of the distribution lies to the right of the line and where 99% of the distribution lies to the right of the line.</a:t>
            </a:r>
          </a:p>
          <a:p>
            <a:pPr algn="just"/>
            <a:r>
              <a:rPr lang="en-US" sz="2400" smtClean="0"/>
              <a:t/>
            </a:r>
            <a:br>
              <a:rPr lang="en-US" sz="2400" smtClean="0"/>
            </a:br>
            <a:r>
              <a:rPr lang="en-US" sz="2400" smtClean="0"/>
              <a:t> </a:t>
            </a:r>
          </a:p>
          <a:p>
            <a:pPr algn="just"/>
            <a:endParaRPr lang="en-US" sz="2400" smtClean="0"/>
          </a:p>
          <a:p>
            <a:pPr>
              <a:buFontTx/>
              <a:buNone/>
            </a:pPr>
            <a:endParaRPr lang="en-US" sz="2400" smtClean="0"/>
          </a:p>
        </p:txBody>
      </p:sp>
      <p:sp>
        <p:nvSpPr>
          <p:cNvPr id="4" name="Rectangle 3"/>
          <p:cNvSpPr/>
          <p:nvPr/>
        </p:nvSpPr>
        <p:spPr>
          <a:xfrm>
            <a:off x="0" y="6524625"/>
            <a:ext cx="9144000" cy="333375"/>
          </a:xfrm>
          <a:prstGeom prst="rect">
            <a:avLst/>
          </a:prstGeom>
          <a:solidFill>
            <a:srgbClr val="002060"/>
          </a:solidFill>
          <a:ln>
            <a:solidFill>
              <a:srgbClr val="004A9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CA" sz="1800" dirty="0">
                <a:solidFill>
                  <a:schemeClr val="tx1"/>
                </a:solidFill>
                <a:cs typeface="Arial" charset="0"/>
              </a:rPr>
              <a:t>Value-At-Risk</a:t>
            </a:r>
            <a:endParaRPr lang="en-CA" sz="1400" dirty="0">
              <a:solidFill>
                <a:schemeClr val="tx1"/>
              </a:solidFill>
              <a:cs typeface="Arial" charset="0"/>
            </a:endParaRPr>
          </a:p>
        </p:txBody>
      </p:sp>
      <p:sp>
        <p:nvSpPr>
          <p:cNvPr id="2355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3558" name="Rectangle 4"/>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3559" name="Rectangle 6"/>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3560" name="Rectangle 8"/>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a:p>
        </p:txBody>
      </p:sp>
      <p:sp>
        <p:nvSpPr>
          <p:cNvPr id="23561" name="Rectangle 10"/>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sp>
        <p:nvSpPr>
          <p:cNvPr id="23562" name="Rectangle 1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n-US"/>
          </a:p>
        </p:txBody>
      </p:sp>
      <p:cxnSp>
        <p:nvCxnSpPr>
          <p:cNvPr id="12" name="Straight Arrow Connector 11"/>
          <p:cNvCxnSpPr/>
          <p:nvPr/>
        </p:nvCxnSpPr>
        <p:spPr>
          <a:xfrm>
            <a:off x="1692275" y="1719263"/>
            <a:ext cx="436563"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2" name="Group 2"/>
          <p:cNvGrpSpPr>
            <a:grpSpLocks/>
          </p:cNvGrpSpPr>
          <p:nvPr/>
        </p:nvGrpSpPr>
        <p:grpSpPr bwMode="auto">
          <a:xfrm>
            <a:off x="1239838" y="3868738"/>
            <a:ext cx="6731000" cy="2409825"/>
            <a:chOff x="1438" y="3298"/>
            <a:chExt cx="9308" cy="3444"/>
          </a:xfrm>
        </p:grpSpPr>
        <p:sp>
          <p:nvSpPr>
            <p:cNvPr id="23565" name="Rectangle 3"/>
            <p:cNvSpPr>
              <a:spLocks/>
            </p:cNvSpPr>
            <p:nvPr/>
          </p:nvSpPr>
          <p:spPr bwMode="auto">
            <a:xfrm>
              <a:off x="1440" y="3316"/>
              <a:ext cx="120" cy="3424"/>
            </a:xfrm>
            <a:prstGeom prst="rect">
              <a:avLst/>
            </a:prstGeom>
            <a:solidFill>
              <a:srgbClr val="FFFFFF"/>
            </a:solidFill>
            <a:ln w="9525">
              <a:noFill/>
              <a:miter lim="800000"/>
              <a:headEnd/>
              <a:tailEnd/>
            </a:ln>
          </p:spPr>
          <p:txBody>
            <a:bodyPr/>
            <a:lstStyle/>
            <a:p>
              <a:endParaRPr lang="en-US"/>
            </a:p>
          </p:txBody>
        </p:sp>
        <p:sp>
          <p:nvSpPr>
            <p:cNvPr id="23566" name="Rectangle 4"/>
            <p:cNvSpPr>
              <a:spLocks/>
            </p:cNvSpPr>
            <p:nvPr/>
          </p:nvSpPr>
          <p:spPr bwMode="auto">
            <a:xfrm>
              <a:off x="1440" y="3316"/>
              <a:ext cx="9170" cy="3424"/>
            </a:xfrm>
            <a:prstGeom prst="rect">
              <a:avLst/>
            </a:prstGeom>
            <a:noFill/>
            <a:ln w="1524">
              <a:solidFill>
                <a:srgbClr val="000000"/>
              </a:solidFill>
              <a:miter lim="800000"/>
              <a:headEnd/>
              <a:tailEnd/>
            </a:ln>
          </p:spPr>
          <p:txBody>
            <a:bodyPr/>
            <a:lstStyle/>
            <a:p>
              <a:endParaRPr lang="en-US"/>
            </a:p>
          </p:txBody>
        </p:sp>
        <p:sp>
          <p:nvSpPr>
            <p:cNvPr id="23567" name="Rectangle 5"/>
            <p:cNvSpPr>
              <a:spLocks/>
            </p:cNvSpPr>
            <p:nvPr/>
          </p:nvSpPr>
          <p:spPr bwMode="auto">
            <a:xfrm>
              <a:off x="1560" y="3300"/>
              <a:ext cx="9184" cy="3439"/>
            </a:xfrm>
            <a:prstGeom prst="rect">
              <a:avLst/>
            </a:prstGeom>
            <a:solidFill>
              <a:srgbClr val="FFFFFF"/>
            </a:solidFill>
            <a:ln w="9525">
              <a:noFill/>
              <a:miter lim="800000"/>
              <a:headEnd/>
              <a:tailEnd/>
            </a:ln>
          </p:spPr>
          <p:txBody>
            <a:bodyPr/>
            <a:lstStyle/>
            <a:p>
              <a:endParaRPr lang="en-US"/>
            </a:p>
          </p:txBody>
        </p:sp>
        <p:sp>
          <p:nvSpPr>
            <p:cNvPr id="23568" name="Rectangle 6"/>
            <p:cNvSpPr>
              <a:spLocks/>
            </p:cNvSpPr>
            <p:nvPr/>
          </p:nvSpPr>
          <p:spPr bwMode="auto">
            <a:xfrm>
              <a:off x="2037" y="4020"/>
              <a:ext cx="7972" cy="1821"/>
            </a:xfrm>
            <a:prstGeom prst="rect">
              <a:avLst/>
            </a:prstGeom>
            <a:noFill/>
            <a:ln w="10667">
              <a:solidFill>
                <a:srgbClr val="808080"/>
              </a:solidFill>
              <a:miter lim="800000"/>
              <a:headEnd/>
              <a:tailEnd/>
            </a:ln>
          </p:spPr>
          <p:txBody>
            <a:bodyPr/>
            <a:lstStyle/>
            <a:p>
              <a:endParaRPr lang="en-US"/>
            </a:p>
          </p:txBody>
        </p:sp>
        <p:sp>
          <p:nvSpPr>
            <p:cNvPr id="23569" name="Freeform 7"/>
            <p:cNvSpPr>
              <a:spLocks/>
            </p:cNvSpPr>
            <p:nvPr/>
          </p:nvSpPr>
          <p:spPr bwMode="auto">
            <a:xfrm>
              <a:off x="2037" y="5841"/>
              <a:ext cx="7973" cy="0"/>
            </a:xfrm>
            <a:custGeom>
              <a:avLst/>
              <a:gdLst>
                <a:gd name="T0" fmla="*/ 0 w 7973"/>
                <a:gd name="T1" fmla="*/ 7972 w 7973"/>
                <a:gd name="T2" fmla="*/ 0 60000 65536"/>
                <a:gd name="T3" fmla="*/ 0 60000 65536"/>
                <a:gd name="T4" fmla="*/ 0 w 7973"/>
                <a:gd name="T5" fmla="*/ 7973 w 7973"/>
              </a:gdLst>
              <a:ahLst/>
              <a:cxnLst>
                <a:cxn ang="T2">
                  <a:pos x="T0" y="0"/>
                </a:cxn>
                <a:cxn ang="T3">
                  <a:pos x="T1" y="0"/>
                </a:cxn>
              </a:cxnLst>
              <a:rect l="T4" t="0" r="T5" b="0"/>
              <a:pathLst>
                <a:path w="7973">
                  <a:moveTo>
                    <a:pt x="0" y="0"/>
                  </a:moveTo>
                  <a:lnTo>
                    <a:pt x="7972" y="0"/>
                  </a:lnTo>
                </a:path>
              </a:pathLst>
            </a:custGeom>
            <a:noFill/>
            <a:ln w="1524">
              <a:solidFill>
                <a:srgbClr val="000000"/>
              </a:solidFill>
              <a:round/>
              <a:headEnd/>
              <a:tailEnd/>
            </a:ln>
          </p:spPr>
          <p:txBody>
            <a:bodyPr/>
            <a:lstStyle/>
            <a:p>
              <a:endParaRPr lang="en-US"/>
            </a:p>
          </p:txBody>
        </p:sp>
        <p:sp>
          <p:nvSpPr>
            <p:cNvPr id="23570" name="Freeform 8"/>
            <p:cNvSpPr>
              <a:spLocks/>
            </p:cNvSpPr>
            <p:nvPr/>
          </p:nvSpPr>
          <p:spPr bwMode="auto">
            <a:xfrm>
              <a:off x="2037"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1" name="Freeform 9"/>
            <p:cNvSpPr>
              <a:spLocks/>
            </p:cNvSpPr>
            <p:nvPr/>
          </p:nvSpPr>
          <p:spPr bwMode="auto">
            <a:xfrm>
              <a:off x="3487"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2" name="Freeform 10"/>
            <p:cNvSpPr>
              <a:spLocks/>
            </p:cNvSpPr>
            <p:nvPr/>
          </p:nvSpPr>
          <p:spPr bwMode="auto">
            <a:xfrm>
              <a:off x="4936"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3" name="Freeform 11"/>
            <p:cNvSpPr>
              <a:spLocks/>
            </p:cNvSpPr>
            <p:nvPr/>
          </p:nvSpPr>
          <p:spPr bwMode="auto">
            <a:xfrm>
              <a:off x="6386"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4" name="Freeform 12"/>
            <p:cNvSpPr>
              <a:spLocks/>
            </p:cNvSpPr>
            <p:nvPr/>
          </p:nvSpPr>
          <p:spPr bwMode="auto">
            <a:xfrm>
              <a:off x="7836"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5" name="Freeform 13"/>
            <p:cNvSpPr>
              <a:spLocks/>
            </p:cNvSpPr>
            <p:nvPr/>
          </p:nvSpPr>
          <p:spPr bwMode="auto">
            <a:xfrm>
              <a:off x="9285" y="5796"/>
              <a:ext cx="0" cy="91"/>
            </a:xfrm>
            <a:custGeom>
              <a:avLst/>
              <a:gdLst>
                <a:gd name="T0" fmla="*/ 91 h 91"/>
                <a:gd name="T1" fmla="*/ 0 h 91"/>
                <a:gd name="T2" fmla="*/ 0 60000 65536"/>
                <a:gd name="T3" fmla="*/ 0 60000 65536"/>
                <a:gd name="T4" fmla="*/ 0 h 91"/>
                <a:gd name="T5" fmla="*/ 91 h 91"/>
              </a:gdLst>
              <a:ahLst/>
              <a:cxnLst>
                <a:cxn ang="T2">
                  <a:pos x="0" y="T0"/>
                </a:cxn>
                <a:cxn ang="T3">
                  <a:pos x="0" y="T1"/>
                </a:cxn>
              </a:cxnLst>
              <a:rect l="0" t="T4" r="0" b="T5"/>
              <a:pathLst>
                <a:path h="91">
                  <a:moveTo>
                    <a:pt x="0" y="91"/>
                  </a:moveTo>
                  <a:lnTo>
                    <a:pt x="0" y="0"/>
                  </a:lnTo>
                </a:path>
              </a:pathLst>
            </a:custGeom>
            <a:noFill/>
            <a:ln w="1524">
              <a:solidFill>
                <a:srgbClr val="000000"/>
              </a:solidFill>
              <a:round/>
              <a:headEnd/>
              <a:tailEnd/>
            </a:ln>
          </p:spPr>
          <p:txBody>
            <a:bodyPr/>
            <a:lstStyle/>
            <a:p>
              <a:endParaRPr lang="en-US"/>
            </a:p>
          </p:txBody>
        </p:sp>
        <p:sp>
          <p:nvSpPr>
            <p:cNvPr id="23576" name="Freeform 14"/>
            <p:cNvSpPr>
              <a:spLocks/>
            </p:cNvSpPr>
            <p:nvPr/>
          </p:nvSpPr>
          <p:spPr bwMode="auto">
            <a:xfrm>
              <a:off x="1651" y="5841"/>
              <a:ext cx="758" cy="0"/>
            </a:xfrm>
            <a:custGeom>
              <a:avLst/>
              <a:gdLst>
                <a:gd name="T0" fmla="*/ 0 w 758"/>
                <a:gd name="T1" fmla="*/ 758 w 758"/>
                <a:gd name="T2" fmla="*/ 0 60000 65536"/>
                <a:gd name="T3" fmla="*/ 0 60000 65536"/>
                <a:gd name="T4" fmla="*/ 0 w 758"/>
                <a:gd name="T5" fmla="*/ 758 w 758"/>
              </a:gdLst>
              <a:ahLst/>
              <a:cxnLst>
                <a:cxn ang="T2">
                  <a:pos x="T0" y="0"/>
                </a:cxn>
                <a:cxn ang="T3">
                  <a:pos x="T1" y="0"/>
                </a:cxn>
              </a:cxnLst>
              <a:rect l="T4" t="0" r="T5" b="0"/>
              <a:pathLst>
                <a:path w="758">
                  <a:moveTo>
                    <a:pt x="0" y="0"/>
                  </a:moveTo>
                  <a:lnTo>
                    <a:pt x="758" y="0"/>
                  </a:lnTo>
                </a:path>
              </a:pathLst>
            </a:custGeom>
            <a:noFill/>
            <a:ln w="10668">
              <a:solidFill>
                <a:srgbClr val="000000"/>
              </a:solidFill>
              <a:round/>
              <a:headEnd/>
              <a:tailEnd/>
            </a:ln>
          </p:spPr>
          <p:txBody>
            <a:bodyPr/>
            <a:lstStyle/>
            <a:p>
              <a:endParaRPr lang="en-US"/>
            </a:p>
          </p:txBody>
        </p:sp>
        <p:sp>
          <p:nvSpPr>
            <p:cNvPr id="23577" name="Freeform 15"/>
            <p:cNvSpPr>
              <a:spLocks/>
            </p:cNvSpPr>
            <p:nvPr/>
          </p:nvSpPr>
          <p:spPr bwMode="auto">
            <a:xfrm>
              <a:off x="2407" y="5812"/>
              <a:ext cx="453" cy="29"/>
            </a:xfrm>
            <a:custGeom>
              <a:avLst/>
              <a:gdLst>
                <a:gd name="T0" fmla="*/ 0 w 453"/>
                <a:gd name="T1" fmla="*/ 28 h 29"/>
                <a:gd name="T2" fmla="*/ 48 w 453"/>
                <a:gd name="T3" fmla="*/ 28 h 29"/>
                <a:gd name="T4" fmla="*/ 48 w 453"/>
                <a:gd name="T5" fmla="*/ 14 h 29"/>
                <a:gd name="T6" fmla="*/ 434 w 453"/>
                <a:gd name="T7" fmla="*/ 14 h 29"/>
                <a:gd name="T8" fmla="*/ 434 w 453"/>
                <a:gd name="T9" fmla="*/ 0 h 29"/>
                <a:gd name="T10" fmla="*/ 453 w 453"/>
                <a:gd name="T11" fmla="*/ 0 h 29"/>
                <a:gd name="T12" fmla="*/ 0 60000 65536"/>
                <a:gd name="T13" fmla="*/ 0 60000 65536"/>
                <a:gd name="T14" fmla="*/ 0 60000 65536"/>
                <a:gd name="T15" fmla="*/ 0 60000 65536"/>
                <a:gd name="T16" fmla="*/ 0 60000 65536"/>
                <a:gd name="T17" fmla="*/ 0 60000 65536"/>
                <a:gd name="T18" fmla="*/ 0 w 453"/>
                <a:gd name="T19" fmla="*/ 0 h 29"/>
                <a:gd name="T20" fmla="*/ 453 w 453"/>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453" h="29">
                  <a:moveTo>
                    <a:pt x="0" y="28"/>
                  </a:moveTo>
                  <a:lnTo>
                    <a:pt x="48" y="28"/>
                  </a:lnTo>
                  <a:lnTo>
                    <a:pt x="48" y="14"/>
                  </a:lnTo>
                  <a:lnTo>
                    <a:pt x="434" y="14"/>
                  </a:lnTo>
                  <a:lnTo>
                    <a:pt x="434" y="0"/>
                  </a:lnTo>
                  <a:lnTo>
                    <a:pt x="453" y="0"/>
                  </a:lnTo>
                </a:path>
              </a:pathLst>
            </a:custGeom>
            <a:noFill/>
            <a:ln w="10668">
              <a:solidFill>
                <a:srgbClr val="000000"/>
              </a:solidFill>
              <a:round/>
              <a:headEnd/>
              <a:tailEnd/>
            </a:ln>
          </p:spPr>
          <p:txBody>
            <a:bodyPr/>
            <a:lstStyle/>
            <a:p>
              <a:endParaRPr lang="en-US"/>
            </a:p>
          </p:txBody>
        </p:sp>
        <p:sp>
          <p:nvSpPr>
            <p:cNvPr id="23578" name="Freeform 16"/>
            <p:cNvSpPr>
              <a:spLocks/>
            </p:cNvSpPr>
            <p:nvPr/>
          </p:nvSpPr>
          <p:spPr bwMode="auto">
            <a:xfrm>
              <a:off x="2858" y="5558"/>
              <a:ext cx="1178" cy="254"/>
            </a:xfrm>
            <a:custGeom>
              <a:avLst/>
              <a:gdLst>
                <a:gd name="T0" fmla="*/ 0 w 1178"/>
                <a:gd name="T1" fmla="*/ 254 h 254"/>
                <a:gd name="T2" fmla="*/ 194 w 1178"/>
                <a:gd name="T3" fmla="*/ 254 h 254"/>
                <a:gd name="T4" fmla="*/ 194 w 1178"/>
                <a:gd name="T5" fmla="*/ 237 h 254"/>
                <a:gd name="T6" fmla="*/ 338 w 1178"/>
                <a:gd name="T7" fmla="*/ 237 h 254"/>
                <a:gd name="T8" fmla="*/ 338 w 1178"/>
                <a:gd name="T9" fmla="*/ 223 h 254"/>
                <a:gd name="T10" fmla="*/ 436 w 1178"/>
                <a:gd name="T11" fmla="*/ 223 h 254"/>
                <a:gd name="T12" fmla="*/ 436 w 1178"/>
                <a:gd name="T13" fmla="*/ 208 h 254"/>
                <a:gd name="T14" fmla="*/ 532 w 1178"/>
                <a:gd name="T15" fmla="*/ 208 h 254"/>
                <a:gd name="T16" fmla="*/ 532 w 1178"/>
                <a:gd name="T17" fmla="*/ 194 h 254"/>
                <a:gd name="T18" fmla="*/ 612 w 1178"/>
                <a:gd name="T19" fmla="*/ 194 h 254"/>
                <a:gd name="T20" fmla="*/ 612 w 1178"/>
                <a:gd name="T21" fmla="*/ 177 h 254"/>
                <a:gd name="T22" fmla="*/ 676 w 1178"/>
                <a:gd name="T23" fmla="*/ 177 h 254"/>
                <a:gd name="T24" fmla="*/ 676 w 1178"/>
                <a:gd name="T25" fmla="*/ 163 h 254"/>
                <a:gd name="T26" fmla="*/ 741 w 1178"/>
                <a:gd name="T27" fmla="*/ 163 h 254"/>
                <a:gd name="T28" fmla="*/ 741 w 1178"/>
                <a:gd name="T29" fmla="*/ 148 h 254"/>
                <a:gd name="T30" fmla="*/ 789 w 1178"/>
                <a:gd name="T31" fmla="*/ 148 h 254"/>
                <a:gd name="T32" fmla="*/ 789 w 1178"/>
                <a:gd name="T33" fmla="*/ 134 h 254"/>
                <a:gd name="T34" fmla="*/ 837 w 1178"/>
                <a:gd name="T35" fmla="*/ 134 h 254"/>
                <a:gd name="T36" fmla="*/ 837 w 1178"/>
                <a:gd name="T37" fmla="*/ 117 h 254"/>
                <a:gd name="T38" fmla="*/ 888 w 1178"/>
                <a:gd name="T39" fmla="*/ 117 h 254"/>
                <a:gd name="T40" fmla="*/ 888 w 1178"/>
                <a:gd name="T41" fmla="*/ 103 h 254"/>
                <a:gd name="T42" fmla="*/ 936 w 1178"/>
                <a:gd name="T43" fmla="*/ 103 h 254"/>
                <a:gd name="T44" fmla="*/ 936 w 1178"/>
                <a:gd name="T45" fmla="*/ 88 h 254"/>
                <a:gd name="T46" fmla="*/ 984 w 1178"/>
                <a:gd name="T47" fmla="*/ 88 h 254"/>
                <a:gd name="T48" fmla="*/ 984 w 1178"/>
                <a:gd name="T49" fmla="*/ 74 h 254"/>
                <a:gd name="T50" fmla="*/ 1015 w 1178"/>
                <a:gd name="T51" fmla="*/ 74 h 254"/>
                <a:gd name="T52" fmla="*/ 1015 w 1178"/>
                <a:gd name="T53" fmla="*/ 60 h 254"/>
                <a:gd name="T54" fmla="*/ 1048 w 1178"/>
                <a:gd name="T55" fmla="*/ 60 h 254"/>
                <a:gd name="T56" fmla="*/ 1048 w 1178"/>
                <a:gd name="T57" fmla="*/ 43 h 254"/>
                <a:gd name="T58" fmla="*/ 1096 w 1178"/>
                <a:gd name="T59" fmla="*/ 43 h 254"/>
                <a:gd name="T60" fmla="*/ 1096 w 1178"/>
                <a:gd name="T61" fmla="*/ 28 h 254"/>
                <a:gd name="T62" fmla="*/ 1128 w 1178"/>
                <a:gd name="T63" fmla="*/ 28 h 254"/>
                <a:gd name="T64" fmla="*/ 1128 w 1178"/>
                <a:gd name="T65" fmla="*/ 14 h 254"/>
                <a:gd name="T66" fmla="*/ 1159 w 1178"/>
                <a:gd name="T67" fmla="*/ 14 h 254"/>
                <a:gd name="T68" fmla="*/ 1159 w 1178"/>
                <a:gd name="T69" fmla="*/ 0 h 254"/>
                <a:gd name="T70" fmla="*/ 1178 w 1178"/>
                <a:gd name="T71" fmla="*/ 0 h 2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78"/>
                <a:gd name="T109" fmla="*/ 0 h 254"/>
                <a:gd name="T110" fmla="*/ 1178 w 1178"/>
                <a:gd name="T111" fmla="*/ 254 h 2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78" h="254">
                  <a:moveTo>
                    <a:pt x="0" y="254"/>
                  </a:moveTo>
                  <a:lnTo>
                    <a:pt x="194" y="254"/>
                  </a:lnTo>
                  <a:lnTo>
                    <a:pt x="194" y="237"/>
                  </a:lnTo>
                  <a:lnTo>
                    <a:pt x="338" y="237"/>
                  </a:lnTo>
                  <a:lnTo>
                    <a:pt x="338" y="223"/>
                  </a:lnTo>
                  <a:lnTo>
                    <a:pt x="436" y="223"/>
                  </a:lnTo>
                  <a:lnTo>
                    <a:pt x="436" y="208"/>
                  </a:lnTo>
                  <a:lnTo>
                    <a:pt x="532" y="208"/>
                  </a:lnTo>
                  <a:lnTo>
                    <a:pt x="532" y="194"/>
                  </a:lnTo>
                  <a:lnTo>
                    <a:pt x="612" y="194"/>
                  </a:lnTo>
                  <a:lnTo>
                    <a:pt x="612" y="177"/>
                  </a:lnTo>
                  <a:lnTo>
                    <a:pt x="676" y="177"/>
                  </a:lnTo>
                  <a:lnTo>
                    <a:pt x="676" y="163"/>
                  </a:lnTo>
                  <a:lnTo>
                    <a:pt x="741" y="163"/>
                  </a:lnTo>
                  <a:lnTo>
                    <a:pt x="741" y="148"/>
                  </a:lnTo>
                  <a:lnTo>
                    <a:pt x="789" y="148"/>
                  </a:lnTo>
                  <a:lnTo>
                    <a:pt x="789" y="134"/>
                  </a:lnTo>
                  <a:lnTo>
                    <a:pt x="837" y="134"/>
                  </a:lnTo>
                  <a:lnTo>
                    <a:pt x="837" y="117"/>
                  </a:lnTo>
                  <a:lnTo>
                    <a:pt x="888" y="117"/>
                  </a:lnTo>
                  <a:lnTo>
                    <a:pt x="888" y="103"/>
                  </a:lnTo>
                  <a:lnTo>
                    <a:pt x="936" y="103"/>
                  </a:lnTo>
                  <a:lnTo>
                    <a:pt x="936" y="88"/>
                  </a:lnTo>
                  <a:lnTo>
                    <a:pt x="984" y="88"/>
                  </a:lnTo>
                  <a:lnTo>
                    <a:pt x="984" y="74"/>
                  </a:lnTo>
                  <a:lnTo>
                    <a:pt x="1015" y="74"/>
                  </a:lnTo>
                  <a:lnTo>
                    <a:pt x="1015" y="60"/>
                  </a:lnTo>
                  <a:lnTo>
                    <a:pt x="1048" y="60"/>
                  </a:lnTo>
                  <a:lnTo>
                    <a:pt x="1048" y="43"/>
                  </a:lnTo>
                  <a:lnTo>
                    <a:pt x="1096" y="43"/>
                  </a:lnTo>
                  <a:lnTo>
                    <a:pt x="1096" y="28"/>
                  </a:lnTo>
                  <a:lnTo>
                    <a:pt x="1128" y="28"/>
                  </a:lnTo>
                  <a:lnTo>
                    <a:pt x="1128" y="14"/>
                  </a:lnTo>
                  <a:lnTo>
                    <a:pt x="1159" y="14"/>
                  </a:lnTo>
                  <a:lnTo>
                    <a:pt x="1159" y="0"/>
                  </a:lnTo>
                  <a:lnTo>
                    <a:pt x="1178" y="0"/>
                  </a:lnTo>
                </a:path>
              </a:pathLst>
            </a:custGeom>
            <a:noFill/>
            <a:ln w="10668">
              <a:solidFill>
                <a:srgbClr val="000000"/>
              </a:solidFill>
              <a:round/>
              <a:headEnd/>
              <a:tailEnd/>
            </a:ln>
          </p:spPr>
          <p:txBody>
            <a:bodyPr/>
            <a:lstStyle/>
            <a:p>
              <a:endParaRPr lang="en-US"/>
            </a:p>
          </p:txBody>
        </p:sp>
        <p:sp>
          <p:nvSpPr>
            <p:cNvPr id="23579" name="Freeform 17"/>
            <p:cNvSpPr>
              <a:spLocks/>
            </p:cNvSpPr>
            <p:nvPr/>
          </p:nvSpPr>
          <p:spPr bwMode="auto">
            <a:xfrm>
              <a:off x="4034" y="5304"/>
              <a:ext cx="434" cy="254"/>
            </a:xfrm>
            <a:custGeom>
              <a:avLst/>
              <a:gdLst>
                <a:gd name="T0" fmla="*/ 0 w 434"/>
                <a:gd name="T1" fmla="*/ 254 h 254"/>
                <a:gd name="T2" fmla="*/ 16 w 434"/>
                <a:gd name="T3" fmla="*/ 254 h 254"/>
                <a:gd name="T4" fmla="*/ 16 w 434"/>
                <a:gd name="T5" fmla="*/ 237 h 254"/>
                <a:gd name="T6" fmla="*/ 48 w 434"/>
                <a:gd name="T7" fmla="*/ 237 h 254"/>
                <a:gd name="T8" fmla="*/ 48 w 434"/>
                <a:gd name="T9" fmla="*/ 223 h 254"/>
                <a:gd name="T10" fmla="*/ 64 w 434"/>
                <a:gd name="T11" fmla="*/ 223 h 254"/>
                <a:gd name="T12" fmla="*/ 64 w 434"/>
                <a:gd name="T13" fmla="*/ 208 h 254"/>
                <a:gd name="T14" fmla="*/ 96 w 434"/>
                <a:gd name="T15" fmla="*/ 208 h 254"/>
                <a:gd name="T16" fmla="*/ 96 w 434"/>
                <a:gd name="T17" fmla="*/ 194 h 254"/>
                <a:gd name="T18" fmla="*/ 129 w 434"/>
                <a:gd name="T19" fmla="*/ 194 h 254"/>
                <a:gd name="T20" fmla="*/ 129 w 434"/>
                <a:gd name="T21" fmla="*/ 177 h 254"/>
                <a:gd name="T22" fmla="*/ 160 w 434"/>
                <a:gd name="T23" fmla="*/ 177 h 254"/>
                <a:gd name="T24" fmla="*/ 160 w 434"/>
                <a:gd name="T25" fmla="*/ 163 h 254"/>
                <a:gd name="T26" fmla="*/ 177 w 434"/>
                <a:gd name="T27" fmla="*/ 163 h 254"/>
                <a:gd name="T28" fmla="*/ 177 w 434"/>
                <a:gd name="T29" fmla="*/ 148 h 254"/>
                <a:gd name="T30" fmla="*/ 208 w 434"/>
                <a:gd name="T31" fmla="*/ 148 h 254"/>
                <a:gd name="T32" fmla="*/ 208 w 434"/>
                <a:gd name="T33" fmla="*/ 134 h 254"/>
                <a:gd name="T34" fmla="*/ 225 w 434"/>
                <a:gd name="T35" fmla="*/ 134 h 254"/>
                <a:gd name="T36" fmla="*/ 225 w 434"/>
                <a:gd name="T37" fmla="*/ 117 h 254"/>
                <a:gd name="T38" fmla="*/ 256 w 434"/>
                <a:gd name="T39" fmla="*/ 117 h 254"/>
                <a:gd name="T40" fmla="*/ 256 w 434"/>
                <a:gd name="T41" fmla="*/ 103 h 254"/>
                <a:gd name="T42" fmla="*/ 273 w 434"/>
                <a:gd name="T43" fmla="*/ 103 h 254"/>
                <a:gd name="T44" fmla="*/ 273 w 434"/>
                <a:gd name="T45" fmla="*/ 88 h 254"/>
                <a:gd name="T46" fmla="*/ 307 w 434"/>
                <a:gd name="T47" fmla="*/ 88 h 254"/>
                <a:gd name="T48" fmla="*/ 307 w 434"/>
                <a:gd name="T49" fmla="*/ 74 h 254"/>
                <a:gd name="T50" fmla="*/ 323 w 434"/>
                <a:gd name="T51" fmla="*/ 74 h 254"/>
                <a:gd name="T52" fmla="*/ 323 w 434"/>
                <a:gd name="T53" fmla="*/ 60 h 254"/>
                <a:gd name="T54" fmla="*/ 355 w 434"/>
                <a:gd name="T55" fmla="*/ 60 h 254"/>
                <a:gd name="T56" fmla="*/ 355 w 434"/>
                <a:gd name="T57" fmla="*/ 45 h 254"/>
                <a:gd name="T58" fmla="*/ 371 w 434"/>
                <a:gd name="T59" fmla="*/ 45 h 254"/>
                <a:gd name="T60" fmla="*/ 371 w 434"/>
                <a:gd name="T61" fmla="*/ 28 h 254"/>
                <a:gd name="T62" fmla="*/ 386 w 434"/>
                <a:gd name="T63" fmla="*/ 28 h 254"/>
                <a:gd name="T64" fmla="*/ 386 w 434"/>
                <a:gd name="T65" fmla="*/ 14 h 254"/>
                <a:gd name="T66" fmla="*/ 420 w 434"/>
                <a:gd name="T67" fmla="*/ 14 h 254"/>
                <a:gd name="T68" fmla="*/ 420 w 434"/>
                <a:gd name="T69" fmla="*/ 0 h 254"/>
                <a:gd name="T70" fmla="*/ 434 w 434"/>
                <a:gd name="T71" fmla="*/ 0 h 25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34"/>
                <a:gd name="T109" fmla="*/ 0 h 254"/>
                <a:gd name="T110" fmla="*/ 434 w 434"/>
                <a:gd name="T111" fmla="*/ 254 h 25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34" h="254">
                  <a:moveTo>
                    <a:pt x="0" y="254"/>
                  </a:moveTo>
                  <a:lnTo>
                    <a:pt x="16" y="254"/>
                  </a:lnTo>
                  <a:lnTo>
                    <a:pt x="16" y="237"/>
                  </a:lnTo>
                  <a:lnTo>
                    <a:pt x="48" y="237"/>
                  </a:lnTo>
                  <a:lnTo>
                    <a:pt x="48" y="223"/>
                  </a:lnTo>
                  <a:lnTo>
                    <a:pt x="64" y="223"/>
                  </a:lnTo>
                  <a:lnTo>
                    <a:pt x="64" y="208"/>
                  </a:lnTo>
                  <a:lnTo>
                    <a:pt x="96" y="208"/>
                  </a:lnTo>
                  <a:lnTo>
                    <a:pt x="96" y="194"/>
                  </a:lnTo>
                  <a:lnTo>
                    <a:pt x="129" y="194"/>
                  </a:lnTo>
                  <a:lnTo>
                    <a:pt x="129" y="177"/>
                  </a:lnTo>
                  <a:lnTo>
                    <a:pt x="160" y="177"/>
                  </a:lnTo>
                  <a:lnTo>
                    <a:pt x="160" y="163"/>
                  </a:lnTo>
                  <a:lnTo>
                    <a:pt x="177" y="163"/>
                  </a:lnTo>
                  <a:lnTo>
                    <a:pt x="177" y="148"/>
                  </a:lnTo>
                  <a:lnTo>
                    <a:pt x="208" y="148"/>
                  </a:lnTo>
                  <a:lnTo>
                    <a:pt x="208" y="134"/>
                  </a:lnTo>
                  <a:lnTo>
                    <a:pt x="225" y="134"/>
                  </a:lnTo>
                  <a:lnTo>
                    <a:pt x="225" y="117"/>
                  </a:lnTo>
                  <a:lnTo>
                    <a:pt x="256" y="117"/>
                  </a:lnTo>
                  <a:lnTo>
                    <a:pt x="256" y="103"/>
                  </a:lnTo>
                  <a:lnTo>
                    <a:pt x="273" y="103"/>
                  </a:lnTo>
                  <a:lnTo>
                    <a:pt x="273" y="88"/>
                  </a:lnTo>
                  <a:lnTo>
                    <a:pt x="307" y="88"/>
                  </a:lnTo>
                  <a:lnTo>
                    <a:pt x="307" y="74"/>
                  </a:lnTo>
                  <a:lnTo>
                    <a:pt x="323" y="74"/>
                  </a:lnTo>
                  <a:lnTo>
                    <a:pt x="323" y="60"/>
                  </a:lnTo>
                  <a:lnTo>
                    <a:pt x="355" y="60"/>
                  </a:lnTo>
                  <a:lnTo>
                    <a:pt x="355" y="45"/>
                  </a:lnTo>
                  <a:lnTo>
                    <a:pt x="371" y="45"/>
                  </a:lnTo>
                  <a:lnTo>
                    <a:pt x="371" y="28"/>
                  </a:lnTo>
                  <a:lnTo>
                    <a:pt x="386" y="28"/>
                  </a:lnTo>
                  <a:lnTo>
                    <a:pt x="386" y="14"/>
                  </a:lnTo>
                  <a:lnTo>
                    <a:pt x="420" y="14"/>
                  </a:lnTo>
                  <a:lnTo>
                    <a:pt x="420" y="0"/>
                  </a:lnTo>
                  <a:lnTo>
                    <a:pt x="434" y="0"/>
                  </a:lnTo>
                </a:path>
              </a:pathLst>
            </a:custGeom>
            <a:noFill/>
            <a:ln w="10668">
              <a:solidFill>
                <a:srgbClr val="000000"/>
              </a:solidFill>
              <a:round/>
              <a:headEnd/>
              <a:tailEnd/>
            </a:ln>
          </p:spPr>
          <p:txBody>
            <a:bodyPr/>
            <a:lstStyle/>
            <a:p>
              <a:endParaRPr lang="en-US"/>
            </a:p>
          </p:txBody>
        </p:sp>
        <p:sp>
          <p:nvSpPr>
            <p:cNvPr id="23580" name="Freeform 18"/>
            <p:cNvSpPr>
              <a:spLocks/>
            </p:cNvSpPr>
            <p:nvPr/>
          </p:nvSpPr>
          <p:spPr bwMode="auto">
            <a:xfrm>
              <a:off x="4468" y="4572"/>
              <a:ext cx="905" cy="732"/>
            </a:xfrm>
            <a:custGeom>
              <a:avLst/>
              <a:gdLst>
                <a:gd name="T0" fmla="*/ 0 w 905"/>
                <a:gd name="T1" fmla="*/ 717 h 732"/>
                <a:gd name="T2" fmla="*/ 16 w 905"/>
                <a:gd name="T3" fmla="*/ 700 h 732"/>
                <a:gd name="T4" fmla="*/ 50 w 905"/>
                <a:gd name="T5" fmla="*/ 686 h 732"/>
                <a:gd name="T6" fmla="*/ 64 w 905"/>
                <a:gd name="T7" fmla="*/ 672 h 732"/>
                <a:gd name="T8" fmla="*/ 81 w 905"/>
                <a:gd name="T9" fmla="*/ 657 h 732"/>
                <a:gd name="T10" fmla="*/ 98 w 905"/>
                <a:gd name="T11" fmla="*/ 640 h 732"/>
                <a:gd name="T12" fmla="*/ 129 w 905"/>
                <a:gd name="T13" fmla="*/ 626 h 732"/>
                <a:gd name="T14" fmla="*/ 146 w 905"/>
                <a:gd name="T15" fmla="*/ 612 h 732"/>
                <a:gd name="T16" fmla="*/ 163 w 905"/>
                <a:gd name="T17" fmla="*/ 597 h 732"/>
                <a:gd name="T18" fmla="*/ 177 w 905"/>
                <a:gd name="T19" fmla="*/ 580 h 732"/>
                <a:gd name="T20" fmla="*/ 194 w 905"/>
                <a:gd name="T21" fmla="*/ 568 h 732"/>
                <a:gd name="T22" fmla="*/ 211 w 905"/>
                <a:gd name="T23" fmla="*/ 552 h 732"/>
                <a:gd name="T24" fmla="*/ 242 w 905"/>
                <a:gd name="T25" fmla="*/ 537 h 732"/>
                <a:gd name="T26" fmla="*/ 259 w 905"/>
                <a:gd name="T27" fmla="*/ 523 h 732"/>
                <a:gd name="T28" fmla="*/ 273 w 905"/>
                <a:gd name="T29" fmla="*/ 508 h 732"/>
                <a:gd name="T30" fmla="*/ 290 w 905"/>
                <a:gd name="T31" fmla="*/ 492 h 732"/>
                <a:gd name="T32" fmla="*/ 307 w 905"/>
                <a:gd name="T33" fmla="*/ 477 h 732"/>
                <a:gd name="T34" fmla="*/ 323 w 905"/>
                <a:gd name="T35" fmla="*/ 463 h 732"/>
                <a:gd name="T36" fmla="*/ 338 w 905"/>
                <a:gd name="T37" fmla="*/ 448 h 732"/>
                <a:gd name="T38" fmla="*/ 371 w 905"/>
                <a:gd name="T39" fmla="*/ 417 h 732"/>
                <a:gd name="T40" fmla="*/ 403 w 905"/>
                <a:gd name="T41" fmla="*/ 403 h 732"/>
                <a:gd name="T42" fmla="*/ 420 w 905"/>
                <a:gd name="T43" fmla="*/ 388 h 732"/>
                <a:gd name="T44" fmla="*/ 434 w 905"/>
                <a:gd name="T45" fmla="*/ 372 h 732"/>
                <a:gd name="T46" fmla="*/ 453 w 905"/>
                <a:gd name="T47" fmla="*/ 357 h 732"/>
                <a:gd name="T48" fmla="*/ 468 w 905"/>
                <a:gd name="T49" fmla="*/ 343 h 732"/>
                <a:gd name="T50" fmla="*/ 484 w 905"/>
                <a:gd name="T51" fmla="*/ 328 h 732"/>
                <a:gd name="T52" fmla="*/ 501 w 905"/>
                <a:gd name="T53" fmla="*/ 314 h 732"/>
                <a:gd name="T54" fmla="*/ 516 w 905"/>
                <a:gd name="T55" fmla="*/ 297 h 732"/>
                <a:gd name="T56" fmla="*/ 532 w 905"/>
                <a:gd name="T57" fmla="*/ 283 h 732"/>
                <a:gd name="T58" fmla="*/ 549 w 905"/>
                <a:gd name="T59" fmla="*/ 268 h 732"/>
                <a:gd name="T60" fmla="*/ 580 w 905"/>
                <a:gd name="T61" fmla="*/ 237 h 732"/>
                <a:gd name="T62" fmla="*/ 614 w 905"/>
                <a:gd name="T63" fmla="*/ 223 h 732"/>
                <a:gd name="T64" fmla="*/ 628 w 905"/>
                <a:gd name="T65" fmla="*/ 208 h 732"/>
                <a:gd name="T66" fmla="*/ 645 w 905"/>
                <a:gd name="T67" fmla="*/ 194 h 732"/>
                <a:gd name="T68" fmla="*/ 662 w 905"/>
                <a:gd name="T69" fmla="*/ 177 h 732"/>
                <a:gd name="T70" fmla="*/ 676 w 905"/>
                <a:gd name="T71" fmla="*/ 163 h 732"/>
                <a:gd name="T72" fmla="*/ 693 w 905"/>
                <a:gd name="T73" fmla="*/ 148 h 732"/>
                <a:gd name="T74" fmla="*/ 710 w 905"/>
                <a:gd name="T75" fmla="*/ 134 h 732"/>
                <a:gd name="T76" fmla="*/ 724 w 905"/>
                <a:gd name="T77" fmla="*/ 117 h 732"/>
                <a:gd name="T78" fmla="*/ 741 w 905"/>
                <a:gd name="T79" fmla="*/ 103 h 732"/>
                <a:gd name="T80" fmla="*/ 758 w 905"/>
                <a:gd name="T81" fmla="*/ 88 h 732"/>
                <a:gd name="T82" fmla="*/ 789 w 905"/>
                <a:gd name="T83" fmla="*/ 74 h 732"/>
                <a:gd name="T84" fmla="*/ 806 w 905"/>
                <a:gd name="T85" fmla="*/ 60 h 732"/>
                <a:gd name="T86" fmla="*/ 823 w 905"/>
                <a:gd name="T87" fmla="*/ 45 h 732"/>
                <a:gd name="T88" fmla="*/ 837 w 905"/>
                <a:gd name="T89" fmla="*/ 28 h 732"/>
                <a:gd name="T90" fmla="*/ 871 w 905"/>
                <a:gd name="T91" fmla="*/ 14 h 732"/>
                <a:gd name="T92" fmla="*/ 885 w 905"/>
                <a:gd name="T93" fmla="*/ 0 h 73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5"/>
                <a:gd name="T142" fmla="*/ 0 h 732"/>
                <a:gd name="T143" fmla="*/ 905 w 905"/>
                <a:gd name="T144" fmla="*/ 732 h 73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5" h="732">
                  <a:moveTo>
                    <a:pt x="0" y="732"/>
                  </a:moveTo>
                  <a:lnTo>
                    <a:pt x="0" y="717"/>
                  </a:lnTo>
                  <a:lnTo>
                    <a:pt x="16" y="717"/>
                  </a:lnTo>
                  <a:lnTo>
                    <a:pt x="16" y="700"/>
                  </a:lnTo>
                  <a:lnTo>
                    <a:pt x="50" y="700"/>
                  </a:lnTo>
                  <a:lnTo>
                    <a:pt x="50" y="686"/>
                  </a:lnTo>
                  <a:lnTo>
                    <a:pt x="64" y="686"/>
                  </a:lnTo>
                  <a:lnTo>
                    <a:pt x="64" y="672"/>
                  </a:lnTo>
                  <a:lnTo>
                    <a:pt x="81" y="672"/>
                  </a:lnTo>
                  <a:lnTo>
                    <a:pt x="81" y="657"/>
                  </a:lnTo>
                  <a:lnTo>
                    <a:pt x="98" y="657"/>
                  </a:lnTo>
                  <a:lnTo>
                    <a:pt x="98" y="640"/>
                  </a:lnTo>
                  <a:lnTo>
                    <a:pt x="129" y="640"/>
                  </a:lnTo>
                  <a:lnTo>
                    <a:pt x="129" y="626"/>
                  </a:lnTo>
                  <a:lnTo>
                    <a:pt x="146" y="626"/>
                  </a:lnTo>
                  <a:lnTo>
                    <a:pt x="146" y="612"/>
                  </a:lnTo>
                  <a:lnTo>
                    <a:pt x="163" y="612"/>
                  </a:lnTo>
                  <a:lnTo>
                    <a:pt x="163" y="597"/>
                  </a:lnTo>
                  <a:lnTo>
                    <a:pt x="177" y="597"/>
                  </a:lnTo>
                  <a:lnTo>
                    <a:pt x="177" y="580"/>
                  </a:lnTo>
                  <a:lnTo>
                    <a:pt x="194" y="580"/>
                  </a:lnTo>
                  <a:lnTo>
                    <a:pt x="194" y="568"/>
                  </a:lnTo>
                  <a:lnTo>
                    <a:pt x="211" y="568"/>
                  </a:lnTo>
                  <a:lnTo>
                    <a:pt x="211" y="552"/>
                  </a:lnTo>
                  <a:lnTo>
                    <a:pt x="242" y="552"/>
                  </a:lnTo>
                  <a:lnTo>
                    <a:pt x="242" y="537"/>
                  </a:lnTo>
                  <a:lnTo>
                    <a:pt x="259" y="537"/>
                  </a:lnTo>
                  <a:lnTo>
                    <a:pt x="259" y="523"/>
                  </a:lnTo>
                  <a:lnTo>
                    <a:pt x="273" y="523"/>
                  </a:lnTo>
                  <a:lnTo>
                    <a:pt x="273" y="508"/>
                  </a:lnTo>
                  <a:lnTo>
                    <a:pt x="290" y="508"/>
                  </a:lnTo>
                  <a:lnTo>
                    <a:pt x="290" y="492"/>
                  </a:lnTo>
                  <a:lnTo>
                    <a:pt x="307" y="492"/>
                  </a:lnTo>
                  <a:lnTo>
                    <a:pt x="307" y="477"/>
                  </a:lnTo>
                  <a:lnTo>
                    <a:pt x="323" y="477"/>
                  </a:lnTo>
                  <a:lnTo>
                    <a:pt x="323" y="463"/>
                  </a:lnTo>
                  <a:lnTo>
                    <a:pt x="338" y="463"/>
                  </a:lnTo>
                  <a:lnTo>
                    <a:pt x="338" y="448"/>
                  </a:lnTo>
                  <a:lnTo>
                    <a:pt x="371" y="448"/>
                  </a:lnTo>
                  <a:lnTo>
                    <a:pt x="371" y="417"/>
                  </a:lnTo>
                  <a:lnTo>
                    <a:pt x="403" y="417"/>
                  </a:lnTo>
                  <a:lnTo>
                    <a:pt x="403" y="403"/>
                  </a:lnTo>
                  <a:lnTo>
                    <a:pt x="420" y="403"/>
                  </a:lnTo>
                  <a:lnTo>
                    <a:pt x="420" y="388"/>
                  </a:lnTo>
                  <a:lnTo>
                    <a:pt x="434" y="388"/>
                  </a:lnTo>
                  <a:lnTo>
                    <a:pt x="434" y="372"/>
                  </a:lnTo>
                  <a:lnTo>
                    <a:pt x="453" y="372"/>
                  </a:lnTo>
                  <a:lnTo>
                    <a:pt x="453" y="357"/>
                  </a:lnTo>
                  <a:lnTo>
                    <a:pt x="468" y="357"/>
                  </a:lnTo>
                  <a:lnTo>
                    <a:pt x="468" y="343"/>
                  </a:lnTo>
                  <a:lnTo>
                    <a:pt x="484" y="343"/>
                  </a:lnTo>
                  <a:lnTo>
                    <a:pt x="484" y="328"/>
                  </a:lnTo>
                  <a:lnTo>
                    <a:pt x="501" y="328"/>
                  </a:lnTo>
                  <a:lnTo>
                    <a:pt x="501" y="314"/>
                  </a:lnTo>
                  <a:lnTo>
                    <a:pt x="516" y="314"/>
                  </a:lnTo>
                  <a:lnTo>
                    <a:pt x="516" y="297"/>
                  </a:lnTo>
                  <a:lnTo>
                    <a:pt x="532" y="297"/>
                  </a:lnTo>
                  <a:lnTo>
                    <a:pt x="532" y="283"/>
                  </a:lnTo>
                  <a:lnTo>
                    <a:pt x="549" y="283"/>
                  </a:lnTo>
                  <a:lnTo>
                    <a:pt x="549" y="268"/>
                  </a:lnTo>
                  <a:lnTo>
                    <a:pt x="580" y="268"/>
                  </a:lnTo>
                  <a:lnTo>
                    <a:pt x="580" y="237"/>
                  </a:lnTo>
                  <a:lnTo>
                    <a:pt x="614" y="237"/>
                  </a:lnTo>
                  <a:lnTo>
                    <a:pt x="614" y="223"/>
                  </a:lnTo>
                  <a:lnTo>
                    <a:pt x="628" y="223"/>
                  </a:lnTo>
                  <a:lnTo>
                    <a:pt x="628" y="208"/>
                  </a:lnTo>
                  <a:lnTo>
                    <a:pt x="645" y="208"/>
                  </a:lnTo>
                  <a:lnTo>
                    <a:pt x="645" y="194"/>
                  </a:lnTo>
                  <a:lnTo>
                    <a:pt x="662" y="194"/>
                  </a:lnTo>
                  <a:lnTo>
                    <a:pt x="662" y="177"/>
                  </a:lnTo>
                  <a:lnTo>
                    <a:pt x="676" y="177"/>
                  </a:lnTo>
                  <a:lnTo>
                    <a:pt x="676" y="163"/>
                  </a:lnTo>
                  <a:lnTo>
                    <a:pt x="693" y="163"/>
                  </a:lnTo>
                  <a:lnTo>
                    <a:pt x="693" y="148"/>
                  </a:lnTo>
                  <a:lnTo>
                    <a:pt x="710" y="148"/>
                  </a:lnTo>
                  <a:lnTo>
                    <a:pt x="710" y="134"/>
                  </a:lnTo>
                  <a:lnTo>
                    <a:pt x="724" y="134"/>
                  </a:lnTo>
                  <a:lnTo>
                    <a:pt x="724" y="117"/>
                  </a:lnTo>
                  <a:lnTo>
                    <a:pt x="741" y="117"/>
                  </a:lnTo>
                  <a:lnTo>
                    <a:pt x="741" y="103"/>
                  </a:lnTo>
                  <a:lnTo>
                    <a:pt x="758" y="103"/>
                  </a:lnTo>
                  <a:lnTo>
                    <a:pt x="758" y="88"/>
                  </a:lnTo>
                  <a:lnTo>
                    <a:pt x="789" y="88"/>
                  </a:lnTo>
                  <a:lnTo>
                    <a:pt x="789" y="74"/>
                  </a:lnTo>
                  <a:lnTo>
                    <a:pt x="806" y="74"/>
                  </a:lnTo>
                  <a:lnTo>
                    <a:pt x="806" y="60"/>
                  </a:lnTo>
                  <a:lnTo>
                    <a:pt x="823" y="60"/>
                  </a:lnTo>
                  <a:lnTo>
                    <a:pt x="823" y="45"/>
                  </a:lnTo>
                  <a:lnTo>
                    <a:pt x="837" y="45"/>
                  </a:lnTo>
                  <a:lnTo>
                    <a:pt x="837" y="28"/>
                  </a:lnTo>
                  <a:lnTo>
                    <a:pt x="871" y="28"/>
                  </a:lnTo>
                  <a:lnTo>
                    <a:pt x="871" y="14"/>
                  </a:lnTo>
                  <a:lnTo>
                    <a:pt x="885" y="14"/>
                  </a:lnTo>
                  <a:lnTo>
                    <a:pt x="885" y="0"/>
                  </a:lnTo>
                  <a:lnTo>
                    <a:pt x="904" y="0"/>
                  </a:lnTo>
                </a:path>
              </a:pathLst>
            </a:custGeom>
            <a:noFill/>
            <a:ln w="10668">
              <a:solidFill>
                <a:srgbClr val="000000"/>
              </a:solidFill>
              <a:round/>
              <a:headEnd/>
              <a:tailEnd/>
            </a:ln>
          </p:spPr>
          <p:txBody>
            <a:bodyPr/>
            <a:lstStyle/>
            <a:p>
              <a:endParaRPr lang="en-US"/>
            </a:p>
          </p:txBody>
        </p:sp>
        <p:sp>
          <p:nvSpPr>
            <p:cNvPr id="23581" name="Freeform 19"/>
            <p:cNvSpPr>
              <a:spLocks/>
            </p:cNvSpPr>
            <p:nvPr/>
          </p:nvSpPr>
          <p:spPr bwMode="auto">
            <a:xfrm>
              <a:off x="5371" y="4332"/>
              <a:ext cx="386" cy="240"/>
            </a:xfrm>
            <a:custGeom>
              <a:avLst/>
              <a:gdLst>
                <a:gd name="T0" fmla="*/ 0 w 386"/>
                <a:gd name="T1" fmla="*/ 240 h 240"/>
                <a:gd name="T2" fmla="*/ 0 w 386"/>
                <a:gd name="T3" fmla="*/ 225 h 240"/>
                <a:gd name="T4" fmla="*/ 16 w 386"/>
                <a:gd name="T5" fmla="*/ 225 h 240"/>
                <a:gd name="T6" fmla="*/ 16 w 386"/>
                <a:gd name="T7" fmla="*/ 208 h 240"/>
                <a:gd name="T8" fmla="*/ 47 w 386"/>
                <a:gd name="T9" fmla="*/ 208 h 240"/>
                <a:gd name="T10" fmla="*/ 47 w 386"/>
                <a:gd name="T11" fmla="*/ 194 h 240"/>
                <a:gd name="T12" fmla="*/ 64 w 386"/>
                <a:gd name="T13" fmla="*/ 194 h 240"/>
                <a:gd name="T14" fmla="*/ 64 w 386"/>
                <a:gd name="T15" fmla="*/ 180 h 240"/>
                <a:gd name="T16" fmla="*/ 81 w 386"/>
                <a:gd name="T17" fmla="*/ 180 h 240"/>
                <a:gd name="T18" fmla="*/ 81 w 386"/>
                <a:gd name="T19" fmla="*/ 165 h 240"/>
                <a:gd name="T20" fmla="*/ 96 w 386"/>
                <a:gd name="T21" fmla="*/ 165 h 240"/>
                <a:gd name="T22" fmla="*/ 96 w 386"/>
                <a:gd name="T23" fmla="*/ 148 h 240"/>
                <a:gd name="T24" fmla="*/ 129 w 386"/>
                <a:gd name="T25" fmla="*/ 148 h 240"/>
                <a:gd name="T26" fmla="*/ 129 w 386"/>
                <a:gd name="T27" fmla="*/ 134 h 240"/>
                <a:gd name="T28" fmla="*/ 146 w 386"/>
                <a:gd name="T29" fmla="*/ 134 h 240"/>
                <a:gd name="T30" fmla="*/ 146 w 386"/>
                <a:gd name="T31" fmla="*/ 120 h 240"/>
                <a:gd name="T32" fmla="*/ 177 w 386"/>
                <a:gd name="T33" fmla="*/ 120 h 240"/>
                <a:gd name="T34" fmla="*/ 177 w 386"/>
                <a:gd name="T35" fmla="*/ 105 h 240"/>
                <a:gd name="T36" fmla="*/ 194 w 386"/>
                <a:gd name="T37" fmla="*/ 105 h 240"/>
                <a:gd name="T38" fmla="*/ 194 w 386"/>
                <a:gd name="T39" fmla="*/ 88 h 240"/>
                <a:gd name="T40" fmla="*/ 225 w 386"/>
                <a:gd name="T41" fmla="*/ 88 h 240"/>
                <a:gd name="T42" fmla="*/ 225 w 386"/>
                <a:gd name="T43" fmla="*/ 76 h 240"/>
                <a:gd name="T44" fmla="*/ 259 w 386"/>
                <a:gd name="T45" fmla="*/ 76 h 240"/>
                <a:gd name="T46" fmla="*/ 259 w 386"/>
                <a:gd name="T47" fmla="*/ 60 h 240"/>
                <a:gd name="T48" fmla="*/ 273 w 386"/>
                <a:gd name="T49" fmla="*/ 60 h 240"/>
                <a:gd name="T50" fmla="*/ 273 w 386"/>
                <a:gd name="T51" fmla="*/ 45 h 240"/>
                <a:gd name="T52" fmla="*/ 307 w 386"/>
                <a:gd name="T53" fmla="*/ 45 h 240"/>
                <a:gd name="T54" fmla="*/ 307 w 386"/>
                <a:gd name="T55" fmla="*/ 31 h 240"/>
                <a:gd name="T56" fmla="*/ 338 w 386"/>
                <a:gd name="T57" fmla="*/ 31 h 240"/>
                <a:gd name="T58" fmla="*/ 338 w 386"/>
                <a:gd name="T59" fmla="*/ 16 h 240"/>
                <a:gd name="T60" fmla="*/ 372 w 386"/>
                <a:gd name="T61" fmla="*/ 16 h 240"/>
                <a:gd name="T62" fmla="*/ 372 w 386"/>
                <a:gd name="T63" fmla="*/ 0 h 240"/>
                <a:gd name="T64" fmla="*/ 386 w 386"/>
                <a:gd name="T65" fmla="*/ 0 h 24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86"/>
                <a:gd name="T100" fmla="*/ 0 h 240"/>
                <a:gd name="T101" fmla="*/ 386 w 386"/>
                <a:gd name="T102" fmla="*/ 240 h 24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86" h="240">
                  <a:moveTo>
                    <a:pt x="0" y="240"/>
                  </a:moveTo>
                  <a:lnTo>
                    <a:pt x="0" y="225"/>
                  </a:lnTo>
                  <a:lnTo>
                    <a:pt x="16" y="225"/>
                  </a:lnTo>
                  <a:lnTo>
                    <a:pt x="16" y="208"/>
                  </a:lnTo>
                  <a:lnTo>
                    <a:pt x="47" y="208"/>
                  </a:lnTo>
                  <a:lnTo>
                    <a:pt x="47" y="194"/>
                  </a:lnTo>
                  <a:lnTo>
                    <a:pt x="64" y="194"/>
                  </a:lnTo>
                  <a:lnTo>
                    <a:pt x="64" y="180"/>
                  </a:lnTo>
                  <a:lnTo>
                    <a:pt x="81" y="180"/>
                  </a:lnTo>
                  <a:lnTo>
                    <a:pt x="81" y="165"/>
                  </a:lnTo>
                  <a:lnTo>
                    <a:pt x="96" y="165"/>
                  </a:lnTo>
                  <a:lnTo>
                    <a:pt x="96" y="148"/>
                  </a:lnTo>
                  <a:lnTo>
                    <a:pt x="129" y="148"/>
                  </a:lnTo>
                  <a:lnTo>
                    <a:pt x="129" y="134"/>
                  </a:lnTo>
                  <a:lnTo>
                    <a:pt x="146" y="134"/>
                  </a:lnTo>
                  <a:lnTo>
                    <a:pt x="146" y="120"/>
                  </a:lnTo>
                  <a:lnTo>
                    <a:pt x="177" y="120"/>
                  </a:lnTo>
                  <a:lnTo>
                    <a:pt x="177" y="105"/>
                  </a:lnTo>
                  <a:lnTo>
                    <a:pt x="194" y="105"/>
                  </a:lnTo>
                  <a:lnTo>
                    <a:pt x="194" y="88"/>
                  </a:lnTo>
                  <a:lnTo>
                    <a:pt x="225" y="88"/>
                  </a:lnTo>
                  <a:lnTo>
                    <a:pt x="225" y="76"/>
                  </a:lnTo>
                  <a:lnTo>
                    <a:pt x="259" y="76"/>
                  </a:lnTo>
                  <a:lnTo>
                    <a:pt x="259" y="60"/>
                  </a:lnTo>
                  <a:lnTo>
                    <a:pt x="273" y="60"/>
                  </a:lnTo>
                  <a:lnTo>
                    <a:pt x="273" y="45"/>
                  </a:lnTo>
                  <a:lnTo>
                    <a:pt x="307" y="45"/>
                  </a:lnTo>
                  <a:lnTo>
                    <a:pt x="307" y="31"/>
                  </a:lnTo>
                  <a:lnTo>
                    <a:pt x="338" y="31"/>
                  </a:lnTo>
                  <a:lnTo>
                    <a:pt x="338" y="16"/>
                  </a:lnTo>
                  <a:lnTo>
                    <a:pt x="372" y="16"/>
                  </a:lnTo>
                  <a:lnTo>
                    <a:pt x="372" y="0"/>
                  </a:lnTo>
                  <a:lnTo>
                    <a:pt x="386" y="0"/>
                  </a:lnTo>
                </a:path>
              </a:pathLst>
            </a:custGeom>
            <a:noFill/>
            <a:ln w="10668">
              <a:solidFill>
                <a:srgbClr val="000000"/>
              </a:solidFill>
              <a:round/>
              <a:headEnd/>
              <a:tailEnd/>
            </a:ln>
          </p:spPr>
          <p:txBody>
            <a:bodyPr/>
            <a:lstStyle/>
            <a:p>
              <a:endParaRPr lang="en-US"/>
            </a:p>
          </p:txBody>
        </p:sp>
        <p:sp>
          <p:nvSpPr>
            <p:cNvPr id="23582" name="Freeform 20"/>
            <p:cNvSpPr>
              <a:spLocks/>
            </p:cNvSpPr>
            <p:nvPr/>
          </p:nvSpPr>
          <p:spPr bwMode="auto">
            <a:xfrm>
              <a:off x="5757" y="4257"/>
              <a:ext cx="792" cy="120"/>
            </a:xfrm>
            <a:custGeom>
              <a:avLst/>
              <a:gdLst>
                <a:gd name="T0" fmla="*/ 0 w 792"/>
                <a:gd name="T1" fmla="*/ 74 h 120"/>
                <a:gd name="T2" fmla="*/ 16 w 792"/>
                <a:gd name="T3" fmla="*/ 74 h 120"/>
                <a:gd name="T4" fmla="*/ 16 w 792"/>
                <a:gd name="T5" fmla="*/ 60 h 120"/>
                <a:gd name="T6" fmla="*/ 64 w 792"/>
                <a:gd name="T7" fmla="*/ 60 h 120"/>
                <a:gd name="T8" fmla="*/ 64 w 792"/>
                <a:gd name="T9" fmla="*/ 45 h 120"/>
                <a:gd name="T10" fmla="*/ 112 w 792"/>
                <a:gd name="T11" fmla="*/ 45 h 120"/>
                <a:gd name="T12" fmla="*/ 112 w 792"/>
                <a:gd name="T13" fmla="*/ 31 h 120"/>
                <a:gd name="T14" fmla="*/ 177 w 792"/>
                <a:gd name="T15" fmla="*/ 31 h 120"/>
                <a:gd name="T16" fmla="*/ 177 w 792"/>
                <a:gd name="T17" fmla="*/ 14 h 120"/>
                <a:gd name="T18" fmla="*/ 290 w 792"/>
                <a:gd name="T19" fmla="*/ 14 h 120"/>
                <a:gd name="T20" fmla="*/ 290 w 792"/>
                <a:gd name="T21" fmla="*/ 0 h 120"/>
                <a:gd name="T22" fmla="*/ 388 w 792"/>
                <a:gd name="T23" fmla="*/ 0 h 120"/>
                <a:gd name="T24" fmla="*/ 388 w 792"/>
                <a:gd name="T25" fmla="*/ 14 h 120"/>
                <a:gd name="T26" fmla="*/ 501 w 792"/>
                <a:gd name="T27" fmla="*/ 14 h 120"/>
                <a:gd name="T28" fmla="*/ 501 w 792"/>
                <a:gd name="T29" fmla="*/ 31 h 120"/>
                <a:gd name="T30" fmla="*/ 563 w 792"/>
                <a:gd name="T31" fmla="*/ 31 h 120"/>
                <a:gd name="T32" fmla="*/ 563 w 792"/>
                <a:gd name="T33" fmla="*/ 45 h 120"/>
                <a:gd name="T34" fmla="*/ 612 w 792"/>
                <a:gd name="T35" fmla="*/ 45 h 120"/>
                <a:gd name="T36" fmla="*/ 612 w 792"/>
                <a:gd name="T37" fmla="*/ 60 h 120"/>
                <a:gd name="T38" fmla="*/ 662 w 792"/>
                <a:gd name="T39" fmla="*/ 60 h 120"/>
                <a:gd name="T40" fmla="*/ 662 w 792"/>
                <a:gd name="T41" fmla="*/ 74 h 120"/>
                <a:gd name="T42" fmla="*/ 693 w 792"/>
                <a:gd name="T43" fmla="*/ 74 h 120"/>
                <a:gd name="T44" fmla="*/ 693 w 792"/>
                <a:gd name="T45" fmla="*/ 91 h 120"/>
                <a:gd name="T46" fmla="*/ 724 w 792"/>
                <a:gd name="T47" fmla="*/ 91 h 120"/>
                <a:gd name="T48" fmla="*/ 724 w 792"/>
                <a:gd name="T49" fmla="*/ 105 h 120"/>
                <a:gd name="T50" fmla="*/ 758 w 792"/>
                <a:gd name="T51" fmla="*/ 105 h 120"/>
                <a:gd name="T52" fmla="*/ 758 w 792"/>
                <a:gd name="T53" fmla="*/ 120 h 120"/>
                <a:gd name="T54" fmla="*/ 792 w 792"/>
                <a:gd name="T55" fmla="*/ 120 h 12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792"/>
                <a:gd name="T85" fmla="*/ 0 h 120"/>
                <a:gd name="T86" fmla="*/ 792 w 792"/>
                <a:gd name="T87" fmla="*/ 120 h 12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792" h="120">
                  <a:moveTo>
                    <a:pt x="0" y="74"/>
                  </a:moveTo>
                  <a:lnTo>
                    <a:pt x="16" y="74"/>
                  </a:lnTo>
                  <a:lnTo>
                    <a:pt x="16" y="60"/>
                  </a:lnTo>
                  <a:lnTo>
                    <a:pt x="64" y="60"/>
                  </a:lnTo>
                  <a:lnTo>
                    <a:pt x="64" y="45"/>
                  </a:lnTo>
                  <a:lnTo>
                    <a:pt x="112" y="45"/>
                  </a:lnTo>
                  <a:lnTo>
                    <a:pt x="112" y="31"/>
                  </a:lnTo>
                  <a:lnTo>
                    <a:pt x="177" y="31"/>
                  </a:lnTo>
                  <a:lnTo>
                    <a:pt x="177" y="14"/>
                  </a:lnTo>
                  <a:lnTo>
                    <a:pt x="290" y="14"/>
                  </a:lnTo>
                  <a:lnTo>
                    <a:pt x="290" y="0"/>
                  </a:lnTo>
                  <a:lnTo>
                    <a:pt x="388" y="0"/>
                  </a:lnTo>
                  <a:lnTo>
                    <a:pt x="388" y="14"/>
                  </a:lnTo>
                  <a:lnTo>
                    <a:pt x="501" y="14"/>
                  </a:lnTo>
                  <a:lnTo>
                    <a:pt x="501" y="31"/>
                  </a:lnTo>
                  <a:lnTo>
                    <a:pt x="563" y="31"/>
                  </a:lnTo>
                  <a:lnTo>
                    <a:pt x="563" y="45"/>
                  </a:lnTo>
                  <a:lnTo>
                    <a:pt x="612" y="45"/>
                  </a:lnTo>
                  <a:lnTo>
                    <a:pt x="612" y="60"/>
                  </a:lnTo>
                  <a:lnTo>
                    <a:pt x="662" y="60"/>
                  </a:lnTo>
                  <a:lnTo>
                    <a:pt x="662" y="74"/>
                  </a:lnTo>
                  <a:lnTo>
                    <a:pt x="693" y="74"/>
                  </a:lnTo>
                  <a:lnTo>
                    <a:pt x="693" y="91"/>
                  </a:lnTo>
                  <a:lnTo>
                    <a:pt x="724" y="91"/>
                  </a:lnTo>
                  <a:lnTo>
                    <a:pt x="724" y="105"/>
                  </a:lnTo>
                  <a:lnTo>
                    <a:pt x="758" y="105"/>
                  </a:lnTo>
                  <a:lnTo>
                    <a:pt x="758" y="120"/>
                  </a:lnTo>
                  <a:lnTo>
                    <a:pt x="792" y="120"/>
                  </a:lnTo>
                </a:path>
              </a:pathLst>
            </a:custGeom>
            <a:noFill/>
            <a:ln w="10668">
              <a:solidFill>
                <a:srgbClr val="000000"/>
              </a:solidFill>
              <a:round/>
              <a:headEnd/>
              <a:tailEnd/>
            </a:ln>
          </p:spPr>
          <p:txBody>
            <a:bodyPr/>
            <a:lstStyle/>
            <a:p>
              <a:endParaRPr lang="en-US"/>
            </a:p>
          </p:txBody>
        </p:sp>
        <p:sp>
          <p:nvSpPr>
            <p:cNvPr id="23583" name="Freeform 21"/>
            <p:cNvSpPr>
              <a:spLocks/>
            </p:cNvSpPr>
            <p:nvPr/>
          </p:nvSpPr>
          <p:spPr bwMode="auto">
            <a:xfrm>
              <a:off x="6547" y="4377"/>
              <a:ext cx="96" cy="60"/>
            </a:xfrm>
            <a:custGeom>
              <a:avLst/>
              <a:gdLst>
                <a:gd name="T0" fmla="*/ 0 w 96"/>
                <a:gd name="T1" fmla="*/ 0 h 60"/>
                <a:gd name="T2" fmla="*/ 0 w 96"/>
                <a:gd name="T3" fmla="*/ 14 h 60"/>
                <a:gd name="T4" fmla="*/ 16 w 96"/>
                <a:gd name="T5" fmla="*/ 14 h 60"/>
                <a:gd name="T6" fmla="*/ 16 w 96"/>
                <a:gd name="T7" fmla="*/ 31 h 60"/>
                <a:gd name="T8" fmla="*/ 47 w 96"/>
                <a:gd name="T9" fmla="*/ 31 h 60"/>
                <a:gd name="T10" fmla="*/ 47 w 96"/>
                <a:gd name="T11" fmla="*/ 43 h 60"/>
                <a:gd name="T12" fmla="*/ 81 w 96"/>
                <a:gd name="T13" fmla="*/ 43 h 60"/>
                <a:gd name="T14" fmla="*/ 81 w 96"/>
                <a:gd name="T15" fmla="*/ 60 h 60"/>
                <a:gd name="T16" fmla="*/ 96 w 96"/>
                <a:gd name="T17" fmla="*/ 60 h 6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6"/>
                <a:gd name="T28" fmla="*/ 0 h 60"/>
                <a:gd name="T29" fmla="*/ 96 w 96"/>
                <a:gd name="T30" fmla="*/ 60 h 6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6" h="60">
                  <a:moveTo>
                    <a:pt x="0" y="0"/>
                  </a:moveTo>
                  <a:lnTo>
                    <a:pt x="0" y="14"/>
                  </a:lnTo>
                  <a:lnTo>
                    <a:pt x="16" y="14"/>
                  </a:lnTo>
                  <a:lnTo>
                    <a:pt x="16" y="31"/>
                  </a:lnTo>
                  <a:lnTo>
                    <a:pt x="47" y="31"/>
                  </a:lnTo>
                  <a:lnTo>
                    <a:pt x="47" y="43"/>
                  </a:lnTo>
                  <a:lnTo>
                    <a:pt x="81" y="43"/>
                  </a:lnTo>
                  <a:lnTo>
                    <a:pt x="81" y="60"/>
                  </a:lnTo>
                  <a:lnTo>
                    <a:pt x="96" y="60"/>
                  </a:lnTo>
                </a:path>
              </a:pathLst>
            </a:custGeom>
            <a:noFill/>
            <a:ln w="10668">
              <a:solidFill>
                <a:srgbClr val="000000"/>
              </a:solidFill>
              <a:round/>
              <a:headEnd/>
              <a:tailEnd/>
            </a:ln>
          </p:spPr>
          <p:txBody>
            <a:bodyPr/>
            <a:lstStyle/>
            <a:p>
              <a:endParaRPr lang="en-US"/>
            </a:p>
          </p:txBody>
        </p:sp>
        <p:sp>
          <p:nvSpPr>
            <p:cNvPr id="23584" name="Freeform 22"/>
            <p:cNvSpPr>
              <a:spLocks/>
            </p:cNvSpPr>
            <p:nvPr/>
          </p:nvSpPr>
          <p:spPr bwMode="auto">
            <a:xfrm>
              <a:off x="6643" y="4437"/>
              <a:ext cx="357" cy="269"/>
            </a:xfrm>
            <a:custGeom>
              <a:avLst/>
              <a:gdLst>
                <a:gd name="T0" fmla="*/ 0 w 357"/>
                <a:gd name="T1" fmla="*/ 0 h 269"/>
                <a:gd name="T2" fmla="*/ 0 w 357"/>
                <a:gd name="T3" fmla="*/ 14 h 269"/>
                <a:gd name="T4" fmla="*/ 33 w 357"/>
                <a:gd name="T5" fmla="*/ 14 h 269"/>
                <a:gd name="T6" fmla="*/ 33 w 357"/>
                <a:gd name="T7" fmla="*/ 28 h 269"/>
                <a:gd name="T8" fmla="*/ 50 w 357"/>
                <a:gd name="T9" fmla="*/ 28 h 269"/>
                <a:gd name="T10" fmla="*/ 50 w 357"/>
                <a:gd name="T11" fmla="*/ 43 h 269"/>
                <a:gd name="T12" fmla="*/ 67 w 357"/>
                <a:gd name="T13" fmla="*/ 43 h 269"/>
                <a:gd name="T14" fmla="*/ 81 w 357"/>
                <a:gd name="T15" fmla="*/ 60 h 269"/>
                <a:gd name="T16" fmla="*/ 98 w 357"/>
                <a:gd name="T17" fmla="*/ 60 h 269"/>
                <a:gd name="T18" fmla="*/ 98 w 357"/>
                <a:gd name="T19" fmla="*/ 74 h 269"/>
                <a:gd name="T20" fmla="*/ 115 w 357"/>
                <a:gd name="T21" fmla="*/ 74 h 269"/>
                <a:gd name="T22" fmla="*/ 115 w 357"/>
                <a:gd name="T23" fmla="*/ 88 h 269"/>
                <a:gd name="T24" fmla="*/ 129 w 357"/>
                <a:gd name="T25" fmla="*/ 88 h 269"/>
                <a:gd name="T26" fmla="*/ 129 w 357"/>
                <a:gd name="T27" fmla="*/ 103 h 269"/>
                <a:gd name="T28" fmla="*/ 163 w 357"/>
                <a:gd name="T29" fmla="*/ 103 h 269"/>
                <a:gd name="T30" fmla="*/ 163 w 357"/>
                <a:gd name="T31" fmla="*/ 120 h 269"/>
                <a:gd name="T32" fmla="*/ 177 w 357"/>
                <a:gd name="T33" fmla="*/ 120 h 269"/>
                <a:gd name="T34" fmla="*/ 177 w 357"/>
                <a:gd name="T35" fmla="*/ 134 h 269"/>
                <a:gd name="T36" fmla="*/ 194 w 357"/>
                <a:gd name="T37" fmla="*/ 134 h 269"/>
                <a:gd name="T38" fmla="*/ 194 w 357"/>
                <a:gd name="T39" fmla="*/ 148 h 269"/>
                <a:gd name="T40" fmla="*/ 211 w 357"/>
                <a:gd name="T41" fmla="*/ 148 h 269"/>
                <a:gd name="T42" fmla="*/ 211 w 357"/>
                <a:gd name="T43" fmla="*/ 163 h 269"/>
                <a:gd name="T44" fmla="*/ 242 w 357"/>
                <a:gd name="T45" fmla="*/ 163 h 269"/>
                <a:gd name="T46" fmla="*/ 242 w 357"/>
                <a:gd name="T47" fmla="*/ 180 h 269"/>
                <a:gd name="T48" fmla="*/ 259 w 357"/>
                <a:gd name="T49" fmla="*/ 180 h 269"/>
                <a:gd name="T50" fmla="*/ 259 w 357"/>
                <a:gd name="T51" fmla="*/ 194 h 269"/>
                <a:gd name="T52" fmla="*/ 275 w 357"/>
                <a:gd name="T53" fmla="*/ 194 h 269"/>
                <a:gd name="T54" fmla="*/ 275 w 357"/>
                <a:gd name="T55" fmla="*/ 208 h 269"/>
                <a:gd name="T56" fmla="*/ 290 w 357"/>
                <a:gd name="T57" fmla="*/ 208 h 269"/>
                <a:gd name="T58" fmla="*/ 290 w 357"/>
                <a:gd name="T59" fmla="*/ 223 h 269"/>
                <a:gd name="T60" fmla="*/ 307 w 357"/>
                <a:gd name="T61" fmla="*/ 223 h 269"/>
                <a:gd name="T62" fmla="*/ 323 w 357"/>
                <a:gd name="T63" fmla="*/ 237 h 269"/>
                <a:gd name="T64" fmla="*/ 338 w 357"/>
                <a:gd name="T65" fmla="*/ 252 h 269"/>
                <a:gd name="T66" fmla="*/ 357 w 357"/>
                <a:gd name="T67" fmla="*/ 268 h 2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57"/>
                <a:gd name="T103" fmla="*/ 0 h 269"/>
                <a:gd name="T104" fmla="*/ 357 w 357"/>
                <a:gd name="T105" fmla="*/ 269 h 26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57" h="269">
                  <a:moveTo>
                    <a:pt x="0" y="0"/>
                  </a:moveTo>
                  <a:lnTo>
                    <a:pt x="0" y="14"/>
                  </a:lnTo>
                  <a:lnTo>
                    <a:pt x="33" y="14"/>
                  </a:lnTo>
                  <a:lnTo>
                    <a:pt x="33" y="28"/>
                  </a:lnTo>
                  <a:lnTo>
                    <a:pt x="50" y="28"/>
                  </a:lnTo>
                  <a:lnTo>
                    <a:pt x="50" y="43"/>
                  </a:lnTo>
                  <a:lnTo>
                    <a:pt x="67" y="43"/>
                  </a:lnTo>
                  <a:lnTo>
                    <a:pt x="81" y="60"/>
                  </a:lnTo>
                  <a:lnTo>
                    <a:pt x="98" y="60"/>
                  </a:lnTo>
                  <a:lnTo>
                    <a:pt x="98" y="74"/>
                  </a:lnTo>
                  <a:lnTo>
                    <a:pt x="115" y="74"/>
                  </a:lnTo>
                  <a:lnTo>
                    <a:pt x="115" y="88"/>
                  </a:lnTo>
                  <a:lnTo>
                    <a:pt x="129" y="88"/>
                  </a:lnTo>
                  <a:lnTo>
                    <a:pt x="129" y="103"/>
                  </a:lnTo>
                  <a:lnTo>
                    <a:pt x="163" y="103"/>
                  </a:lnTo>
                  <a:lnTo>
                    <a:pt x="163" y="120"/>
                  </a:lnTo>
                  <a:lnTo>
                    <a:pt x="177" y="120"/>
                  </a:lnTo>
                  <a:lnTo>
                    <a:pt x="177" y="134"/>
                  </a:lnTo>
                  <a:lnTo>
                    <a:pt x="194" y="134"/>
                  </a:lnTo>
                  <a:lnTo>
                    <a:pt x="194" y="148"/>
                  </a:lnTo>
                  <a:lnTo>
                    <a:pt x="211" y="148"/>
                  </a:lnTo>
                  <a:lnTo>
                    <a:pt x="211" y="163"/>
                  </a:lnTo>
                  <a:lnTo>
                    <a:pt x="242" y="163"/>
                  </a:lnTo>
                  <a:lnTo>
                    <a:pt x="242" y="180"/>
                  </a:lnTo>
                  <a:lnTo>
                    <a:pt x="259" y="180"/>
                  </a:lnTo>
                  <a:lnTo>
                    <a:pt x="259" y="194"/>
                  </a:lnTo>
                  <a:lnTo>
                    <a:pt x="275" y="194"/>
                  </a:lnTo>
                  <a:lnTo>
                    <a:pt x="275" y="208"/>
                  </a:lnTo>
                  <a:lnTo>
                    <a:pt x="290" y="208"/>
                  </a:lnTo>
                  <a:lnTo>
                    <a:pt x="290" y="223"/>
                  </a:lnTo>
                  <a:lnTo>
                    <a:pt x="307" y="223"/>
                  </a:lnTo>
                  <a:lnTo>
                    <a:pt x="323" y="237"/>
                  </a:lnTo>
                  <a:lnTo>
                    <a:pt x="338" y="252"/>
                  </a:lnTo>
                  <a:lnTo>
                    <a:pt x="357" y="268"/>
                  </a:lnTo>
                </a:path>
              </a:pathLst>
            </a:custGeom>
            <a:noFill/>
            <a:ln w="10668">
              <a:solidFill>
                <a:srgbClr val="000000"/>
              </a:solidFill>
              <a:round/>
              <a:headEnd/>
              <a:tailEnd/>
            </a:ln>
          </p:spPr>
          <p:txBody>
            <a:bodyPr/>
            <a:lstStyle/>
            <a:p>
              <a:endParaRPr lang="en-US"/>
            </a:p>
          </p:txBody>
        </p:sp>
        <p:sp>
          <p:nvSpPr>
            <p:cNvPr id="23585" name="Freeform 23"/>
            <p:cNvSpPr>
              <a:spLocks/>
            </p:cNvSpPr>
            <p:nvPr/>
          </p:nvSpPr>
          <p:spPr bwMode="auto">
            <a:xfrm>
              <a:off x="6998" y="4706"/>
              <a:ext cx="998" cy="761"/>
            </a:xfrm>
            <a:custGeom>
              <a:avLst/>
              <a:gdLst>
                <a:gd name="T0" fmla="*/ 16 w 998"/>
                <a:gd name="T1" fmla="*/ 0 h 761"/>
                <a:gd name="T2" fmla="*/ 33 w 998"/>
                <a:gd name="T3" fmla="*/ 14 h 761"/>
                <a:gd name="T4" fmla="*/ 47 w 998"/>
                <a:gd name="T5" fmla="*/ 28 h 761"/>
                <a:gd name="T6" fmla="*/ 64 w 998"/>
                <a:gd name="T7" fmla="*/ 43 h 761"/>
                <a:gd name="T8" fmla="*/ 81 w 998"/>
                <a:gd name="T9" fmla="*/ 60 h 761"/>
                <a:gd name="T10" fmla="*/ 96 w 998"/>
                <a:gd name="T11" fmla="*/ 74 h 761"/>
                <a:gd name="T12" fmla="*/ 112 w 998"/>
                <a:gd name="T13" fmla="*/ 88 h 761"/>
                <a:gd name="T14" fmla="*/ 129 w 998"/>
                <a:gd name="T15" fmla="*/ 103 h 761"/>
                <a:gd name="T16" fmla="*/ 146 w 998"/>
                <a:gd name="T17" fmla="*/ 134 h 761"/>
                <a:gd name="T18" fmla="*/ 194 w 998"/>
                <a:gd name="T19" fmla="*/ 163 h 761"/>
                <a:gd name="T20" fmla="*/ 225 w 998"/>
                <a:gd name="T21" fmla="*/ 180 h 761"/>
                <a:gd name="T22" fmla="*/ 242 w 998"/>
                <a:gd name="T23" fmla="*/ 194 h 761"/>
                <a:gd name="T24" fmla="*/ 256 w 998"/>
                <a:gd name="T25" fmla="*/ 208 h 761"/>
                <a:gd name="T26" fmla="*/ 273 w 998"/>
                <a:gd name="T27" fmla="*/ 223 h 761"/>
                <a:gd name="T28" fmla="*/ 290 w 998"/>
                <a:gd name="T29" fmla="*/ 237 h 761"/>
                <a:gd name="T30" fmla="*/ 307 w 998"/>
                <a:gd name="T31" fmla="*/ 254 h 761"/>
                <a:gd name="T32" fmla="*/ 323 w 998"/>
                <a:gd name="T33" fmla="*/ 268 h 761"/>
                <a:gd name="T34" fmla="*/ 338 w 998"/>
                <a:gd name="T35" fmla="*/ 283 h 761"/>
                <a:gd name="T36" fmla="*/ 355 w 998"/>
                <a:gd name="T37" fmla="*/ 314 h 761"/>
                <a:gd name="T38" fmla="*/ 386 w 998"/>
                <a:gd name="T39" fmla="*/ 328 h 761"/>
                <a:gd name="T40" fmla="*/ 436 w 998"/>
                <a:gd name="T41" fmla="*/ 357 h 761"/>
                <a:gd name="T42" fmla="*/ 451 w 998"/>
                <a:gd name="T43" fmla="*/ 374 h 761"/>
                <a:gd name="T44" fmla="*/ 467 w 998"/>
                <a:gd name="T45" fmla="*/ 388 h 761"/>
                <a:gd name="T46" fmla="*/ 484 w 998"/>
                <a:gd name="T47" fmla="*/ 403 h 761"/>
                <a:gd name="T48" fmla="*/ 499 w 998"/>
                <a:gd name="T49" fmla="*/ 417 h 761"/>
                <a:gd name="T50" fmla="*/ 532 w 998"/>
                <a:gd name="T51" fmla="*/ 446 h 761"/>
                <a:gd name="T52" fmla="*/ 563 w 998"/>
                <a:gd name="T53" fmla="*/ 463 h 761"/>
                <a:gd name="T54" fmla="*/ 580 w 998"/>
                <a:gd name="T55" fmla="*/ 477 h 761"/>
                <a:gd name="T56" fmla="*/ 597 w 998"/>
                <a:gd name="T57" fmla="*/ 491 h 761"/>
                <a:gd name="T58" fmla="*/ 611 w 998"/>
                <a:gd name="T59" fmla="*/ 506 h 761"/>
                <a:gd name="T60" fmla="*/ 645 w 998"/>
                <a:gd name="T61" fmla="*/ 523 h 761"/>
                <a:gd name="T62" fmla="*/ 660 w 998"/>
                <a:gd name="T63" fmla="*/ 537 h 761"/>
                <a:gd name="T64" fmla="*/ 676 w 998"/>
                <a:gd name="T65" fmla="*/ 551 h 761"/>
                <a:gd name="T66" fmla="*/ 693 w 998"/>
                <a:gd name="T67" fmla="*/ 566 h 761"/>
                <a:gd name="T68" fmla="*/ 724 w 998"/>
                <a:gd name="T69" fmla="*/ 583 h 761"/>
                <a:gd name="T70" fmla="*/ 741 w 998"/>
                <a:gd name="T71" fmla="*/ 597 h 761"/>
                <a:gd name="T72" fmla="*/ 758 w 998"/>
                <a:gd name="T73" fmla="*/ 611 h 761"/>
                <a:gd name="T74" fmla="*/ 789 w 998"/>
                <a:gd name="T75" fmla="*/ 626 h 761"/>
                <a:gd name="T76" fmla="*/ 806 w 998"/>
                <a:gd name="T77" fmla="*/ 643 h 761"/>
                <a:gd name="T78" fmla="*/ 820 w 998"/>
                <a:gd name="T79" fmla="*/ 657 h 761"/>
                <a:gd name="T80" fmla="*/ 854 w 998"/>
                <a:gd name="T81" fmla="*/ 671 h 761"/>
                <a:gd name="T82" fmla="*/ 868 w 998"/>
                <a:gd name="T83" fmla="*/ 686 h 761"/>
                <a:gd name="T84" fmla="*/ 902 w 998"/>
                <a:gd name="T85" fmla="*/ 700 h 761"/>
                <a:gd name="T86" fmla="*/ 919 w 998"/>
                <a:gd name="T87" fmla="*/ 715 h 761"/>
                <a:gd name="T88" fmla="*/ 950 w 998"/>
                <a:gd name="T89" fmla="*/ 731 h 761"/>
                <a:gd name="T90" fmla="*/ 967 w 998"/>
                <a:gd name="T91" fmla="*/ 746 h 761"/>
                <a:gd name="T92" fmla="*/ 998 w 998"/>
                <a:gd name="T93" fmla="*/ 760 h 7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98"/>
                <a:gd name="T142" fmla="*/ 0 h 761"/>
                <a:gd name="T143" fmla="*/ 998 w 998"/>
                <a:gd name="T144" fmla="*/ 761 h 7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98" h="761">
                  <a:moveTo>
                    <a:pt x="0" y="0"/>
                  </a:moveTo>
                  <a:lnTo>
                    <a:pt x="16" y="0"/>
                  </a:lnTo>
                  <a:lnTo>
                    <a:pt x="16" y="14"/>
                  </a:lnTo>
                  <a:lnTo>
                    <a:pt x="33" y="14"/>
                  </a:lnTo>
                  <a:lnTo>
                    <a:pt x="33" y="28"/>
                  </a:lnTo>
                  <a:lnTo>
                    <a:pt x="47" y="28"/>
                  </a:lnTo>
                  <a:lnTo>
                    <a:pt x="47" y="43"/>
                  </a:lnTo>
                  <a:lnTo>
                    <a:pt x="64" y="43"/>
                  </a:lnTo>
                  <a:lnTo>
                    <a:pt x="64" y="60"/>
                  </a:lnTo>
                  <a:lnTo>
                    <a:pt x="81" y="60"/>
                  </a:lnTo>
                  <a:lnTo>
                    <a:pt x="81" y="74"/>
                  </a:lnTo>
                  <a:lnTo>
                    <a:pt x="96" y="74"/>
                  </a:lnTo>
                  <a:lnTo>
                    <a:pt x="96" y="88"/>
                  </a:lnTo>
                  <a:lnTo>
                    <a:pt x="112" y="88"/>
                  </a:lnTo>
                  <a:lnTo>
                    <a:pt x="112" y="103"/>
                  </a:lnTo>
                  <a:lnTo>
                    <a:pt x="129" y="103"/>
                  </a:lnTo>
                  <a:lnTo>
                    <a:pt x="146" y="120"/>
                  </a:lnTo>
                  <a:lnTo>
                    <a:pt x="146" y="134"/>
                  </a:lnTo>
                  <a:lnTo>
                    <a:pt x="160" y="134"/>
                  </a:lnTo>
                  <a:lnTo>
                    <a:pt x="194" y="163"/>
                  </a:lnTo>
                  <a:lnTo>
                    <a:pt x="208" y="180"/>
                  </a:lnTo>
                  <a:lnTo>
                    <a:pt x="225" y="180"/>
                  </a:lnTo>
                  <a:lnTo>
                    <a:pt x="225" y="194"/>
                  </a:lnTo>
                  <a:lnTo>
                    <a:pt x="242" y="194"/>
                  </a:lnTo>
                  <a:lnTo>
                    <a:pt x="242" y="208"/>
                  </a:lnTo>
                  <a:lnTo>
                    <a:pt x="256" y="208"/>
                  </a:lnTo>
                  <a:lnTo>
                    <a:pt x="256" y="223"/>
                  </a:lnTo>
                  <a:lnTo>
                    <a:pt x="273" y="223"/>
                  </a:lnTo>
                  <a:lnTo>
                    <a:pt x="273" y="237"/>
                  </a:lnTo>
                  <a:lnTo>
                    <a:pt x="290" y="237"/>
                  </a:lnTo>
                  <a:lnTo>
                    <a:pt x="290" y="254"/>
                  </a:lnTo>
                  <a:lnTo>
                    <a:pt x="307" y="254"/>
                  </a:lnTo>
                  <a:lnTo>
                    <a:pt x="307" y="268"/>
                  </a:lnTo>
                  <a:lnTo>
                    <a:pt x="323" y="268"/>
                  </a:lnTo>
                  <a:lnTo>
                    <a:pt x="323" y="283"/>
                  </a:lnTo>
                  <a:lnTo>
                    <a:pt x="338" y="283"/>
                  </a:lnTo>
                  <a:lnTo>
                    <a:pt x="355" y="297"/>
                  </a:lnTo>
                  <a:lnTo>
                    <a:pt x="355" y="314"/>
                  </a:lnTo>
                  <a:lnTo>
                    <a:pt x="371" y="314"/>
                  </a:lnTo>
                  <a:lnTo>
                    <a:pt x="386" y="328"/>
                  </a:lnTo>
                  <a:lnTo>
                    <a:pt x="420" y="357"/>
                  </a:lnTo>
                  <a:lnTo>
                    <a:pt x="436" y="357"/>
                  </a:lnTo>
                  <a:lnTo>
                    <a:pt x="436" y="374"/>
                  </a:lnTo>
                  <a:lnTo>
                    <a:pt x="451" y="374"/>
                  </a:lnTo>
                  <a:lnTo>
                    <a:pt x="451" y="388"/>
                  </a:lnTo>
                  <a:lnTo>
                    <a:pt x="467" y="388"/>
                  </a:lnTo>
                  <a:lnTo>
                    <a:pt x="467" y="403"/>
                  </a:lnTo>
                  <a:lnTo>
                    <a:pt x="484" y="403"/>
                  </a:lnTo>
                  <a:lnTo>
                    <a:pt x="484" y="417"/>
                  </a:lnTo>
                  <a:lnTo>
                    <a:pt x="499" y="417"/>
                  </a:lnTo>
                  <a:lnTo>
                    <a:pt x="516" y="434"/>
                  </a:lnTo>
                  <a:lnTo>
                    <a:pt x="532" y="446"/>
                  </a:lnTo>
                  <a:lnTo>
                    <a:pt x="547" y="463"/>
                  </a:lnTo>
                  <a:lnTo>
                    <a:pt x="563" y="463"/>
                  </a:lnTo>
                  <a:lnTo>
                    <a:pt x="563" y="477"/>
                  </a:lnTo>
                  <a:lnTo>
                    <a:pt x="580" y="477"/>
                  </a:lnTo>
                  <a:lnTo>
                    <a:pt x="580" y="491"/>
                  </a:lnTo>
                  <a:lnTo>
                    <a:pt x="597" y="491"/>
                  </a:lnTo>
                  <a:lnTo>
                    <a:pt x="597" y="506"/>
                  </a:lnTo>
                  <a:lnTo>
                    <a:pt x="611" y="506"/>
                  </a:lnTo>
                  <a:lnTo>
                    <a:pt x="628" y="523"/>
                  </a:lnTo>
                  <a:lnTo>
                    <a:pt x="645" y="523"/>
                  </a:lnTo>
                  <a:lnTo>
                    <a:pt x="645" y="537"/>
                  </a:lnTo>
                  <a:lnTo>
                    <a:pt x="660" y="537"/>
                  </a:lnTo>
                  <a:lnTo>
                    <a:pt x="660" y="551"/>
                  </a:lnTo>
                  <a:lnTo>
                    <a:pt x="676" y="551"/>
                  </a:lnTo>
                  <a:lnTo>
                    <a:pt x="676" y="566"/>
                  </a:lnTo>
                  <a:lnTo>
                    <a:pt x="693" y="566"/>
                  </a:lnTo>
                  <a:lnTo>
                    <a:pt x="707" y="583"/>
                  </a:lnTo>
                  <a:lnTo>
                    <a:pt x="724" y="583"/>
                  </a:lnTo>
                  <a:lnTo>
                    <a:pt x="724" y="597"/>
                  </a:lnTo>
                  <a:lnTo>
                    <a:pt x="741" y="597"/>
                  </a:lnTo>
                  <a:lnTo>
                    <a:pt x="741" y="611"/>
                  </a:lnTo>
                  <a:lnTo>
                    <a:pt x="758" y="611"/>
                  </a:lnTo>
                  <a:lnTo>
                    <a:pt x="772" y="626"/>
                  </a:lnTo>
                  <a:lnTo>
                    <a:pt x="789" y="626"/>
                  </a:lnTo>
                  <a:lnTo>
                    <a:pt x="789" y="643"/>
                  </a:lnTo>
                  <a:lnTo>
                    <a:pt x="806" y="643"/>
                  </a:lnTo>
                  <a:lnTo>
                    <a:pt x="806" y="657"/>
                  </a:lnTo>
                  <a:lnTo>
                    <a:pt x="820" y="657"/>
                  </a:lnTo>
                  <a:lnTo>
                    <a:pt x="837" y="671"/>
                  </a:lnTo>
                  <a:lnTo>
                    <a:pt x="854" y="671"/>
                  </a:lnTo>
                  <a:lnTo>
                    <a:pt x="854" y="686"/>
                  </a:lnTo>
                  <a:lnTo>
                    <a:pt x="868" y="686"/>
                  </a:lnTo>
                  <a:lnTo>
                    <a:pt x="887" y="700"/>
                  </a:lnTo>
                  <a:lnTo>
                    <a:pt x="902" y="700"/>
                  </a:lnTo>
                  <a:lnTo>
                    <a:pt x="902" y="715"/>
                  </a:lnTo>
                  <a:lnTo>
                    <a:pt x="919" y="715"/>
                  </a:lnTo>
                  <a:lnTo>
                    <a:pt x="936" y="731"/>
                  </a:lnTo>
                  <a:lnTo>
                    <a:pt x="950" y="731"/>
                  </a:lnTo>
                  <a:lnTo>
                    <a:pt x="950" y="746"/>
                  </a:lnTo>
                  <a:lnTo>
                    <a:pt x="967" y="746"/>
                  </a:lnTo>
                  <a:lnTo>
                    <a:pt x="983" y="760"/>
                  </a:lnTo>
                  <a:lnTo>
                    <a:pt x="998" y="760"/>
                  </a:lnTo>
                </a:path>
              </a:pathLst>
            </a:custGeom>
            <a:noFill/>
            <a:ln w="10668">
              <a:solidFill>
                <a:srgbClr val="000000"/>
              </a:solidFill>
              <a:round/>
              <a:headEnd/>
              <a:tailEnd/>
            </a:ln>
          </p:spPr>
          <p:txBody>
            <a:bodyPr/>
            <a:lstStyle/>
            <a:p>
              <a:endParaRPr lang="en-US"/>
            </a:p>
          </p:txBody>
        </p:sp>
        <p:sp>
          <p:nvSpPr>
            <p:cNvPr id="23586" name="Freeform 24"/>
            <p:cNvSpPr>
              <a:spLocks/>
            </p:cNvSpPr>
            <p:nvPr/>
          </p:nvSpPr>
          <p:spPr bwMode="auto">
            <a:xfrm>
              <a:off x="7996" y="5467"/>
              <a:ext cx="180" cy="91"/>
            </a:xfrm>
            <a:custGeom>
              <a:avLst/>
              <a:gdLst>
                <a:gd name="T0" fmla="*/ 0 w 180"/>
                <a:gd name="T1" fmla="*/ 0 h 91"/>
                <a:gd name="T2" fmla="*/ 0 w 180"/>
                <a:gd name="T3" fmla="*/ 14 h 91"/>
                <a:gd name="T4" fmla="*/ 33 w 180"/>
                <a:gd name="T5" fmla="*/ 14 h 91"/>
                <a:gd name="T6" fmla="*/ 33 w 180"/>
                <a:gd name="T7" fmla="*/ 31 h 91"/>
                <a:gd name="T8" fmla="*/ 50 w 180"/>
                <a:gd name="T9" fmla="*/ 31 h 91"/>
                <a:gd name="T10" fmla="*/ 64 w 180"/>
                <a:gd name="T11" fmla="*/ 45 h 91"/>
                <a:gd name="T12" fmla="*/ 81 w 180"/>
                <a:gd name="T13" fmla="*/ 45 h 91"/>
                <a:gd name="T14" fmla="*/ 98 w 180"/>
                <a:gd name="T15" fmla="*/ 60 h 91"/>
                <a:gd name="T16" fmla="*/ 112 w 180"/>
                <a:gd name="T17" fmla="*/ 60 h 91"/>
                <a:gd name="T18" fmla="*/ 112 w 180"/>
                <a:gd name="T19" fmla="*/ 74 h 91"/>
                <a:gd name="T20" fmla="*/ 146 w 180"/>
                <a:gd name="T21" fmla="*/ 74 h 91"/>
                <a:gd name="T22" fmla="*/ 146 w 180"/>
                <a:gd name="T23" fmla="*/ 91 h 91"/>
                <a:gd name="T24" fmla="*/ 180 w 180"/>
                <a:gd name="T25" fmla="*/ 91 h 9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80"/>
                <a:gd name="T40" fmla="*/ 0 h 91"/>
                <a:gd name="T41" fmla="*/ 180 w 180"/>
                <a:gd name="T42" fmla="*/ 91 h 9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80" h="91">
                  <a:moveTo>
                    <a:pt x="0" y="0"/>
                  </a:moveTo>
                  <a:lnTo>
                    <a:pt x="0" y="14"/>
                  </a:lnTo>
                  <a:lnTo>
                    <a:pt x="33" y="14"/>
                  </a:lnTo>
                  <a:lnTo>
                    <a:pt x="33" y="31"/>
                  </a:lnTo>
                  <a:lnTo>
                    <a:pt x="50" y="31"/>
                  </a:lnTo>
                  <a:lnTo>
                    <a:pt x="64" y="45"/>
                  </a:lnTo>
                  <a:lnTo>
                    <a:pt x="81" y="45"/>
                  </a:lnTo>
                  <a:lnTo>
                    <a:pt x="98" y="60"/>
                  </a:lnTo>
                  <a:lnTo>
                    <a:pt x="112" y="60"/>
                  </a:lnTo>
                  <a:lnTo>
                    <a:pt x="112" y="74"/>
                  </a:lnTo>
                  <a:lnTo>
                    <a:pt x="146" y="74"/>
                  </a:lnTo>
                  <a:lnTo>
                    <a:pt x="146" y="91"/>
                  </a:lnTo>
                  <a:lnTo>
                    <a:pt x="180" y="91"/>
                  </a:lnTo>
                </a:path>
              </a:pathLst>
            </a:custGeom>
            <a:noFill/>
            <a:ln w="10668">
              <a:solidFill>
                <a:srgbClr val="000000"/>
              </a:solidFill>
              <a:round/>
              <a:headEnd/>
              <a:tailEnd/>
            </a:ln>
          </p:spPr>
          <p:txBody>
            <a:bodyPr/>
            <a:lstStyle/>
            <a:p>
              <a:endParaRPr lang="en-US"/>
            </a:p>
          </p:txBody>
        </p:sp>
        <p:sp>
          <p:nvSpPr>
            <p:cNvPr id="23587" name="Freeform 25"/>
            <p:cNvSpPr>
              <a:spLocks/>
            </p:cNvSpPr>
            <p:nvPr/>
          </p:nvSpPr>
          <p:spPr bwMode="auto">
            <a:xfrm>
              <a:off x="8174" y="5558"/>
              <a:ext cx="708" cy="209"/>
            </a:xfrm>
            <a:custGeom>
              <a:avLst/>
              <a:gdLst>
                <a:gd name="T0" fmla="*/ 0 w 708"/>
                <a:gd name="T1" fmla="*/ 0 h 209"/>
                <a:gd name="T2" fmla="*/ 0 w 708"/>
                <a:gd name="T3" fmla="*/ 14 h 209"/>
                <a:gd name="T4" fmla="*/ 33 w 708"/>
                <a:gd name="T5" fmla="*/ 14 h 209"/>
                <a:gd name="T6" fmla="*/ 33 w 708"/>
                <a:gd name="T7" fmla="*/ 28 h 209"/>
                <a:gd name="T8" fmla="*/ 64 w 708"/>
                <a:gd name="T9" fmla="*/ 28 h 209"/>
                <a:gd name="T10" fmla="*/ 64 w 708"/>
                <a:gd name="T11" fmla="*/ 43 h 209"/>
                <a:gd name="T12" fmla="*/ 95 w 708"/>
                <a:gd name="T13" fmla="*/ 43 h 209"/>
                <a:gd name="T14" fmla="*/ 112 w 708"/>
                <a:gd name="T15" fmla="*/ 60 h 209"/>
                <a:gd name="T16" fmla="*/ 146 w 708"/>
                <a:gd name="T17" fmla="*/ 60 h 209"/>
                <a:gd name="T18" fmla="*/ 146 w 708"/>
                <a:gd name="T19" fmla="*/ 74 h 209"/>
                <a:gd name="T20" fmla="*/ 177 w 708"/>
                <a:gd name="T21" fmla="*/ 74 h 209"/>
                <a:gd name="T22" fmla="*/ 177 w 708"/>
                <a:gd name="T23" fmla="*/ 88 h 209"/>
                <a:gd name="T24" fmla="*/ 225 w 708"/>
                <a:gd name="T25" fmla="*/ 88 h 209"/>
                <a:gd name="T26" fmla="*/ 225 w 708"/>
                <a:gd name="T27" fmla="*/ 103 h 209"/>
                <a:gd name="T28" fmla="*/ 256 w 708"/>
                <a:gd name="T29" fmla="*/ 103 h 209"/>
                <a:gd name="T30" fmla="*/ 273 w 708"/>
                <a:gd name="T31" fmla="*/ 117 h 209"/>
                <a:gd name="T32" fmla="*/ 307 w 708"/>
                <a:gd name="T33" fmla="*/ 117 h 209"/>
                <a:gd name="T34" fmla="*/ 323 w 708"/>
                <a:gd name="T35" fmla="*/ 134 h 209"/>
                <a:gd name="T36" fmla="*/ 355 w 708"/>
                <a:gd name="T37" fmla="*/ 134 h 209"/>
                <a:gd name="T38" fmla="*/ 371 w 708"/>
                <a:gd name="T39" fmla="*/ 148 h 209"/>
                <a:gd name="T40" fmla="*/ 420 w 708"/>
                <a:gd name="T41" fmla="*/ 148 h 209"/>
                <a:gd name="T42" fmla="*/ 420 w 708"/>
                <a:gd name="T43" fmla="*/ 163 h 209"/>
                <a:gd name="T44" fmla="*/ 484 w 708"/>
                <a:gd name="T45" fmla="*/ 163 h 209"/>
                <a:gd name="T46" fmla="*/ 484 w 708"/>
                <a:gd name="T47" fmla="*/ 177 h 209"/>
                <a:gd name="T48" fmla="*/ 547 w 708"/>
                <a:gd name="T49" fmla="*/ 177 h 209"/>
                <a:gd name="T50" fmla="*/ 547 w 708"/>
                <a:gd name="T51" fmla="*/ 194 h 209"/>
                <a:gd name="T52" fmla="*/ 628 w 708"/>
                <a:gd name="T53" fmla="*/ 194 h 209"/>
                <a:gd name="T54" fmla="*/ 628 w 708"/>
                <a:gd name="T55" fmla="*/ 208 h 209"/>
                <a:gd name="T56" fmla="*/ 707 w 708"/>
                <a:gd name="T57" fmla="*/ 208 h 20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08"/>
                <a:gd name="T88" fmla="*/ 0 h 209"/>
                <a:gd name="T89" fmla="*/ 708 w 708"/>
                <a:gd name="T90" fmla="*/ 209 h 20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08" h="209">
                  <a:moveTo>
                    <a:pt x="0" y="0"/>
                  </a:moveTo>
                  <a:lnTo>
                    <a:pt x="0" y="14"/>
                  </a:lnTo>
                  <a:lnTo>
                    <a:pt x="33" y="14"/>
                  </a:lnTo>
                  <a:lnTo>
                    <a:pt x="33" y="28"/>
                  </a:lnTo>
                  <a:lnTo>
                    <a:pt x="64" y="28"/>
                  </a:lnTo>
                  <a:lnTo>
                    <a:pt x="64" y="43"/>
                  </a:lnTo>
                  <a:lnTo>
                    <a:pt x="95" y="43"/>
                  </a:lnTo>
                  <a:lnTo>
                    <a:pt x="112" y="60"/>
                  </a:lnTo>
                  <a:lnTo>
                    <a:pt x="146" y="60"/>
                  </a:lnTo>
                  <a:lnTo>
                    <a:pt x="146" y="74"/>
                  </a:lnTo>
                  <a:lnTo>
                    <a:pt x="177" y="74"/>
                  </a:lnTo>
                  <a:lnTo>
                    <a:pt x="177" y="88"/>
                  </a:lnTo>
                  <a:lnTo>
                    <a:pt x="225" y="88"/>
                  </a:lnTo>
                  <a:lnTo>
                    <a:pt x="225" y="103"/>
                  </a:lnTo>
                  <a:lnTo>
                    <a:pt x="256" y="103"/>
                  </a:lnTo>
                  <a:lnTo>
                    <a:pt x="273" y="117"/>
                  </a:lnTo>
                  <a:lnTo>
                    <a:pt x="307" y="117"/>
                  </a:lnTo>
                  <a:lnTo>
                    <a:pt x="323" y="134"/>
                  </a:lnTo>
                  <a:lnTo>
                    <a:pt x="355" y="134"/>
                  </a:lnTo>
                  <a:lnTo>
                    <a:pt x="371" y="148"/>
                  </a:lnTo>
                  <a:lnTo>
                    <a:pt x="420" y="148"/>
                  </a:lnTo>
                  <a:lnTo>
                    <a:pt x="420" y="163"/>
                  </a:lnTo>
                  <a:lnTo>
                    <a:pt x="484" y="163"/>
                  </a:lnTo>
                  <a:lnTo>
                    <a:pt x="484" y="177"/>
                  </a:lnTo>
                  <a:lnTo>
                    <a:pt x="547" y="177"/>
                  </a:lnTo>
                  <a:lnTo>
                    <a:pt x="547" y="194"/>
                  </a:lnTo>
                  <a:lnTo>
                    <a:pt x="628" y="194"/>
                  </a:lnTo>
                  <a:lnTo>
                    <a:pt x="628" y="208"/>
                  </a:lnTo>
                  <a:lnTo>
                    <a:pt x="707" y="208"/>
                  </a:lnTo>
                </a:path>
              </a:pathLst>
            </a:custGeom>
            <a:noFill/>
            <a:ln w="10668">
              <a:solidFill>
                <a:srgbClr val="000000"/>
              </a:solidFill>
              <a:round/>
              <a:headEnd/>
              <a:tailEnd/>
            </a:ln>
          </p:spPr>
          <p:txBody>
            <a:bodyPr/>
            <a:lstStyle/>
            <a:p>
              <a:endParaRPr lang="en-US"/>
            </a:p>
          </p:txBody>
        </p:sp>
        <p:sp>
          <p:nvSpPr>
            <p:cNvPr id="23588" name="Freeform 26"/>
            <p:cNvSpPr>
              <a:spLocks/>
            </p:cNvSpPr>
            <p:nvPr/>
          </p:nvSpPr>
          <p:spPr bwMode="auto">
            <a:xfrm>
              <a:off x="8882" y="5767"/>
              <a:ext cx="180" cy="29"/>
            </a:xfrm>
            <a:custGeom>
              <a:avLst/>
              <a:gdLst>
                <a:gd name="T0" fmla="*/ 0 w 180"/>
                <a:gd name="T1" fmla="*/ 0 h 29"/>
                <a:gd name="T2" fmla="*/ 16 w 180"/>
                <a:gd name="T3" fmla="*/ 0 h 29"/>
                <a:gd name="T4" fmla="*/ 16 w 180"/>
                <a:gd name="T5" fmla="*/ 14 h 29"/>
                <a:gd name="T6" fmla="*/ 112 w 180"/>
                <a:gd name="T7" fmla="*/ 14 h 29"/>
                <a:gd name="T8" fmla="*/ 112 w 180"/>
                <a:gd name="T9" fmla="*/ 28 h 29"/>
                <a:gd name="T10" fmla="*/ 180 w 180"/>
                <a:gd name="T11" fmla="*/ 28 h 29"/>
                <a:gd name="T12" fmla="*/ 0 60000 65536"/>
                <a:gd name="T13" fmla="*/ 0 60000 65536"/>
                <a:gd name="T14" fmla="*/ 0 60000 65536"/>
                <a:gd name="T15" fmla="*/ 0 60000 65536"/>
                <a:gd name="T16" fmla="*/ 0 60000 65536"/>
                <a:gd name="T17" fmla="*/ 0 60000 65536"/>
                <a:gd name="T18" fmla="*/ 0 w 180"/>
                <a:gd name="T19" fmla="*/ 0 h 29"/>
                <a:gd name="T20" fmla="*/ 180 w 180"/>
                <a:gd name="T21" fmla="*/ 29 h 29"/>
              </a:gdLst>
              <a:ahLst/>
              <a:cxnLst>
                <a:cxn ang="T12">
                  <a:pos x="T0" y="T1"/>
                </a:cxn>
                <a:cxn ang="T13">
                  <a:pos x="T2" y="T3"/>
                </a:cxn>
                <a:cxn ang="T14">
                  <a:pos x="T4" y="T5"/>
                </a:cxn>
                <a:cxn ang="T15">
                  <a:pos x="T6" y="T7"/>
                </a:cxn>
                <a:cxn ang="T16">
                  <a:pos x="T8" y="T9"/>
                </a:cxn>
                <a:cxn ang="T17">
                  <a:pos x="T10" y="T11"/>
                </a:cxn>
              </a:cxnLst>
              <a:rect l="T18" t="T19" r="T20" b="T21"/>
              <a:pathLst>
                <a:path w="180" h="29">
                  <a:moveTo>
                    <a:pt x="0" y="0"/>
                  </a:moveTo>
                  <a:lnTo>
                    <a:pt x="16" y="0"/>
                  </a:lnTo>
                  <a:lnTo>
                    <a:pt x="16" y="14"/>
                  </a:lnTo>
                  <a:lnTo>
                    <a:pt x="112" y="14"/>
                  </a:lnTo>
                  <a:lnTo>
                    <a:pt x="112" y="28"/>
                  </a:lnTo>
                  <a:lnTo>
                    <a:pt x="180" y="28"/>
                  </a:lnTo>
                </a:path>
              </a:pathLst>
            </a:custGeom>
            <a:noFill/>
            <a:ln w="10667">
              <a:solidFill>
                <a:srgbClr val="000000"/>
              </a:solidFill>
              <a:round/>
              <a:headEnd/>
              <a:tailEnd/>
            </a:ln>
          </p:spPr>
          <p:txBody>
            <a:bodyPr/>
            <a:lstStyle/>
            <a:p>
              <a:endParaRPr lang="en-US"/>
            </a:p>
          </p:txBody>
        </p:sp>
        <p:sp>
          <p:nvSpPr>
            <p:cNvPr id="23589" name="Freeform 27"/>
            <p:cNvSpPr>
              <a:spLocks/>
            </p:cNvSpPr>
            <p:nvPr/>
          </p:nvSpPr>
          <p:spPr bwMode="auto">
            <a:xfrm>
              <a:off x="9060" y="5796"/>
              <a:ext cx="453" cy="31"/>
            </a:xfrm>
            <a:custGeom>
              <a:avLst/>
              <a:gdLst>
                <a:gd name="T0" fmla="*/ 0 w 453"/>
                <a:gd name="T1" fmla="*/ 0 h 31"/>
                <a:gd name="T2" fmla="*/ 81 w 453"/>
                <a:gd name="T3" fmla="*/ 0 h 31"/>
                <a:gd name="T4" fmla="*/ 81 w 453"/>
                <a:gd name="T5" fmla="*/ 16 h 31"/>
                <a:gd name="T6" fmla="*/ 290 w 453"/>
                <a:gd name="T7" fmla="*/ 16 h 31"/>
                <a:gd name="T8" fmla="*/ 290 w 453"/>
                <a:gd name="T9" fmla="*/ 31 h 31"/>
                <a:gd name="T10" fmla="*/ 453 w 453"/>
                <a:gd name="T11" fmla="*/ 31 h 31"/>
                <a:gd name="T12" fmla="*/ 0 60000 65536"/>
                <a:gd name="T13" fmla="*/ 0 60000 65536"/>
                <a:gd name="T14" fmla="*/ 0 60000 65536"/>
                <a:gd name="T15" fmla="*/ 0 60000 65536"/>
                <a:gd name="T16" fmla="*/ 0 60000 65536"/>
                <a:gd name="T17" fmla="*/ 0 60000 65536"/>
                <a:gd name="T18" fmla="*/ 0 w 453"/>
                <a:gd name="T19" fmla="*/ 0 h 31"/>
                <a:gd name="T20" fmla="*/ 453 w 453"/>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453" h="31">
                  <a:moveTo>
                    <a:pt x="0" y="0"/>
                  </a:moveTo>
                  <a:lnTo>
                    <a:pt x="81" y="0"/>
                  </a:lnTo>
                  <a:lnTo>
                    <a:pt x="81" y="16"/>
                  </a:lnTo>
                  <a:lnTo>
                    <a:pt x="290" y="16"/>
                  </a:lnTo>
                  <a:lnTo>
                    <a:pt x="290" y="31"/>
                  </a:lnTo>
                  <a:lnTo>
                    <a:pt x="453" y="31"/>
                  </a:lnTo>
                </a:path>
              </a:pathLst>
            </a:custGeom>
            <a:noFill/>
            <a:ln w="10668">
              <a:solidFill>
                <a:srgbClr val="000000"/>
              </a:solidFill>
              <a:round/>
              <a:headEnd/>
              <a:tailEnd/>
            </a:ln>
          </p:spPr>
          <p:txBody>
            <a:bodyPr/>
            <a:lstStyle/>
            <a:p>
              <a:endParaRPr lang="en-US"/>
            </a:p>
          </p:txBody>
        </p:sp>
        <p:sp>
          <p:nvSpPr>
            <p:cNvPr id="23590" name="Freeform 28"/>
            <p:cNvSpPr>
              <a:spLocks/>
            </p:cNvSpPr>
            <p:nvPr/>
          </p:nvSpPr>
          <p:spPr bwMode="auto">
            <a:xfrm>
              <a:off x="9511" y="5827"/>
              <a:ext cx="1032" cy="14"/>
            </a:xfrm>
            <a:custGeom>
              <a:avLst/>
              <a:gdLst>
                <a:gd name="T0" fmla="*/ 0 w 1032"/>
                <a:gd name="T1" fmla="*/ 0 h 14"/>
                <a:gd name="T2" fmla="*/ 225 w 1032"/>
                <a:gd name="T3" fmla="*/ 0 h 14"/>
                <a:gd name="T4" fmla="*/ 225 w 1032"/>
                <a:gd name="T5" fmla="*/ 14 h 14"/>
                <a:gd name="T6" fmla="*/ 1031 w 1032"/>
                <a:gd name="T7" fmla="*/ 14 h 14"/>
                <a:gd name="T8" fmla="*/ 0 60000 65536"/>
                <a:gd name="T9" fmla="*/ 0 60000 65536"/>
                <a:gd name="T10" fmla="*/ 0 60000 65536"/>
                <a:gd name="T11" fmla="*/ 0 60000 65536"/>
                <a:gd name="T12" fmla="*/ 0 w 1032"/>
                <a:gd name="T13" fmla="*/ 0 h 14"/>
                <a:gd name="T14" fmla="*/ 1032 w 1032"/>
                <a:gd name="T15" fmla="*/ 14 h 14"/>
              </a:gdLst>
              <a:ahLst/>
              <a:cxnLst>
                <a:cxn ang="T8">
                  <a:pos x="T0" y="T1"/>
                </a:cxn>
                <a:cxn ang="T9">
                  <a:pos x="T2" y="T3"/>
                </a:cxn>
                <a:cxn ang="T10">
                  <a:pos x="T4" y="T5"/>
                </a:cxn>
                <a:cxn ang="T11">
                  <a:pos x="T6" y="T7"/>
                </a:cxn>
              </a:cxnLst>
              <a:rect l="T12" t="T13" r="T14" b="T15"/>
              <a:pathLst>
                <a:path w="1032" h="14">
                  <a:moveTo>
                    <a:pt x="0" y="0"/>
                  </a:moveTo>
                  <a:lnTo>
                    <a:pt x="225" y="0"/>
                  </a:lnTo>
                  <a:lnTo>
                    <a:pt x="225" y="14"/>
                  </a:lnTo>
                  <a:lnTo>
                    <a:pt x="1031" y="14"/>
                  </a:lnTo>
                </a:path>
              </a:pathLst>
            </a:custGeom>
            <a:noFill/>
            <a:ln w="10668">
              <a:solidFill>
                <a:srgbClr val="000000"/>
              </a:solidFill>
              <a:round/>
              <a:headEnd/>
              <a:tailEnd/>
            </a:ln>
          </p:spPr>
          <p:txBody>
            <a:bodyPr/>
            <a:lstStyle/>
            <a:p>
              <a:endParaRPr lang="en-US"/>
            </a:p>
          </p:txBody>
        </p:sp>
        <p:sp>
          <p:nvSpPr>
            <p:cNvPr id="23591" name="Freeform 29"/>
            <p:cNvSpPr>
              <a:spLocks/>
            </p:cNvSpPr>
            <p:nvPr/>
          </p:nvSpPr>
          <p:spPr bwMode="auto">
            <a:xfrm>
              <a:off x="6096" y="4257"/>
              <a:ext cx="0" cy="1584"/>
            </a:xfrm>
            <a:custGeom>
              <a:avLst/>
              <a:gdLst>
                <a:gd name="T0" fmla="*/ 1583 h 1584"/>
                <a:gd name="T1" fmla="*/ 0 h 1584"/>
                <a:gd name="T2" fmla="*/ 0 60000 65536"/>
                <a:gd name="T3" fmla="*/ 0 60000 65536"/>
                <a:gd name="T4" fmla="*/ 0 h 1584"/>
                <a:gd name="T5" fmla="*/ 1584 h 1584"/>
              </a:gdLst>
              <a:ahLst/>
              <a:cxnLst>
                <a:cxn ang="T2">
                  <a:pos x="0" y="T0"/>
                </a:cxn>
                <a:cxn ang="T3">
                  <a:pos x="0" y="T1"/>
                </a:cxn>
              </a:cxnLst>
              <a:rect l="0" t="T4" r="0" b="T5"/>
              <a:pathLst>
                <a:path h="1584">
                  <a:moveTo>
                    <a:pt x="0" y="1583"/>
                  </a:moveTo>
                  <a:lnTo>
                    <a:pt x="0" y="0"/>
                  </a:lnTo>
                </a:path>
              </a:pathLst>
            </a:custGeom>
            <a:noFill/>
            <a:ln w="10668">
              <a:solidFill>
                <a:srgbClr val="000000"/>
              </a:solidFill>
              <a:round/>
              <a:headEnd/>
              <a:tailEnd/>
            </a:ln>
          </p:spPr>
          <p:txBody>
            <a:bodyPr/>
            <a:lstStyle/>
            <a:p>
              <a:endParaRPr lang="en-US"/>
            </a:p>
          </p:txBody>
        </p:sp>
        <p:sp>
          <p:nvSpPr>
            <p:cNvPr id="23592" name="Freeform 30"/>
            <p:cNvSpPr>
              <a:spLocks/>
            </p:cNvSpPr>
            <p:nvPr/>
          </p:nvSpPr>
          <p:spPr bwMode="auto">
            <a:xfrm>
              <a:off x="4260" y="5438"/>
              <a:ext cx="0" cy="403"/>
            </a:xfrm>
            <a:custGeom>
              <a:avLst/>
              <a:gdLst>
                <a:gd name="T0" fmla="*/ 403 h 403"/>
                <a:gd name="T1" fmla="*/ 0 h 403"/>
                <a:gd name="T2" fmla="*/ 0 60000 65536"/>
                <a:gd name="T3" fmla="*/ 0 60000 65536"/>
                <a:gd name="T4" fmla="*/ 0 h 403"/>
                <a:gd name="T5" fmla="*/ 403 h 403"/>
              </a:gdLst>
              <a:ahLst/>
              <a:cxnLst>
                <a:cxn ang="T2">
                  <a:pos x="0" y="T0"/>
                </a:cxn>
                <a:cxn ang="T3">
                  <a:pos x="0" y="T1"/>
                </a:cxn>
              </a:cxnLst>
              <a:rect l="0" t="T4" r="0" b="T5"/>
              <a:pathLst>
                <a:path h="403">
                  <a:moveTo>
                    <a:pt x="0" y="403"/>
                  </a:moveTo>
                  <a:lnTo>
                    <a:pt x="0" y="0"/>
                  </a:lnTo>
                </a:path>
              </a:pathLst>
            </a:custGeom>
            <a:noFill/>
            <a:ln w="19812">
              <a:solidFill>
                <a:srgbClr val="000000"/>
              </a:solidFill>
              <a:round/>
              <a:headEnd/>
              <a:tailEnd/>
            </a:ln>
          </p:spPr>
          <p:txBody>
            <a:bodyPr/>
            <a:lstStyle/>
            <a:p>
              <a:endParaRPr lang="en-US"/>
            </a:p>
          </p:txBody>
        </p:sp>
        <p:sp>
          <p:nvSpPr>
            <p:cNvPr id="23593" name="Freeform 31"/>
            <p:cNvSpPr>
              <a:spLocks/>
            </p:cNvSpPr>
            <p:nvPr/>
          </p:nvSpPr>
          <p:spPr bwMode="auto">
            <a:xfrm>
              <a:off x="3504" y="5736"/>
              <a:ext cx="0" cy="105"/>
            </a:xfrm>
            <a:custGeom>
              <a:avLst/>
              <a:gdLst>
                <a:gd name="T0" fmla="*/ 105 h 105"/>
                <a:gd name="T1" fmla="*/ 0 h 105"/>
                <a:gd name="T2" fmla="*/ 0 60000 65536"/>
                <a:gd name="T3" fmla="*/ 0 60000 65536"/>
                <a:gd name="T4" fmla="*/ 0 h 105"/>
                <a:gd name="T5" fmla="*/ 105 h 105"/>
              </a:gdLst>
              <a:ahLst/>
              <a:cxnLst>
                <a:cxn ang="T2">
                  <a:pos x="0" y="T0"/>
                </a:cxn>
                <a:cxn ang="T3">
                  <a:pos x="0" y="T1"/>
                </a:cxn>
              </a:cxnLst>
              <a:rect l="0" t="T4" r="0" b="T5"/>
              <a:pathLst>
                <a:path h="105">
                  <a:moveTo>
                    <a:pt x="0" y="105"/>
                  </a:moveTo>
                  <a:lnTo>
                    <a:pt x="0" y="0"/>
                  </a:lnTo>
                </a:path>
              </a:pathLst>
            </a:custGeom>
            <a:noFill/>
            <a:ln w="30480">
              <a:solidFill>
                <a:srgbClr val="000000"/>
              </a:solidFill>
              <a:round/>
              <a:headEnd/>
              <a:tailEnd/>
            </a:ln>
          </p:spPr>
          <p:txBody>
            <a:bodyPr/>
            <a:lstStyle/>
            <a:p>
              <a:endParaRPr lang="en-US"/>
            </a:p>
          </p:txBody>
        </p:sp>
        <p:sp>
          <p:nvSpPr>
            <p:cNvPr id="23594" name="Rectangle 32"/>
            <p:cNvSpPr>
              <a:spLocks/>
            </p:cNvSpPr>
            <p:nvPr/>
          </p:nvSpPr>
          <p:spPr bwMode="auto">
            <a:xfrm>
              <a:off x="1440" y="3316"/>
              <a:ext cx="9170" cy="3424"/>
            </a:xfrm>
            <a:prstGeom prst="rect">
              <a:avLst/>
            </a:prstGeom>
            <a:noFill/>
            <a:ln w="1524">
              <a:solidFill>
                <a:srgbClr val="000000"/>
              </a:solidFill>
              <a:miter lim="800000"/>
              <a:headEnd/>
              <a:tailEnd/>
            </a:ln>
          </p:spPr>
          <p:txBody>
            <a:bodyPr/>
            <a:lstStyle/>
            <a:p>
              <a:endParaRPr lang="en-US"/>
            </a:p>
          </p:txBody>
        </p:sp>
      </p:gr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TotalTime>
  <Words>1304</Words>
  <Application>Microsoft Office PowerPoint</Application>
  <PresentationFormat>On-screen Show (4:3)</PresentationFormat>
  <Paragraphs>175</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  Value-At-Risk </vt:lpstr>
      <vt:lpstr>Slide 2</vt:lpstr>
      <vt:lpstr>Slide 3</vt:lpstr>
      <vt:lpstr>Slide 4</vt:lpstr>
      <vt:lpstr>What is Value-at-risk?</vt:lpstr>
      <vt:lpstr>Methods of calculating VAR</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lpstr>Methods of calculating VAR (Cont.)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Value-At-Risk </dc:title>
  <dc:creator>NTS</dc:creator>
  <cp:lastModifiedBy>NTS</cp:lastModifiedBy>
  <cp:revision>7</cp:revision>
  <dcterms:created xsi:type="dcterms:W3CDTF">2013-12-28T05:52:32Z</dcterms:created>
  <dcterms:modified xsi:type="dcterms:W3CDTF">2013-12-28T07:13:59Z</dcterms:modified>
</cp:coreProperties>
</file>