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99326-58C5-4663-ADCE-77F66D3EF916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66B52-139D-488F-AF73-D41D4989C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cy-GB" b="1" dirty="0" smtClean="0"/>
              <a:t>Capital Budgeting and Financial Planning</a:t>
            </a:r>
            <a:endParaRPr lang="en-GB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Course Instructor: M.Jibran Sheikh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Board Shortcuts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Here are a few tips to improve the </a:t>
            </a:r>
            <a:r>
              <a:rPr lang="en-GB" b="1" dirty="0"/>
              <a:t>appearance of your spreadsheets and speed up your work. To do </a:t>
            </a:r>
            <a:r>
              <a:rPr lang="en-GB" b="1" dirty="0" smtClean="0"/>
              <a:t>any </a:t>
            </a:r>
            <a:r>
              <a:rPr lang="en-GB" dirty="0" smtClean="0"/>
              <a:t>of </a:t>
            </a:r>
            <a:r>
              <a:rPr lang="en-GB" dirty="0"/>
              <a:t>the following to a cell or range of cells, first </a:t>
            </a:r>
            <a:r>
              <a:rPr lang="en-GB" b="1" dirty="0"/>
              <a:t>select the cell or cells and then:</a:t>
            </a:r>
          </a:p>
          <a:p>
            <a:pPr>
              <a:buNone/>
            </a:pPr>
            <a:r>
              <a:rPr lang="en-GB" dirty="0"/>
              <a:t>(a) Press Ctrl + B to make the cell contents </a:t>
            </a:r>
            <a:r>
              <a:rPr lang="en-GB" b="1" dirty="0"/>
              <a:t>bold.</a:t>
            </a:r>
          </a:p>
          <a:p>
            <a:pPr>
              <a:buNone/>
            </a:pPr>
            <a:r>
              <a:rPr lang="en-GB" dirty="0"/>
              <a:t>(b) Press Ctrl + I to make the cell contents </a:t>
            </a:r>
            <a:r>
              <a:rPr lang="en-GB" i="1" dirty="0"/>
              <a:t>italic.</a:t>
            </a:r>
          </a:p>
          <a:p>
            <a:pPr>
              <a:buNone/>
            </a:pPr>
            <a:r>
              <a:rPr lang="en-GB" dirty="0"/>
              <a:t>(c) Press </a:t>
            </a:r>
            <a:r>
              <a:rPr lang="en-GB" b="1" dirty="0"/>
              <a:t>Ctrl + C to copy the contents of the cells.</a:t>
            </a:r>
          </a:p>
          <a:p>
            <a:pPr>
              <a:buNone/>
            </a:pPr>
            <a:r>
              <a:rPr lang="en-GB" dirty="0"/>
              <a:t>(d) Move the cursor and press </a:t>
            </a:r>
            <a:r>
              <a:rPr lang="en-GB" b="1" dirty="0"/>
              <a:t>Ctrl + V to paste the cell you just copied into the new active cell </a:t>
            </a:r>
            <a:r>
              <a:rPr lang="en-GB" b="1" dirty="0" smtClean="0"/>
              <a:t>or </a:t>
            </a:r>
            <a:r>
              <a:rPr lang="en-GB" dirty="0" smtClean="0"/>
              <a:t>cells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Spreadsheet construction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Spreadsheet models that will be used mainly as a calculation tool for various scenarios should ideally </a:t>
            </a:r>
            <a:r>
              <a:rPr lang="en-GB" dirty="0" smtClean="0"/>
              <a:t>be constructed </a:t>
            </a:r>
            <a:r>
              <a:rPr lang="en-GB" dirty="0"/>
              <a:t>in </a:t>
            </a:r>
            <a:r>
              <a:rPr lang="en-GB" b="1" dirty="0"/>
              <a:t>three sections, as follows.</a:t>
            </a:r>
          </a:p>
          <a:p>
            <a:pPr>
              <a:buNone/>
            </a:pPr>
            <a:r>
              <a:rPr lang="en-GB" dirty="0"/>
              <a:t>1 An inputs section containing the variables (</a:t>
            </a:r>
            <a:r>
              <a:rPr lang="en-GB" dirty="0" err="1"/>
              <a:t>eg</a:t>
            </a:r>
            <a:r>
              <a:rPr lang="en-GB" dirty="0"/>
              <a:t> the amount of a loan and the </a:t>
            </a:r>
            <a:r>
              <a:rPr lang="en-GB" dirty="0" smtClean="0"/>
              <a:t>interest rate</a:t>
            </a:r>
            <a:r>
              <a:rPr lang="en-GB" dirty="0"/>
              <a:t>).</a:t>
            </a:r>
          </a:p>
          <a:p>
            <a:pPr>
              <a:buNone/>
            </a:pPr>
            <a:r>
              <a:rPr lang="en-GB" dirty="0"/>
              <a:t>2 A calculations section containing formulae (</a:t>
            </a:r>
            <a:r>
              <a:rPr lang="en-GB" dirty="0" err="1"/>
              <a:t>eg</a:t>
            </a:r>
            <a:r>
              <a:rPr lang="en-GB" dirty="0"/>
              <a:t> the loan term and interest rate).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280920" cy="59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4"/>
            <a:ext cx="8064896" cy="619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Formulae with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b="1" dirty="0"/>
              <a:t>If statements are used in conditional formulae</a:t>
            </a:r>
            <a:r>
              <a:rPr lang="en-GB" b="1" dirty="0" smtClean="0"/>
              <a:t>.</a:t>
            </a:r>
          </a:p>
          <a:p>
            <a:r>
              <a:rPr lang="en-GB" dirty="0"/>
              <a:t>Suppose company employing salesmen awards a bonus to those salesmen who exceed their target </a:t>
            </a:r>
            <a:r>
              <a:rPr lang="en-GB" dirty="0" smtClean="0"/>
              <a:t>by more </a:t>
            </a:r>
            <a:r>
              <a:rPr lang="en-GB" dirty="0"/>
              <a:t>than $1,000. The spreadsheet could work out who is entitled to the bonus using an ‘IF’ statement.</a:t>
            </a:r>
          </a:p>
          <a:p>
            <a:r>
              <a:rPr lang="en-GB" dirty="0"/>
              <a:t>IF statements follow the following structure (or syntax).</a:t>
            </a:r>
          </a:p>
          <a:p>
            <a:r>
              <a:rPr lang="en-GB" b="1" dirty="0"/>
              <a:t>=IF(</a:t>
            </a:r>
            <a:r>
              <a:rPr lang="en-GB" b="1" dirty="0" err="1"/>
              <a:t>logical_test,value_if_true,value_if_false</a:t>
            </a:r>
            <a:r>
              <a:rPr lang="en-GB" b="1" dirty="0"/>
              <a:t>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Formulae with conditions (cont..)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/>
          </a:bodyPr>
          <a:lstStyle/>
          <a:p>
            <a:r>
              <a:rPr lang="en-GB" sz="2000" dirty="0"/>
              <a:t>The </a:t>
            </a:r>
            <a:r>
              <a:rPr lang="en-GB" sz="2000" dirty="0" smtClean="0"/>
              <a:t>logical test </a:t>
            </a:r>
            <a:r>
              <a:rPr lang="en-GB" sz="2000" dirty="0"/>
              <a:t>is any value or expression that can be evaluated to Yes or No. For example, D4&gt;1,000 is </a:t>
            </a:r>
            <a:r>
              <a:rPr lang="en-GB" sz="2000" dirty="0" smtClean="0"/>
              <a:t>a logical </a:t>
            </a:r>
            <a:r>
              <a:rPr lang="en-GB" sz="2000" dirty="0"/>
              <a:t>expression; if the value in cell D4 is over 1,000, the expression evaluates to Yes. Otherwise, </a:t>
            </a:r>
            <a:r>
              <a:rPr lang="en-GB" sz="2000" dirty="0" smtClean="0"/>
              <a:t>the expression </a:t>
            </a:r>
            <a:r>
              <a:rPr lang="en-GB" sz="2000" dirty="0"/>
              <a:t>evaluates to No.</a:t>
            </a:r>
          </a:p>
          <a:p>
            <a:r>
              <a:rPr lang="en-GB" sz="2000" dirty="0" err="1"/>
              <a:t>Value_if_true</a:t>
            </a:r>
            <a:r>
              <a:rPr lang="en-GB" sz="2000" dirty="0"/>
              <a:t> is the value that is returned if the answer to the </a:t>
            </a:r>
            <a:r>
              <a:rPr lang="en-GB" sz="2000" dirty="0" smtClean="0"/>
              <a:t>logical test </a:t>
            </a:r>
            <a:r>
              <a:rPr lang="en-GB" sz="2000" dirty="0"/>
              <a:t>is Yes. </a:t>
            </a:r>
            <a:endParaRPr lang="en-GB" sz="2000" dirty="0" smtClean="0"/>
          </a:p>
          <a:p>
            <a:r>
              <a:rPr lang="en-GB" sz="2000" dirty="0" smtClean="0"/>
              <a:t>For </a:t>
            </a:r>
            <a:r>
              <a:rPr lang="en-GB" sz="2000" dirty="0"/>
              <a:t>example, if </a:t>
            </a:r>
            <a:r>
              <a:rPr lang="en-GB" sz="2000" dirty="0" smtClean="0"/>
              <a:t>the answer </a:t>
            </a:r>
            <a:r>
              <a:rPr lang="en-GB" sz="2000" dirty="0"/>
              <a:t>to D4&gt;1,000 is Yes, and the </a:t>
            </a:r>
            <a:r>
              <a:rPr lang="en-GB" sz="2000" dirty="0" err="1"/>
              <a:t>value_if_true</a:t>
            </a:r>
            <a:r>
              <a:rPr lang="en-GB" sz="2000" dirty="0"/>
              <a:t> is the text string "BONUS", then the cell containing the </a:t>
            </a:r>
            <a:r>
              <a:rPr lang="en-GB" sz="2000" dirty="0" smtClean="0"/>
              <a:t>IF function </a:t>
            </a:r>
            <a:r>
              <a:rPr lang="en-GB" sz="2000" dirty="0"/>
              <a:t>will display the text "BONUS</a:t>
            </a:r>
            <a:r>
              <a:rPr lang="en-GB" sz="2000" dirty="0" smtClean="0"/>
              <a:t>".</a:t>
            </a:r>
          </a:p>
          <a:p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581128"/>
            <a:ext cx="763284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Examples of formulae with conditions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A </a:t>
            </a:r>
            <a:r>
              <a:rPr lang="en-GB" sz="2400" dirty="0"/>
              <a:t>company offers a discount of 5% to customers who order more than $1,000 worth of goods. </a:t>
            </a:r>
            <a:r>
              <a:rPr lang="en-GB" sz="2400" dirty="0" smtClean="0"/>
              <a:t>A spreadsheet </a:t>
            </a:r>
            <a:r>
              <a:rPr lang="en-GB" sz="2400" dirty="0"/>
              <a:t>showing what customers will pay might look like this.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132857"/>
            <a:ext cx="52959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67544" y="4149080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The formula in cell C5 is: =IF(B5&gt;1,000,(0.05*B5),0). </a:t>
            </a:r>
            <a:endParaRPr lang="en-GB" sz="2000" b="1" dirty="0" smtClean="0"/>
          </a:p>
          <a:p>
            <a:r>
              <a:rPr lang="en-GB" sz="2000" b="1" dirty="0" smtClean="0"/>
              <a:t>This </a:t>
            </a:r>
            <a:r>
              <a:rPr lang="en-GB" sz="2000" b="1" dirty="0"/>
              <a:t>means, if the value in B5 is greater than $</a:t>
            </a:r>
            <a:r>
              <a:rPr lang="en-GB" sz="2000" b="1" dirty="0" smtClean="0"/>
              <a:t>1,000 multiply </a:t>
            </a:r>
            <a:r>
              <a:rPr lang="en-GB" sz="2000" b="1" dirty="0"/>
              <a:t>it by 0.05, otherwise the discount will be zero. Cell D5 will calculate the amount net of </a:t>
            </a:r>
            <a:r>
              <a:rPr lang="en-GB" sz="2000" b="1" dirty="0" smtClean="0"/>
              <a:t>discount, using </a:t>
            </a:r>
            <a:r>
              <a:rPr lang="en-GB" sz="2000" b="1" dirty="0"/>
              <a:t>the formula: =B5-C5. The same conditional formula with the cell references changed will be found </a:t>
            </a:r>
            <a:r>
              <a:rPr lang="en-GB" sz="2000" b="1" dirty="0" smtClean="0"/>
              <a:t>in cells </a:t>
            </a:r>
            <a:r>
              <a:rPr lang="en-GB" sz="2000" b="1" dirty="0"/>
              <a:t>C6, C7 and C8. Strictly, the variables $1,000 and 5% should be entered in a different part of </a:t>
            </a:r>
            <a:r>
              <a:rPr lang="en-GB" sz="2000" b="1" dirty="0" smtClean="0"/>
              <a:t>the spreadsheet</a:t>
            </a:r>
            <a:r>
              <a:rPr lang="en-GB" sz="2000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Further Example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Here is another example. Suppose the pass mark for an examination is 50%. You have a </a:t>
            </a:r>
            <a:r>
              <a:rPr lang="en-GB" sz="3600" dirty="0" smtClean="0"/>
              <a:t>spreadsheet containing </a:t>
            </a:r>
            <a:r>
              <a:rPr lang="en-GB" sz="3600" dirty="0"/>
              <a:t>candidate’s scores in column B. If a score is held in cell B10, an appropriate formula for cell</a:t>
            </a:r>
          </a:p>
          <a:p>
            <a:pPr>
              <a:buNone/>
            </a:pPr>
            <a:r>
              <a:rPr lang="en-GB" sz="3600" dirty="0"/>
              <a:t>C10 would be</a:t>
            </a:r>
            <a:r>
              <a:rPr lang="en-GB" sz="3600" dirty="0" smtClean="0"/>
              <a:t>: =</a:t>
            </a:r>
            <a:r>
              <a:rPr lang="en-GB" sz="3600" dirty="0"/>
              <a:t>IF(B10&lt;50,"FAILED","PASSED").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Advantages and disadvantages </a:t>
            </a:r>
            <a:r>
              <a:rPr lang="en-GB" dirty="0" smtClean="0"/>
              <a:t>of spreadsheet software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Advantages of </a:t>
            </a:r>
            <a:r>
              <a:rPr lang="en-GB" dirty="0" smtClean="0"/>
              <a:t>spreadsheets</a:t>
            </a:r>
          </a:p>
          <a:p>
            <a:r>
              <a:rPr lang="en-GB" dirty="0"/>
              <a:t>Excel is easy to learn and to use</a:t>
            </a:r>
          </a:p>
          <a:p>
            <a:r>
              <a:rPr lang="en-GB" dirty="0" smtClean="0"/>
              <a:t> </a:t>
            </a:r>
            <a:r>
              <a:rPr lang="en-GB" dirty="0"/>
              <a:t>Spreadsheets make the calculation and manipulation of data easier and quicker</a:t>
            </a:r>
          </a:p>
          <a:p>
            <a:r>
              <a:rPr lang="en-GB" dirty="0" smtClean="0"/>
              <a:t>They </a:t>
            </a:r>
            <a:r>
              <a:rPr lang="en-GB" dirty="0"/>
              <a:t>enable the analysis, reporting and sharing of financial information</a:t>
            </a:r>
          </a:p>
          <a:p>
            <a:r>
              <a:rPr lang="en-GB" dirty="0" smtClean="0"/>
              <a:t>They </a:t>
            </a:r>
            <a:r>
              <a:rPr lang="en-GB" dirty="0"/>
              <a:t>enable ‘what-if’ analysis to be performed very quickly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Disadvantages of spreadsheets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A spreadsheet is only as good as its original design, garbage in = garbage out!</a:t>
            </a:r>
          </a:p>
          <a:p>
            <a:r>
              <a:rPr lang="en-GB" dirty="0" smtClean="0"/>
              <a:t> </a:t>
            </a:r>
            <a:r>
              <a:rPr lang="en-GB" dirty="0"/>
              <a:t>Formulae are hidden from sight so </a:t>
            </a:r>
            <a:r>
              <a:rPr lang="en-GB" dirty="0" smtClean="0"/>
              <a:t>the underlying </a:t>
            </a:r>
            <a:r>
              <a:rPr lang="en-GB" dirty="0"/>
              <a:t>logic of a set of calculations may not be obvious</a:t>
            </a:r>
          </a:p>
          <a:p>
            <a:r>
              <a:rPr lang="en-GB" dirty="0" smtClean="0"/>
              <a:t> </a:t>
            </a:r>
            <a:r>
              <a:rPr lang="en-GB" dirty="0"/>
              <a:t>A spreadsheet presentation may make reports appear infallible</a:t>
            </a:r>
          </a:p>
          <a:p>
            <a:r>
              <a:rPr lang="en-GB" dirty="0" smtClean="0"/>
              <a:t>Research </a:t>
            </a:r>
            <a:r>
              <a:rPr lang="en-GB" dirty="0"/>
              <a:t>shows that a high proportion of large models contain critical errors</a:t>
            </a:r>
          </a:p>
          <a:p>
            <a:r>
              <a:rPr lang="en-GB" dirty="0" smtClean="0"/>
              <a:t>A </a:t>
            </a:r>
            <a:r>
              <a:rPr lang="en-GB" dirty="0"/>
              <a:t>database may be more suitable to use with large volumes of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GB" dirty="0"/>
              <a:t>Budgeting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1800" b="1" dirty="0"/>
              <a:t>Spreadsheet packages for budgeting have a number of advantages.</a:t>
            </a:r>
          </a:p>
          <a:p>
            <a:pPr>
              <a:buNone/>
            </a:pPr>
            <a:r>
              <a:rPr lang="en-GB" sz="1800" b="1" dirty="0"/>
              <a:t>(a) Spreadsheet packages have a facility to perform 'what if' calculations at great speed. For </a:t>
            </a:r>
            <a:r>
              <a:rPr lang="en-GB" sz="1800" b="1" dirty="0" smtClean="0"/>
              <a:t>example, the </a:t>
            </a:r>
            <a:r>
              <a:rPr lang="en-GB" sz="1800" b="1" dirty="0"/>
              <a:t>consequences throughout the organisation of sales growth per month of nil, 1/2%, 1%, </a:t>
            </a:r>
            <a:r>
              <a:rPr lang="en-GB" sz="1800" b="1" dirty="0" smtClean="0"/>
              <a:t>11/2% and </a:t>
            </a:r>
            <a:r>
              <a:rPr lang="en-GB" sz="1800" b="1" dirty="0"/>
              <a:t>so on can be calculated very quickly.</a:t>
            </a:r>
          </a:p>
          <a:p>
            <a:pPr>
              <a:buNone/>
            </a:pPr>
            <a:r>
              <a:rPr lang="en-GB" sz="1800" b="1" dirty="0"/>
              <a:t>(b) Preparing budgets may be complex; budgets may need to go through several drafts. If one or </a:t>
            </a:r>
            <a:r>
              <a:rPr lang="en-GB" sz="1800" b="1" dirty="0" smtClean="0"/>
              <a:t>two figures </a:t>
            </a:r>
            <a:r>
              <a:rPr lang="en-GB" sz="1800" b="1" dirty="0"/>
              <a:t>are changed, the computer will automatically make all the computational changes to </a:t>
            </a:r>
            <a:r>
              <a:rPr lang="en-GB" sz="1800" b="1" dirty="0" smtClean="0"/>
              <a:t>the other </a:t>
            </a:r>
            <a:r>
              <a:rPr lang="en-GB" sz="1800" b="1" dirty="0"/>
              <a:t>figures.</a:t>
            </a:r>
          </a:p>
          <a:p>
            <a:pPr>
              <a:buNone/>
            </a:pPr>
            <a:r>
              <a:rPr lang="en-GB" sz="1800" b="1" dirty="0"/>
              <a:t>(c) A spreadsheet model will ensure that the preparation of the individual budgets is co-ordinated.</a:t>
            </a:r>
          </a:p>
          <a:p>
            <a:pPr>
              <a:buNone/>
            </a:pPr>
            <a:r>
              <a:rPr lang="en-GB" sz="1800" b="1" dirty="0"/>
              <a:t>Data and information from the production budget, for example, will be automatically fed through </a:t>
            </a:r>
            <a:r>
              <a:rPr lang="en-GB" sz="1800" b="1" dirty="0" smtClean="0"/>
              <a:t>to the </a:t>
            </a:r>
            <a:r>
              <a:rPr lang="en-GB" sz="1800" b="1" dirty="0"/>
              <a:t>material usage budget (as material usage will depend on production levels).</a:t>
            </a:r>
          </a:p>
          <a:p>
            <a:pPr>
              <a:buNone/>
            </a:pPr>
            <a:r>
              <a:rPr lang="en-GB" sz="2800" dirty="0"/>
              <a:t>These advantages of spreadsheets make them ideal for taking over the </a:t>
            </a:r>
            <a:r>
              <a:rPr lang="en-GB" sz="2800" b="1" dirty="0"/>
              <a:t>manipulation of numbers, </a:t>
            </a:r>
            <a:r>
              <a:rPr lang="en-GB" sz="2800" b="1" dirty="0" smtClean="0"/>
              <a:t>leaving </a:t>
            </a:r>
            <a:r>
              <a:rPr lang="en-GB" sz="2800" dirty="0" smtClean="0"/>
              <a:t>staff </a:t>
            </a:r>
            <a:r>
              <a:rPr lang="en-GB" sz="2800" dirty="0"/>
              <a:t>to get involved in the real planning process</a:t>
            </a:r>
            <a:r>
              <a:rPr lang="en-GB" sz="20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839</Words>
  <Application>Microsoft Office PowerPoint</Application>
  <PresentationFormat>On-screen Show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Capital Budgeting and Financial Planning</vt:lpstr>
      <vt:lpstr>Key Board Shortcuts</vt:lpstr>
      <vt:lpstr>Spreadsheet construction</vt:lpstr>
      <vt:lpstr>Slide 4</vt:lpstr>
      <vt:lpstr>Slide 5</vt:lpstr>
      <vt:lpstr>Formulae with conditions</vt:lpstr>
      <vt:lpstr>Formulae with conditions (cont..)</vt:lpstr>
      <vt:lpstr>Examples of formulae with conditions</vt:lpstr>
      <vt:lpstr>Further Example</vt:lpstr>
      <vt:lpstr>Advantages and disadvantages of spreadsheet software</vt:lpstr>
      <vt:lpstr>Disadvantages of spreadsheets</vt:lpstr>
      <vt:lpstr>Budgeting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 Budgeting and Financial Planning</dc:title>
  <dc:creator>NTS</dc:creator>
  <cp:lastModifiedBy>NTS</cp:lastModifiedBy>
  <cp:revision>10</cp:revision>
  <dcterms:created xsi:type="dcterms:W3CDTF">2013-05-20T10:11:35Z</dcterms:created>
  <dcterms:modified xsi:type="dcterms:W3CDTF">2013-05-20T11:57:04Z</dcterms:modified>
</cp:coreProperties>
</file>