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49DE3-ACC6-4325-9801-3A329990EBCA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6FEB9-E689-40F0-8B2D-DF8890BA20C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y-GB" b="1" dirty="0" smtClean="0"/>
              <a:t>Capital Budgeting and Financial Planning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Course Instructor: M.Jibran Sheikh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spreadsheet?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 spreadsheet is an electronic piece of paper divided into </a:t>
            </a:r>
            <a:r>
              <a:rPr lang="en-GB" b="1" dirty="0"/>
              <a:t>rows and columns. The intersection of a row </a:t>
            </a:r>
            <a:r>
              <a:rPr lang="en-GB" b="1" dirty="0" smtClean="0"/>
              <a:t>and </a:t>
            </a:r>
            <a:r>
              <a:rPr lang="en-GB" dirty="0" smtClean="0"/>
              <a:t>a </a:t>
            </a:r>
            <a:r>
              <a:rPr lang="en-GB" dirty="0"/>
              <a:t>column is known as a </a:t>
            </a:r>
            <a:r>
              <a:rPr lang="en-GB" b="1" dirty="0"/>
              <a:t>cell</a:t>
            </a:r>
            <a:r>
              <a:rPr lang="en-GB" b="1" dirty="0" smtClean="0"/>
              <a:t>.</a:t>
            </a:r>
          </a:p>
          <a:p>
            <a:r>
              <a:rPr lang="en-GB" dirty="0"/>
              <a:t>A spreadsheet is divided into </a:t>
            </a:r>
            <a:r>
              <a:rPr lang="en-GB" b="1" dirty="0"/>
              <a:t>rows (horizontal) and columns (vertical). The rows are numbered 1, 2, 3 . </a:t>
            </a:r>
            <a:r>
              <a:rPr lang="en-GB" b="1" dirty="0" smtClean="0"/>
              <a:t>.</a:t>
            </a:r>
            <a:r>
              <a:rPr lang="en-GB" dirty="0" smtClean="0"/>
              <a:t>etc </a:t>
            </a:r>
            <a:r>
              <a:rPr lang="en-GB" dirty="0"/>
              <a:t>and the columns lettered A, B C . . . </a:t>
            </a:r>
            <a:r>
              <a:rPr lang="en-GB" dirty="0" smtClean="0"/>
              <a:t>Etc</a:t>
            </a:r>
          </a:p>
          <a:p>
            <a:r>
              <a:rPr lang="en-GB" dirty="0"/>
              <a:t>The main examples of spreadsheet packages are Lotus 1 2 3 and Microsoft Excel. We will be referring </a:t>
            </a:r>
            <a:r>
              <a:rPr lang="en-GB" dirty="0" smtClean="0"/>
              <a:t>to </a:t>
            </a:r>
            <a:r>
              <a:rPr lang="en-GB" b="1" dirty="0" smtClean="0"/>
              <a:t>Microsoft </a:t>
            </a:r>
            <a:r>
              <a:rPr lang="en-GB" b="1" dirty="0"/>
              <a:t>Excel, as this is the most widely-used spreadsheet.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" y="1412776"/>
            <a:ext cx="782955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 Spread Sheets?????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Spreadsheets provide a tool for calculating, analysing and manipulating numerical data. </a:t>
            </a:r>
            <a:endParaRPr lang="en-GB" dirty="0" smtClean="0"/>
          </a:p>
          <a:p>
            <a:r>
              <a:rPr lang="en-GB" dirty="0" smtClean="0"/>
              <a:t>Spreadsheets make </a:t>
            </a:r>
            <a:r>
              <a:rPr lang="en-GB" dirty="0"/>
              <a:t>the calculation and manipulation of data easier and quicker. For example, the spreadsheet above </a:t>
            </a:r>
            <a:r>
              <a:rPr lang="en-GB" dirty="0" smtClean="0"/>
              <a:t>has been </a:t>
            </a:r>
            <a:r>
              <a:rPr lang="en-GB" dirty="0"/>
              <a:t>set up to calculate the totals </a:t>
            </a:r>
            <a:r>
              <a:rPr lang="en-GB" b="1" dirty="0"/>
              <a:t>automatically. If you changed your estimate of sales in February for </a:t>
            </a:r>
            <a:r>
              <a:rPr lang="en-GB" b="1" dirty="0" smtClean="0"/>
              <a:t>the </a:t>
            </a:r>
            <a:r>
              <a:rPr lang="en-GB" dirty="0" smtClean="0"/>
              <a:t>North </a:t>
            </a:r>
            <a:r>
              <a:rPr lang="en-GB" dirty="0"/>
              <a:t>region to $3,296, when you input this figure in cell C4 the totals (in E4 and C7) would </a:t>
            </a:r>
            <a:r>
              <a:rPr lang="en-GB" dirty="0" smtClean="0"/>
              <a:t>change accordingly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Uses of spreadsheets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Spreadsheets can be used for a wide range of tasks. Some common applications of spreadsheets are:</a:t>
            </a:r>
          </a:p>
          <a:p>
            <a:r>
              <a:rPr lang="en-GB" dirty="0" smtClean="0"/>
              <a:t> </a:t>
            </a:r>
            <a:r>
              <a:rPr lang="en-GB" dirty="0"/>
              <a:t>Management accounts </a:t>
            </a:r>
            <a:endParaRPr lang="en-GB" dirty="0" smtClean="0"/>
          </a:p>
          <a:p>
            <a:r>
              <a:rPr lang="en-GB" dirty="0" smtClean="0"/>
              <a:t>Revenue </a:t>
            </a:r>
            <a:r>
              <a:rPr lang="en-GB" dirty="0"/>
              <a:t>analysis and comparison</a:t>
            </a:r>
          </a:p>
          <a:p>
            <a:r>
              <a:rPr lang="en-GB" dirty="0" smtClean="0"/>
              <a:t>Cash </a:t>
            </a:r>
            <a:r>
              <a:rPr lang="en-GB" dirty="0"/>
              <a:t>flow analysis and forecasting </a:t>
            </a:r>
            <a:endParaRPr lang="en-GB" dirty="0" smtClean="0"/>
          </a:p>
          <a:p>
            <a:r>
              <a:rPr lang="en-GB" dirty="0" smtClean="0"/>
              <a:t> </a:t>
            </a:r>
            <a:r>
              <a:rPr lang="en-GB" dirty="0"/>
              <a:t>Cost analysis and comparison</a:t>
            </a:r>
          </a:p>
          <a:p>
            <a:r>
              <a:rPr lang="en-GB" dirty="0" smtClean="0"/>
              <a:t>Reconciliations </a:t>
            </a:r>
          </a:p>
          <a:p>
            <a:r>
              <a:rPr lang="en-GB" dirty="0" smtClean="0"/>
              <a:t>Budgets </a:t>
            </a:r>
            <a:r>
              <a:rPr lang="en-GB" dirty="0"/>
              <a:t>and forecasts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GB" dirty="0"/>
              <a:t>Cell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329642" cy="530408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dirty="0"/>
              <a:t>(a) Text</a:t>
            </a:r>
            <a:r>
              <a:rPr lang="en-GB" sz="2000" b="1" i="1" dirty="0"/>
              <a:t>. A text cell usually contains words. Numbers that do not represent numeric values </a:t>
            </a:r>
            <a:r>
              <a:rPr lang="en-GB" sz="2000" b="1" i="1" dirty="0" smtClean="0"/>
              <a:t>for </a:t>
            </a:r>
            <a:r>
              <a:rPr lang="en-GB" sz="2000" b="1" dirty="0" smtClean="0"/>
              <a:t>calculation </a:t>
            </a:r>
            <a:r>
              <a:rPr lang="en-GB" sz="2000" b="1" dirty="0"/>
              <a:t>purposes (</a:t>
            </a:r>
            <a:r>
              <a:rPr lang="en-GB" sz="2000" b="1" dirty="0" err="1"/>
              <a:t>eg</a:t>
            </a:r>
            <a:r>
              <a:rPr lang="en-GB" sz="2000" b="1" dirty="0"/>
              <a:t> a Part Number) may be entered in a way that tells Excel to treat the </a:t>
            </a:r>
            <a:r>
              <a:rPr lang="en-GB" sz="2000" b="1" dirty="0" smtClean="0"/>
              <a:t>cell contents </a:t>
            </a:r>
            <a:r>
              <a:rPr lang="en-GB" sz="2000" b="1" dirty="0"/>
              <a:t>as text. To do this, enter an apostrophe before the number </a:t>
            </a:r>
            <a:r>
              <a:rPr lang="en-GB" sz="2000" b="1" dirty="0" err="1"/>
              <a:t>eg</a:t>
            </a:r>
            <a:r>
              <a:rPr lang="en-GB" sz="2000" b="1" dirty="0"/>
              <a:t> '451</a:t>
            </a:r>
            <a:r>
              <a:rPr lang="en-GB" sz="2000" b="1" dirty="0" smtClean="0"/>
              <a:t>.</a:t>
            </a:r>
          </a:p>
          <a:p>
            <a:pPr>
              <a:buNone/>
            </a:pPr>
            <a:endParaRPr lang="en-GB" sz="2000" b="1" dirty="0"/>
          </a:p>
          <a:p>
            <a:pPr>
              <a:buNone/>
            </a:pPr>
            <a:r>
              <a:rPr lang="en-GB" sz="2000" b="1" dirty="0"/>
              <a:t>(b) Values</a:t>
            </a:r>
            <a:r>
              <a:rPr lang="en-GB" sz="2000" b="1" i="1" dirty="0"/>
              <a:t>. A value is a number that can be used in a calculation</a:t>
            </a:r>
            <a:r>
              <a:rPr lang="en-GB" sz="2000" b="1" i="1" dirty="0" smtClean="0"/>
              <a:t>.</a:t>
            </a:r>
          </a:p>
          <a:p>
            <a:pPr>
              <a:buNone/>
            </a:pPr>
            <a:endParaRPr lang="en-GB" sz="2000" b="1" i="1" dirty="0"/>
          </a:p>
          <a:p>
            <a:pPr>
              <a:buNone/>
            </a:pPr>
            <a:r>
              <a:rPr lang="en-GB" sz="2000" b="1" dirty="0"/>
              <a:t>(c) Formulae</a:t>
            </a:r>
            <a:r>
              <a:rPr lang="en-GB" sz="2000" b="1" i="1" dirty="0"/>
              <a:t>. A formula refers to other cells in the spreadsheet, and performs some sort </a:t>
            </a:r>
            <a:r>
              <a:rPr lang="en-GB" sz="2000" b="1" i="1" dirty="0" smtClean="0"/>
              <a:t>of </a:t>
            </a:r>
            <a:r>
              <a:rPr lang="en-GB" sz="2000" b="1" dirty="0" smtClean="0"/>
              <a:t>computation </a:t>
            </a:r>
            <a:r>
              <a:rPr lang="en-GB" sz="2000" b="1" dirty="0"/>
              <a:t>with them. For example, if cell C1 contains the formula =A1-B1, cell C1 will display </a:t>
            </a:r>
            <a:r>
              <a:rPr lang="en-GB" sz="2000" b="1" dirty="0" smtClean="0"/>
              <a:t>the result </a:t>
            </a:r>
            <a:r>
              <a:rPr lang="en-GB" sz="2000" b="1" dirty="0"/>
              <a:t>of the calculation subtracting the contents of cell B1 from the contents of cell A1. In Excel, </a:t>
            </a:r>
            <a:r>
              <a:rPr lang="en-GB" sz="2000" b="1" dirty="0" smtClean="0"/>
              <a:t>a formula </a:t>
            </a:r>
            <a:r>
              <a:rPr lang="en-GB" sz="2000" b="1" dirty="0"/>
              <a:t>always begins with an equals sign: = . </a:t>
            </a:r>
            <a:endParaRPr lang="en-GB" sz="2000" b="1" dirty="0" smtClean="0"/>
          </a:p>
          <a:p>
            <a:pPr>
              <a:buNone/>
            </a:pPr>
            <a:r>
              <a:rPr lang="en-GB" sz="2000" b="1" dirty="0" smtClean="0"/>
              <a:t>There </a:t>
            </a:r>
            <a:r>
              <a:rPr lang="en-GB" sz="2000" b="1" dirty="0"/>
              <a:t>are a wide range of </a:t>
            </a:r>
            <a:r>
              <a:rPr lang="en-GB" sz="2000" b="1" dirty="0" smtClean="0"/>
              <a:t>formulae </a:t>
            </a:r>
            <a:r>
              <a:rPr lang="en-GB" sz="2000" b="1" dirty="0"/>
              <a:t>and </a:t>
            </a:r>
            <a:r>
              <a:rPr lang="en-GB" sz="2000" b="1" dirty="0" smtClean="0"/>
              <a:t>functions available.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2700" dirty="0" smtClean="0"/>
              <a:t/>
            </a:r>
            <a:br>
              <a:rPr lang="en-GB" sz="2700" dirty="0" smtClean="0"/>
            </a:br>
            <a:r>
              <a:rPr lang="en-GB" sz="2700" dirty="0"/>
              <a:t/>
            </a:r>
            <a:br>
              <a:rPr lang="en-GB" sz="2700" dirty="0"/>
            </a:br>
            <a:r>
              <a:rPr lang="en-GB" sz="2700" dirty="0" smtClean="0"/>
              <a:t>The following illustration shows the formula bar. (If the formula bar is not visible, choose </a:t>
            </a:r>
            <a:r>
              <a:rPr lang="en-GB" sz="2700" b="1" dirty="0" smtClean="0"/>
              <a:t>View, Formula bar from Excel’s main menu.)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5932"/>
          <a:stretch>
            <a:fillRect/>
          </a:stretch>
        </p:blipFill>
        <p:spPr bwMode="auto">
          <a:xfrm>
            <a:off x="467544" y="1628800"/>
            <a:ext cx="799288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spreadsheet formulae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Excel formulae start with the equals sign =, followed by the elements to be calculated (the </a:t>
            </a:r>
            <a:r>
              <a:rPr lang="en-GB" dirty="0" smtClean="0"/>
              <a:t>operands) and </a:t>
            </a:r>
            <a:r>
              <a:rPr lang="en-GB" dirty="0"/>
              <a:t>the calculation operators. Each operand can be a value that does not change (a constant value), a </a:t>
            </a:r>
            <a:r>
              <a:rPr lang="en-GB" dirty="0" smtClean="0"/>
              <a:t>cell or </a:t>
            </a:r>
            <a:r>
              <a:rPr lang="en-GB" dirty="0"/>
              <a:t>range reference, a </a:t>
            </a:r>
            <a:r>
              <a:rPr lang="en-GB" dirty="0" smtClean="0"/>
              <a:t>label</a:t>
            </a:r>
            <a:r>
              <a:rPr lang="en-GB" dirty="0"/>
              <a:t>, a name, or a worksheet </a:t>
            </a:r>
            <a:r>
              <a:rPr lang="en-GB" dirty="0" smtClean="0"/>
              <a:t>function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800" b="1" dirty="0"/>
              <a:t>Formulae can be used to perform a variety of calculations. Here are some examples.</a:t>
            </a:r>
          </a:p>
          <a:p>
            <a:pPr>
              <a:buNone/>
            </a:pPr>
            <a:r>
              <a:rPr lang="en-GB" sz="1800" dirty="0"/>
              <a:t>(a) =C4</a:t>
            </a:r>
            <a:r>
              <a:rPr lang="en-GB" sz="1800" b="1" dirty="0"/>
              <a:t>*5. This formula multiplies the value in C4 by 5. The result will appear in the cell holding </a:t>
            </a:r>
            <a:r>
              <a:rPr lang="en-GB" sz="1800" b="1" dirty="0" smtClean="0"/>
              <a:t>the </a:t>
            </a:r>
            <a:r>
              <a:rPr lang="en-GB" sz="1800" dirty="0" smtClean="0"/>
              <a:t>formula</a:t>
            </a:r>
            <a:r>
              <a:rPr lang="en-GB" sz="1800" dirty="0"/>
              <a:t>.</a:t>
            </a:r>
          </a:p>
          <a:p>
            <a:pPr>
              <a:buNone/>
            </a:pPr>
            <a:r>
              <a:rPr lang="en-GB" sz="1800" dirty="0"/>
              <a:t>(b) =C4*B10. This </a:t>
            </a:r>
            <a:r>
              <a:rPr lang="en-GB" sz="1800" b="1" dirty="0"/>
              <a:t>multiplies the value in C4 by the value in B10.</a:t>
            </a:r>
          </a:p>
          <a:p>
            <a:pPr>
              <a:buNone/>
            </a:pPr>
            <a:r>
              <a:rPr lang="en-GB" sz="1800" dirty="0"/>
              <a:t>(c) =C4/E5. This </a:t>
            </a:r>
            <a:r>
              <a:rPr lang="en-GB" sz="1800" b="1" dirty="0"/>
              <a:t>divides the value in C4 by the value in E5. (* means multiply and / means divide by.)</a:t>
            </a:r>
          </a:p>
          <a:p>
            <a:pPr>
              <a:buNone/>
            </a:pPr>
            <a:r>
              <a:rPr lang="en-GB" sz="1800" dirty="0"/>
              <a:t>(d) =C4*B10-D1. This </a:t>
            </a:r>
            <a:r>
              <a:rPr lang="en-GB" sz="1800" b="1" dirty="0"/>
              <a:t>multiplies the value in C4 by that in B10 and then subtracts the value in D1</a:t>
            </a:r>
          </a:p>
          <a:p>
            <a:pPr>
              <a:buNone/>
            </a:pPr>
            <a:r>
              <a:rPr lang="en-GB" sz="1800" dirty="0"/>
              <a:t>from the result. Note that generally Excel will perform multiplication and division before </a:t>
            </a:r>
            <a:r>
              <a:rPr lang="en-GB" sz="1800" dirty="0" smtClean="0"/>
              <a:t>addition or subtraction</a:t>
            </a:r>
            <a:r>
              <a:rPr lang="en-GB" sz="1800" dirty="0"/>
              <a:t>. If in any doubt, use brackets (parentheses): =(C4*B10)–D1.</a:t>
            </a:r>
          </a:p>
          <a:p>
            <a:pPr>
              <a:buNone/>
            </a:pPr>
            <a:r>
              <a:rPr lang="en-GB" sz="1800" dirty="0"/>
              <a:t>(e) =C4*117.5%. This </a:t>
            </a:r>
            <a:r>
              <a:rPr lang="en-GB" sz="1800" b="1" dirty="0"/>
              <a:t>adds 17.5% to the value in C4. It could be used to calculate a price </a:t>
            </a:r>
            <a:r>
              <a:rPr lang="en-GB" sz="1800" b="1" dirty="0" smtClean="0"/>
              <a:t>including </a:t>
            </a:r>
            <a:r>
              <a:rPr lang="en-GB" sz="1800" dirty="0" smtClean="0"/>
              <a:t>17.5</a:t>
            </a:r>
            <a:r>
              <a:rPr lang="en-GB" sz="1800" dirty="0"/>
              <a:t>% sales tax.</a:t>
            </a:r>
          </a:p>
          <a:p>
            <a:pPr>
              <a:buNone/>
            </a:pPr>
            <a:r>
              <a:rPr lang="en-GB" sz="1800" dirty="0"/>
              <a:t>(f) =(C4+C5+C6)/3. Note that the </a:t>
            </a:r>
            <a:r>
              <a:rPr lang="en-GB" sz="1800" b="1" dirty="0"/>
              <a:t>brackets mean Excel would perform the addition first. Without </a:t>
            </a:r>
            <a:r>
              <a:rPr lang="en-GB" sz="1800" b="1" dirty="0" smtClean="0"/>
              <a:t>them </a:t>
            </a:r>
            <a:r>
              <a:rPr lang="en-GB" sz="1800" dirty="0" smtClean="0"/>
              <a:t>brackets</a:t>
            </a:r>
            <a:r>
              <a:rPr lang="en-GB" sz="1800" dirty="0"/>
              <a:t>, Excel would first divide the value in C6 by 3 and then add the result to the total of </a:t>
            </a:r>
            <a:r>
              <a:rPr lang="en-GB" sz="1800" dirty="0" smtClean="0"/>
              <a:t>the values </a:t>
            </a:r>
            <a:r>
              <a:rPr lang="en-GB" sz="1800" dirty="0"/>
              <a:t>in C4 and C5.</a:t>
            </a:r>
          </a:p>
          <a:p>
            <a:pPr>
              <a:buNone/>
            </a:pPr>
            <a:r>
              <a:rPr lang="en-GB" sz="1800" dirty="0"/>
              <a:t>(g) = 2^2 gives you 2 </a:t>
            </a:r>
            <a:r>
              <a:rPr lang="en-GB" sz="1800" b="1" dirty="0"/>
              <a:t>to the power of 2, in other words 22 . Likewise = 2^3 gives you 2 cubed and </a:t>
            </a:r>
            <a:r>
              <a:rPr lang="en-GB" sz="1800" b="1" dirty="0" smtClean="0"/>
              <a:t>so </a:t>
            </a:r>
            <a:r>
              <a:rPr lang="en-GB" sz="1800" dirty="0" smtClean="0"/>
              <a:t>on</a:t>
            </a:r>
            <a:r>
              <a:rPr lang="en-GB" sz="1800" dirty="0"/>
              <a:t>.</a:t>
            </a:r>
          </a:p>
          <a:p>
            <a:pPr>
              <a:buNone/>
            </a:pPr>
            <a:r>
              <a:rPr lang="en-GB" sz="1800" dirty="0"/>
              <a:t>(h) = 4^ (1/2) gives you the </a:t>
            </a:r>
            <a:r>
              <a:rPr lang="en-GB" sz="1800" b="1" dirty="0"/>
              <a:t>square root of 4. Likewise 27^(1/3) gives you the cube root of 27 and </a:t>
            </a:r>
            <a:r>
              <a:rPr lang="en-GB" sz="1800" b="1" dirty="0" smtClean="0"/>
              <a:t>so </a:t>
            </a:r>
            <a:r>
              <a:rPr lang="en-GB" sz="1800" dirty="0" smtClean="0"/>
              <a:t>on</a:t>
            </a:r>
            <a:r>
              <a:rPr lang="en-GB" sz="1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Always Keep in Mind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Without brackets, Excel calculates a formula from left to right. You can control how calculation </a:t>
            </a:r>
            <a:r>
              <a:rPr lang="en-GB" dirty="0" smtClean="0"/>
              <a:t>is performed </a:t>
            </a:r>
            <a:r>
              <a:rPr lang="en-GB" dirty="0"/>
              <a:t>by changing the syntax of the formula. For example, the formula =5+2*3 gives a result of </a:t>
            </a:r>
            <a:r>
              <a:rPr lang="en-GB" dirty="0" smtClean="0"/>
              <a:t>11 because </a:t>
            </a:r>
            <a:r>
              <a:rPr lang="en-GB" dirty="0"/>
              <a:t>Excel calculates multiplication before addition. </a:t>
            </a:r>
            <a:endParaRPr lang="en-GB" dirty="0" smtClean="0"/>
          </a:p>
          <a:p>
            <a:r>
              <a:rPr lang="en-GB" dirty="0" smtClean="0"/>
              <a:t>Excel </a:t>
            </a:r>
            <a:r>
              <a:rPr lang="en-GB" dirty="0"/>
              <a:t>would multiply 2 by 3 (resulting in 6) </a:t>
            </a:r>
            <a:r>
              <a:rPr lang="en-GB" dirty="0" smtClean="0"/>
              <a:t>and would </a:t>
            </a:r>
            <a:r>
              <a:rPr lang="en-GB" dirty="0"/>
              <a:t>then add 5.</a:t>
            </a:r>
          </a:p>
          <a:p>
            <a:r>
              <a:rPr lang="en-GB" dirty="0"/>
              <a:t>You may use parentheses to change the order of operations. </a:t>
            </a:r>
            <a:endParaRPr lang="en-GB" dirty="0" smtClean="0"/>
          </a:p>
          <a:p>
            <a:r>
              <a:rPr lang="en-GB" dirty="0" smtClean="0"/>
              <a:t>For </a:t>
            </a:r>
            <a:r>
              <a:rPr lang="en-GB" dirty="0"/>
              <a:t>example =(5+2)*3 would result in </a:t>
            </a:r>
            <a:r>
              <a:rPr lang="en-GB" dirty="0" smtClean="0"/>
              <a:t>Excel firstly </a:t>
            </a:r>
            <a:r>
              <a:rPr lang="en-GB" dirty="0"/>
              <a:t>adding the 5 and 2 together, then multiplying that result by 3 to give 21.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77768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799288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Solution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06489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GB" dirty="0" smtClean="0"/>
              <a:t>Practice Question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842493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855</Words>
  <Application>Microsoft Office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Capital Budgeting and Financial Planning</vt:lpstr>
      <vt:lpstr>What is a spreadsheet?</vt:lpstr>
      <vt:lpstr>Example</vt:lpstr>
      <vt:lpstr>Why Spread Sheets?????</vt:lpstr>
      <vt:lpstr>Uses of spreadsheets</vt:lpstr>
      <vt:lpstr>Cell contents</vt:lpstr>
      <vt:lpstr>  The following illustration shows the formula bar. (If the formula bar is not visible, choose View, Formula bar from Excel’s main menu.) </vt:lpstr>
      <vt:lpstr>Examples of spreadsheet formulae</vt:lpstr>
      <vt:lpstr>Slide 9</vt:lpstr>
      <vt:lpstr>Always Keep in Mind</vt:lpstr>
      <vt:lpstr>Example</vt:lpstr>
      <vt:lpstr>Solution</vt:lpstr>
      <vt:lpstr>Practice Question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 J Ilyas</dc:creator>
  <cp:lastModifiedBy>NTS</cp:lastModifiedBy>
  <cp:revision>18</cp:revision>
  <dcterms:created xsi:type="dcterms:W3CDTF">2013-05-20T05:25:07Z</dcterms:created>
  <dcterms:modified xsi:type="dcterms:W3CDTF">2013-05-20T10:17:23Z</dcterms:modified>
</cp:coreProperties>
</file>