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78" r:id="rId3"/>
    <p:sldId id="279" r:id="rId4"/>
    <p:sldId id="280"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03FC43-E6E2-414A-8BDB-ED9B4480DF95}"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03FC43-E6E2-414A-8BDB-ED9B4480DF95}"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03FC43-E6E2-414A-8BDB-ED9B4480DF95}"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03FC43-E6E2-414A-8BDB-ED9B4480DF95}"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03FC43-E6E2-414A-8BDB-ED9B4480DF95}" type="datetimeFigureOut">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03FC43-E6E2-414A-8BDB-ED9B4480DF95}" type="datetimeFigureOut">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03FC43-E6E2-414A-8BDB-ED9B4480DF95}" type="datetimeFigureOut">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03FC43-E6E2-414A-8BDB-ED9B4480DF95}"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03FC43-E6E2-414A-8BDB-ED9B4480DF95}"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03FC43-E6E2-414A-8BDB-ED9B4480DF95}"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03FC43-E6E2-414A-8BDB-ED9B4480DF95}"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26C69-1198-4D8D-85DD-8D5DCD9B16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03FC43-E6E2-414A-8BDB-ED9B4480DF95}" type="datetimeFigureOut">
              <a:rPr lang="en-US" smtClean="0"/>
              <a:pPr/>
              <a:t>5/16/2013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26C69-1198-4D8D-85DD-8D5DCD9B16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p:txBody>
          <a:bodyPr/>
          <a:lstStyle/>
          <a:p>
            <a:pPr eaLnBrk="1" hangingPunct="1"/>
            <a:r>
              <a:rPr lang="cy-GB" b="1" dirty="0" smtClean="0"/>
              <a:t>Capital Budgeting and Financial Planning</a:t>
            </a:r>
            <a:endParaRPr lang="en-GB" dirty="0"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GB" dirty="0" smtClean="0"/>
              <a:t>Course Instructor: M.Jibran </a:t>
            </a:r>
            <a:r>
              <a:rPr lang="en-GB" dirty="0" smtClean="0"/>
              <a:t>Sheikh</a:t>
            </a:r>
            <a:endParaRPr lang="en-GB"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143000" y="762000"/>
            <a:ext cx="8077200" cy="990600"/>
          </a:xfrm>
        </p:spPr>
        <p:txBody>
          <a:bodyPr rtlCol="0">
            <a:normAutofit fontScale="90000"/>
          </a:bodyPr>
          <a:lstStyle/>
          <a:p>
            <a:pPr eaLnBrk="1" fontAlgn="auto" hangingPunct="1">
              <a:spcAft>
                <a:spcPts val="0"/>
              </a:spcAft>
              <a:defRPr/>
            </a:pPr>
            <a:r>
              <a:rPr lang="en-US" smtClean="0"/>
              <a:t>Estimating </a:t>
            </a:r>
            <a:r>
              <a:rPr lang="en-US" smtClean="0">
                <a:latin typeface="Symbol" pitchFamily="18" charset="2"/>
              </a:rPr>
              <a:t>s</a:t>
            </a:r>
            <a:r>
              <a:rPr lang="en-US" baseline="30000" smtClean="0"/>
              <a:t>2</a:t>
            </a:r>
            <a:r>
              <a:rPr lang="en-US" smtClean="0"/>
              <a:t> with the Indirect Approach</a:t>
            </a:r>
          </a:p>
        </p:txBody>
      </p:sp>
      <p:sp>
        <p:nvSpPr>
          <p:cNvPr id="33795" name="Rectangle 3"/>
          <p:cNvSpPr>
            <a:spLocks noGrp="1" noChangeArrowheads="1"/>
          </p:cNvSpPr>
          <p:nvPr>
            <p:ph idx="1"/>
          </p:nvPr>
        </p:nvSpPr>
        <p:spPr>
          <a:xfrm>
            <a:off x="609600" y="1981200"/>
            <a:ext cx="8001000" cy="4114800"/>
          </a:xfrm>
        </p:spPr>
        <p:txBody>
          <a:bodyPr rtlCol="0">
            <a:normAutofit fontScale="92500"/>
          </a:bodyPr>
          <a:lstStyle/>
          <a:p>
            <a:pPr eaLnBrk="1" fontAlgn="auto" hangingPunct="1">
              <a:spcAft>
                <a:spcPts val="0"/>
              </a:spcAft>
              <a:buFont typeface="Arial" pitchFamily="34" charset="0"/>
              <a:buChar char="•"/>
              <a:defRPr/>
            </a:pPr>
            <a:r>
              <a:rPr lang="en-US" smtClean="0"/>
              <a:t>From the scenario analysis, we know the project’s expected value and the variance of the project’s expected value at the time the option expires.</a:t>
            </a:r>
          </a:p>
          <a:p>
            <a:pPr eaLnBrk="1" fontAlgn="auto" hangingPunct="1">
              <a:spcAft>
                <a:spcPts val="0"/>
              </a:spcAft>
              <a:buFont typeface="Arial" pitchFamily="34" charset="0"/>
              <a:buChar char="•"/>
              <a:defRPr/>
            </a:pPr>
            <a:r>
              <a:rPr lang="en-US" smtClean="0"/>
              <a:t>The questions is: “Given the current value of the project, how risky must its expected return be to generate the observed variance of the project’s value at the time the option expires?”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The Indirect Approach (Cont.)</a:t>
            </a:r>
          </a:p>
        </p:txBody>
      </p:sp>
      <p:sp>
        <p:nvSpPr>
          <p:cNvPr id="37891" name="Rectangle 3"/>
          <p:cNvSpPr>
            <a:spLocks noGrp="1" noChangeArrowheads="1"/>
          </p:cNvSpPr>
          <p:nvPr>
            <p:ph idx="1"/>
          </p:nvPr>
        </p:nvSpPr>
        <p:spPr>
          <a:xfrm>
            <a:off x="609600" y="1981200"/>
            <a:ext cx="8001000" cy="4114800"/>
          </a:xfrm>
        </p:spPr>
        <p:txBody>
          <a:bodyPr/>
          <a:lstStyle/>
          <a:p>
            <a:pPr eaLnBrk="1" hangingPunct="1"/>
            <a:r>
              <a:rPr lang="en-US" smtClean="0"/>
              <a:t>From option pricing for financial options, we know the probability distribution for returns (it is lognormal).</a:t>
            </a:r>
          </a:p>
          <a:p>
            <a:pPr eaLnBrk="1" hangingPunct="1"/>
            <a:r>
              <a:rPr lang="en-US" smtClean="0"/>
              <a:t>This allows us to specify a variance of the rate of return that gives the variance of the project’s value at the time the option expires.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150938" y="820738"/>
            <a:ext cx="7793037" cy="779462"/>
          </a:xfrm>
        </p:spPr>
        <p:txBody>
          <a:bodyPr rtlCol="0">
            <a:normAutofit fontScale="90000"/>
          </a:bodyPr>
          <a:lstStyle/>
          <a:p>
            <a:pPr eaLnBrk="1" fontAlgn="auto" hangingPunct="1">
              <a:spcAft>
                <a:spcPts val="0"/>
              </a:spcAft>
              <a:defRPr/>
            </a:pPr>
            <a:r>
              <a:rPr lang="en-US" smtClean="0"/>
              <a:t>Indirect Estimate of </a:t>
            </a:r>
            <a:r>
              <a:rPr lang="en-US" sz="5400" smtClean="0">
                <a:latin typeface="Symbol" pitchFamily="18" charset="2"/>
              </a:rPr>
              <a:t></a:t>
            </a:r>
            <a:r>
              <a:rPr lang="en-US" sz="5400" baseline="25000" smtClean="0"/>
              <a:t>2</a:t>
            </a:r>
            <a:r>
              <a:rPr lang="en-US" smtClean="0"/>
              <a:t> </a:t>
            </a:r>
          </a:p>
        </p:txBody>
      </p:sp>
      <p:sp>
        <p:nvSpPr>
          <p:cNvPr id="1028" name="Rectangle 3"/>
          <p:cNvSpPr>
            <a:spLocks noGrp="1" noChangeArrowheads="1"/>
          </p:cNvSpPr>
          <p:nvPr>
            <p:ph idx="1"/>
          </p:nvPr>
        </p:nvSpPr>
        <p:spPr>
          <a:xfrm>
            <a:off x="685800" y="1752600"/>
            <a:ext cx="7924800" cy="2209800"/>
          </a:xfrm>
        </p:spPr>
        <p:txBody>
          <a:bodyPr/>
          <a:lstStyle/>
          <a:p>
            <a:pPr eaLnBrk="1" hangingPunct="1"/>
            <a:r>
              <a:rPr lang="en-US" smtClean="0"/>
              <a:t>Here is a formula for the variance of a stock’s return, if you know the coefficient of variation of the expected stock price at some time, t, in the future:</a:t>
            </a:r>
          </a:p>
        </p:txBody>
      </p:sp>
      <p:graphicFrame>
        <p:nvGraphicFramePr>
          <p:cNvPr id="1026" name="Object 4"/>
          <p:cNvGraphicFramePr>
            <a:graphicFrameLocks noChangeAspect="1"/>
          </p:cNvGraphicFramePr>
          <p:nvPr/>
        </p:nvGraphicFramePr>
        <p:xfrm>
          <a:off x="2133600" y="3935413"/>
          <a:ext cx="4011613" cy="1627187"/>
        </p:xfrm>
        <a:graphic>
          <a:graphicData uri="http://schemas.openxmlformats.org/presentationml/2006/ole">
            <p:oleObj spid="_x0000_s31746" name="Equation" r:id="rId3" imgW="1041120" imgH="431640" progId="Equation.3">
              <p:embed/>
            </p:oleObj>
          </a:graphicData>
        </a:graphic>
      </p:graphicFrame>
      <p:sp>
        <p:nvSpPr>
          <p:cNvPr id="1029" name="Text Box 5"/>
          <p:cNvSpPr txBox="1">
            <a:spLocks noChangeArrowheads="1"/>
          </p:cNvSpPr>
          <p:nvPr/>
        </p:nvSpPr>
        <p:spPr bwMode="auto">
          <a:xfrm>
            <a:off x="838200" y="5486400"/>
            <a:ext cx="7467600" cy="1066800"/>
          </a:xfrm>
          <a:prstGeom prst="rect">
            <a:avLst/>
          </a:prstGeom>
          <a:noFill/>
          <a:ln w="12700">
            <a:noFill/>
            <a:miter lim="800000"/>
            <a:headEnd/>
            <a:tailEnd/>
          </a:ln>
        </p:spPr>
        <p:txBody>
          <a:bodyPr>
            <a:spAutoFit/>
          </a:bodyPr>
          <a:lstStyle/>
          <a:p>
            <a:pPr eaLnBrk="0" hangingPunct="0">
              <a:spcBef>
                <a:spcPct val="50000"/>
              </a:spcBef>
            </a:pPr>
            <a:r>
              <a:rPr lang="en-US" sz="3200" b="1">
                <a:solidFill>
                  <a:schemeClr val="tx1"/>
                </a:solidFill>
                <a:latin typeface="Arial" charset="0"/>
              </a:rPr>
              <a:t>We can apply this formula to the real option.</a:t>
            </a:r>
            <a:endParaRPr lang="en-US" sz="2400">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66800" y="381000"/>
            <a:ext cx="7772400" cy="1447800"/>
          </a:xfrm>
        </p:spPr>
        <p:txBody>
          <a:bodyPr rtlCol="0">
            <a:normAutofit fontScale="90000"/>
          </a:bodyPr>
          <a:lstStyle/>
          <a:p>
            <a:pPr eaLnBrk="1" fontAlgn="auto" hangingPunct="1">
              <a:spcAft>
                <a:spcPts val="0"/>
              </a:spcAft>
              <a:defRPr/>
            </a:pPr>
            <a:r>
              <a:rPr lang="en-US" sz="3600" smtClean="0"/>
              <a:t>From earlier slides, we know the value of the project for each scenario at the expiration date.</a:t>
            </a:r>
          </a:p>
        </p:txBody>
      </p:sp>
      <p:sp>
        <p:nvSpPr>
          <p:cNvPr id="38915" name="Rectangle 3"/>
          <p:cNvSpPr>
            <a:spLocks noChangeArrowheads="1"/>
          </p:cNvSpPr>
          <p:nvPr/>
        </p:nvSpPr>
        <p:spPr bwMode="auto">
          <a:xfrm>
            <a:off x="2971800" y="2286000"/>
            <a:ext cx="3544888" cy="3657600"/>
          </a:xfrm>
          <a:prstGeom prst="rect">
            <a:avLst/>
          </a:prstGeom>
          <a:noFill/>
          <a:ln w="38100">
            <a:solidFill>
              <a:schemeClr val="tx1"/>
            </a:solidFill>
            <a:miter lim="800000"/>
            <a:headEnd/>
            <a:tailEnd/>
          </a:ln>
        </p:spPr>
        <p:txBody>
          <a:bodyPr/>
          <a:lstStyle/>
          <a:p>
            <a:pPr>
              <a:lnSpc>
                <a:spcPct val="90000"/>
              </a:lnSpc>
            </a:pPr>
            <a:endParaRPr lang="en-US"/>
          </a:p>
        </p:txBody>
      </p:sp>
      <p:sp>
        <p:nvSpPr>
          <p:cNvPr id="38916" name="Rectangle 4"/>
          <p:cNvSpPr>
            <a:spLocks noChangeArrowheads="1"/>
          </p:cNvSpPr>
          <p:nvPr/>
        </p:nvSpPr>
        <p:spPr bwMode="auto">
          <a:xfrm>
            <a:off x="5111750" y="2352675"/>
            <a:ext cx="706438" cy="546100"/>
          </a:xfrm>
          <a:prstGeom prst="rect">
            <a:avLst/>
          </a:prstGeom>
          <a:noFill/>
          <a:ln w="9525">
            <a:noFill/>
            <a:miter lim="800000"/>
            <a:headEnd/>
            <a:tailEnd/>
          </a:ln>
        </p:spPr>
        <p:txBody>
          <a:bodyPr wrap="none" lIns="0" tIns="0" rIns="0" bIns="0">
            <a:spAutoFit/>
          </a:bodyPr>
          <a:lstStyle/>
          <a:p>
            <a:pPr eaLnBrk="0" hangingPunct="0"/>
            <a:r>
              <a:rPr lang="en-US" sz="31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38917" name="Rectangle 5"/>
          <p:cNvSpPr>
            <a:spLocks noChangeArrowheads="1"/>
          </p:cNvSpPr>
          <p:nvPr/>
        </p:nvSpPr>
        <p:spPr bwMode="auto">
          <a:xfrm>
            <a:off x="5630863" y="25495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38918" name="Rectangle 6"/>
          <p:cNvSpPr>
            <a:spLocks noChangeArrowheads="1"/>
          </p:cNvSpPr>
          <p:nvPr/>
        </p:nvSpPr>
        <p:spPr bwMode="auto">
          <a:xfrm>
            <a:off x="4989513" y="3398838"/>
            <a:ext cx="1517650" cy="546100"/>
          </a:xfrm>
          <a:prstGeom prst="rect">
            <a:avLst/>
          </a:prstGeom>
          <a:noFill/>
          <a:ln w="9525">
            <a:noFill/>
            <a:miter lim="800000"/>
            <a:headEnd/>
            <a:tailEnd/>
          </a:ln>
        </p:spPr>
        <p:txBody>
          <a:bodyPr wrap="none" lIns="0" tIns="0" rIns="0" bIns="0">
            <a:spAutoFit/>
          </a:bodyPr>
          <a:lstStyle/>
          <a:p>
            <a:pPr eaLnBrk="0" hangingPunct="0"/>
            <a:r>
              <a:rPr lang="en-US" sz="31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38919" name="Rectangle 7"/>
          <p:cNvSpPr>
            <a:spLocks noChangeArrowheads="1"/>
          </p:cNvSpPr>
          <p:nvPr/>
        </p:nvSpPr>
        <p:spPr bwMode="auto">
          <a:xfrm>
            <a:off x="3055938" y="3992563"/>
            <a:ext cx="811212" cy="423862"/>
          </a:xfrm>
          <a:prstGeom prst="rect">
            <a:avLst/>
          </a:prstGeom>
          <a:noFill/>
          <a:ln w="9525">
            <a:noFill/>
            <a:miter lim="800000"/>
            <a:headEnd/>
            <a:tailEnd/>
          </a:ln>
        </p:spPr>
        <p:txBody>
          <a:bodyPr wrap="none" lIns="0" tIns="0" rIns="0" bIns="0">
            <a:spAutoFit/>
          </a:bodyPr>
          <a:lstStyle/>
          <a:p>
            <a:pPr eaLnBrk="0" hangingPunct="0"/>
            <a:r>
              <a:rPr lang="en-US" sz="25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38920" name="Rectangle 8"/>
          <p:cNvSpPr>
            <a:spLocks noChangeArrowheads="1"/>
          </p:cNvSpPr>
          <p:nvPr/>
        </p:nvSpPr>
        <p:spPr bwMode="auto">
          <a:xfrm>
            <a:off x="3055938" y="4500563"/>
            <a:ext cx="1273175" cy="423862"/>
          </a:xfrm>
          <a:prstGeom prst="rect">
            <a:avLst/>
          </a:prstGeom>
          <a:noFill/>
          <a:ln w="9525">
            <a:noFill/>
            <a:miter lim="800000"/>
            <a:headEnd/>
            <a:tailEnd/>
          </a:ln>
        </p:spPr>
        <p:txBody>
          <a:bodyPr wrap="none" lIns="0" tIns="0" rIns="0" bIns="0">
            <a:spAutoFit/>
          </a:bodyPr>
          <a:lstStyle/>
          <a:p>
            <a:pPr eaLnBrk="0" hangingPunct="0"/>
            <a:r>
              <a:rPr lang="en-US" sz="25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38921" name="Rectangle 9"/>
          <p:cNvSpPr>
            <a:spLocks noChangeArrowheads="1"/>
          </p:cNvSpPr>
          <p:nvPr/>
        </p:nvSpPr>
        <p:spPr bwMode="auto">
          <a:xfrm>
            <a:off x="5092700" y="4416425"/>
            <a:ext cx="1309688" cy="546100"/>
          </a:xfrm>
          <a:prstGeom prst="rect">
            <a:avLst/>
          </a:prstGeom>
          <a:noFill/>
          <a:ln w="9525">
            <a:noFill/>
            <a:miter lim="800000"/>
            <a:headEnd/>
            <a:tailEnd/>
          </a:ln>
        </p:spPr>
        <p:txBody>
          <a:bodyPr wrap="none" lIns="0" tIns="0" rIns="0" bIns="0">
            <a:spAutoFit/>
          </a:bodyPr>
          <a:lstStyle/>
          <a:p>
            <a:pPr eaLnBrk="0" hangingPunct="0"/>
            <a:r>
              <a:rPr lang="en-US" sz="31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38922" name="Rectangle 10"/>
          <p:cNvSpPr>
            <a:spLocks noChangeArrowheads="1"/>
          </p:cNvSpPr>
          <p:nvPr/>
        </p:nvSpPr>
        <p:spPr bwMode="auto">
          <a:xfrm>
            <a:off x="3055938" y="5010150"/>
            <a:ext cx="744537" cy="423863"/>
          </a:xfrm>
          <a:prstGeom prst="rect">
            <a:avLst/>
          </a:prstGeom>
          <a:noFill/>
          <a:ln w="9525">
            <a:noFill/>
            <a:miter lim="800000"/>
            <a:headEnd/>
            <a:tailEnd/>
          </a:ln>
        </p:spPr>
        <p:txBody>
          <a:bodyPr wrap="none" lIns="0" tIns="0" rIns="0" bIns="0">
            <a:spAutoFit/>
          </a:bodyPr>
          <a:lstStyle/>
          <a:p>
            <a:pPr eaLnBrk="0" hangingPunct="0"/>
            <a:r>
              <a:rPr lang="en-US" sz="25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38923" name="Rectangle 11"/>
          <p:cNvSpPr>
            <a:spLocks noChangeArrowheads="1"/>
          </p:cNvSpPr>
          <p:nvPr/>
        </p:nvSpPr>
        <p:spPr bwMode="auto">
          <a:xfrm>
            <a:off x="5092700" y="5434013"/>
            <a:ext cx="1309688" cy="546100"/>
          </a:xfrm>
          <a:prstGeom prst="rect">
            <a:avLst/>
          </a:prstGeom>
          <a:noFill/>
          <a:ln w="9525">
            <a:noFill/>
            <a:miter lim="800000"/>
            <a:headEnd/>
            <a:tailEnd/>
          </a:ln>
        </p:spPr>
        <p:txBody>
          <a:bodyPr wrap="none" lIns="0" tIns="0" rIns="0" bIns="0">
            <a:spAutoFit/>
          </a:bodyPr>
          <a:lstStyle/>
          <a:p>
            <a:pPr eaLnBrk="0" hangingPunct="0"/>
            <a:r>
              <a:rPr lang="en-US" sz="31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38924" name="Line 12"/>
          <p:cNvSpPr>
            <a:spLocks noChangeShapeType="1"/>
          </p:cNvSpPr>
          <p:nvPr/>
        </p:nvSpPr>
        <p:spPr bwMode="auto">
          <a:xfrm>
            <a:off x="4725988" y="3360738"/>
            <a:ext cx="1587" cy="546100"/>
          </a:xfrm>
          <a:prstGeom prst="line">
            <a:avLst/>
          </a:prstGeom>
          <a:noFill/>
          <a:ln w="0">
            <a:solidFill>
              <a:srgbClr val="000000"/>
            </a:solidFill>
            <a:round/>
            <a:headEnd/>
            <a:tailEnd/>
          </a:ln>
        </p:spPr>
        <p:txBody>
          <a:bodyPr/>
          <a:lstStyle/>
          <a:p>
            <a:endParaRPr lang="en-US"/>
          </a:p>
        </p:txBody>
      </p:sp>
      <p:sp>
        <p:nvSpPr>
          <p:cNvPr id="38925" name="Rectangle 13"/>
          <p:cNvSpPr>
            <a:spLocks noChangeArrowheads="1"/>
          </p:cNvSpPr>
          <p:nvPr/>
        </p:nvSpPr>
        <p:spPr bwMode="auto">
          <a:xfrm>
            <a:off x="4725988" y="3360738"/>
            <a:ext cx="36512" cy="546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26" name="Line 14"/>
          <p:cNvSpPr>
            <a:spLocks noChangeShapeType="1"/>
          </p:cNvSpPr>
          <p:nvPr/>
        </p:nvSpPr>
        <p:spPr bwMode="auto">
          <a:xfrm>
            <a:off x="6478588" y="3398838"/>
            <a:ext cx="1587" cy="508000"/>
          </a:xfrm>
          <a:prstGeom prst="line">
            <a:avLst/>
          </a:prstGeom>
          <a:noFill/>
          <a:ln w="0">
            <a:solidFill>
              <a:srgbClr val="000000"/>
            </a:solidFill>
            <a:round/>
            <a:headEnd/>
            <a:tailEnd/>
          </a:ln>
        </p:spPr>
        <p:txBody>
          <a:bodyPr/>
          <a:lstStyle/>
          <a:p>
            <a:endParaRPr lang="en-US"/>
          </a:p>
        </p:txBody>
      </p:sp>
      <p:sp>
        <p:nvSpPr>
          <p:cNvPr id="38927" name="Rectangle 15"/>
          <p:cNvSpPr>
            <a:spLocks noChangeArrowheads="1"/>
          </p:cNvSpPr>
          <p:nvPr/>
        </p:nvSpPr>
        <p:spPr bwMode="auto">
          <a:xfrm>
            <a:off x="6478588" y="3398838"/>
            <a:ext cx="38100" cy="508000"/>
          </a:xfrm>
          <a:prstGeom prst="rect">
            <a:avLst/>
          </a:prstGeom>
          <a:solidFill>
            <a:srgbClr val="000000"/>
          </a:solidFill>
          <a:ln w="9525">
            <a:noFill/>
            <a:miter lim="800000"/>
            <a:headEnd/>
            <a:tailEnd/>
          </a:ln>
        </p:spPr>
        <p:txBody>
          <a:bodyPr/>
          <a:lstStyle/>
          <a:p>
            <a:pPr>
              <a:lnSpc>
                <a:spcPct val="90000"/>
              </a:lnSpc>
            </a:pPr>
            <a:endParaRPr lang="en-US"/>
          </a:p>
        </p:txBody>
      </p:sp>
      <p:sp>
        <p:nvSpPr>
          <p:cNvPr id="38928" name="Line 16"/>
          <p:cNvSpPr>
            <a:spLocks noChangeShapeType="1"/>
          </p:cNvSpPr>
          <p:nvPr/>
        </p:nvSpPr>
        <p:spPr bwMode="auto">
          <a:xfrm>
            <a:off x="4725988" y="4378325"/>
            <a:ext cx="1587" cy="547688"/>
          </a:xfrm>
          <a:prstGeom prst="line">
            <a:avLst/>
          </a:prstGeom>
          <a:noFill/>
          <a:ln w="0">
            <a:solidFill>
              <a:srgbClr val="000000"/>
            </a:solidFill>
            <a:round/>
            <a:headEnd/>
            <a:tailEnd/>
          </a:ln>
        </p:spPr>
        <p:txBody>
          <a:bodyPr/>
          <a:lstStyle/>
          <a:p>
            <a:endParaRPr lang="en-US"/>
          </a:p>
        </p:txBody>
      </p:sp>
      <p:sp>
        <p:nvSpPr>
          <p:cNvPr id="38929" name="Rectangle 17"/>
          <p:cNvSpPr>
            <a:spLocks noChangeArrowheads="1"/>
          </p:cNvSpPr>
          <p:nvPr/>
        </p:nvSpPr>
        <p:spPr bwMode="auto">
          <a:xfrm>
            <a:off x="4725988" y="4378325"/>
            <a:ext cx="36512" cy="547688"/>
          </a:xfrm>
          <a:prstGeom prst="rect">
            <a:avLst/>
          </a:prstGeom>
          <a:solidFill>
            <a:srgbClr val="000000"/>
          </a:solidFill>
          <a:ln w="9525">
            <a:noFill/>
            <a:miter lim="800000"/>
            <a:headEnd/>
            <a:tailEnd/>
          </a:ln>
        </p:spPr>
        <p:txBody>
          <a:bodyPr/>
          <a:lstStyle/>
          <a:p>
            <a:pPr>
              <a:lnSpc>
                <a:spcPct val="90000"/>
              </a:lnSpc>
            </a:pPr>
            <a:endParaRPr lang="en-US"/>
          </a:p>
        </p:txBody>
      </p:sp>
      <p:sp>
        <p:nvSpPr>
          <p:cNvPr id="38930" name="Line 18"/>
          <p:cNvSpPr>
            <a:spLocks noChangeShapeType="1"/>
          </p:cNvSpPr>
          <p:nvPr/>
        </p:nvSpPr>
        <p:spPr bwMode="auto">
          <a:xfrm>
            <a:off x="6478588" y="4416425"/>
            <a:ext cx="1587" cy="509588"/>
          </a:xfrm>
          <a:prstGeom prst="line">
            <a:avLst/>
          </a:prstGeom>
          <a:noFill/>
          <a:ln w="0">
            <a:solidFill>
              <a:srgbClr val="000000"/>
            </a:solidFill>
            <a:round/>
            <a:headEnd/>
            <a:tailEnd/>
          </a:ln>
        </p:spPr>
        <p:txBody>
          <a:bodyPr/>
          <a:lstStyle/>
          <a:p>
            <a:endParaRPr lang="en-US"/>
          </a:p>
        </p:txBody>
      </p:sp>
      <p:sp>
        <p:nvSpPr>
          <p:cNvPr id="38931" name="Rectangle 19"/>
          <p:cNvSpPr>
            <a:spLocks noChangeArrowheads="1"/>
          </p:cNvSpPr>
          <p:nvPr/>
        </p:nvSpPr>
        <p:spPr bwMode="auto">
          <a:xfrm>
            <a:off x="6478588" y="4416425"/>
            <a:ext cx="38100" cy="509588"/>
          </a:xfrm>
          <a:prstGeom prst="rect">
            <a:avLst/>
          </a:prstGeom>
          <a:solidFill>
            <a:srgbClr val="000000"/>
          </a:solidFill>
          <a:ln w="9525">
            <a:noFill/>
            <a:miter lim="800000"/>
            <a:headEnd/>
            <a:tailEnd/>
          </a:ln>
        </p:spPr>
        <p:txBody>
          <a:bodyPr/>
          <a:lstStyle/>
          <a:p>
            <a:pPr>
              <a:lnSpc>
                <a:spcPct val="90000"/>
              </a:lnSpc>
            </a:pPr>
            <a:endParaRPr lang="en-US"/>
          </a:p>
        </p:txBody>
      </p:sp>
      <p:sp>
        <p:nvSpPr>
          <p:cNvPr id="38932" name="Line 20"/>
          <p:cNvSpPr>
            <a:spLocks noChangeShapeType="1"/>
          </p:cNvSpPr>
          <p:nvPr/>
        </p:nvSpPr>
        <p:spPr bwMode="auto">
          <a:xfrm>
            <a:off x="4725988" y="5397500"/>
            <a:ext cx="1587" cy="546100"/>
          </a:xfrm>
          <a:prstGeom prst="line">
            <a:avLst/>
          </a:prstGeom>
          <a:noFill/>
          <a:ln w="0">
            <a:solidFill>
              <a:srgbClr val="000000"/>
            </a:solidFill>
            <a:round/>
            <a:headEnd/>
            <a:tailEnd/>
          </a:ln>
        </p:spPr>
        <p:txBody>
          <a:bodyPr/>
          <a:lstStyle/>
          <a:p>
            <a:endParaRPr lang="en-US"/>
          </a:p>
        </p:txBody>
      </p:sp>
      <p:sp>
        <p:nvSpPr>
          <p:cNvPr id="38933" name="Rectangle 21"/>
          <p:cNvSpPr>
            <a:spLocks noChangeArrowheads="1"/>
          </p:cNvSpPr>
          <p:nvPr/>
        </p:nvSpPr>
        <p:spPr bwMode="auto">
          <a:xfrm>
            <a:off x="4725988" y="5397500"/>
            <a:ext cx="36512" cy="546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34" name="Line 22"/>
          <p:cNvSpPr>
            <a:spLocks noChangeShapeType="1"/>
          </p:cNvSpPr>
          <p:nvPr/>
        </p:nvSpPr>
        <p:spPr bwMode="auto">
          <a:xfrm>
            <a:off x="6478588" y="5434013"/>
            <a:ext cx="1587" cy="509587"/>
          </a:xfrm>
          <a:prstGeom prst="line">
            <a:avLst/>
          </a:prstGeom>
          <a:noFill/>
          <a:ln w="0">
            <a:solidFill>
              <a:srgbClr val="000000"/>
            </a:solidFill>
            <a:round/>
            <a:headEnd/>
            <a:tailEnd/>
          </a:ln>
        </p:spPr>
        <p:txBody>
          <a:bodyPr/>
          <a:lstStyle/>
          <a:p>
            <a:endParaRPr lang="en-US"/>
          </a:p>
        </p:txBody>
      </p:sp>
      <p:sp>
        <p:nvSpPr>
          <p:cNvPr id="38935" name="Rectangle 23"/>
          <p:cNvSpPr>
            <a:spLocks noChangeArrowheads="1"/>
          </p:cNvSpPr>
          <p:nvPr/>
        </p:nvSpPr>
        <p:spPr bwMode="auto">
          <a:xfrm>
            <a:off x="6478588" y="5434013"/>
            <a:ext cx="38100" cy="509587"/>
          </a:xfrm>
          <a:prstGeom prst="rect">
            <a:avLst/>
          </a:prstGeom>
          <a:solidFill>
            <a:srgbClr val="000000"/>
          </a:solidFill>
          <a:ln w="9525">
            <a:noFill/>
            <a:miter lim="800000"/>
            <a:headEnd/>
            <a:tailEnd/>
          </a:ln>
        </p:spPr>
        <p:txBody>
          <a:bodyPr/>
          <a:lstStyle/>
          <a:p>
            <a:pPr>
              <a:lnSpc>
                <a:spcPct val="90000"/>
              </a:lnSpc>
            </a:pPr>
            <a:endParaRPr lang="en-US"/>
          </a:p>
        </p:txBody>
      </p:sp>
      <p:sp>
        <p:nvSpPr>
          <p:cNvPr id="38936" name="Line 24"/>
          <p:cNvSpPr>
            <a:spLocks noChangeShapeType="1"/>
          </p:cNvSpPr>
          <p:nvPr/>
        </p:nvSpPr>
        <p:spPr bwMode="auto">
          <a:xfrm>
            <a:off x="2990850" y="2851150"/>
            <a:ext cx="3516313" cy="1588"/>
          </a:xfrm>
          <a:prstGeom prst="line">
            <a:avLst/>
          </a:prstGeom>
          <a:noFill/>
          <a:ln w="0">
            <a:solidFill>
              <a:srgbClr val="000000"/>
            </a:solidFill>
            <a:round/>
            <a:headEnd/>
            <a:tailEnd/>
          </a:ln>
        </p:spPr>
        <p:txBody>
          <a:bodyPr/>
          <a:lstStyle/>
          <a:p>
            <a:endParaRPr lang="en-US"/>
          </a:p>
        </p:txBody>
      </p:sp>
      <p:sp>
        <p:nvSpPr>
          <p:cNvPr id="38937" name="Rectangle 25"/>
          <p:cNvSpPr>
            <a:spLocks noChangeArrowheads="1"/>
          </p:cNvSpPr>
          <p:nvPr/>
        </p:nvSpPr>
        <p:spPr bwMode="auto">
          <a:xfrm>
            <a:off x="2990850" y="2851150"/>
            <a:ext cx="3516313" cy="38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38" name="Line 26"/>
          <p:cNvSpPr>
            <a:spLocks noChangeShapeType="1"/>
          </p:cNvSpPr>
          <p:nvPr/>
        </p:nvSpPr>
        <p:spPr bwMode="auto">
          <a:xfrm>
            <a:off x="4762500" y="3360738"/>
            <a:ext cx="1754188" cy="1587"/>
          </a:xfrm>
          <a:prstGeom prst="line">
            <a:avLst/>
          </a:prstGeom>
          <a:noFill/>
          <a:ln w="0">
            <a:solidFill>
              <a:srgbClr val="000000"/>
            </a:solidFill>
            <a:round/>
            <a:headEnd/>
            <a:tailEnd/>
          </a:ln>
        </p:spPr>
        <p:txBody>
          <a:bodyPr/>
          <a:lstStyle/>
          <a:p>
            <a:endParaRPr lang="en-US"/>
          </a:p>
        </p:txBody>
      </p:sp>
      <p:sp>
        <p:nvSpPr>
          <p:cNvPr id="38939" name="Rectangle 27"/>
          <p:cNvSpPr>
            <a:spLocks noChangeArrowheads="1"/>
          </p:cNvSpPr>
          <p:nvPr/>
        </p:nvSpPr>
        <p:spPr bwMode="auto">
          <a:xfrm>
            <a:off x="4762500" y="3360738"/>
            <a:ext cx="1754188" cy="38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40" name="Line 28"/>
          <p:cNvSpPr>
            <a:spLocks noChangeShapeType="1"/>
          </p:cNvSpPr>
          <p:nvPr/>
        </p:nvSpPr>
        <p:spPr bwMode="auto">
          <a:xfrm>
            <a:off x="4762500" y="3870325"/>
            <a:ext cx="1754188" cy="1588"/>
          </a:xfrm>
          <a:prstGeom prst="line">
            <a:avLst/>
          </a:prstGeom>
          <a:noFill/>
          <a:ln w="0">
            <a:solidFill>
              <a:srgbClr val="000000"/>
            </a:solidFill>
            <a:round/>
            <a:headEnd/>
            <a:tailEnd/>
          </a:ln>
        </p:spPr>
        <p:txBody>
          <a:bodyPr/>
          <a:lstStyle/>
          <a:p>
            <a:endParaRPr lang="en-US"/>
          </a:p>
        </p:txBody>
      </p:sp>
      <p:sp>
        <p:nvSpPr>
          <p:cNvPr id="38941" name="Rectangle 29"/>
          <p:cNvSpPr>
            <a:spLocks noChangeArrowheads="1"/>
          </p:cNvSpPr>
          <p:nvPr/>
        </p:nvSpPr>
        <p:spPr bwMode="auto">
          <a:xfrm>
            <a:off x="4762500" y="3870325"/>
            <a:ext cx="1754188" cy="36513"/>
          </a:xfrm>
          <a:prstGeom prst="rect">
            <a:avLst/>
          </a:prstGeom>
          <a:solidFill>
            <a:srgbClr val="000000"/>
          </a:solidFill>
          <a:ln w="9525">
            <a:noFill/>
            <a:miter lim="800000"/>
            <a:headEnd/>
            <a:tailEnd/>
          </a:ln>
        </p:spPr>
        <p:txBody>
          <a:bodyPr/>
          <a:lstStyle/>
          <a:p>
            <a:pPr>
              <a:lnSpc>
                <a:spcPct val="90000"/>
              </a:lnSpc>
            </a:pPr>
            <a:endParaRPr lang="en-US"/>
          </a:p>
        </p:txBody>
      </p:sp>
      <p:sp>
        <p:nvSpPr>
          <p:cNvPr id="38942" name="Line 30"/>
          <p:cNvSpPr>
            <a:spLocks noChangeShapeType="1"/>
          </p:cNvSpPr>
          <p:nvPr/>
        </p:nvSpPr>
        <p:spPr bwMode="auto">
          <a:xfrm>
            <a:off x="4762500" y="4378325"/>
            <a:ext cx="1754188" cy="1588"/>
          </a:xfrm>
          <a:prstGeom prst="line">
            <a:avLst/>
          </a:prstGeom>
          <a:noFill/>
          <a:ln w="0">
            <a:solidFill>
              <a:srgbClr val="000000"/>
            </a:solidFill>
            <a:round/>
            <a:headEnd/>
            <a:tailEnd/>
          </a:ln>
        </p:spPr>
        <p:txBody>
          <a:bodyPr/>
          <a:lstStyle/>
          <a:p>
            <a:endParaRPr lang="en-US"/>
          </a:p>
        </p:txBody>
      </p:sp>
      <p:sp>
        <p:nvSpPr>
          <p:cNvPr id="38943" name="Rectangle 31"/>
          <p:cNvSpPr>
            <a:spLocks noChangeArrowheads="1"/>
          </p:cNvSpPr>
          <p:nvPr/>
        </p:nvSpPr>
        <p:spPr bwMode="auto">
          <a:xfrm>
            <a:off x="4762500" y="4378325"/>
            <a:ext cx="1754188" cy="38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44" name="Line 32"/>
          <p:cNvSpPr>
            <a:spLocks noChangeShapeType="1"/>
          </p:cNvSpPr>
          <p:nvPr/>
        </p:nvSpPr>
        <p:spPr bwMode="auto">
          <a:xfrm>
            <a:off x="4762500" y="4887913"/>
            <a:ext cx="1754188" cy="1587"/>
          </a:xfrm>
          <a:prstGeom prst="line">
            <a:avLst/>
          </a:prstGeom>
          <a:noFill/>
          <a:ln w="0">
            <a:solidFill>
              <a:srgbClr val="000000"/>
            </a:solidFill>
            <a:round/>
            <a:headEnd/>
            <a:tailEnd/>
          </a:ln>
        </p:spPr>
        <p:txBody>
          <a:bodyPr/>
          <a:lstStyle/>
          <a:p>
            <a:endParaRPr lang="en-US"/>
          </a:p>
        </p:txBody>
      </p:sp>
      <p:sp>
        <p:nvSpPr>
          <p:cNvPr id="38945" name="Rectangle 33"/>
          <p:cNvSpPr>
            <a:spLocks noChangeArrowheads="1"/>
          </p:cNvSpPr>
          <p:nvPr/>
        </p:nvSpPr>
        <p:spPr bwMode="auto">
          <a:xfrm>
            <a:off x="4762500" y="4887913"/>
            <a:ext cx="1754188" cy="38100"/>
          </a:xfrm>
          <a:prstGeom prst="rect">
            <a:avLst/>
          </a:prstGeom>
          <a:solidFill>
            <a:srgbClr val="000000"/>
          </a:solidFill>
          <a:ln w="9525">
            <a:noFill/>
            <a:miter lim="800000"/>
            <a:headEnd/>
            <a:tailEnd/>
          </a:ln>
        </p:spPr>
        <p:txBody>
          <a:bodyPr/>
          <a:lstStyle/>
          <a:p>
            <a:pPr>
              <a:lnSpc>
                <a:spcPct val="90000"/>
              </a:lnSpc>
            </a:pPr>
            <a:endParaRPr lang="en-US"/>
          </a:p>
        </p:txBody>
      </p:sp>
      <p:sp>
        <p:nvSpPr>
          <p:cNvPr id="38946" name="Line 34"/>
          <p:cNvSpPr>
            <a:spLocks noChangeShapeType="1"/>
          </p:cNvSpPr>
          <p:nvPr/>
        </p:nvSpPr>
        <p:spPr bwMode="auto">
          <a:xfrm>
            <a:off x="4762500" y="5397500"/>
            <a:ext cx="1754188" cy="1588"/>
          </a:xfrm>
          <a:prstGeom prst="line">
            <a:avLst/>
          </a:prstGeom>
          <a:noFill/>
          <a:ln w="0">
            <a:solidFill>
              <a:srgbClr val="000000"/>
            </a:solidFill>
            <a:round/>
            <a:headEnd/>
            <a:tailEnd/>
          </a:ln>
        </p:spPr>
        <p:txBody>
          <a:bodyPr/>
          <a:lstStyle/>
          <a:p>
            <a:endParaRPr lang="en-US"/>
          </a:p>
        </p:txBody>
      </p:sp>
      <p:sp>
        <p:nvSpPr>
          <p:cNvPr id="38947" name="Rectangle 35"/>
          <p:cNvSpPr>
            <a:spLocks noChangeArrowheads="1"/>
          </p:cNvSpPr>
          <p:nvPr/>
        </p:nvSpPr>
        <p:spPr bwMode="auto">
          <a:xfrm>
            <a:off x="4762500" y="5397500"/>
            <a:ext cx="1754188" cy="36513"/>
          </a:xfrm>
          <a:prstGeom prst="rect">
            <a:avLst/>
          </a:prstGeom>
          <a:solidFill>
            <a:srgbClr val="000000"/>
          </a:solidFill>
          <a:ln w="9525">
            <a:noFill/>
            <a:miter lim="800000"/>
            <a:headEnd/>
            <a:tailEnd/>
          </a:ln>
        </p:spPr>
        <p:txBody>
          <a:bodyPr/>
          <a:lstStyle/>
          <a:p>
            <a:pPr>
              <a:lnSpc>
                <a:spcPct val="90000"/>
              </a:lnSpc>
            </a:pPr>
            <a:endParaRPr lang="en-US"/>
          </a:p>
        </p:txBody>
      </p:sp>
      <p:sp>
        <p:nvSpPr>
          <p:cNvPr id="38948" name="Line 36"/>
          <p:cNvSpPr>
            <a:spLocks noChangeShapeType="1"/>
          </p:cNvSpPr>
          <p:nvPr/>
        </p:nvSpPr>
        <p:spPr bwMode="auto">
          <a:xfrm>
            <a:off x="4762500" y="5905500"/>
            <a:ext cx="1754188" cy="1588"/>
          </a:xfrm>
          <a:prstGeom prst="line">
            <a:avLst/>
          </a:prstGeom>
          <a:noFill/>
          <a:ln w="0">
            <a:solidFill>
              <a:srgbClr val="000000"/>
            </a:solidFill>
            <a:round/>
            <a:headEnd/>
            <a:tailEnd/>
          </a:ln>
        </p:spPr>
        <p:txBody>
          <a:bodyPr/>
          <a:lstStyle/>
          <a:p>
            <a:endParaRPr lang="en-US"/>
          </a:p>
        </p:txBody>
      </p:sp>
      <p:sp>
        <p:nvSpPr>
          <p:cNvPr id="38949" name="Rectangle 37"/>
          <p:cNvSpPr>
            <a:spLocks noChangeArrowheads="1"/>
          </p:cNvSpPr>
          <p:nvPr/>
        </p:nvSpPr>
        <p:spPr bwMode="auto">
          <a:xfrm>
            <a:off x="4762500" y="5905500"/>
            <a:ext cx="1754188" cy="38100"/>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38"/>
          <p:cNvGrpSpPr>
            <a:grpSpLocks/>
          </p:cNvGrpSpPr>
          <p:nvPr/>
        </p:nvGrpSpPr>
        <p:grpSpPr bwMode="auto">
          <a:xfrm>
            <a:off x="4094163" y="3568700"/>
            <a:ext cx="668337" cy="574675"/>
            <a:chOff x="2579" y="2248"/>
            <a:chExt cx="421" cy="362"/>
          </a:xfrm>
        </p:grpSpPr>
        <p:sp>
          <p:nvSpPr>
            <p:cNvPr id="38957" name="Line 39"/>
            <p:cNvSpPr>
              <a:spLocks noChangeShapeType="1"/>
            </p:cNvSpPr>
            <p:nvPr/>
          </p:nvSpPr>
          <p:spPr bwMode="auto">
            <a:xfrm flipV="1">
              <a:off x="2579" y="2372"/>
              <a:ext cx="273" cy="238"/>
            </a:xfrm>
            <a:prstGeom prst="line">
              <a:avLst/>
            </a:prstGeom>
            <a:noFill/>
            <a:ln w="38100">
              <a:solidFill>
                <a:srgbClr val="000000"/>
              </a:solidFill>
              <a:round/>
              <a:headEnd/>
              <a:tailEnd/>
            </a:ln>
          </p:spPr>
          <p:txBody>
            <a:bodyPr/>
            <a:lstStyle/>
            <a:p>
              <a:endParaRPr lang="en-US"/>
            </a:p>
          </p:txBody>
        </p:sp>
        <p:sp>
          <p:nvSpPr>
            <p:cNvPr id="38958" name="Freeform 40"/>
            <p:cNvSpPr>
              <a:spLocks/>
            </p:cNvSpPr>
            <p:nvPr/>
          </p:nvSpPr>
          <p:spPr bwMode="auto">
            <a:xfrm>
              <a:off x="2775" y="2248"/>
              <a:ext cx="225" cy="213"/>
            </a:xfrm>
            <a:custGeom>
              <a:avLst/>
              <a:gdLst>
                <a:gd name="T0" fmla="*/ 136 w 225"/>
                <a:gd name="T1" fmla="*/ 213 h 213"/>
                <a:gd name="T2" fmla="*/ 225 w 225"/>
                <a:gd name="T3" fmla="*/ 0 h 213"/>
                <a:gd name="T4" fmla="*/ 0 w 225"/>
                <a:gd name="T5" fmla="*/ 59 h 213"/>
                <a:gd name="T6" fmla="*/ 136 w 225"/>
                <a:gd name="T7" fmla="*/ 213 h 213"/>
                <a:gd name="T8" fmla="*/ 0 60000 65536"/>
                <a:gd name="T9" fmla="*/ 0 60000 65536"/>
                <a:gd name="T10" fmla="*/ 0 60000 65536"/>
                <a:gd name="T11" fmla="*/ 0 60000 65536"/>
                <a:gd name="T12" fmla="*/ 0 w 225"/>
                <a:gd name="T13" fmla="*/ 0 h 213"/>
                <a:gd name="T14" fmla="*/ 225 w 225"/>
                <a:gd name="T15" fmla="*/ 213 h 213"/>
              </a:gdLst>
              <a:ahLst/>
              <a:cxnLst>
                <a:cxn ang="T8">
                  <a:pos x="T0" y="T1"/>
                </a:cxn>
                <a:cxn ang="T9">
                  <a:pos x="T2" y="T3"/>
                </a:cxn>
                <a:cxn ang="T10">
                  <a:pos x="T4" y="T5"/>
                </a:cxn>
                <a:cxn ang="T11">
                  <a:pos x="T6" y="T7"/>
                </a:cxn>
              </a:cxnLst>
              <a:rect l="T12" t="T13" r="T14" b="T15"/>
              <a:pathLst>
                <a:path w="225" h="213">
                  <a:moveTo>
                    <a:pt x="136" y="213"/>
                  </a:moveTo>
                  <a:lnTo>
                    <a:pt x="225" y="0"/>
                  </a:lnTo>
                  <a:lnTo>
                    <a:pt x="0" y="59"/>
                  </a:lnTo>
                  <a:lnTo>
                    <a:pt x="136" y="213"/>
                  </a:lnTo>
                  <a:close/>
                </a:path>
              </a:pathLst>
            </a:custGeom>
            <a:solidFill>
              <a:srgbClr val="000000"/>
            </a:solidFill>
            <a:ln w="9525">
              <a:noFill/>
              <a:round/>
              <a:headEnd/>
              <a:tailEnd/>
            </a:ln>
          </p:spPr>
          <p:txBody>
            <a:bodyPr/>
            <a:lstStyle/>
            <a:p>
              <a:endParaRPr lang="en-US"/>
            </a:p>
          </p:txBody>
        </p:sp>
      </p:grpSp>
      <p:grpSp>
        <p:nvGrpSpPr>
          <p:cNvPr id="3" name="Group 41"/>
          <p:cNvGrpSpPr>
            <a:grpSpLocks/>
          </p:cNvGrpSpPr>
          <p:nvPr/>
        </p:nvGrpSpPr>
        <p:grpSpPr bwMode="auto">
          <a:xfrm>
            <a:off x="4424363" y="4529138"/>
            <a:ext cx="404812" cy="311150"/>
            <a:chOff x="2787" y="2853"/>
            <a:chExt cx="255" cy="196"/>
          </a:xfrm>
        </p:grpSpPr>
        <p:sp>
          <p:nvSpPr>
            <p:cNvPr id="38955" name="Line 42"/>
            <p:cNvSpPr>
              <a:spLocks noChangeShapeType="1"/>
            </p:cNvSpPr>
            <p:nvPr/>
          </p:nvSpPr>
          <p:spPr bwMode="auto">
            <a:xfrm>
              <a:off x="2787" y="2948"/>
              <a:ext cx="77" cy="1"/>
            </a:xfrm>
            <a:prstGeom prst="line">
              <a:avLst/>
            </a:prstGeom>
            <a:noFill/>
            <a:ln w="28575">
              <a:solidFill>
                <a:srgbClr val="000000"/>
              </a:solidFill>
              <a:round/>
              <a:headEnd/>
              <a:tailEnd/>
            </a:ln>
          </p:spPr>
          <p:txBody>
            <a:bodyPr/>
            <a:lstStyle/>
            <a:p>
              <a:endParaRPr lang="en-US"/>
            </a:p>
          </p:txBody>
        </p:sp>
        <p:sp>
          <p:nvSpPr>
            <p:cNvPr id="38956" name="Freeform 43"/>
            <p:cNvSpPr>
              <a:spLocks/>
            </p:cNvSpPr>
            <p:nvPr/>
          </p:nvSpPr>
          <p:spPr bwMode="auto">
            <a:xfrm>
              <a:off x="2852" y="2853"/>
              <a:ext cx="190" cy="196"/>
            </a:xfrm>
            <a:custGeom>
              <a:avLst/>
              <a:gdLst>
                <a:gd name="T0" fmla="*/ 0 w 190"/>
                <a:gd name="T1" fmla="*/ 196 h 196"/>
                <a:gd name="T2" fmla="*/ 190 w 190"/>
                <a:gd name="T3" fmla="*/ 95 h 196"/>
                <a:gd name="T4" fmla="*/ 0 w 190"/>
                <a:gd name="T5" fmla="*/ 0 h 196"/>
                <a:gd name="T6" fmla="*/ 0 w 190"/>
                <a:gd name="T7" fmla="*/ 196 h 196"/>
                <a:gd name="T8" fmla="*/ 0 60000 65536"/>
                <a:gd name="T9" fmla="*/ 0 60000 65536"/>
                <a:gd name="T10" fmla="*/ 0 60000 65536"/>
                <a:gd name="T11" fmla="*/ 0 60000 65536"/>
                <a:gd name="T12" fmla="*/ 0 w 190"/>
                <a:gd name="T13" fmla="*/ 0 h 196"/>
                <a:gd name="T14" fmla="*/ 190 w 190"/>
                <a:gd name="T15" fmla="*/ 196 h 196"/>
              </a:gdLst>
              <a:ahLst/>
              <a:cxnLst>
                <a:cxn ang="T8">
                  <a:pos x="T0" y="T1"/>
                </a:cxn>
                <a:cxn ang="T9">
                  <a:pos x="T2" y="T3"/>
                </a:cxn>
                <a:cxn ang="T10">
                  <a:pos x="T4" y="T5"/>
                </a:cxn>
                <a:cxn ang="T11">
                  <a:pos x="T6" y="T7"/>
                </a:cxn>
              </a:cxnLst>
              <a:rect l="T12" t="T13" r="T14" b="T15"/>
              <a:pathLst>
                <a:path w="190" h="196">
                  <a:moveTo>
                    <a:pt x="0" y="196"/>
                  </a:moveTo>
                  <a:lnTo>
                    <a:pt x="190" y="95"/>
                  </a:lnTo>
                  <a:lnTo>
                    <a:pt x="0" y="0"/>
                  </a:lnTo>
                  <a:lnTo>
                    <a:pt x="0" y="196"/>
                  </a:lnTo>
                  <a:close/>
                </a:path>
              </a:pathLst>
            </a:custGeom>
            <a:solidFill>
              <a:srgbClr val="000000"/>
            </a:solidFill>
            <a:ln w="9525">
              <a:noFill/>
              <a:round/>
              <a:headEnd/>
              <a:tailEnd/>
            </a:ln>
          </p:spPr>
          <p:txBody>
            <a:bodyPr/>
            <a:lstStyle/>
            <a:p>
              <a:endParaRPr lang="en-US"/>
            </a:p>
          </p:txBody>
        </p:sp>
      </p:grpSp>
      <p:grpSp>
        <p:nvGrpSpPr>
          <p:cNvPr id="4" name="Group 44"/>
          <p:cNvGrpSpPr>
            <a:grpSpLocks/>
          </p:cNvGrpSpPr>
          <p:nvPr/>
        </p:nvGrpSpPr>
        <p:grpSpPr bwMode="auto">
          <a:xfrm>
            <a:off x="3867150" y="5273675"/>
            <a:ext cx="858838" cy="377825"/>
            <a:chOff x="2436" y="3322"/>
            <a:chExt cx="541" cy="238"/>
          </a:xfrm>
        </p:grpSpPr>
        <p:sp>
          <p:nvSpPr>
            <p:cNvPr id="38953" name="Line 45"/>
            <p:cNvSpPr>
              <a:spLocks noChangeShapeType="1"/>
            </p:cNvSpPr>
            <p:nvPr/>
          </p:nvSpPr>
          <p:spPr bwMode="auto">
            <a:xfrm>
              <a:off x="2436" y="3322"/>
              <a:ext cx="374" cy="143"/>
            </a:xfrm>
            <a:prstGeom prst="line">
              <a:avLst/>
            </a:prstGeom>
            <a:noFill/>
            <a:ln w="28575">
              <a:solidFill>
                <a:srgbClr val="000000"/>
              </a:solidFill>
              <a:round/>
              <a:headEnd/>
              <a:tailEnd/>
            </a:ln>
          </p:spPr>
          <p:txBody>
            <a:bodyPr/>
            <a:lstStyle/>
            <a:p>
              <a:endParaRPr lang="en-US"/>
            </a:p>
          </p:txBody>
        </p:sp>
        <p:sp>
          <p:nvSpPr>
            <p:cNvPr id="38954" name="Freeform 46"/>
            <p:cNvSpPr>
              <a:spLocks/>
            </p:cNvSpPr>
            <p:nvPr/>
          </p:nvSpPr>
          <p:spPr bwMode="auto">
            <a:xfrm>
              <a:off x="2763" y="3376"/>
              <a:ext cx="214" cy="184"/>
            </a:xfrm>
            <a:custGeom>
              <a:avLst/>
              <a:gdLst>
                <a:gd name="T0" fmla="*/ 0 w 214"/>
                <a:gd name="T1" fmla="*/ 184 h 184"/>
                <a:gd name="T2" fmla="*/ 214 w 214"/>
                <a:gd name="T3" fmla="*/ 154 h 184"/>
                <a:gd name="T4" fmla="*/ 65 w 214"/>
                <a:gd name="T5" fmla="*/ 0 h 184"/>
                <a:gd name="T6" fmla="*/ 0 w 214"/>
                <a:gd name="T7" fmla="*/ 184 h 184"/>
                <a:gd name="T8" fmla="*/ 0 60000 65536"/>
                <a:gd name="T9" fmla="*/ 0 60000 65536"/>
                <a:gd name="T10" fmla="*/ 0 60000 65536"/>
                <a:gd name="T11" fmla="*/ 0 60000 65536"/>
                <a:gd name="T12" fmla="*/ 0 w 214"/>
                <a:gd name="T13" fmla="*/ 0 h 184"/>
                <a:gd name="T14" fmla="*/ 214 w 214"/>
                <a:gd name="T15" fmla="*/ 184 h 184"/>
              </a:gdLst>
              <a:ahLst/>
              <a:cxnLst>
                <a:cxn ang="T8">
                  <a:pos x="T0" y="T1"/>
                </a:cxn>
                <a:cxn ang="T9">
                  <a:pos x="T2" y="T3"/>
                </a:cxn>
                <a:cxn ang="T10">
                  <a:pos x="T4" y="T5"/>
                </a:cxn>
                <a:cxn ang="T11">
                  <a:pos x="T6" y="T7"/>
                </a:cxn>
              </a:cxnLst>
              <a:rect l="T12" t="T13" r="T14" b="T15"/>
              <a:pathLst>
                <a:path w="214" h="184">
                  <a:moveTo>
                    <a:pt x="0" y="184"/>
                  </a:moveTo>
                  <a:lnTo>
                    <a:pt x="214" y="154"/>
                  </a:lnTo>
                  <a:lnTo>
                    <a:pt x="65" y="0"/>
                  </a:lnTo>
                  <a:lnTo>
                    <a:pt x="0" y="184"/>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609600" y="684213"/>
            <a:ext cx="7924800" cy="1220787"/>
          </a:xfrm>
          <a:prstGeom prst="rect">
            <a:avLst/>
          </a:prstGeom>
          <a:noFill/>
          <a:ln w="50800">
            <a:noFill/>
            <a:miter lim="800000"/>
            <a:headEnd/>
            <a:tailEnd/>
          </a:ln>
        </p:spPr>
        <p:txBody>
          <a:bodyPr wrap="none" anchor="ctr"/>
          <a:lstStyle/>
          <a:p>
            <a:pPr>
              <a:lnSpc>
                <a:spcPct val="90000"/>
              </a:lnSpc>
            </a:pPr>
            <a:endParaRPr lang="en-US"/>
          </a:p>
        </p:txBody>
      </p:sp>
      <p:sp>
        <p:nvSpPr>
          <p:cNvPr id="36867" name="Rectangle 3"/>
          <p:cNvSpPr>
            <a:spLocks noGrp="1" noChangeArrowheads="1"/>
          </p:cNvSpPr>
          <p:nvPr>
            <p:ph type="title"/>
          </p:nvPr>
        </p:nvSpPr>
        <p:spPr>
          <a:xfrm>
            <a:off x="838200" y="533400"/>
            <a:ext cx="7772400" cy="1066800"/>
          </a:xfrm>
        </p:spPr>
        <p:txBody>
          <a:bodyPr lIns="92075" tIns="46038" rIns="92075" bIns="46038" rtlCol="0">
            <a:normAutofit fontScale="90000"/>
          </a:bodyPr>
          <a:lstStyle/>
          <a:p>
            <a:pPr eaLnBrk="1" fontAlgn="auto" hangingPunct="1">
              <a:spcAft>
                <a:spcPts val="0"/>
              </a:spcAft>
              <a:defRPr/>
            </a:pPr>
            <a:r>
              <a:rPr lang="en-US" sz="4000" smtClean="0"/>
              <a:t>Other Factors to Consider When Deciding When to Invest</a:t>
            </a:r>
          </a:p>
        </p:txBody>
      </p:sp>
      <p:sp>
        <p:nvSpPr>
          <p:cNvPr id="39940" name="Rectangle 4"/>
          <p:cNvSpPr>
            <a:spLocks noGrp="1" noChangeArrowheads="1"/>
          </p:cNvSpPr>
          <p:nvPr>
            <p:ph idx="1"/>
          </p:nvPr>
        </p:nvSpPr>
        <p:spPr>
          <a:xfrm>
            <a:off x="685800" y="2133600"/>
            <a:ext cx="7848600" cy="3886200"/>
          </a:xfrm>
        </p:spPr>
        <p:txBody>
          <a:bodyPr lIns="92075" tIns="46038" rIns="92075" bIns="46038"/>
          <a:lstStyle/>
          <a:p>
            <a:pPr eaLnBrk="1" hangingPunct="1"/>
            <a:r>
              <a:rPr lang="en-US" smtClean="0"/>
              <a:t>Delaying the project means that cash flows come later rather than sooner.</a:t>
            </a:r>
          </a:p>
          <a:p>
            <a:pPr eaLnBrk="1" hangingPunct="1"/>
            <a:r>
              <a:rPr lang="en-US" smtClean="0"/>
              <a:t>It might make sense to proceed today if there are important advantages to being the first competitor to enter a market.</a:t>
            </a:r>
          </a:p>
          <a:p>
            <a:pPr eaLnBrk="1" hangingPunct="1"/>
            <a:r>
              <a:rPr lang="en-US" smtClean="0"/>
              <a:t>Waiting may allow you to take advantage of changing conditions.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143000" y="506413"/>
            <a:ext cx="7793038" cy="1169987"/>
          </a:xfrm>
        </p:spPr>
        <p:txBody>
          <a:bodyPr rtlCol="0">
            <a:normAutofit fontScale="90000"/>
          </a:bodyPr>
          <a:lstStyle/>
          <a:p>
            <a:pPr eaLnBrk="1" fontAlgn="auto" hangingPunct="1">
              <a:spcAft>
                <a:spcPts val="0"/>
              </a:spcAft>
              <a:defRPr/>
            </a:pPr>
            <a:r>
              <a:rPr lang="en-US" smtClean="0"/>
              <a:t>A New Situation: Cost is $75 Million, No Option to Wait</a:t>
            </a:r>
          </a:p>
        </p:txBody>
      </p:sp>
      <p:sp>
        <p:nvSpPr>
          <p:cNvPr id="40963" name="Rectangle 3"/>
          <p:cNvSpPr>
            <a:spLocks noChangeArrowheads="1"/>
          </p:cNvSpPr>
          <p:nvPr/>
        </p:nvSpPr>
        <p:spPr bwMode="auto">
          <a:xfrm>
            <a:off x="228600" y="1828800"/>
            <a:ext cx="8534400" cy="3346450"/>
          </a:xfrm>
          <a:prstGeom prst="rect">
            <a:avLst/>
          </a:prstGeom>
          <a:noFill/>
          <a:ln w="38100">
            <a:solidFill>
              <a:schemeClr val="tx1"/>
            </a:solidFill>
            <a:miter lim="800000"/>
            <a:headEnd/>
            <a:tailEnd/>
          </a:ln>
        </p:spPr>
        <p:txBody>
          <a:bodyPr/>
          <a:lstStyle/>
          <a:p>
            <a:pPr>
              <a:lnSpc>
                <a:spcPct val="90000"/>
              </a:lnSpc>
            </a:pPr>
            <a:endParaRPr lang="en-US"/>
          </a:p>
        </p:txBody>
      </p:sp>
      <p:sp>
        <p:nvSpPr>
          <p:cNvPr id="40964" name="Rectangle 4"/>
          <p:cNvSpPr>
            <a:spLocks noChangeArrowheads="1"/>
          </p:cNvSpPr>
          <p:nvPr/>
        </p:nvSpPr>
        <p:spPr bwMode="auto">
          <a:xfrm>
            <a:off x="7331075" y="3101975"/>
            <a:ext cx="1423988" cy="419100"/>
          </a:xfrm>
          <a:prstGeom prst="rect">
            <a:avLst/>
          </a:prstGeom>
          <a:solidFill>
            <a:srgbClr val="FFFF99"/>
          </a:solidFill>
          <a:ln w="9525">
            <a:noFill/>
            <a:miter lim="800000"/>
            <a:headEnd/>
            <a:tailEnd/>
          </a:ln>
        </p:spPr>
        <p:txBody>
          <a:bodyPr/>
          <a:lstStyle/>
          <a:p>
            <a:pPr>
              <a:lnSpc>
                <a:spcPct val="90000"/>
              </a:lnSpc>
            </a:pPr>
            <a:endParaRPr lang="en-US"/>
          </a:p>
        </p:txBody>
      </p:sp>
      <p:sp>
        <p:nvSpPr>
          <p:cNvPr id="40965" name="Rectangle 5"/>
          <p:cNvSpPr>
            <a:spLocks noChangeArrowheads="1"/>
          </p:cNvSpPr>
          <p:nvPr/>
        </p:nvSpPr>
        <p:spPr bwMode="auto">
          <a:xfrm>
            <a:off x="7331075" y="3925888"/>
            <a:ext cx="1423988" cy="419100"/>
          </a:xfrm>
          <a:prstGeom prst="rect">
            <a:avLst/>
          </a:prstGeom>
          <a:solidFill>
            <a:srgbClr val="FFFF99"/>
          </a:solidFill>
          <a:ln w="9525">
            <a:noFill/>
            <a:miter lim="800000"/>
            <a:headEnd/>
            <a:tailEnd/>
          </a:ln>
        </p:spPr>
        <p:txBody>
          <a:bodyPr/>
          <a:lstStyle/>
          <a:p>
            <a:pPr>
              <a:lnSpc>
                <a:spcPct val="90000"/>
              </a:lnSpc>
            </a:pPr>
            <a:endParaRPr lang="en-US"/>
          </a:p>
        </p:txBody>
      </p:sp>
      <p:sp>
        <p:nvSpPr>
          <p:cNvPr id="40966" name="Rectangle 6"/>
          <p:cNvSpPr>
            <a:spLocks noChangeArrowheads="1"/>
          </p:cNvSpPr>
          <p:nvPr/>
        </p:nvSpPr>
        <p:spPr bwMode="auto">
          <a:xfrm>
            <a:off x="7331075" y="4748213"/>
            <a:ext cx="1423988" cy="419100"/>
          </a:xfrm>
          <a:prstGeom prst="rect">
            <a:avLst/>
          </a:prstGeom>
          <a:solidFill>
            <a:srgbClr val="FFFF99"/>
          </a:solidFill>
          <a:ln w="9525">
            <a:noFill/>
            <a:miter lim="800000"/>
            <a:headEnd/>
            <a:tailEnd/>
          </a:ln>
        </p:spPr>
        <p:txBody>
          <a:bodyPr/>
          <a:lstStyle/>
          <a:p>
            <a:pPr>
              <a:lnSpc>
                <a:spcPct val="90000"/>
              </a:lnSpc>
            </a:pPr>
            <a:endParaRPr lang="en-US"/>
          </a:p>
        </p:txBody>
      </p:sp>
      <p:sp>
        <p:nvSpPr>
          <p:cNvPr id="40967" name="Rectangle 7"/>
          <p:cNvSpPr>
            <a:spLocks noChangeArrowheads="1"/>
          </p:cNvSpPr>
          <p:nvPr/>
        </p:nvSpPr>
        <p:spPr bwMode="auto">
          <a:xfrm>
            <a:off x="663575" y="1851025"/>
            <a:ext cx="769938"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80"/>
                </a:solidFill>
                <a:latin typeface="Times New Roman" pitchFamily="18" charset="0"/>
              </a:rPr>
              <a:t>Cost</a:t>
            </a:r>
            <a:endParaRPr lang="en-US" sz="2400">
              <a:solidFill>
                <a:schemeClr val="tx1"/>
              </a:solidFill>
              <a:latin typeface="Times New Roman" pitchFamily="18" charset="0"/>
            </a:endParaRPr>
          </a:p>
        </p:txBody>
      </p:sp>
      <p:sp>
        <p:nvSpPr>
          <p:cNvPr id="40968" name="Rectangle 8"/>
          <p:cNvSpPr>
            <a:spLocks noChangeArrowheads="1"/>
          </p:cNvSpPr>
          <p:nvPr/>
        </p:nvSpPr>
        <p:spPr bwMode="auto">
          <a:xfrm>
            <a:off x="7437438" y="1851025"/>
            <a:ext cx="14017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NPV this</a:t>
            </a:r>
            <a:endParaRPr lang="en-US" sz="2400">
              <a:solidFill>
                <a:schemeClr val="tx1"/>
              </a:solidFill>
              <a:latin typeface="Times New Roman" pitchFamily="18" charset="0"/>
            </a:endParaRPr>
          </a:p>
        </p:txBody>
      </p:sp>
      <p:sp>
        <p:nvSpPr>
          <p:cNvPr id="40969" name="Rectangle 9"/>
          <p:cNvSpPr>
            <a:spLocks noChangeArrowheads="1"/>
          </p:cNvSpPr>
          <p:nvPr/>
        </p:nvSpPr>
        <p:spPr bwMode="auto">
          <a:xfrm>
            <a:off x="854075" y="2293938"/>
            <a:ext cx="635000" cy="381000"/>
          </a:xfrm>
          <a:prstGeom prst="rect">
            <a:avLst/>
          </a:prstGeom>
          <a:noFill/>
          <a:ln w="9525">
            <a:noFill/>
            <a:miter lim="800000"/>
            <a:headEnd/>
            <a:tailEnd/>
          </a:ln>
        </p:spPr>
        <p:txBody>
          <a:bodyPr wrap="none" lIns="0" tIns="0" rIns="0" bIns="0">
            <a:spAutoFit/>
          </a:bodyPr>
          <a:lstStyle/>
          <a:p>
            <a:pPr eaLnBrk="0" hangingPunct="0"/>
            <a:r>
              <a:rPr lang="en-US" sz="2500" b="1">
                <a:solidFill>
                  <a:srgbClr val="000080"/>
                </a:solidFill>
                <a:latin typeface="Times New Roman" pitchFamily="18" charset="0"/>
              </a:rPr>
              <a:t>2003</a:t>
            </a:r>
            <a:endParaRPr lang="en-US" sz="2400">
              <a:solidFill>
                <a:schemeClr val="tx1"/>
              </a:solidFill>
              <a:latin typeface="Times New Roman" pitchFamily="18" charset="0"/>
            </a:endParaRPr>
          </a:p>
        </p:txBody>
      </p:sp>
      <p:sp>
        <p:nvSpPr>
          <p:cNvPr id="40970" name="Rectangle 10"/>
          <p:cNvSpPr>
            <a:spLocks noChangeArrowheads="1"/>
          </p:cNvSpPr>
          <p:nvPr/>
        </p:nvSpPr>
        <p:spPr bwMode="auto">
          <a:xfrm>
            <a:off x="2011363" y="2293938"/>
            <a:ext cx="749300" cy="381000"/>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40971" name="Rectangle 11"/>
          <p:cNvSpPr>
            <a:spLocks noChangeArrowheads="1"/>
          </p:cNvSpPr>
          <p:nvPr/>
        </p:nvSpPr>
        <p:spPr bwMode="auto">
          <a:xfrm>
            <a:off x="3687763" y="2293938"/>
            <a:ext cx="635000" cy="381000"/>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40972" name="Rectangle 12"/>
          <p:cNvSpPr>
            <a:spLocks noChangeArrowheads="1"/>
          </p:cNvSpPr>
          <p:nvPr/>
        </p:nvSpPr>
        <p:spPr bwMode="auto">
          <a:xfrm>
            <a:off x="5105400" y="2293938"/>
            <a:ext cx="635000" cy="381000"/>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40973" name="Rectangle 13"/>
          <p:cNvSpPr>
            <a:spLocks noChangeArrowheads="1"/>
          </p:cNvSpPr>
          <p:nvPr/>
        </p:nvSpPr>
        <p:spPr bwMode="auto">
          <a:xfrm>
            <a:off x="6523038" y="2293938"/>
            <a:ext cx="635000" cy="381000"/>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40974" name="Rectangle 14"/>
          <p:cNvSpPr>
            <a:spLocks noChangeArrowheads="1"/>
          </p:cNvSpPr>
          <p:nvPr/>
        </p:nvSpPr>
        <p:spPr bwMode="auto">
          <a:xfrm>
            <a:off x="7459663" y="2293938"/>
            <a:ext cx="1355725"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Scenario</a:t>
            </a:r>
            <a:endParaRPr lang="en-US" sz="2400">
              <a:solidFill>
                <a:schemeClr val="tx1"/>
              </a:solidFill>
              <a:latin typeface="Times New Roman" pitchFamily="18" charset="0"/>
            </a:endParaRPr>
          </a:p>
        </p:txBody>
      </p:sp>
      <p:sp>
        <p:nvSpPr>
          <p:cNvPr id="40975" name="Rectangle 15"/>
          <p:cNvSpPr>
            <a:spLocks noChangeArrowheads="1"/>
          </p:cNvSpPr>
          <p:nvPr/>
        </p:nvSpPr>
        <p:spPr bwMode="auto">
          <a:xfrm>
            <a:off x="3954463" y="3117850"/>
            <a:ext cx="6397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0976" name="Rectangle 16"/>
          <p:cNvSpPr>
            <a:spLocks noChangeArrowheads="1"/>
          </p:cNvSpPr>
          <p:nvPr/>
        </p:nvSpPr>
        <p:spPr bwMode="auto">
          <a:xfrm>
            <a:off x="5372100" y="3117850"/>
            <a:ext cx="639763"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0977" name="Rectangle 17"/>
          <p:cNvSpPr>
            <a:spLocks noChangeArrowheads="1"/>
          </p:cNvSpPr>
          <p:nvPr/>
        </p:nvSpPr>
        <p:spPr bwMode="auto">
          <a:xfrm>
            <a:off x="6789738" y="3117850"/>
            <a:ext cx="6397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0978" name="Rectangle 18"/>
          <p:cNvSpPr>
            <a:spLocks noChangeArrowheads="1"/>
          </p:cNvSpPr>
          <p:nvPr/>
        </p:nvSpPr>
        <p:spPr bwMode="auto">
          <a:xfrm>
            <a:off x="7802563" y="3117850"/>
            <a:ext cx="10588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$36.91</a:t>
            </a:r>
            <a:endParaRPr lang="en-US" sz="2400">
              <a:solidFill>
                <a:schemeClr val="tx1"/>
              </a:solidFill>
              <a:latin typeface="Times New Roman" pitchFamily="18" charset="0"/>
            </a:endParaRPr>
          </a:p>
        </p:txBody>
      </p:sp>
      <p:sp>
        <p:nvSpPr>
          <p:cNvPr id="40979" name="Rectangle 19"/>
          <p:cNvSpPr>
            <a:spLocks noChangeArrowheads="1"/>
          </p:cNvSpPr>
          <p:nvPr/>
        </p:nvSpPr>
        <p:spPr bwMode="auto">
          <a:xfrm>
            <a:off x="1722438" y="3529013"/>
            <a:ext cx="800100"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0980" name="Rectangle 20"/>
          <p:cNvSpPr>
            <a:spLocks noChangeArrowheads="1"/>
          </p:cNvSpPr>
          <p:nvPr/>
        </p:nvSpPr>
        <p:spPr bwMode="auto">
          <a:xfrm>
            <a:off x="669925" y="3940175"/>
            <a:ext cx="746125"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80"/>
                </a:solidFill>
                <a:latin typeface="Times New Roman" pitchFamily="18" charset="0"/>
              </a:rPr>
              <a:t>-$75</a:t>
            </a:r>
            <a:endParaRPr lang="en-US" sz="2400">
              <a:solidFill>
                <a:schemeClr val="tx1"/>
              </a:solidFill>
              <a:latin typeface="Times New Roman" pitchFamily="18" charset="0"/>
            </a:endParaRPr>
          </a:p>
        </p:txBody>
      </p:sp>
      <p:sp>
        <p:nvSpPr>
          <p:cNvPr id="40981" name="Rectangle 21"/>
          <p:cNvSpPr>
            <a:spLocks noChangeArrowheads="1"/>
          </p:cNvSpPr>
          <p:nvPr/>
        </p:nvSpPr>
        <p:spPr bwMode="auto">
          <a:xfrm>
            <a:off x="1722438" y="3940175"/>
            <a:ext cx="800100"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40%</a:t>
            </a:r>
            <a:endParaRPr lang="en-US" sz="2400">
              <a:solidFill>
                <a:schemeClr val="tx1"/>
              </a:solidFill>
              <a:latin typeface="Times New Roman" pitchFamily="18" charset="0"/>
            </a:endParaRPr>
          </a:p>
        </p:txBody>
      </p:sp>
      <p:sp>
        <p:nvSpPr>
          <p:cNvPr id="40982" name="Rectangle 22"/>
          <p:cNvSpPr>
            <a:spLocks noChangeArrowheads="1"/>
          </p:cNvSpPr>
          <p:nvPr/>
        </p:nvSpPr>
        <p:spPr bwMode="auto">
          <a:xfrm>
            <a:off x="3954463" y="3940175"/>
            <a:ext cx="6397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0983" name="Rectangle 23"/>
          <p:cNvSpPr>
            <a:spLocks noChangeArrowheads="1"/>
          </p:cNvSpPr>
          <p:nvPr/>
        </p:nvSpPr>
        <p:spPr bwMode="auto">
          <a:xfrm>
            <a:off x="5372100" y="3940175"/>
            <a:ext cx="639763"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0984" name="Rectangle 24"/>
          <p:cNvSpPr>
            <a:spLocks noChangeArrowheads="1"/>
          </p:cNvSpPr>
          <p:nvPr/>
        </p:nvSpPr>
        <p:spPr bwMode="auto">
          <a:xfrm>
            <a:off x="6789738" y="3940175"/>
            <a:ext cx="639762"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0985" name="Rectangle 25"/>
          <p:cNvSpPr>
            <a:spLocks noChangeArrowheads="1"/>
          </p:cNvSpPr>
          <p:nvPr/>
        </p:nvSpPr>
        <p:spPr bwMode="auto">
          <a:xfrm>
            <a:off x="7856538" y="3940175"/>
            <a:ext cx="998537" cy="442913"/>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-$0.39</a:t>
            </a:r>
            <a:endParaRPr lang="en-US" sz="2400">
              <a:solidFill>
                <a:schemeClr val="tx1"/>
              </a:solidFill>
              <a:latin typeface="Times New Roman" pitchFamily="18" charset="0"/>
            </a:endParaRPr>
          </a:p>
        </p:txBody>
      </p:sp>
      <p:sp>
        <p:nvSpPr>
          <p:cNvPr id="40986" name="Rectangle 26"/>
          <p:cNvSpPr>
            <a:spLocks noChangeArrowheads="1"/>
          </p:cNvSpPr>
          <p:nvPr/>
        </p:nvSpPr>
        <p:spPr bwMode="auto">
          <a:xfrm>
            <a:off x="1722438" y="4351338"/>
            <a:ext cx="800100"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0987" name="Rectangle 27"/>
          <p:cNvSpPr>
            <a:spLocks noChangeArrowheads="1"/>
          </p:cNvSpPr>
          <p:nvPr/>
        </p:nvSpPr>
        <p:spPr bwMode="auto">
          <a:xfrm>
            <a:off x="3954463" y="4764088"/>
            <a:ext cx="639762"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0988" name="Rectangle 28"/>
          <p:cNvSpPr>
            <a:spLocks noChangeArrowheads="1"/>
          </p:cNvSpPr>
          <p:nvPr/>
        </p:nvSpPr>
        <p:spPr bwMode="auto">
          <a:xfrm>
            <a:off x="5372100" y="4764088"/>
            <a:ext cx="639763"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0989" name="Rectangle 29"/>
          <p:cNvSpPr>
            <a:spLocks noChangeArrowheads="1"/>
          </p:cNvSpPr>
          <p:nvPr/>
        </p:nvSpPr>
        <p:spPr bwMode="auto">
          <a:xfrm>
            <a:off x="6789738" y="4764088"/>
            <a:ext cx="639762"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0990" name="Rectangle 30"/>
          <p:cNvSpPr>
            <a:spLocks noChangeArrowheads="1"/>
          </p:cNvSpPr>
          <p:nvPr/>
        </p:nvSpPr>
        <p:spPr bwMode="auto">
          <a:xfrm>
            <a:off x="7696200" y="4764088"/>
            <a:ext cx="1165225"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800000"/>
                </a:solidFill>
                <a:latin typeface="Times New Roman" pitchFamily="18" charset="0"/>
              </a:rPr>
              <a:t>-$37.70</a:t>
            </a:r>
            <a:endParaRPr lang="en-US" sz="2400">
              <a:solidFill>
                <a:schemeClr val="tx1"/>
              </a:solidFill>
              <a:latin typeface="Times New Roman" pitchFamily="18" charset="0"/>
            </a:endParaRPr>
          </a:p>
        </p:txBody>
      </p:sp>
      <p:sp>
        <p:nvSpPr>
          <p:cNvPr id="40991" name="Rectangle 31"/>
          <p:cNvSpPr>
            <a:spLocks noChangeArrowheads="1"/>
          </p:cNvSpPr>
          <p:nvPr/>
        </p:nvSpPr>
        <p:spPr bwMode="auto">
          <a:xfrm>
            <a:off x="3940175" y="1897063"/>
            <a:ext cx="2789238" cy="442912"/>
          </a:xfrm>
          <a:prstGeom prst="rect">
            <a:avLst/>
          </a:prstGeom>
          <a:noFill/>
          <a:ln w="9525">
            <a:noFill/>
            <a:miter lim="800000"/>
            <a:headEnd/>
            <a:tailEnd/>
          </a:ln>
        </p:spPr>
        <p:txBody>
          <a:bodyPr wrap="none" lIns="0" tIns="0" rIns="0" bIns="0">
            <a:spAutoFit/>
          </a:bodyPr>
          <a:lstStyle/>
          <a:p>
            <a:pPr eaLnBrk="0" hangingPunct="0"/>
            <a:r>
              <a:rPr lang="en-US" sz="2500" b="1">
                <a:solidFill>
                  <a:srgbClr val="0000FF"/>
                </a:solidFill>
                <a:latin typeface="Times New Roman" pitchFamily="18" charset="0"/>
              </a:rPr>
              <a:t>Future Cash Flows</a:t>
            </a:r>
            <a:endParaRPr lang="en-US" sz="2400">
              <a:solidFill>
                <a:schemeClr val="tx1"/>
              </a:solidFill>
              <a:latin typeface="Times New Roman" pitchFamily="18" charset="0"/>
            </a:endParaRPr>
          </a:p>
        </p:txBody>
      </p:sp>
      <p:sp>
        <p:nvSpPr>
          <p:cNvPr id="40992" name="Line 32"/>
          <p:cNvSpPr>
            <a:spLocks noChangeShapeType="1"/>
          </p:cNvSpPr>
          <p:nvPr/>
        </p:nvSpPr>
        <p:spPr bwMode="auto">
          <a:xfrm>
            <a:off x="3063875" y="3086100"/>
            <a:ext cx="1588" cy="442913"/>
          </a:xfrm>
          <a:prstGeom prst="line">
            <a:avLst/>
          </a:prstGeom>
          <a:noFill/>
          <a:ln w="0">
            <a:solidFill>
              <a:srgbClr val="000000"/>
            </a:solidFill>
            <a:round/>
            <a:headEnd/>
            <a:tailEnd/>
          </a:ln>
        </p:spPr>
        <p:txBody>
          <a:bodyPr/>
          <a:lstStyle/>
          <a:p>
            <a:endParaRPr lang="en-US"/>
          </a:p>
        </p:txBody>
      </p:sp>
      <p:sp>
        <p:nvSpPr>
          <p:cNvPr id="40993" name="Rectangle 33"/>
          <p:cNvSpPr>
            <a:spLocks noChangeArrowheads="1"/>
          </p:cNvSpPr>
          <p:nvPr/>
        </p:nvSpPr>
        <p:spPr bwMode="auto">
          <a:xfrm>
            <a:off x="3063875" y="3086100"/>
            <a:ext cx="30163" cy="442913"/>
          </a:xfrm>
          <a:prstGeom prst="rect">
            <a:avLst/>
          </a:prstGeom>
          <a:solidFill>
            <a:srgbClr val="000000"/>
          </a:solidFill>
          <a:ln w="9525">
            <a:noFill/>
            <a:miter lim="800000"/>
            <a:headEnd/>
            <a:tailEnd/>
          </a:ln>
        </p:spPr>
        <p:txBody>
          <a:bodyPr/>
          <a:lstStyle/>
          <a:p>
            <a:pPr>
              <a:lnSpc>
                <a:spcPct val="90000"/>
              </a:lnSpc>
            </a:pPr>
            <a:endParaRPr lang="en-US"/>
          </a:p>
        </p:txBody>
      </p:sp>
      <p:sp>
        <p:nvSpPr>
          <p:cNvPr id="40994" name="Line 34"/>
          <p:cNvSpPr>
            <a:spLocks noChangeShapeType="1"/>
          </p:cNvSpPr>
          <p:nvPr/>
        </p:nvSpPr>
        <p:spPr bwMode="auto">
          <a:xfrm>
            <a:off x="7315200" y="3117850"/>
            <a:ext cx="1588" cy="411163"/>
          </a:xfrm>
          <a:prstGeom prst="line">
            <a:avLst/>
          </a:prstGeom>
          <a:noFill/>
          <a:ln w="0">
            <a:solidFill>
              <a:srgbClr val="000000"/>
            </a:solidFill>
            <a:round/>
            <a:headEnd/>
            <a:tailEnd/>
          </a:ln>
        </p:spPr>
        <p:txBody>
          <a:bodyPr/>
          <a:lstStyle/>
          <a:p>
            <a:endParaRPr lang="en-US"/>
          </a:p>
        </p:txBody>
      </p:sp>
      <p:sp>
        <p:nvSpPr>
          <p:cNvPr id="40995" name="Rectangle 35"/>
          <p:cNvSpPr>
            <a:spLocks noChangeArrowheads="1"/>
          </p:cNvSpPr>
          <p:nvPr/>
        </p:nvSpPr>
        <p:spPr bwMode="auto">
          <a:xfrm>
            <a:off x="7315200" y="3117850"/>
            <a:ext cx="30163" cy="411163"/>
          </a:xfrm>
          <a:prstGeom prst="rect">
            <a:avLst/>
          </a:prstGeom>
          <a:solidFill>
            <a:srgbClr val="000000"/>
          </a:solidFill>
          <a:ln w="9525">
            <a:noFill/>
            <a:miter lim="800000"/>
            <a:headEnd/>
            <a:tailEnd/>
          </a:ln>
        </p:spPr>
        <p:txBody>
          <a:bodyPr/>
          <a:lstStyle/>
          <a:p>
            <a:pPr>
              <a:lnSpc>
                <a:spcPct val="90000"/>
              </a:lnSpc>
            </a:pPr>
            <a:endParaRPr lang="en-US"/>
          </a:p>
        </p:txBody>
      </p:sp>
      <p:sp>
        <p:nvSpPr>
          <p:cNvPr id="40996" name="Line 36"/>
          <p:cNvSpPr>
            <a:spLocks noChangeShapeType="1"/>
          </p:cNvSpPr>
          <p:nvPr/>
        </p:nvSpPr>
        <p:spPr bwMode="auto">
          <a:xfrm>
            <a:off x="8732838" y="3117850"/>
            <a:ext cx="1587" cy="411163"/>
          </a:xfrm>
          <a:prstGeom prst="line">
            <a:avLst/>
          </a:prstGeom>
          <a:noFill/>
          <a:ln w="0">
            <a:solidFill>
              <a:srgbClr val="000000"/>
            </a:solidFill>
            <a:round/>
            <a:headEnd/>
            <a:tailEnd/>
          </a:ln>
        </p:spPr>
        <p:txBody>
          <a:bodyPr/>
          <a:lstStyle/>
          <a:p>
            <a:endParaRPr lang="en-US"/>
          </a:p>
        </p:txBody>
      </p:sp>
      <p:sp>
        <p:nvSpPr>
          <p:cNvPr id="40997" name="Rectangle 37"/>
          <p:cNvSpPr>
            <a:spLocks noChangeArrowheads="1"/>
          </p:cNvSpPr>
          <p:nvPr/>
        </p:nvSpPr>
        <p:spPr bwMode="auto">
          <a:xfrm>
            <a:off x="8732838" y="3117850"/>
            <a:ext cx="30162" cy="411163"/>
          </a:xfrm>
          <a:prstGeom prst="rect">
            <a:avLst/>
          </a:prstGeom>
          <a:solidFill>
            <a:srgbClr val="000000"/>
          </a:solidFill>
          <a:ln w="9525">
            <a:noFill/>
            <a:miter lim="800000"/>
            <a:headEnd/>
            <a:tailEnd/>
          </a:ln>
        </p:spPr>
        <p:txBody>
          <a:bodyPr/>
          <a:lstStyle/>
          <a:p>
            <a:pPr>
              <a:lnSpc>
                <a:spcPct val="90000"/>
              </a:lnSpc>
            </a:pPr>
            <a:endParaRPr lang="en-US"/>
          </a:p>
        </p:txBody>
      </p:sp>
      <p:sp>
        <p:nvSpPr>
          <p:cNvPr id="40998" name="Line 38"/>
          <p:cNvSpPr>
            <a:spLocks noChangeShapeType="1"/>
          </p:cNvSpPr>
          <p:nvPr/>
        </p:nvSpPr>
        <p:spPr bwMode="auto">
          <a:xfrm>
            <a:off x="3063875" y="3910013"/>
            <a:ext cx="1588" cy="441325"/>
          </a:xfrm>
          <a:prstGeom prst="line">
            <a:avLst/>
          </a:prstGeom>
          <a:noFill/>
          <a:ln w="0">
            <a:solidFill>
              <a:srgbClr val="000000"/>
            </a:solidFill>
            <a:round/>
            <a:headEnd/>
            <a:tailEnd/>
          </a:ln>
        </p:spPr>
        <p:txBody>
          <a:bodyPr/>
          <a:lstStyle/>
          <a:p>
            <a:endParaRPr lang="en-US"/>
          </a:p>
        </p:txBody>
      </p:sp>
      <p:sp>
        <p:nvSpPr>
          <p:cNvPr id="40999" name="Rectangle 39"/>
          <p:cNvSpPr>
            <a:spLocks noChangeArrowheads="1"/>
          </p:cNvSpPr>
          <p:nvPr/>
        </p:nvSpPr>
        <p:spPr bwMode="auto">
          <a:xfrm>
            <a:off x="3063875" y="3910013"/>
            <a:ext cx="30163" cy="441325"/>
          </a:xfrm>
          <a:prstGeom prst="rect">
            <a:avLst/>
          </a:prstGeom>
          <a:solidFill>
            <a:srgbClr val="000000"/>
          </a:solidFill>
          <a:ln w="9525">
            <a:noFill/>
            <a:miter lim="800000"/>
            <a:headEnd/>
            <a:tailEnd/>
          </a:ln>
        </p:spPr>
        <p:txBody>
          <a:bodyPr/>
          <a:lstStyle/>
          <a:p>
            <a:pPr>
              <a:lnSpc>
                <a:spcPct val="90000"/>
              </a:lnSpc>
            </a:pPr>
            <a:endParaRPr lang="en-US"/>
          </a:p>
        </p:txBody>
      </p:sp>
      <p:sp>
        <p:nvSpPr>
          <p:cNvPr id="41000" name="Line 40"/>
          <p:cNvSpPr>
            <a:spLocks noChangeShapeType="1"/>
          </p:cNvSpPr>
          <p:nvPr/>
        </p:nvSpPr>
        <p:spPr bwMode="auto">
          <a:xfrm>
            <a:off x="7315200" y="3940175"/>
            <a:ext cx="1588" cy="411163"/>
          </a:xfrm>
          <a:prstGeom prst="line">
            <a:avLst/>
          </a:prstGeom>
          <a:noFill/>
          <a:ln w="0">
            <a:solidFill>
              <a:srgbClr val="000000"/>
            </a:solidFill>
            <a:round/>
            <a:headEnd/>
            <a:tailEnd/>
          </a:ln>
        </p:spPr>
        <p:txBody>
          <a:bodyPr/>
          <a:lstStyle/>
          <a:p>
            <a:endParaRPr lang="en-US"/>
          </a:p>
        </p:txBody>
      </p:sp>
      <p:sp>
        <p:nvSpPr>
          <p:cNvPr id="41001" name="Rectangle 41"/>
          <p:cNvSpPr>
            <a:spLocks noChangeArrowheads="1"/>
          </p:cNvSpPr>
          <p:nvPr/>
        </p:nvSpPr>
        <p:spPr bwMode="auto">
          <a:xfrm>
            <a:off x="7315200" y="3940175"/>
            <a:ext cx="30163" cy="411163"/>
          </a:xfrm>
          <a:prstGeom prst="rect">
            <a:avLst/>
          </a:prstGeom>
          <a:solidFill>
            <a:srgbClr val="000000"/>
          </a:solidFill>
          <a:ln w="9525">
            <a:noFill/>
            <a:miter lim="800000"/>
            <a:headEnd/>
            <a:tailEnd/>
          </a:ln>
        </p:spPr>
        <p:txBody>
          <a:bodyPr/>
          <a:lstStyle/>
          <a:p>
            <a:pPr>
              <a:lnSpc>
                <a:spcPct val="90000"/>
              </a:lnSpc>
            </a:pPr>
            <a:endParaRPr lang="en-US"/>
          </a:p>
        </p:txBody>
      </p:sp>
      <p:sp>
        <p:nvSpPr>
          <p:cNvPr id="41002" name="Line 42"/>
          <p:cNvSpPr>
            <a:spLocks noChangeShapeType="1"/>
          </p:cNvSpPr>
          <p:nvPr/>
        </p:nvSpPr>
        <p:spPr bwMode="auto">
          <a:xfrm>
            <a:off x="8732838" y="3940175"/>
            <a:ext cx="1587" cy="411163"/>
          </a:xfrm>
          <a:prstGeom prst="line">
            <a:avLst/>
          </a:prstGeom>
          <a:noFill/>
          <a:ln w="0">
            <a:solidFill>
              <a:srgbClr val="000000"/>
            </a:solidFill>
            <a:round/>
            <a:headEnd/>
            <a:tailEnd/>
          </a:ln>
        </p:spPr>
        <p:txBody>
          <a:bodyPr/>
          <a:lstStyle/>
          <a:p>
            <a:endParaRPr lang="en-US"/>
          </a:p>
        </p:txBody>
      </p:sp>
      <p:sp>
        <p:nvSpPr>
          <p:cNvPr id="41003" name="Rectangle 43"/>
          <p:cNvSpPr>
            <a:spLocks noChangeArrowheads="1"/>
          </p:cNvSpPr>
          <p:nvPr/>
        </p:nvSpPr>
        <p:spPr bwMode="auto">
          <a:xfrm>
            <a:off x="8732838" y="3940175"/>
            <a:ext cx="30162" cy="411163"/>
          </a:xfrm>
          <a:prstGeom prst="rect">
            <a:avLst/>
          </a:prstGeom>
          <a:solidFill>
            <a:srgbClr val="000000"/>
          </a:solidFill>
          <a:ln w="9525">
            <a:noFill/>
            <a:miter lim="800000"/>
            <a:headEnd/>
            <a:tailEnd/>
          </a:ln>
        </p:spPr>
        <p:txBody>
          <a:bodyPr/>
          <a:lstStyle/>
          <a:p>
            <a:pPr>
              <a:lnSpc>
                <a:spcPct val="90000"/>
              </a:lnSpc>
            </a:pPr>
            <a:endParaRPr lang="en-US"/>
          </a:p>
        </p:txBody>
      </p:sp>
      <p:sp>
        <p:nvSpPr>
          <p:cNvPr id="41004" name="Line 44"/>
          <p:cNvSpPr>
            <a:spLocks noChangeShapeType="1"/>
          </p:cNvSpPr>
          <p:nvPr/>
        </p:nvSpPr>
        <p:spPr bwMode="auto">
          <a:xfrm>
            <a:off x="3063875" y="4732338"/>
            <a:ext cx="1588" cy="442912"/>
          </a:xfrm>
          <a:prstGeom prst="line">
            <a:avLst/>
          </a:prstGeom>
          <a:noFill/>
          <a:ln w="0">
            <a:solidFill>
              <a:srgbClr val="000000"/>
            </a:solidFill>
            <a:round/>
            <a:headEnd/>
            <a:tailEnd/>
          </a:ln>
        </p:spPr>
        <p:txBody>
          <a:bodyPr/>
          <a:lstStyle/>
          <a:p>
            <a:endParaRPr lang="en-US"/>
          </a:p>
        </p:txBody>
      </p:sp>
      <p:sp>
        <p:nvSpPr>
          <p:cNvPr id="41005" name="Rectangle 45"/>
          <p:cNvSpPr>
            <a:spLocks noChangeArrowheads="1"/>
          </p:cNvSpPr>
          <p:nvPr/>
        </p:nvSpPr>
        <p:spPr bwMode="auto">
          <a:xfrm>
            <a:off x="3063875" y="4732338"/>
            <a:ext cx="30163" cy="442912"/>
          </a:xfrm>
          <a:prstGeom prst="rect">
            <a:avLst/>
          </a:prstGeom>
          <a:solidFill>
            <a:srgbClr val="000000"/>
          </a:solidFill>
          <a:ln w="9525">
            <a:noFill/>
            <a:miter lim="800000"/>
            <a:headEnd/>
            <a:tailEnd/>
          </a:ln>
        </p:spPr>
        <p:txBody>
          <a:bodyPr/>
          <a:lstStyle/>
          <a:p>
            <a:pPr>
              <a:lnSpc>
                <a:spcPct val="90000"/>
              </a:lnSpc>
            </a:pPr>
            <a:endParaRPr lang="en-US"/>
          </a:p>
        </p:txBody>
      </p:sp>
      <p:sp>
        <p:nvSpPr>
          <p:cNvPr id="41006" name="Line 46"/>
          <p:cNvSpPr>
            <a:spLocks noChangeShapeType="1"/>
          </p:cNvSpPr>
          <p:nvPr/>
        </p:nvSpPr>
        <p:spPr bwMode="auto">
          <a:xfrm>
            <a:off x="7315200" y="4764088"/>
            <a:ext cx="1588" cy="411162"/>
          </a:xfrm>
          <a:prstGeom prst="line">
            <a:avLst/>
          </a:prstGeom>
          <a:noFill/>
          <a:ln w="0">
            <a:solidFill>
              <a:srgbClr val="000000"/>
            </a:solidFill>
            <a:round/>
            <a:headEnd/>
            <a:tailEnd/>
          </a:ln>
        </p:spPr>
        <p:txBody>
          <a:bodyPr/>
          <a:lstStyle/>
          <a:p>
            <a:endParaRPr lang="en-US"/>
          </a:p>
        </p:txBody>
      </p:sp>
      <p:sp>
        <p:nvSpPr>
          <p:cNvPr id="41007" name="Rectangle 47"/>
          <p:cNvSpPr>
            <a:spLocks noChangeArrowheads="1"/>
          </p:cNvSpPr>
          <p:nvPr/>
        </p:nvSpPr>
        <p:spPr bwMode="auto">
          <a:xfrm>
            <a:off x="7315200" y="4764088"/>
            <a:ext cx="30163" cy="411162"/>
          </a:xfrm>
          <a:prstGeom prst="rect">
            <a:avLst/>
          </a:prstGeom>
          <a:solidFill>
            <a:srgbClr val="000000"/>
          </a:solidFill>
          <a:ln w="9525">
            <a:noFill/>
            <a:miter lim="800000"/>
            <a:headEnd/>
            <a:tailEnd/>
          </a:ln>
        </p:spPr>
        <p:txBody>
          <a:bodyPr/>
          <a:lstStyle/>
          <a:p>
            <a:pPr>
              <a:lnSpc>
                <a:spcPct val="90000"/>
              </a:lnSpc>
            </a:pPr>
            <a:endParaRPr lang="en-US"/>
          </a:p>
        </p:txBody>
      </p:sp>
      <p:sp>
        <p:nvSpPr>
          <p:cNvPr id="41008" name="Line 48"/>
          <p:cNvSpPr>
            <a:spLocks noChangeShapeType="1"/>
          </p:cNvSpPr>
          <p:nvPr/>
        </p:nvSpPr>
        <p:spPr bwMode="auto">
          <a:xfrm>
            <a:off x="8732838" y="4764088"/>
            <a:ext cx="1587" cy="411162"/>
          </a:xfrm>
          <a:prstGeom prst="line">
            <a:avLst/>
          </a:prstGeom>
          <a:noFill/>
          <a:ln w="0">
            <a:solidFill>
              <a:srgbClr val="000000"/>
            </a:solidFill>
            <a:round/>
            <a:headEnd/>
            <a:tailEnd/>
          </a:ln>
        </p:spPr>
        <p:txBody>
          <a:bodyPr/>
          <a:lstStyle/>
          <a:p>
            <a:endParaRPr lang="en-US"/>
          </a:p>
        </p:txBody>
      </p:sp>
      <p:sp>
        <p:nvSpPr>
          <p:cNvPr id="41009" name="Rectangle 49"/>
          <p:cNvSpPr>
            <a:spLocks noChangeArrowheads="1"/>
          </p:cNvSpPr>
          <p:nvPr/>
        </p:nvSpPr>
        <p:spPr bwMode="auto">
          <a:xfrm>
            <a:off x="8732838" y="4764088"/>
            <a:ext cx="30162" cy="411162"/>
          </a:xfrm>
          <a:prstGeom prst="rect">
            <a:avLst/>
          </a:prstGeom>
          <a:solidFill>
            <a:srgbClr val="000000"/>
          </a:solidFill>
          <a:ln w="9525">
            <a:noFill/>
            <a:miter lim="800000"/>
            <a:headEnd/>
            <a:tailEnd/>
          </a:ln>
        </p:spPr>
        <p:txBody>
          <a:bodyPr/>
          <a:lstStyle/>
          <a:p>
            <a:pPr>
              <a:lnSpc>
                <a:spcPct val="90000"/>
              </a:lnSpc>
            </a:pPr>
            <a:endParaRPr lang="en-US"/>
          </a:p>
        </p:txBody>
      </p:sp>
      <p:sp>
        <p:nvSpPr>
          <p:cNvPr id="41010" name="Rectangle 50"/>
          <p:cNvSpPr>
            <a:spLocks noChangeArrowheads="1"/>
          </p:cNvSpPr>
          <p:nvPr/>
        </p:nvSpPr>
        <p:spPr bwMode="auto">
          <a:xfrm>
            <a:off x="244475" y="2247900"/>
            <a:ext cx="7092950" cy="61913"/>
          </a:xfrm>
          <a:prstGeom prst="rect">
            <a:avLst/>
          </a:prstGeom>
          <a:solidFill>
            <a:srgbClr val="000000"/>
          </a:solidFill>
          <a:ln w="9525">
            <a:noFill/>
            <a:miter lim="800000"/>
            <a:headEnd/>
            <a:tailEnd/>
          </a:ln>
        </p:spPr>
        <p:txBody>
          <a:bodyPr/>
          <a:lstStyle/>
          <a:p>
            <a:pPr>
              <a:lnSpc>
                <a:spcPct val="90000"/>
              </a:lnSpc>
            </a:pPr>
            <a:endParaRPr lang="en-US"/>
          </a:p>
        </p:txBody>
      </p:sp>
      <p:sp>
        <p:nvSpPr>
          <p:cNvPr id="41011" name="Line 51"/>
          <p:cNvSpPr>
            <a:spLocks noChangeShapeType="1"/>
          </p:cNvSpPr>
          <p:nvPr/>
        </p:nvSpPr>
        <p:spPr bwMode="auto">
          <a:xfrm>
            <a:off x="244475" y="2674938"/>
            <a:ext cx="8510588" cy="1587"/>
          </a:xfrm>
          <a:prstGeom prst="line">
            <a:avLst/>
          </a:prstGeom>
          <a:noFill/>
          <a:ln w="0">
            <a:solidFill>
              <a:srgbClr val="000000"/>
            </a:solidFill>
            <a:round/>
            <a:headEnd/>
            <a:tailEnd/>
          </a:ln>
        </p:spPr>
        <p:txBody>
          <a:bodyPr/>
          <a:lstStyle/>
          <a:p>
            <a:endParaRPr lang="en-US"/>
          </a:p>
        </p:txBody>
      </p:sp>
      <p:sp>
        <p:nvSpPr>
          <p:cNvPr id="41012" name="Rectangle 52"/>
          <p:cNvSpPr>
            <a:spLocks noChangeArrowheads="1"/>
          </p:cNvSpPr>
          <p:nvPr/>
        </p:nvSpPr>
        <p:spPr bwMode="auto">
          <a:xfrm>
            <a:off x="244475" y="2674938"/>
            <a:ext cx="8510588" cy="30162"/>
          </a:xfrm>
          <a:prstGeom prst="rect">
            <a:avLst/>
          </a:prstGeom>
          <a:solidFill>
            <a:srgbClr val="000000"/>
          </a:solidFill>
          <a:ln w="9525">
            <a:noFill/>
            <a:miter lim="800000"/>
            <a:headEnd/>
            <a:tailEnd/>
          </a:ln>
        </p:spPr>
        <p:txBody>
          <a:bodyPr/>
          <a:lstStyle/>
          <a:p>
            <a:pPr>
              <a:lnSpc>
                <a:spcPct val="90000"/>
              </a:lnSpc>
            </a:pPr>
            <a:endParaRPr lang="en-US"/>
          </a:p>
        </p:txBody>
      </p:sp>
      <p:sp>
        <p:nvSpPr>
          <p:cNvPr id="41013" name="Line 53"/>
          <p:cNvSpPr>
            <a:spLocks noChangeShapeType="1"/>
          </p:cNvSpPr>
          <p:nvPr/>
        </p:nvSpPr>
        <p:spPr bwMode="auto">
          <a:xfrm>
            <a:off x="3094038" y="3086100"/>
            <a:ext cx="5668962" cy="1588"/>
          </a:xfrm>
          <a:prstGeom prst="line">
            <a:avLst/>
          </a:prstGeom>
          <a:noFill/>
          <a:ln w="0">
            <a:solidFill>
              <a:srgbClr val="000000"/>
            </a:solidFill>
            <a:round/>
            <a:headEnd/>
            <a:tailEnd/>
          </a:ln>
        </p:spPr>
        <p:txBody>
          <a:bodyPr/>
          <a:lstStyle/>
          <a:p>
            <a:endParaRPr lang="en-US"/>
          </a:p>
        </p:txBody>
      </p:sp>
      <p:sp>
        <p:nvSpPr>
          <p:cNvPr id="41014" name="Rectangle 54"/>
          <p:cNvSpPr>
            <a:spLocks noChangeArrowheads="1"/>
          </p:cNvSpPr>
          <p:nvPr/>
        </p:nvSpPr>
        <p:spPr bwMode="auto">
          <a:xfrm>
            <a:off x="3094038" y="3086100"/>
            <a:ext cx="5668962"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1015" name="Line 55"/>
          <p:cNvSpPr>
            <a:spLocks noChangeShapeType="1"/>
          </p:cNvSpPr>
          <p:nvPr/>
        </p:nvSpPr>
        <p:spPr bwMode="auto">
          <a:xfrm>
            <a:off x="3094038" y="3498850"/>
            <a:ext cx="5668962" cy="1588"/>
          </a:xfrm>
          <a:prstGeom prst="line">
            <a:avLst/>
          </a:prstGeom>
          <a:noFill/>
          <a:ln w="0">
            <a:solidFill>
              <a:srgbClr val="000000"/>
            </a:solidFill>
            <a:round/>
            <a:headEnd/>
            <a:tailEnd/>
          </a:ln>
        </p:spPr>
        <p:txBody>
          <a:bodyPr/>
          <a:lstStyle/>
          <a:p>
            <a:endParaRPr lang="en-US"/>
          </a:p>
        </p:txBody>
      </p:sp>
      <p:sp>
        <p:nvSpPr>
          <p:cNvPr id="41016" name="Rectangle 56"/>
          <p:cNvSpPr>
            <a:spLocks noChangeArrowheads="1"/>
          </p:cNvSpPr>
          <p:nvPr/>
        </p:nvSpPr>
        <p:spPr bwMode="auto">
          <a:xfrm>
            <a:off x="3094038" y="3498850"/>
            <a:ext cx="5668962" cy="30163"/>
          </a:xfrm>
          <a:prstGeom prst="rect">
            <a:avLst/>
          </a:prstGeom>
          <a:solidFill>
            <a:srgbClr val="000000"/>
          </a:solidFill>
          <a:ln w="9525">
            <a:noFill/>
            <a:miter lim="800000"/>
            <a:headEnd/>
            <a:tailEnd/>
          </a:ln>
        </p:spPr>
        <p:txBody>
          <a:bodyPr/>
          <a:lstStyle/>
          <a:p>
            <a:pPr>
              <a:lnSpc>
                <a:spcPct val="90000"/>
              </a:lnSpc>
            </a:pPr>
            <a:endParaRPr lang="en-US"/>
          </a:p>
        </p:txBody>
      </p:sp>
      <p:sp>
        <p:nvSpPr>
          <p:cNvPr id="41017" name="Line 57"/>
          <p:cNvSpPr>
            <a:spLocks noChangeShapeType="1"/>
          </p:cNvSpPr>
          <p:nvPr/>
        </p:nvSpPr>
        <p:spPr bwMode="auto">
          <a:xfrm>
            <a:off x="3094038" y="3910013"/>
            <a:ext cx="5668962" cy="1587"/>
          </a:xfrm>
          <a:prstGeom prst="line">
            <a:avLst/>
          </a:prstGeom>
          <a:noFill/>
          <a:ln w="0">
            <a:solidFill>
              <a:srgbClr val="000000"/>
            </a:solidFill>
            <a:round/>
            <a:headEnd/>
            <a:tailEnd/>
          </a:ln>
        </p:spPr>
        <p:txBody>
          <a:bodyPr/>
          <a:lstStyle/>
          <a:p>
            <a:endParaRPr lang="en-US"/>
          </a:p>
        </p:txBody>
      </p:sp>
      <p:sp>
        <p:nvSpPr>
          <p:cNvPr id="41018" name="Rectangle 58"/>
          <p:cNvSpPr>
            <a:spLocks noChangeArrowheads="1"/>
          </p:cNvSpPr>
          <p:nvPr/>
        </p:nvSpPr>
        <p:spPr bwMode="auto">
          <a:xfrm>
            <a:off x="3094038" y="3910013"/>
            <a:ext cx="5668962" cy="30162"/>
          </a:xfrm>
          <a:prstGeom prst="rect">
            <a:avLst/>
          </a:prstGeom>
          <a:solidFill>
            <a:srgbClr val="000000"/>
          </a:solidFill>
          <a:ln w="9525">
            <a:noFill/>
            <a:miter lim="800000"/>
            <a:headEnd/>
            <a:tailEnd/>
          </a:ln>
        </p:spPr>
        <p:txBody>
          <a:bodyPr/>
          <a:lstStyle/>
          <a:p>
            <a:pPr>
              <a:lnSpc>
                <a:spcPct val="90000"/>
              </a:lnSpc>
            </a:pPr>
            <a:endParaRPr lang="en-US"/>
          </a:p>
        </p:txBody>
      </p:sp>
      <p:sp>
        <p:nvSpPr>
          <p:cNvPr id="41019" name="Line 59"/>
          <p:cNvSpPr>
            <a:spLocks noChangeShapeType="1"/>
          </p:cNvSpPr>
          <p:nvPr/>
        </p:nvSpPr>
        <p:spPr bwMode="auto">
          <a:xfrm>
            <a:off x="3094038" y="4321175"/>
            <a:ext cx="5668962" cy="1588"/>
          </a:xfrm>
          <a:prstGeom prst="line">
            <a:avLst/>
          </a:prstGeom>
          <a:noFill/>
          <a:ln w="0">
            <a:solidFill>
              <a:srgbClr val="000000"/>
            </a:solidFill>
            <a:round/>
            <a:headEnd/>
            <a:tailEnd/>
          </a:ln>
        </p:spPr>
        <p:txBody>
          <a:bodyPr/>
          <a:lstStyle/>
          <a:p>
            <a:endParaRPr lang="en-US"/>
          </a:p>
        </p:txBody>
      </p:sp>
      <p:sp>
        <p:nvSpPr>
          <p:cNvPr id="41020" name="Rectangle 60"/>
          <p:cNvSpPr>
            <a:spLocks noChangeArrowheads="1"/>
          </p:cNvSpPr>
          <p:nvPr/>
        </p:nvSpPr>
        <p:spPr bwMode="auto">
          <a:xfrm>
            <a:off x="3094038" y="4321175"/>
            <a:ext cx="5668962" cy="30163"/>
          </a:xfrm>
          <a:prstGeom prst="rect">
            <a:avLst/>
          </a:prstGeom>
          <a:solidFill>
            <a:srgbClr val="000000"/>
          </a:solidFill>
          <a:ln w="9525">
            <a:noFill/>
            <a:miter lim="800000"/>
            <a:headEnd/>
            <a:tailEnd/>
          </a:ln>
        </p:spPr>
        <p:txBody>
          <a:bodyPr/>
          <a:lstStyle/>
          <a:p>
            <a:pPr>
              <a:lnSpc>
                <a:spcPct val="90000"/>
              </a:lnSpc>
            </a:pPr>
            <a:endParaRPr lang="en-US"/>
          </a:p>
        </p:txBody>
      </p:sp>
      <p:sp>
        <p:nvSpPr>
          <p:cNvPr id="41021" name="Line 61"/>
          <p:cNvSpPr>
            <a:spLocks noChangeShapeType="1"/>
          </p:cNvSpPr>
          <p:nvPr/>
        </p:nvSpPr>
        <p:spPr bwMode="auto">
          <a:xfrm>
            <a:off x="3094038" y="4732338"/>
            <a:ext cx="5668962" cy="1587"/>
          </a:xfrm>
          <a:prstGeom prst="line">
            <a:avLst/>
          </a:prstGeom>
          <a:noFill/>
          <a:ln w="0">
            <a:solidFill>
              <a:srgbClr val="000000"/>
            </a:solidFill>
            <a:round/>
            <a:headEnd/>
            <a:tailEnd/>
          </a:ln>
        </p:spPr>
        <p:txBody>
          <a:bodyPr/>
          <a:lstStyle/>
          <a:p>
            <a:endParaRPr lang="en-US"/>
          </a:p>
        </p:txBody>
      </p:sp>
      <p:sp>
        <p:nvSpPr>
          <p:cNvPr id="41022" name="Rectangle 62"/>
          <p:cNvSpPr>
            <a:spLocks noChangeArrowheads="1"/>
          </p:cNvSpPr>
          <p:nvPr/>
        </p:nvSpPr>
        <p:spPr bwMode="auto">
          <a:xfrm>
            <a:off x="3094038" y="4732338"/>
            <a:ext cx="5668962"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1023" name="Line 63"/>
          <p:cNvSpPr>
            <a:spLocks noChangeShapeType="1"/>
          </p:cNvSpPr>
          <p:nvPr/>
        </p:nvSpPr>
        <p:spPr bwMode="auto">
          <a:xfrm>
            <a:off x="3094038" y="5145088"/>
            <a:ext cx="5668962" cy="1587"/>
          </a:xfrm>
          <a:prstGeom prst="line">
            <a:avLst/>
          </a:prstGeom>
          <a:noFill/>
          <a:ln w="0">
            <a:solidFill>
              <a:srgbClr val="000000"/>
            </a:solidFill>
            <a:round/>
            <a:headEnd/>
            <a:tailEnd/>
          </a:ln>
        </p:spPr>
        <p:txBody>
          <a:bodyPr/>
          <a:lstStyle/>
          <a:p>
            <a:endParaRPr lang="en-US"/>
          </a:p>
        </p:txBody>
      </p:sp>
      <p:sp>
        <p:nvSpPr>
          <p:cNvPr id="41024" name="Rectangle 64"/>
          <p:cNvSpPr>
            <a:spLocks noChangeArrowheads="1"/>
          </p:cNvSpPr>
          <p:nvPr/>
        </p:nvSpPr>
        <p:spPr bwMode="auto">
          <a:xfrm>
            <a:off x="3094038" y="5145088"/>
            <a:ext cx="5668962" cy="30162"/>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65"/>
          <p:cNvGrpSpPr>
            <a:grpSpLocks/>
          </p:cNvGrpSpPr>
          <p:nvPr/>
        </p:nvGrpSpPr>
        <p:grpSpPr bwMode="auto">
          <a:xfrm>
            <a:off x="2552700" y="3368675"/>
            <a:ext cx="511175" cy="250825"/>
            <a:chOff x="1608" y="2122"/>
            <a:chExt cx="322" cy="158"/>
          </a:xfrm>
        </p:grpSpPr>
        <p:sp>
          <p:nvSpPr>
            <p:cNvPr id="41033" name="Line 66"/>
            <p:cNvSpPr>
              <a:spLocks noChangeShapeType="1"/>
            </p:cNvSpPr>
            <p:nvPr/>
          </p:nvSpPr>
          <p:spPr bwMode="auto">
            <a:xfrm flipV="1">
              <a:off x="1608" y="2199"/>
              <a:ext cx="178" cy="81"/>
            </a:xfrm>
            <a:prstGeom prst="line">
              <a:avLst/>
            </a:prstGeom>
            <a:noFill/>
            <a:ln w="30163">
              <a:solidFill>
                <a:srgbClr val="000000"/>
              </a:solidFill>
              <a:round/>
              <a:headEnd/>
              <a:tailEnd/>
            </a:ln>
          </p:spPr>
          <p:txBody>
            <a:bodyPr/>
            <a:lstStyle/>
            <a:p>
              <a:endParaRPr lang="en-US"/>
            </a:p>
          </p:txBody>
        </p:sp>
        <p:sp>
          <p:nvSpPr>
            <p:cNvPr id="41034" name="Freeform 67"/>
            <p:cNvSpPr>
              <a:spLocks/>
            </p:cNvSpPr>
            <p:nvPr/>
          </p:nvSpPr>
          <p:spPr bwMode="auto">
            <a:xfrm>
              <a:off x="1742" y="2122"/>
              <a:ext cx="188" cy="154"/>
            </a:xfrm>
            <a:custGeom>
              <a:avLst/>
              <a:gdLst>
                <a:gd name="T0" fmla="*/ 72 w 188"/>
                <a:gd name="T1" fmla="*/ 154 h 154"/>
                <a:gd name="T2" fmla="*/ 188 w 188"/>
                <a:gd name="T3" fmla="*/ 5 h 154"/>
                <a:gd name="T4" fmla="*/ 0 w 188"/>
                <a:gd name="T5" fmla="*/ 0 h 154"/>
                <a:gd name="T6" fmla="*/ 72 w 188"/>
                <a:gd name="T7" fmla="*/ 154 h 154"/>
                <a:gd name="T8" fmla="*/ 0 60000 65536"/>
                <a:gd name="T9" fmla="*/ 0 60000 65536"/>
                <a:gd name="T10" fmla="*/ 0 60000 65536"/>
                <a:gd name="T11" fmla="*/ 0 60000 65536"/>
                <a:gd name="T12" fmla="*/ 0 w 188"/>
                <a:gd name="T13" fmla="*/ 0 h 154"/>
                <a:gd name="T14" fmla="*/ 188 w 188"/>
                <a:gd name="T15" fmla="*/ 154 h 154"/>
              </a:gdLst>
              <a:ahLst/>
              <a:cxnLst>
                <a:cxn ang="T8">
                  <a:pos x="T0" y="T1"/>
                </a:cxn>
                <a:cxn ang="T9">
                  <a:pos x="T2" y="T3"/>
                </a:cxn>
                <a:cxn ang="T10">
                  <a:pos x="T4" y="T5"/>
                </a:cxn>
                <a:cxn ang="T11">
                  <a:pos x="T6" y="T7"/>
                </a:cxn>
              </a:cxnLst>
              <a:rect l="T12" t="T13" r="T14" b="T15"/>
              <a:pathLst>
                <a:path w="188" h="154">
                  <a:moveTo>
                    <a:pt x="72" y="154"/>
                  </a:moveTo>
                  <a:lnTo>
                    <a:pt x="188" y="5"/>
                  </a:lnTo>
                  <a:lnTo>
                    <a:pt x="0" y="0"/>
                  </a:lnTo>
                  <a:lnTo>
                    <a:pt x="72" y="154"/>
                  </a:lnTo>
                  <a:close/>
                </a:path>
              </a:pathLst>
            </a:custGeom>
            <a:solidFill>
              <a:srgbClr val="000000"/>
            </a:solidFill>
            <a:ln w="9525">
              <a:noFill/>
              <a:round/>
              <a:headEnd/>
              <a:tailEnd/>
            </a:ln>
          </p:spPr>
          <p:txBody>
            <a:bodyPr/>
            <a:lstStyle/>
            <a:p>
              <a:endParaRPr lang="en-US"/>
            </a:p>
          </p:txBody>
        </p:sp>
      </p:grpSp>
      <p:grpSp>
        <p:nvGrpSpPr>
          <p:cNvPr id="3" name="Group 68"/>
          <p:cNvGrpSpPr>
            <a:grpSpLocks/>
          </p:cNvGrpSpPr>
          <p:nvPr/>
        </p:nvGrpSpPr>
        <p:grpSpPr bwMode="auto">
          <a:xfrm>
            <a:off x="2552700" y="3978275"/>
            <a:ext cx="511175" cy="252413"/>
            <a:chOff x="1608" y="2506"/>
            <a:chExt cx="322" cy="159"/>
          </a:xfrm>
        </p:grpSpPr>
        <p:sp>
          <p:nvSpPr>
            <p:cNvPr id="41031" name="Line 69"/>
            <p:cNvSpPr>
              <a:spLocks noChangeShapeType="1"/>
            </p:cNvSpPr>
            <p:nvPr/>
          </p:nvSpPr>
          <p:spPr bwMode="auto">
            <a:xfrm>
              <a:off x="1608" y="2583"/>
              <a:ext cx="178" cy="1"/>
            </a:xfrm>
            <a:prstGeom prst="line">
              <a:avLst/>
            </a:prstGeom>
            <a:noFill/>
            <a:ln w="22225">
              <a:solidFill>
                <a:srgbClr val="000000"/>
              </a:solidFill>
              <a:round/>
              <a:headEnd/>
              <a:tailEnd/>
            </a:ln>
          </p:spPr>
          <p:txBody>
            <a:bodyPr/>
            <a:lstStyle/>
            <a:p>
              <a:endParaRPr lang="en-US"/>
            </a:p>
          </p:txBody>
        </p:sp>
        <p:sp>
          <p:nvSpPr>
            <p:cNvPr id="41032" name="Freeform 70"/>
            <p:cNvSpPr>
              <a:spLocks/>
            </p:cNvSpPr>
            <p:nvPr/>
          </p:nvSpPr>
          <p:spPr bwMode="auto">
            <a:xfrm>
              <a:off x="1776" y="2506"/>
              <a:ext cx="154" cy="159"/>
            </a:xfrm>
            <a:custGeom>
              <a:avLst/>
              <a:gdLst>
                <a:gd name="T0" fmla="*/ 0 w 154"/>
                <a:gd name="T1" fmla="*/ 159 h 159"/>
                <a:gd name="T2" fmla="*/ 154 w 154"/>
                <a:gd name="T3" fmla="*/ 77 h 159"/>
                <a:gd name="T4" fmla="*/ 0 w 154"/>
                <a:gd name="T5" fmla="*/ 0 h 159"/>
                <a:gd name="T6" fmla="*/ 0 w 154"/>
                <a:gd name="T7" fmla="*/ 159 h 159"/>
                <a:gd name="T8" fmla="*/ 0 60000 65536"/>
                <a:gd name="T9" fmla="*/ 0 60000 65536"/>
                <a:gd name="T10" fmla="*/ 0 60000 65536"/>
                <a:gd name="T11" fmla="*/ 0 60000 65536"/>
                <a:gd name="T12" fmla="*/ 0 w 154"/>
                <a:gd name="T13" fmla="*/ 0 h 159"/>
                <a:gd name="T14" fmla="*/ 154 w 154"/>
                <a:gd name="T15" fmla="*/ 159 h 159"/>
              </a:gdLst>
              <a:ahLst/>
              <a:cxnLst>
                <a:cxn ang="T8">
                  <a:pos x="T0" y="T1"/>
                </a:cxn>
                <a:cxn ang="T9">
                  <a:pos x="T2" y="T3"/>
                </a:cxn>
                <a:cxn ang="T10">
                  <a:pos x="T4" y="T5"/>
                </a:cxn>
                <a:cxn ang="T11">
                  <a:pos x="T6" y="T7"/>
                </a:cxn>
              </a:cxnLst>
              <a:rect l="T12" t="T13" r="T14" b="T15"/>
              <a:pathLst>
                <a:path w="154" h="159">
                  <a:moveTo>
                    <a:pt x="0" y="159"/>
                  </a:moveTo>
                  <a:lnTo>
                    <a:pt x="154" y="77"/>
                  </a:lnTo>
                  <a:lnTo>
                    <a:pt x="0" y="0"/>
                  </a:lnTo>
                  <a:lnTo>
                    <a:pt x="0" y="159"/>
                  </a:lnTo>
                  <a:close/>
                </a:path>
              </a:pathLst>
            </a:custGeom>
            <a:solidFill>
              <a:srgbClr val="000000"/>
            </a:solidFill>
            <a:ln w="9525">
              <a:noFill/>
              <a:round/>
              <a:headEnd/>
              <a:tailEnd/>
            </a:ln>
          </p:spPr>
          <p:txBody>
            <a:bodyPr/>
            <a:lstStyle/>
            <a:p>
              <a:endParaRPr lang="en-US"/>
            </a:p>
          </p:txBody>
        </p:sp>
      </p:grpSp>
      <p:grpSp>
        <p:nvGrpSpPr>
          <p:cNvPr id="4" name="Group 71"/>
          <p:cNvGrpSpPr>
            <a:grpSpLocks/>
          </p:cNvGrpSpPr>
          <p:nvPr/>
        </p:nvGrpSpPr>
        <p:grpSpPr bwMode="auto">
          <a:xfrm>
            <a:off x="2498725" y="4656138"/>
            <a:ext cx="565150" cy="320675"/>
            <a:chOff x="1574" y="2933"/>
            <a:chExt cx="356" cy="202"/>
          </a:xfrm>
        </p:grpSpPr>
        <p:sp>
          <p:nvSpPr>
            <p:cNvPr id="41029" name="Line 72"/>
            <p:cNvSpPr>
              <a:spLocks noChangeShapeType="1"/>
            </p:cNvSpPr>
            <p:nvPr/>
          </p:nvSpPr>
          <p:spPr bwMode="auto">
            <a:xfrm>
              <a:off x="1574" y="2933"/>
              <a:ext cx="231" cy="135"/>
            </a:xfrm>
            <a:prstGeom prst="line">
              <a:avLst/>
            </a:prstGeom>
            <a:noFill/>
            <a:ln w="22225">
              <a:solidFill>
                <a:srgbClr val="000000"/>
              </a:solidFill>
              <a:round/>
              <a:headEnd/>
              <a:tailEnd/>
            </a:ln>
          </p:spPr>
          <p:txBody>
            <a:bodyPr/>
            <a:lstStyle/>
            <a:p>
              <a:endParaRPr lang="en-US"/>
            </a:p>
          </p:txBody>
        </p:sp>
        <p:sp>
          <p:nvSpPr>
            <p:cNvPr id="41030" name="Freeform 73"/>
            <p:cNvSpPr>
              <a:spLocks/>
            </p:cNvSpPr>
            <p:nvPr/>
          </p:nvSpPr>
          <p:spPr bwMode="auto">
            <a:xfrm>
              <a:off x="1757" y="2991"/>
              <a:ext cx="173" cy="144"/>
            </a:xfrm>
            <a:custGeom>
              <a:avLst/>
              <a:gdLst>
                <a:gd name="T0" fmla="*/ 0 w 173"/>
                <a:gd name="T1" fmla="*/ 139 h 144"/>
                <a:gd name="T2" fmla="*/ 173 w 173"/>
                <a:gd name="T3" fmla="*/ 144 h 144"/>
                <a:gd name="T4" fmla="*/ 77 w 173"/>
                <a:gd name="T5" fmla="*/ 0 h 144"/>
                <a:gd name="T6" fmla="*/ 0 w 173"/>
                <a:gd name="T7" fmla="*/ 139 h 144"/>
                <a:gd name="T8" fmla="*/ 0 60000 65536"/>
                <a:gd name="T9" fmla="*/ 0 60000 65536"/>
                <a:gd name="T10" fmla="*/ 0 60000 65536"/>
                <a:gd name="T11" fmla="*/ 0 60000 65536"/>
                <a:gd name="T12" fmla="*/ 0 w 173"/>
                <a:gd name="T13" fmla="*/ 0 h 144"/>
                <a:gd name="T14" fmla="*/ 173 w 173"/>
                <a:gd name="T15" fmla="*/ 144 h 144"/>
              </a:gdLst>
              <a:ahLst/>
              <a:cxnLst>
                <a:cxn ang="T8">
                  <a:pos x="T0" y="T1"/>
                </a:cxn>
                <a:cxn ang="T9">
                  <a:pos x="T2" y="T3"/>
                </a:cxn>
                <a:cxn ang="T10">
                  <a:pos x="T4" y="T5"/>
                </a:cxn>
                <a:cxn ang="T11">
                  <a:pos x="T6" y="T7"/>
                </a:cxn>
              </a:cxnLst>
              <a:rect l="T12" t="T13" r="T14" b="T15"/>
              <a:pathLst>
                <a:path w="173" h="144">
                  <a:moveTo>
                    <a:pt x="0" y="139"/>
                  </a:moveTo>
                  <a:lnTo>
                    <a:pt x="173" y="144"/>
                  </a:lnTo>
                  <a:lnTo>
                    <a:pt x="77" y="0"/>
                  </a:lnTo>
                  <a:lnTo>
                    <a:pt x="0" y="139"/>
                  </a:lnTo>
                  <a:close/>
                </a:path>
              </a:pathLst>
            </a:custGeom>
            <a:solidFill>
              <a:srgbClr val="000000"/>
            </a:solidFill>
            <a:ln w="9525">
              <a:noFill/>
              <a:round/>
              <a:headEnd/>
              <a:tailEnd/>
            </a:ln>
          </p:spPr>
          <p:txBody>
            <a:bodyPr/>
            <a:lstStyle/>
            <a:p>
              <a:endParaRPr lang="en-US"/>
            </a:p>
          </p:txBody>
        </p:sp>
      </p:grpSp>
      <p:sp>
        <p:nvSpPr>
          <p:cNvPr id="41028" name="Text Box 74"/>
          <p:cNvSpPr txBox="1">
            <a:spLocks noChangeArrowheads="1"/>
          </p:cNvSpPr>
          <p:nvPr/>
        </p:nvSpPr>
        <p:spPr bwMode="auto">
          <a:xfrm>
            <a:off x="304800" y="5562600"/>
            <a:ext cx="8534400" cy="731838"/>
          </a:xfrm>
          <a:prstGeom prst="rect">
            <a:avLst/>
          </a:prstGeom>
          <a:noFill/>
          <a:ln w="12700">
            <a:noFill/>
            <a:miter lim="800000"/>
            <a:headEnd/>
            <a:tailEnd/>
          </a:ln>
        </p:spPr>
        <p:txBody>
          <a:bodyPr>
            <a:spAutoFit/>
          </a:bodyPr>
          <a:lstStyle/>
          <a:p>
            <a:pPr eaLnBrk="0" hangingPunct="0">
              <a:spcBef>
                <a:spcPct val="10000"/>
              </a:spcBef>
            </a:pPr>
            <a:r>
              <a:rPr lang="en-US" sz="2000" b="1" dirty="0">
                <a:solidFill>
                  <a:schemeClr val="tx1"/>
                </a:solidFill>
                <a:latin typeface="Arial" charset="0"/>
              </a:rPr>
              <a:t>Example: $36.91 = -$75 + $45/1.1 + $45/1.1 + $45/1.1. </a:t>
            </a:r>
          </a:p>
          <a:p>
            <a:pPr eaLnBrk="0" hangingPunct="0">
              <a:spcBef>
                <a:spcPct val="10000"/>
              </a:spcBef>
            </a:pPr>
            <a:r>
              <a:rPr lang="en-US" sz="2000" b="1" dirty="0">
                <a:solidFill>
                  <a:schemeClr val="tx1"/>
                </a:solidFill>
                <a:latin typeface="Arial" charset="0"/>
              </a:rPr>
              <a:t>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calculations.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50938" y="582613"/>
            <a:ext cx="7793037" cy="1169987"/>
          </a:xfrm>
        </p:spPr>
        <p:txBody>
          <a:bodyPr/>
          <a:lstStyle/>
          <a:p>
            <a:pPr eaLnBrk="1" hangingPunct="1"/>
            <a:r>
              <a:rPr lang="en-US" smtClean="0"/>
              <a:t>Expected NPV of New Situation</a:t>
            </a:r>
          </a:p>
        </p:txBody>
      </p:sp>
      <p:sp>
        <p:nvSpPr>
          <p:cNvPr id="41987" name="Rectangle 3"/>
          <p:cNvSpPr>
            <a:spLocks noGrp="1" noChangeArrowheads="1"/>
          </p:cNvSpPr>
          <p:nvPr>
            <p:ph idx="1"/>
          </p:nvPr>
        </p:nvSpPr>
        <p:spPr>
          <a:xfrm>
            <a:off x="685800" y="2057400"/>
            <a:ext cx="7772400" cy="4419600"/>
          </a:xfrm>
        </p:spPr>
        <p:txBody>
          <a:bodyPr/>
          <a:lstStyle/>
          <a:p>
            <a:pPr eaLnBrk="1" hangingPunct="1"/>
            <a:r>
              <a:rPr lang="en-US" smtClean="0"/>
              <a:t>E(NPV) = [0.3($36.91)]+[0.4(-$0.39)]</a:t>
            </a:r>
          </a:p>
          <a:p>
            <a:pPr eaLnBrk="1" hangingPunct="1">
              <a:buFont typeface="Wingdings" pitchFamily="2" charset="2"/>
              <a:buNone/>
            </a:pPr>
            <a:r>
              <a:rPr lang="en-US" smtClean="0"/>
              <a:t>                   + [0.3 (-$37.70)]</a:t>
            </a:r>
          </a:p>
          <a:p>
            <a:pPr eaLnBrk="1" hangingPunct="1">
              <a:spcBef>
                <a:spcPct val="30000"/>
              </a:spcBef>
            </a:pPr>
            <a:r>
              <a:rPr lang="en-US" smtClean="0"/>
              <a:t>E(NPV) =   -$0.39.</a:t>
            </a:r>
            <a:endParaRPr lang="en-US" smtClean="0">
              <a:sym typeface="Symbol" pitchFamily="18" charset="2"/>
            </a:endParaRPr>
          </a:p>
          <a:p>
            <a:pPr eaLnBrk="1" hangingPunct="1"/>
            <a:endParaRPr lang="en-US" smtClean="0"/>
          </a:p>
          <a:p>
            <a:pPr eaLnBrk="1" hangingPunct="1"/>
            <a:r>
              <a:rPr lang="en-US" smtClean="0"/>
              <a:t>The project now looks like a loser.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228600"/>
            <a:ext cx="8458200" cy="1524000"/>
          </a:xfrm>
        </p:spPr>
        <p:txBody>
          <a:bodyPr/>
          <a:lstStyle/>
          <a:p>
            <a:pPr eaLnBrk="1" hangingPunct="1"/>
            <a:r>
              <a:rPr lang="en-US" sz="3500" smtClean="0"/>
              <a:t>Growth Option: You can replicate the original project after it ends in 3 years</a:t>
            </a:r>
          </a:p>
        </p:txBody>
      </p:sp>
      <p:sp>
        <p:nvSpPr>
          <p:cNvPr id="43011" name="Rectangle 3"/>
          <p:cNvSpPr>
            <a:spLocks noGrp="1" noChangeArrowheads="1"/>
          </p:cNvSpPr>
          <p:nvPr>
            <p:ph idx="1"/>
          </p:nvPr>
        </p:nvSpPr>
        <p:spPr>
          <a:xfrm>
            <a:off x="457200" y="2286000"/>
            <a:ext cx="8229600" cy="3124200"/>
          </a:xfrm>
        </p:spPr>
        <p:txBody>
          <a:bodyPr/>
          <a:lstStyle/>
          <a:p>
            <a:pPr eaLnBrk="1" hangingPunct="1">
              <a:tabLst>
                <a:tab pos="1314450" algn="l"/>
              </a:tabLst>
            </a:pPr>
            <a:r>
              <a:rPr lang="en-US" smtClean="0"/>
              <a:t>NPV = NPV Original + NPV Replication</a:t>
            </a:r>
          </a:p>
          <a:p>
            <a:pPr eaLnBrk="1" hangingPunct="1">
              <a:buFont typeface="Wingdings" pitchFamily="2" charset="2"/>
              <a:buNone/>
              <a:tabLst>
                <a:tab pos="1314450" algn="l"/>
              </a:tabLst>
            </a:pPr>
            <a:r>
              <a:rPr lang="en-US" smtClean="0"/>
              <a:t>		= -$0.39 + -$0.39/(1+0.10)</a:t>
            </a:r>
            <a:r>
              <a:rPr lang="en-US" baseline="30000" smtClean="0"/>
              <a:t>3</a:t>
            </a:r>
            <a:r>
              <a:rPr lang="en-US" smtClean="0"/>
              <a:t> </a:t>
            </a:r>
          </a:p>
          <a:p>
            <a:pPr eaLnBrk="1" hangingPunct="1">
              <a:buFont typeface="Wingdings" pitchFamily="2" charset="2"/>
              <a:buNone/>
              <a:tabLst>
                <a:tab pos="1314450" algn="l"/>
              </a:tabLst>
            </a:pPr>
            <a:r>
              <a:rPr lang="en-US" smtClean="0"/>
              <a:t>		= -$0.39 + -$0.30 = -$0.69.</a:t>
            </a:r>
          </a:p>
          <a:p>
            <a:pPr eaLnBrk="1" hangingPunct="1">
              <a:tabLst>
                <a:tab pos="1314450" algn="l"/>
              </a:tabLst>
            </a:pPr>
            <a:r>
              <a:rPr lang="en-US" smtClean="0"/>
              <a:t>Still a loser, but you would implement Replication only if demand is high.</a:t>
            </a:r>
          </a:p>
        </p:txBody>
      </p:sp>
      <p:sp>
        <p:nvSpPr>
          <p:cNvPr id="43012" name="Text Box 4"/>
          <p:cNvSpPr txBox="1">
            <a:spLocks noChangeArrowheads="1"/>
          </p:cNvSpPr>
          <p:nvPr/>
        </p:nvSpPr>
        <p:spPr bwMode="auto">
          <a:xfrm>
            <a:off x="457200" y="5486400"/>
            <a:ext cx="8153400" cy="720725"/>
          </a:xfrm>
          <a:prstGeom prst="rect">
            <a:avLst/>
          </a:prstGeom>
          <a:noFill/>
          <a:ln w="19050">
            <a:solidFill>
              <a:schemeClr val="tx1"/>
            </a:solidFill>
            <a:miter lim="800000"/>
            <a:headEnd/>
            <a:tailEnd/>
          </a:ln>
        </p:spPr>
        <p:txBody>
          <a:bodyPr>
            <a:spAutoFit/>
          </a:bodyPr>
          <a:lstStyle/>
          <a:p>
            <a:pPr eaLnBrk="0" hangingPunct="0">
              <a:spcBef>
                <a:spcPct val="50000"/>
              </a:spcBef>
            </a:pPr>
            <a:r>
              <a:rPr lang="en-US" sz="2000" b="1">
                <a:solidFill>
                  <a:schemeClr val="tx1"/>
                </a:solidFill>
                <a:latin typeface="Arial" charset="0"/>
              </a:rPr>
              <a:t>Note: the NPV would be even lower if we separately discounted the $75 million cost of Replication at the risk-free rate.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150938" y="214313"/>
            <a:ext cx="7793037" cy="682625"/>
          </a:xfrm>
        </p:spPr>
        <p:txBody>
          <a:bodyPr rtlCol="0">
            <a:normAutofit fontScale="90000"/>
          </a:bodyPr>
          <a:lstStyle/>
          <a:p>
            <a:pPr eaLnBrk="1" fontAlgn="auto" hangingPunct="1">
              <a:spcAft>
                <a:spcPts val="0"/>
              </a:spcAft>
              <a:defRPr/>
            </a:pPr>
            <a:r>
              <a:rPr lang="en-US" smtClean="0"/>
              <a:t>Decision Tree Analysis</a:t>
            </a:r>
          </a:p>
        </p:txBody>
      </p:sp>
      <p:sp>
        <p:nvSpPr>
          <p:cNvPr id="44035" name="Text Box 3"/>
          <p:cNvSpPr txBox="1">
            <a:spLocks noChangeArrowheads="1"/>
          </p:cNvSpPr>
          <p:nvPr/>
        </p:nvSpPr>
        <p:spPr bwMode="auto">
          <a:xfrm>
            <a:off x="228600" y="4876800"/>
            <a:ext cx="8610600" cy="1330325"/>
          </a:xfrm>
          <a:prstGeom prst="rect">
            <a:avLst/>
          </a:prstGeom>
          <a:noFill/>
          <a:ln w="19050">
            <a:solidFill>
              <a:schemeClr val="tx1"/>
            </a:solidFill>
            <a:miter lim="800000"/>
            <a:headEnd/>
            <a:tailEnd/>
          </a:ln>
        </p:spPr>
        <p:txBody>
          <a:bodyPr>
            <a:spAutoFit/>
          </a:bodyPr>
          <a:lstStyle/>
          <a:p>
            <a:pPr eaLnBrk="0" hangingPunct="0">
              <a:spcBef>
                <a:spcPct val="10000"/>
              </a:spcBef>
            </a:pPr>
            <a:r>
              <a:rPr lang="en-US" sz="2000" b="1" dirty="0">
                <a:solidFill>
                  <a:schemeClr val="tx1"/>
                </a:solidFill>
                <a:latin typeface="Arial" charset="0"/>
              </a:rPr>
              <a:t>Notes: The 2006 CF includes the cost of the project if it is optimal to replicate.  The cost is discounted at the risk-free rate, other cash flows are discounted at the cost of capital.  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all calculations.</a:t>
            </a:r>
          </a:p>
        </p:txBody>
      </p:sp>
      <p:sp>
        <p:nvSpPr>
          <p:cNvPr id="44036" name="Rectangle 4"/>
          <p:cNvSpPr>
            <a:spLocks noChangeArrowheads="1"/>
          </p:cNvSpPr>
          <p:nvPr/>
        </p:nvSpPr>
        <p:spPr bwMode="auto">
          <a:xfrm>
            <a:off x="228600" y="1447800"/>
            <a:ext cx="8534400" cy="2852738"/>
          </a:xfrm>
          <a:prstGeom prst="rect">
            <a:avLst/>
          </a:prstGeom>
          <a:noFill/>
          <a:ln w="38100">
            <a:solidFill>
              <a:schemeClr val="tx1"/>
            </a:solidFill>
            <a:miter lim="800000"/>
            <a:headEnd/>
            <a:tailEnd/>
          </a:ln>
        </p:spPr>
        <p:txBody>
          <a:bodyPr/>
          <a:lstStyle/>
          <a:p>
            <a:pPr>
              <a:lnSpc>
                <a:spcPct val="90000"/>
              </a:lnSpc>
            </a:pPr>
            <a:endParaRPr lang="en-US"/>
          </a:p>
        </p:txBody>
      </p:sp>
      <p:sp>
        <p:nvSpPr>
          <p:cNvPr id="44037" name="Rectangle 5"/>
          <p:cNvSpPr>
            <a:spLocks noChangeArrowheads="1"/>
          </p:cNvSpPr>
          <p:nvPr/>
        </p:nvSpPr>
        <p:spPr bwMode="auto">
          <a:xfrm>
            <a:off x="7467600" y="2441575"/>
            <a:ext cx="1289050" cy="352425"/>
          </a:xfrm>
          <a:prstGeom prst="rect">
            <a:avLst/>
          </a:prstGeom>
          <a:solidFill>
            <a:srgbClr val="FFFF99"/>
          </a:solidFill>
          <a:ln w="9525">
            <a:noFill/>
            <a:miter lim="800000"/>
            <a:headEnd/>
            <a:tailEnd/>
          </a:ln>
        </p:spPr>
        <p:txBody>
          <a:bodyPr/>
          <a:lstStyle/>
          <a:p>
            <a:pPr>
              <a:lnSpc>
                <a:spcPct val="90000"/>
              </a:lnSpc>
            </a:pPr>
            <a:endParaRPr lang="en-US"/>
          </a:p>
        </p:txBody>
      </p:sp>
      <p:sp>
        <p:nvSpPr>
          <p:cNvPr id="44038" name="Rectangle 6"/>
          <p:cNvSpPr>
            <a:spLocks noChangeArrowheads="1"/>
          </p:cNvSpPr>
          <p:nvPr/>
        </p:nvSpPr>
        <p:spPr bwMode="auto">
          <a:xfrm>
            <a:off x="7467600" y="3135313"/>
            <a:ext cx="1289050" cy="352425"/>
          </a:xfrm>
          <a:prstGeom prst="rect">
            <a:avLst/>
          </a:prstGeom>
          <a:solidFill>
            <a:srgbClr val="FFFF99"/>
          </a:solidFill>
          <a:ln w="9525">
            <a:noFill/>
            <a:miter lim="800000"/>
            <a:headEnd/>
            <a:tailEnd/>
          </a:ln>
        </p:spPr>
        <p:txBody>
          <a:bodyPr/>
          <a:lstStyle/>
          <a:p>
            <a:pPr>
              <a:lnSpc>
                <a:spcPct val="90000"/>
              </a:lnSpc>
            </a:pPr>
            <a:endParaRPr lang="en-US"/>
          </a:p>
        </p:txBody>
      </p:sp>
      <p:sp>
        <p:nvSpPr>
          <p:cNvPr id="44039" name="Rectangle 7"/>
          <p:cNvSpPr>
            <a:spLocks noChangeArrowheads="1"/>
          </p:cNvSpPr>
          <p:nvPr/>
        </p:nvSpPr>
        <p:spPr bwMode="auto">
          <a:xfrm>
            <a:off x="7467600" y="3827463"/>
            <a:ext cx="1289050" cy="390525"/>
          </a:xfrm>
          <a:prstGeom prst="rect">
            <a:avLst/>
          </a:prstGeom>
          <a:solidFill>
            <a:srgbClr val="FFFF99"/>
          </a:solidFill>
          <a:ln w="9525">
            <a:noFill/>
            <a:miter lim="800000"/>
            <a:headEnd/>
            <a:tailEnd/>
          </a:ln>
        </p:spPr>
        <p:txBody>
          <a:bodyPr/>
          <a:lstStyle/>
          <a:p>
            <a:pPr>
              <a:lnSpc>
                <a:spcPct val="90000"/>
              </a:lnSpc>
            </a:pPr>
            <a:endParaRPr lang="en-US"/>
          </a:p>
        </p:txBody>
      </p:sp>
      <p:sp>
        <p:nvSpPr>
          <p:cNvPr id="44040" name="Rectangle 8"/>
          <p:cNvSpPr>
            <a:spLocks noChangeArrowheads="1"/>
          </p:cNvSpPr>
          <p:nvPr/>
        </p:nvSpPr>
        <p:spPr bwMode="auto">
          <a:xfrm>
            <a:off x="433388" y="1390650"/>
            <a:ext cx="67310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80"/>
                </a:solidFill>
                <a:latin typeface="Times New Roman" pitchFamily="18" charset="0"/>
              </a:rPr>
              <a:t>Cost</a:t>
            </a:r>
            <a:endParaRPr lang="en-US" sz="2400">
              <a:solidFill>
                <a:schemeClr val="tx1"/>
              </a:solidFill>
              <a:latin typeface="Times New Roman" pitchFamily="18" charset="0"/>
            </a:endParaRPr>
          </a:p>
        </p:txBody>
      </p:sp>
      <p:sp>
        <p:nvSpPr>
          <p:cNvPr id="44041" name="Rectangle 9"/>
          <p:cNvSpPr>
            <a:spLocks noChangeArrowheads="1"/>
          </p:cNvSpPr>
          <p:nvPr/>
        </p:nvSpPr>
        <p:spPr bwMode="auto">
          <a:xfrm>
            <a:off x="7602538" y="1390650"/>
            <a:ext cx="11922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NPV this</a:t>
            </a:r>
            <a:endParaRPr lang="en-US" sz="2400">
              <a:solidFill>
                <a:schemeClr val="tx1"/>
              </a:solidFill>
              <a:latin typeface="Times New Roman" pitchFamily="18" charset="0"/>
            </a:endParaRPr>
          </a:p>
        </p:txBody>
      </p:sp>
      <p:sp>
        <p:nvSpPr>
          <p:cNvPr id="44042" name="Rectangle 10"/>
          <p:cNvSpPr>
            <a:spLocks noChangeArrowheads="1"/>
          </p:cNvSpPr>
          <p:nvPr/>
        </p:nvSpPr>
        <p:spPr bwMode="auto">
          <a:xfrm>
            <a:off x="439738"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000080"/>
                </a:solidFill>
                <a:latin typeface="Times New Roman" pitchFamily="18" charset="0"/>
              </a:rPr>
              <a:t>2003</a:t>
            </a:r>
            <a:endParaRPr lang="en-US" sz="2400">
              <a:solidFill>
                <a:schemeClr val="tx1"/>
              </a:solidFill>
              <a:latin typeface="Times New Roman" pitchFamily="18" charset="0"/>
            </a:endParaRPr>
          </a:p>
        </p:txBody>
      </p:sp>
      <p:sp>
        <p:nvSpPr>
          <p:cNvPr id="44043" name="Rectangle 11"/>
          <p:cNvSpPr>
            <a:spLocks noChangeArrowheads="1"/>
          </p:cNvSpPr>
          <p:nvPr/>
        </p:nvSpPr>
        <p:spPr bwMode="auto">
          <a:xfrm>
            <a:off x="1357313" y="1762125"/>
            <a:ext cx="630237"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44044" name="Rectangle 12"/>
          <p:cNvSpPr>
            <a:spLocks noChangeArrowheads="1"/>
          </p:cNvSpPr>
          <p:nvPr/>
        </p:nvSpPr>
        <p:spPr bwMode="auto">
          <a:xfrm>
            <a:off x="2395538"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44045" name="Rectangle 13"/>
          <p:cNvSpPr>
            <a:spLocks noChangeArrowheads="1"/>
          </p:cNvSpPr>
          <p:nvPr/>
        </p:nvSpPr>
        <p:spPr bwMode="auto">
          <a:xfrm>
            <a:off x="3275013"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44046" name="Rectangle 14"/>
          <p:cNvSpPr>
            <a:spLocks noChangeArrowheads="1"/>
          </p:cNvSpPr>
          <p:nvPr/>
        </p:nvSpPr>
        <p:spPr bwMode="auto">
          <a:xfrm>
            <a:off x="4152900"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44047" name="Rectangle 15"/>
          <p:cNvSpPr>
            <a:spLocks noChangeArrowheads="1"/>
          </p:cNvSpPr>
          <p:nvPr/>
        </p:nvSpPr>
        <p:spPr bwMode="auto">
          <a:xfrm>
            <a:off x="5030788"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2007</a:t>
            </a:r>
            <a:endParaRPr lang="en-US" sz="2400">
              <a:solidFill>
                <a:schemeClr val="tx1"/>
              </a:solidFill>
              <a:latin typeface="Times New Roman" pitchFamily="18" charset="0"/>
            </a:endParaRPr>
          </a:p>
        </p:txBody>
      </p:sp>
      <p:sp>
        <p:nvSpPr>
          <p:cNvPr id="44048" name="Rectangle 16"/>
          <p:cNvSpPr>
            <a:spLocks noChangeArrowheads="1"/>
          </p:cNvSpPr>
          <p:nvPr/>
        </p:nvSpPr>
        <p:spPr bwMode="auto">
          <a:xfrm>
            <a:off x="5910263"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2008</a:t>
            </a:r>
            <a:endParaRPr lang="en-US" sz="2400">
              <a:solidFill>
                <a:schemeClr val="tx1"/>
              </a:solidFill>
              <a:latin typeface="Times New Roman" pitchFamily="18" charset="0"/>
            </a:endParaRPr>
          </a:p>
        </p:txBody>
      </p:sp>
      <p:sp>
        <p:nvSpPr>
          <p:cNvPr id="44049" name="Rectangle 17"/>
          <p:cNvSpPr>
            <a:spLocks noChangeArrowheads="1"/>
          </p:cNvSpPr>
          <p:nvPr/>
        </p:nvSpPr>
        <p:spPr bwMode="auto">
          <a:xfrm>
            <a:off x="6788150" y="1762125"/>
            <a:ext cx="533400" cy="32067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2009</a:t>
            </a:r>
            <a:endParaRPr lang="en-US" sz="2400">
              <a:solidFill>
                <a:schemeClr val="tx1"/>
              </a:solidFill>
              <a:latin typeface="Times New Roman" pitchFamily="18" charset="0"/>
            </a:endParaRPr>
          </a:p>
        </p:txBody>
      </p:sp>
      <p:sp>
        <p:nvSpPr>
          <p:cNvPr id="44050" name="Rectangle 18"/>
          <p:cNvSpPr>
            <a:spLocks noChangeArrowheads="1"/>
          </p:cNvSpPr>
          <p:nvPr/>
        </p:nvSpPr>
        <p:spPr bwMode="auto">
          <a:xfrm>
            <a:off x="7621588" y="1762125"/>
            <a:ext cx="11668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Scenario</a:t>
            </a:r>
            <a:endParaRPr lang="en-US" sz="2400">
              <a:solidFill>
                <a:schemeClr val="tx1"/>
              </a:solidFill>
              <a:latin typeface="Times New Roman" pitchFamily="18" charset="0"/>
            </a:endParaRPr>
          </a:p>
        </p:txBody>
      </p:sp>
      <p:sp>
        <p:nvSpPr>
          <p:cNvPr id="44051" name="Rectangle 19"/>
          <p:cNvSpPr>
            <a:spLocks noChangeArrowheads="1"/>
          </p:cNvSpPr>
          <p:nvPr/>
        </p:nvSpPr>
        <p:spPr bwMode="auto">
          <a:xfrm>
            <a:off x="2620963" y="2454275"/>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4052" name="Rectangle 20"/>
          <p:cNvSpPr>
            <a:spLocks noChangeArrowheads="1"/>
          </p:cNvSpPr>
          <p:nvPr/>
        </p:nvSpPr>
        <p:spPr bwMode="auto">
          <a:xfrm>
            <a:off x="3498850" y="2454275"/>
            <a:ext cx="544513"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4053" name="Rectangle 21"/>
          <p:cNvSpPr>
            <a:spLocks noChangeArrowheads="1"/>
          </p:cNvSpPr>
          <p:nvPr/>
        </p:nvSpPr>
        <p:spPr bwMode="auto">
          <a:xfrm>
            <a:off x="4287838" y="2454275"/>
            <a:ext cx="64135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4054" name="Rectangle 22"/>
          <p:cNvSpPr>
            <a:spLocks noChangeArrowheads="1"/>
          </p:cNvSpPr>
          <p:nvPr/>
        </p:nvSpPr>
        <p:spPr bwMode="auto">
          <a:xfrm>
            <a:off x="5256213" y="2454275"/>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4055" name="Rectangle 23"/>
          <p:cNvSpPr>
            <a:spLocks noChangeArrowheads="1"/>
          </p:cNvSpPr>
          <p:nvPr/>
        </p:nvSpPr>
        <p:spPr bwMode="auto">
          <a:xfrm>
            <a:off x="6134100" y="2454275"/>
            <a:ext cx="544513"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4056" name="Rectangle 24"/>
          <p:cNvSpPr>
            <a:spLocks noChangeArrowheads="1"/>
          </p:cNvSpPr>
          <p:nvPr/>
        </p:nvSpPr>
        <p:spPr bwMode="auto">
          <a:xfrm>
            <a:off x="7011988" y="2454275"/>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4057" name="Rectangle 25"/>
          <p:cNvSpPr>
            <a:spLocks noChangeArrowheads="1"/>
          </p:cNvSpPr>
          <p:nvPr/>
        </p:nvSpPr>
        <p:spPr bwMode="auto">
          <a:xfrm>
            <a:off x="7954963" y="2454275"/>
            <a:ext cx="896937"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$58.02</a:t>
            </a:r>
            <a:endParaRPr lang="en-US" sz="2400">
              <a:solidFill>
                <a:schemeClr val="tx1"/>
              </a:solidFill>
              <a:latin typeface="Times New Roman" pitchFamily="18" charset="0"/>
            </a:endParaRPr>
          </a:p>
        </p:txBody>
      </p:sp>
      <p:sp>
        <p:nvSpPr>
          <p:cNvPr id="44058" name="Rectangle 26"/>
          <p:cNvSpPr>
            <a:spLocks noChangeArrowheads="1"/>
          </p:cNvSpPr>
          <p:nvPr/>
        </p:nvSpPr>
        <p:spPr bwMode="auto">
          <a:xfrm>
            <a:off x="1171575" y="2801938"/>
            <a:ext cx="67945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4059" name="Rectangle 27"/>
          <p:cNvSpPr>
            <a:spLocks noChangeArrowheads="1"/>
          </p:cNvSpPr>
          <p:nvPr/>
        </p:nvSpPr>
        <p:spPr bwMode="auto">
          <a:xfrm>
            <a:off x="446088" y="3148013"/>
            <a:ext cx="64135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80"/>
                </a:solidFill>
                <a:latin typeface="Times New Roman" pitchFamily="18" charset="0"/>
              </a:rPr>
              <a:t>-$75</a:t>
            </a:r>
            <a:endParaRPr lang="en-US" sz="2400">
              <a:solidFill>
                <a:schemeClr val="tx1"/>
              </a:solidFill>
              <a:latin typeface="Times New Roman" pitchFamily="18" charset="0"/>
            </a:endParaRPr>
          </a:p>
        </p:txBody>
      </p:sp>
      <p:sp>
        <p:nvSpPr>
          <p:cNvPr id="44060" name="Rectangle 28"/>
          <p:cNvSpPr>
            <a:spLocks noChangeArrowheads="1"/>
          </p:cNvSpPr>
          <p:nvPr/>
        </p:nvSpPr>
        <p:spPr bwMode="auto">
          <a:xfrm>
            <a:off x="1171575" y="3148013"/>
            <a:ext cx="67945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40%</a:t>
            </a:r>
            <a:endParaRPr lang="en-US" sz="2400">
              <a:solidFill>
                <a:schemeClr val="tx1"/>
              </a:solidFill>
              <a:latin typeface="Times New Roman" pitchFamily="18" charset="0"/>
            </a:endParaRPr>
          </a:p>
        </p:txBody>
      </p:sp>
      <p:sp>
        <p:nvSpPr>
          <p:cNvPr id="44061" name="Rectangle 29"/>
          <p:cNvSpPr>
            <a:spLocks noChangeArrowheads="1"/>
          </p:cNvSpPr>
          <p:nvPr/>
        </p:nvSpPr>
        <p:spPr bwMode="auto">
          <a:xfrm>
            <a:off x="2620963" y="3148013"/>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4062" name="Rectangle 30"/>
          <p:cNvSpPr>
            <a:spLocks noChangeArrowheads="1"/>
          </p:cNvSpPr>
          <p:nvPr/>
        </p:nvSpPr>
        <p:spPr bwMode="auto">
          <a:xfrm>
            <a:off x="3498850" y="3148013"/>
            <a:ext cx="544513"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4063" name="Rectangle 31"/>
          <p:cNvSpPr>
            <a:spLocks noChangeArrowheads="1"/>
          </p:cNvSpPr>
          <p:nvPr/>
        </p:nvSpPr>
        <p:spPr bwMode="auto">
          <a:xfrm>
            <a:off x="4376738" y="3148013"/>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4064" name="Rectangle 32"/>
          <p:cNvSpPr>
            <a:spLocks noChangeArrowheads="1"/>
          </p:cNvSpPr>
          <p:nvPr/>
        </p:nvSpPr>
        <p:spPr bwMode="auto">
          <a:xfrm>
            <a:off x="5389563" y="31480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65" name="Rectangle 33"/>
          <p:cNvSpPr>
            <a:spLocks noChangeArrowheads="1"/>
          </p:cNvSpPr>
          <p:nvPr/>
        </p:nvSpPr>
        <p:spPr bwMode="auto">
          <a:xfrm>
            <a:off x="6269038" y="31480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66" name="Rectangle 34"/>
          <p:cNvSpPr>
            <a:spLocks noChangeArrowheads="1"/>
          </p:cNvSpPr>
          <p:nvPr/>
        </p:nvSpPr>
        <p:spPr bwMode="auto">
          <a:xfrm>
            <a:off x="7146925" y="31480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67" name="Rectangle 35"/>
          <p:cNvSpPr>
            <a:spLocks noChangeArrowheads="1"/>
          </p:cNvSpPr>
          <p:nvPr/>
        </p:nvSpPr>
        <p:spPr bwMode="auto">
          <a:xfrm>
            <a:off x="7999413" y="3148013"/>
            <a:ext cx="852487"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-$0.39</a:t>
            </a:r>
            <a:endParaRPr lang="en-US" sz="2400">
              <a:solidFill>
                <a:schemeClr val="tx1"/>
              </a:solidFill>
              <a:latin typeface="Times New Roman" pitchFamily="18" charset="0"/>
            </a:endParaRPr>
          </a:p>
        </p:txBody>
      </p:sp>
      <p:sp>
        <p:nvSpPr>
          <p:cNvPr id="44068" name="Rectangle 36"/>
          <p:cNvSpPr>
            <a:spLocks noChangeArrowheads="1"/>
          </p:cNvSpPr>
          <p:nvPr/>
        </p:nvSpPr>
        <p:spPr bwMode="auto">
          <a:xfrm>
            <a:off x="1171575" y="3494088"/>
            <a:ext cx="679450"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4069" name="Rectangle 37"/>
          <p:cNvSpPr>
            <a:spLocks noChangeArrowheads="1"/>
          </p:cNvSpPr>
          <p:nvPr/>
        </p:nvSpPr>
        <p:spPr bwMode="auto">
          <a:xfrm>
            <a:off x="2620963" y="3833813"/>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4070" name="Rectangle 38"/>
          <p:cNvSpPr>
            <a:spLocks noChangeArrowheads="1"/>
          </p:cNvSpPr>
          <p:nvPr/>
        </p:nvSpPr>
        <p:spPr bwMode="auto">
          <a:xfrm>
            <a:off x="3498850" y="3833813"/>
            <a:ext cx="544513"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4071" name="Rectangle 39"/>
          <p:cNvSpPr>
            <a:spLocks noChangeArrowheads="1"/>
          </p:cNvSpPr>
          <p:nvPr/>
        </p:nvSpPr>
        <p:spPr bwMode="auto">
          <a:xfrm>
            <a:off x="4376738" y="3833813"/>
            <a:ext cx="544512"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4072" name="Rectangle 40"/>
          <p:cNvSpPr>
            <a:spLocks noChangeArrowheads="1"/>
          </p:cNvSpPr>
          <p:nvPr/>
        </p:nvSpPr>
        <p:spPr bwMode="auto">
          <a:xfrm>
            <a:off x="5389563" y="38338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73" name="Rectangle 41"/>
          <p:cNvSpPr>
            <a:spLocks noChangeArrowheads="1"/>
          </p:cNvSpPr>
          <p:nvPr/>
        </p:nvSpPr>
        <p:spPr bwMode="auto">
          <a:xfrm>
            <a:off x="6269038" y="38338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74" name="Rectangle 42"/>
          <p:cNvSpPr>
            <a:spLocks noChangeArrowheads="1"/>
          </p:cNvSpPr>
          <p:nvPr/>
        </p:nvSpPr>
        <p:spPr bwMode="auto">
          <a:xfrm>
            <a:off x="7146925" y="3833813"/>
            <a:ext cx="40322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44075" name="Rectangle 43"/>
          <p:cNvSpPr>
            <a:spLocks noChangeArrowheads="1"/>
          </p:cNvSpPr>
          <p:nvPr/>
        </p:nvSpPr>
        <p:spPr bwMode="auto">
          <a:xfrm>
            <a:off x="7866063" y="3833813"/>
            <a:ext cx="99377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800000"/>
                </a:solidFill>
                <a:latin typeface="Times New Roman" pitchFamily="18" charset="0"/>
              </a:rPr>
              <a:t>-$37.70</a:t>
            </a:r>
            <a:endParaRPr lang="en-US" sz="2400">
              <a:solidFill>
                <a:schemeClr val="tx1"/>
              </a:solidFill>
              <a:latin typeface="Times New Roman" pitchFamily="18" charset="0"/>
            </a:endParaRPr>
          </a:p>
        </p:txBody>
      </p:sp>
      <p:sp>
        <p:nvSpPr>
          <p:cNvPr id="44076" name="Rectangle 44"/>
          <p:cNvSpPr>
            <a:spLocks noChangeArrowheads="1"/>
          </p:cNvSpPr>
          <p:nvPr/>
        </p:nvSpPr>
        <p:spPr bwMode="auto">
          <a:xfrm>
            <a:off x="3768725" y="1428750"/>
            <a:ext cx="2365375" cy="390525"/>
          </a:xfrm>
          <a:prstGeom prst="rect">
            <a:avLst/>
          </a:prstGeom>
          <a:noFill/>
          <a:ln w="9525">
            <a:noFill/>
            <a:miter lim="800000"/>
            <a:headEnd/>
            <a:tailEnd/>
          </a:ln>
        </p:spPr>
        <p:txBody>
          <a:bodyPr wrap="none" lIns="0" tIns="0" rIns="0" bIns="0">
            <a:spAutoFit/>
          </a:bodyPr>
          <a:lstStyle/>
          <a:p>
            <a:pPr eaLnBrk="0" hangingPunct="0"/>
            <a:r>
              <a:rPr lang="en-US" sz="2100" b="1">
                <a:solidFill>
                  <a:srgbClr val="0000FF"/>
                </a:solidFill>
                <a:latin typeface="Times New Roman" pitchFamily="18" charset="0"/>
              </a:rPr>
              <a:t>Future Cash Flows</a:t>
            </a:r>
            <a:endParaRPr lang="en-US" sz="2400">
              <a:solidFill>
                <a:schemeClr val="tx1"/>
              </a:solidFill>
              <a:latin typeface="Times New Roman" pitchFamily="18" charset="0"/>
            </a:endParaRPr>
          </a:p>
        </p:txBody>
      </p:sp>
      <p:sp>
        <p:nvSpPr>
          <p:cNvPr id="44077" name="Line 45"/>
          <p:cNvSpPr>
            <a:spLocks noChangeShapeType="1"/>
          </p:cNvSpPr>
          <p:nvPr/>
        </p:nvSpPr>
        <p:spPr bwMode="auto">
          <a:xfrm>
            <a:off x="2184400" y="2428875"/>
            <a:ext cx="1588" cy="373063"/>
          </a:xfrm>
          <a:prstGeom prst="line">
            <a:avLst/>
          </a:prstGeom>
          <a:noFill/>
          <a:ln w="0">
            <a:solidFill>
              <a:srgbClr val="000000"/>
            </a:solidFill>
            <a:round/>
            <a:headEnd/>
            <a:tailEnd/>
          </a:ln>
        </p:spPr>
        <p:txBody>
          <a:bodyPr/>
          <a:lstStyle/>
          <a:p>
            <a:endParaRPr lang="en-US"/>
          </a:p>
        </p:txBody>
      </p:sp>
      <p:sp>
        <p:nvSpPr>
          <p:cNvPr id="44078" name="Rectangle 46"/>
          <p:cNvSpPr>
            <a:spLocks noChangeArrowheads="1"/>
          </p:cNvSpPr>
          <p:nvPr/>
        </p:nvSpPr>
        <p:spPr bwMode="auto">
          <a:xfrm>
            <a:off x="2184400" y="2428875"/>
            <a:ext cx="25400" cy="373063"/>
          </a:xfrm>
          <a:prstGeom prst="rect">
            <a:avLst/>
          </a:prstGeom>
          <a:solidFill>
            <a:srgbClr val="000000"/>
          </a:solidFill>
          <a:ln w="9525">
            <a:noFill/>
            <a:miter lim="800000"/>
            <a:headEnd/>
            <a:tailEnd/>
          </a:ln>
        </p:spPr>
        <p:txBody>
          <a:bodyPr/>
          <a:lstStyle/>
          <a:p>
            <a:pPr>
              <a:lnSpc>
                <a:spcPct val="90000"/>
              </a:lnSpc>
            </a:pPr>
            <a:endParaRPr lang="en-US"/>
          </a:p>
        </p:txBody>
      </p:sp>
      <p:sp>
        <p:nvSpPr>
          <p:cNvPr id="44079" name="Line 47"/>
          <p:cNvSpPr>
            <a:spLocks noChangeShapeType="1"/>
          </p:cNvSpPr>
          <p:nvPr/>
        </p:nvSpPr>
        <p:spPr bwMode="auto">
          <a:xfrm>
            <a:off x="7454900" y="2454275"/>
            <a:ext cx="1588" cy="347663"/>
          </a:xfrm>
          <a:prstGeom prst="line">
            <a:avLst/>
          </a:prstGeom>
          <a:noFill/>
          <a:ln w="0">
            <a:solidFill>
              <a:srgbClr val="000000"/>
            </a:solidFill>
            <a:round/>
            <a:headEnd/>
            <a:tailEnd/>
          </a:ln>
        </p:spPr>
        <p:txBody>
          <a:bodyPr/>
          <a:lstStyle/>
          <a:p>
            <a:endParaRPr lang="en-US"/>
          </a:p>
        </p:txBody>
      </p:sp>
      <p:sp>
        <p:nvSpPr>
          <p:cNvPr id="44080" name="Rectangle 48"/>
          <p:cNvSpPr>
            <a:spLocks noChangeArrowheads="1"/>
          </p:cNvSpPr>
          <p:nvPr/>
        </p:nvSpPr>
        <p:spPr bwMode="auto">
          <a:xfrm>
            <a:off x="7454900" y="2454275"/>
            <a:ext cx="25400" cy="347663"/>
          </a:xfrm>
          <a:prstGeom prst="rect">
            <a:avLst/>
          </a:prstGeom>
          <a:solidFill>
            <a:srgbClr val="000000"/>
          </a:solidFill>
          <a:ln w="9525">
            <a:noFill/>
            <a:miter lim="800000"/>
            <a:headEnd/>
            <a:tailEnd/>
          </a:ln>
        </p:spPr>
        <p:txBody>
          <a:bodyPr/>
          <a:lstStyle/>
          <a:p>
            <a:pPr>
              <a:lnSpc>
                <a:spcPct val="90000"/>
              </a:lnSpc>
            </a:pPr>
            <a:endParaRPr lang="en-US"/>
          </a:p>
        </p:txBody>
      </p:sp>
      <p:sp>
        <p:nvSpPr>
          <p:cNvPr id="44081" name="Line 49"/>
          <p:cNvSpPr>
            <a:spLocks noChangeShapeType="1"/>
          </p:cNvSpPr>
          <p:nvPr/>
        </p:nvSpPr>
        <p:spPr bwMode="auto">
          <a:xfrm>
            <a:off x="8737600" y="2454275"/>
            <a:ext cx="1588" cy="347663"/>
          </a:xfrm>
          <a:prstGeom prst="line">
            <a:avLst/>
          </a:prstGeom>
          <a:noFill/>
          <a:ln w="0">
            <a:solidFill>
              <a:srgbClr val="000000"/>
            </a:solidFill>
            <a:round/>
            <a:headEnd/>
            <a:tailEnd/>
          </a:ln>
        </p:spPr>
        <p:txBody>
          <a:bodyPr/>
          <a:lstStyle/>
          <a:p>
            <a:endParaRPr lang="en-US"/>
          </a:p>
        </p:txBody>
      </p:sp>
      <p:sp>
        <p:nvSpPr>
          <p:cNvPr id="44082" name="Rectangle 50"/>
          <p:cNvSpPr>
            <a:spLocks noChangeArrowheads="1"/>
          </p:cNvSpPr>
          <p:nvPr/>
        </p:nvSpPr>
        <p:spPr bwMode="auto">
          <a:xfrm>
            <a:off x="8737600" y="2454275"/>
            <a:ext cx="25400" cy="347663"/>
          </a:xfrm>
          <a:prstGeom prst="rect">
            <a:avLst/>
          </a:prstGeom>
          <a:solidFill>
            <a:srgbClr val="000000"/>
          </a:solidFill>
          <a:ln w="9525">
            <a:noFill/>
            <a:miter lim="800000"/>
            <a:headEnd/>
            <a:tailEnd/>
          </a:ln>
        </p:spPr>
        <p:txBody>
          <a:bodyPr/>
          <a:lstStyle/>
          <a:p>
            <a:pPr>
              <a:lnSpc>
                <a:spcPct val="90000"/>
              </a:lnSpc>
            </a:pPr>
            <a:endParaRPr lang="en-US"/>
          </a:p>
        </p:txBody>
      </p:sp>
      <p:sp>
        <p:nvSpPr>
          <p:cNvPr id="44083" name="Line 51"/>
          <p:cNvSpPr>
            <a:spLocks noChangeShapeType="1"/>
          </p:cNvSpPr>
          <p:nvPr/>
        </p:nvSpPr>
        <p:spPr bwMode="auto">
          <a:xfrm>
            <a:off x="2184400" y="3121025"/>
            <a:ext cx="1588" cy="373063"/>
          </a:xfrm>
          <a:prstGeom prst="line">
            <a:avLst/>
          </a:prstGeom>
          <a:noFill/>
          <a:ln w="0">
            <a:solidFill>
              <a:srgbClr val="000000"/>
            </a:solidFill>
            <a:round/>
            <a:headEnd/>
            <a:tailEnd/>
          </a:ln>
        </p:spPr>
        <p:txBody>
          <a:bodyPr/>
          <a:lstStyle/>
          <a:p>
            <a:endParaRPr lang="en-US"/>
          </a:p>
        </p:txBody>
      </p:sp>
      <p:sp>
        <p:nvSpPr>
          <p:cNvPr id="44084" name="Rectangle 52"/>
          <p:cNvSpPr>
            <a:spLocks noChangeArrowheads="1"/>
          </p:cNvSpPr>
          <p:nvPr/>
        </p:nvSpPr>
        <p:spPr bwMode="auto">
          <a:xfrm>
            <a:off x="2184400" y="3121025"/>
            <a:ext cx="25400" cy="373063"/>
          </a:xfrm>
          <a:prstGeom prst="rect">
            <a:avLst/>
          </a:prstGeom>
          <a:solidFill>
            <a:srgbClr val="000000"/>
          </a:solidFill>
          <a:ln w="9525">
            <a:noFill/>
            <a:miter lim="800000"/>
            <a:headEnd/>
            <a:tailEnd/>
          </a:ln>
        </p:spPr>
        <p:txBody>
          <a:bodyPr/>
          <a:lstStyle/>
          <a:p>
            <a:pPr>
              <a:lnSpc>
                <a:spcPct val="90000"/>
              </a:lnSpc>
            </a:pPr>
            <a:endParaRPr lang="en-US"/>
          </a:p>
        </p:txBody>
      </p:sp>
      <p:sp>
        <p:nvSpPr>
          <p:cNvPr id="44085" name="Line 53"/>
          <p:cNvSpPr>
            <a:spLocks noChangeShapeType="1"/>
          </p:cNvSpPr>
          <p:nvPr/>
        </p:nvSpPr>
        <p:spPr bwMode="auto">
          <a:xfrm>
            <a:off x="7454900" y="3148013"/>
            <a:ext cx="1588" cy="346075"/>
          </a:xfrm>
          <a:prstGeom prst="line">
            <a:avLst/>
          </a:prstGeom>
          <a:noFill/>
          <a:ln w="0">
            <a:solidFill>
              <a:srgbClr val="000000"/>
            </a:solidFill>
            <a:round/>
            <a:headEnd/>
            <a:tailEnd/>
          </a:ln>
        </p:spPr>
        <p:txBody>
          <a:bodyPr/>
          <a:lstStyle/>
          <a:p>
            <a:endParaRPr lang="en-US"/>
          </a:p>
        </p:txBody>
      </p:sp>
      <p:sp>
        <p:nvSpPr>
          <p:cNvPr id="44086" name="Rectangle 54"/>
          <p:cNvSpPr>
            <a:spLocks noChangeArrowheads="1"/>
          </p:cNvSpPr>
          <p:nvPr/>
        </p:nvSpPr>
        <p:spPr bwMode="auto">
          <a:xfrm>
            <a:off x="7454900" y="3148013"/>
            <a:ext cx="25400" cy="346075"/>
          </a:xfrm>
          <a:prstGeom prst="rect">
            <a:avLst/>
          </a:prstGeom>
          <a:solidFill>
            <a:srgbClr val="000000"/>
          </a:solidFill>
          <a:ln w="9525">
            <a:noFill/>
            <a:miter lim="800000"/>
            <a:headEnd/>
            <a:tailEnd/>
          </a:ln>
        </p:spPr>
        <p:txBody>
          <a:bodyPr/>
          <a:lstStyle/>
          <a:p>
            <a:pPr>
              <a:lnSpc>
                <a:spcPct val="90000"/>
              </a:lnSpc>
            </a:pPr>
            <a:endParaRPr lang="en-US"/>
          </a:p>
        </p:txBody>
      </p:sp>
      <p:sp>
        <p:nvSpPr>
          <p:cNvPr id="44087" name="Line 55"/>
          <p:cNvSpPr>
            <a:spLocks noChangeShapeType="1"/>
          </p:cNvSpPr>
          <p:nvPr/>
        </p:nvSpPr>
        <p:spPr bwMode="auto">
          <a:xfrm>
            <a:off x="8737600" y="3148013"/>
            <a:ext cx="1588" cy="346075"/>
          </a:xfrm>
          <a:prstGeom prst="line">
            <a:avLst/>
          </a:prstGeom>
          <a:noFill/>
          <a:ln w="0">
            <a:solidFill>
              <a:srgbClr val="000000"/>
            </a:solidFill>
            <a:round/>
            <a:headEnd/>
            <a:tailEnd/>
          </a:ln>
        </p:spPr>
        <p:txBody>
          <a:bodyPr/>
          <a:lstStyle/>
          <a:p>
            <a:endParaRPr lang="en-US"/>
          </a:p>
        </p:txBody>
      </p:sp>
      <p:sp>
        <p:nvSpPr>
          <p:cNvPr id="44088" name="Rectangle 56"/>
          <p:cNvSpPr>
            <a:spLocks noChangeArrowheads="1"/>
          </p:cNvSpPr>
          <p:nvPr/>
        </p:nvSpPr>
        <p:spPr bwMode="auto">
          <a:xfrm>
            <a:off x="8737600" y="3148013"/>
            <a:ext cx="25400" cy="346075"/>
          </a:xfrm>
          <a:prstGeom prst="rect">
            <a:avLst/>
          </a:prstGeom>
          <a:solidFill>
            <a:srgbClr val="000000"/>
          </a:solidFill>
          <a:ln w="9525">
            <a:noFill/>
            <a:miter lim="800000"/>
            <a:headEnd/>
            <a:tailEnd/>
          </a:ln>
        </p:spPr>
        <p:txBody>
          <a:bodyPr/>
          <a:lstStyle/>
          <a:p>
            <a:pPr>
              <a:lnSpc>
                <a:spcPct val="90000"/>
              </a:lnSpc>
            </a:pPr>
            <a:endParaRPr lang="en-US"/>
          </a:p>
        </p:txBody>
      </p:sp>
      <p:sp>
        <p:nvSpPr>
          <p:cNvPr id="44089" name="Line 57"/>
          <p:cNvSpPr>
            <a:spLocks noChangeShapeType="1"/>
          </p:cNvSpPr>
          <p:nvPr/>
        </p:nvSpPr>
        <p:spPr bwMode="auto">
          <a:xfrm>
            <a:off x="2184400" y="3814763"/>
            <a:ext cx="1588" cy="409575"/>
          </a:xfrm>
          <a:prstGeom prst="line">
            <a:avLst/>
          </a:prstGeom>
          <a:noFill/>
          <a:ln w="0">
            <a:solidFill>
              <a:srgbClr val="000000"/>
            </a:solidFill>
            <a:round/>
            <a:headEnd/>
            <a:tailEnd/>
          </a:ln>
        </p:spPr>
        <p:txBody>
          <a:bodyPr/>
          <a:lstStyle/>
          <a:p>
            <a:endParaRPr lang="en-US"/>
          </a:p>
        </p:txBody>
      </p:sp>
      <p:sp>
        <p:nvSpPr>
          <p:cNvPr id="44090" name="Rectangle 58"/>
          <p:cNvSpPr>
            <a:spLocks noChangeArrowheads="1"/>
          </p:cNvSpPr>
          <p:nvPr/>
        </p:nvSpPr>
        <p:spPr bwMode="auto">
          <a:xfrm>
            <a:off x="2184400" y="3814763"/>
            <a:ext cx="25400" cy="409575"/>
          </a:xfrm>
          <a:prstGeom prst="rect">
            <a:avLst/>
          </a:prstGeom>
          <a:solidFill>
            <a:srgbClr val="000000"/>
          </a:solidFill>
          <a:ln w="9525">
            <a:noFill/>
            <a:miter lim="800000"/>
            <a:headEnd/>
            <a:tailEnd/>
          </a:ln>
        </p:spPr>
        <p:txBody>
          <a:bodyPr/>
          <a:lstStyle/>
          <a:p>
            <a:pPr>
              <a:lnSpc>
                <a:spcPct val="90000"/>
              </a:lnSpc>
            </a:pPr>
            <a:endParaRPr lang="en-US"/>
          </a:p>
        </p:txBody>
      </p:sp>
      <p:sp>
        <p:nvSpPr>
          <p:cNvPr id="44091" name="Line 59"/>
          <p:cNvSpPr>
            <a:spLocks noChangeShapeType="1"/>
          </p:cNvSpPr>
          <p:nvPr/>
        </p:nvSpPr>
        <p:spPr bwMode="auto">
          <a:xfrm>
            <a:off x="7454900" y="3840163"/>
            <a:ext cx="1588" cy="384175"/>
          </a:xfrm>
          <a:prstGeom prst="line">
            <a:avLst/>
          </a:prstGeom>
          <a:noFill/>
          <a:ln w="0">
            <a:solidFill>
              <a:srgbClr val="000000"/>
            </a:solidFill>
            <a:round/>
            <a:headEnd/>
            <a:tailEnd/>
          </a:ln>
        </p:spPr>
        <p:txBody>
          <a:bodyPr/>
          <a:lstStyle/>
          <a:p>
            <a:endParaRPr lang="en-US"/>
          </a:p>
        </p:txBody>
      </p:sp>
      <p:sp>
        <p:nvSpPr>
          <p:cNvPr id="44092" name="Rectangle 60"/>
          <p:cNvSpPr>
            <a:spLocks noChangeArrowheads="1"/>
          </p:cNvSpPr>
          <p:nvPr/>
        </p:nvSpPr>
        <p:spPr bwMode="auto">
          <a:xfrm>
            <a:off x="7454900" y="3840163"/>
            <a:ext cx="25400" cy="384175"/>
          </a:xfrm>
          <a:prstGeom prst="rect">
            <a:avLst/>
          </a:prstGeom>
          <a:solidFill>
            <a:srgbClr val="000000"/>
          </a:solidFill>
          <a:ln w="9525">
            <a:noFill/>
            <a:miter lim="800000"/>
            <a:headEnd/>
            <a:tailEnd/>
          </a:ln>
        </p:spPr>
        <p:txBody>
          <a:bodyPr/>
          <a:lstStyle/>
          <a:p>
            <a:pPr>
              <a:lnSpc>
                <a:spcPct val="90000"/>
              </a:lnSpc>
            </a:pPr>
            <a:endParaRPr lang="en-US"/>
          </a:p>
        </p:txBody>
      </p:sp>
      <p:sp>
        <p:nvSpPr>
          <p:cNvPr id="44093" name="Line 61"/>
          <p:cNvSpPr>
            <a:spLocks noChangeShapeType="1"/>
          </p:cNvSpPr>
          <p:nvPr/>
        </p:nvSpPr>
        <p:spPr bwMode="auto">
          <a:xfrm>
            <a:off x="8737600" y="3840163"/>
            <a:ext cx="1588" cy="384175"/>
          </a:xfrm>
          <a:prstGeom prst="line">
            <a:avLst/>
          </a:prstGeom>
          <a:noFill/>
          <a:ln w="0">
            <a:solidFill>
              <a:srgbClr val="000000"/>
            </a:solidFill>
            <a:round/>
            <a:headEnd/>
            <a:tailEnd/>
          </a:ln>
        </p:spPr>
        <p:txBody>
          <a:bodyPr/>
          <a:lstStyle/>
          <a:p>
            <a:endParaRPr lang="en-US"/>
          </a:p>
        </p:txBody>
      </p:sp>
      <p:sp>
        <p:nvSpPr>
          <p:cNvPr id="44094" name="Rectangle 62"/>
          <p:cNvSpPr>
            <a:spLocks noChangeArrowheads="1"/>
          </p:cNvSpPr>
          <p:nvPr/>
        </p:nvSpPr>
        <p:spPr bwMode="auto">
          <a:xfrm>
            <a:off x="8737600" y="3840163"/>
            <a:ext cx="25400" cy="384175"/>
          </a:xfrm>
          <a:prstGeom prst="rect">
            <a:avLst/>
          </a:prstGeom>
          <a:solidFill>
            <a:srgbClr val="000000"/>
          </a:solidFill>
          <a:ln w="9525">
            <a:noFill/>
            <a:miter lim="800000"/>
            <a:headEnd/>
            <a:tailEnd/>
          </a:ln>
        </p:spPr>
        <p:txBody>
          <a:bodyPr/>
          <a:lstStyle/>
          <a:p>
            <a:pPr>
              <a:lnSpc>
                <a:spcPct val="90000"/>
              </a:lnSpc>
            </a:pPr>
            <a:endParaRPr lang="en-US"/>
          </a:p>
        </p:txBody>
      </p:sp>
      <p:sp>
        <p:nvSpPr>
          <p:cNvPr id="44095" name="Rectangle 63"/>
          <p:cNvSpPr>
            <a:spLocks noChangeArrowheads="1"/>
          </p:cNvSpPr>
          <p:nvPr/>
        </p:nvSpPr>
        <p:spPr bwMode="auto">
          <a:xfrm>
            <a:off x="241300" y="1724025"/>
            <a:ext cx="7232650" cy="50800"/>
          </a:xfrm>
          <a:prstGeom prst="rect">
            <a:avLst/>
          </a:prstGeom>
          <a:solidFill>
            <a:srgbClr val="000000"/>
          </a:solidFill>
          <a:ln w="9525">
            <a:noFill/>
            <a:miter lim="800000"/>
            <a:headEnd/>
            <a:tailEnd/>
          </a:ln>
        </p:spPr>
        <p:txBody>
          <a:bodyPr/>
          <a:lstStyle/>
          <a:p>
            <a:pPr>
              <a:lnSpc>
                <a:spcPct val="90000"/>
              </a:lnSpc>
            </a:pPr>
            <a:endParaRPr lang="en-US"/>
          </a:p>
        </p:txBody>
      </p:sp>
      <p:sp>
        <p:nvSpPr>
          <p:cNvPr id="44096" name="Line 64"/>
          <p:cNvSpPr>
            <a:spLocks noChangeShapeType="1"/>
          </p:cNvSpPr>
          <p:nvPr/>
        </p:nvSpPr>
        <p:spPr bwMode="auto">
          <a:xfrm>
            <a:off x="241300" y="2082800"/>
            <a:ext cx="8515350" cy="1588"/>
          </a:xfrm>
          <a:prstGeom prst="line">
            <a:avLst/>
          </a:prstGeom>
          <a:noFill/>
          <a:ln w="0">
            <a:solidFill>
              <a:srgbClr val="000000"/>
            </a:solidFill>
            <a:round/>
            <a:headEnd/>
            <a:tailEnd/>
          </a:ln>
        </p:spPr>
        <p:txBody>
          <a:bodyPr/>
          <a:lstStyle/>
          <a:p>
            <a:endParaRPr lang="en-US"/>
          </a:p>
        </p:txBody>
      </p:sp>
      <p:sp>
        <p:nvSpPr>
          <p:cNvPr id="44097" name="Rectangle 65"/>
          <p:cNvSpPr>
            <a:spLocks noChangeArrowheads="1"/>
          </p:cNvSpPr>
          <p:nvPr/>
        </p:nvSpPr>
        <p:spPr bwMode="auto">
          <a:xfrm>
            <a:off x="241300" y="2082800"/>
            <a:ext cx="8515350" cy="25400"/>
          </a:xfrm>
          <a:prstGeom prst="rect">
            <a:avLst/>
          </a:prstGeom>
          <a:solidFill>
            <a:srgbClr val="000000"/>
          </a:solidFill>
          <a:ln w="9525">
            <a:noFill/>
            <a:miter lim="800000"/>
            <a:headEnd/>
            <a:tailEnd/>
          </a:ln>
        </p:spPr>
        <p:txBody>
          <a:bodyPr/>
          <a:lstStyle/>
          <a:p>
            <a:pPr>
              <a:lnSpc>
                <a:spcPct val="90000"/>
              </a:lnSpc>
            </a:pPr>
            <a:endParaRPr lang="en-US"/>
          </a:p>
        </p:txBody>
      </p:sp>
      <p:sp>
        <p:nvSpPr>
          <p:cNvPr id="44098" name="Line 66"/>
          <p:cNvSpPr>
            <a:spLocks noChangeShapeType="1"/>
          </p:cNvSpPr>
          <p:nvPr/>
        </p:nvSpPr>
        <p:spPr bwMode="auto">
          <a:xfrm>
            <a:off x="2209800" y="2428875"/>
            <a:ext cx="6553200" cy="1588"/>
          </a:xfrm>
          <a:prstGeom prst="line">
            <a:avLst/>
          </a:prstGeom>
          <a:noFill/>
          <a:ln w="0">
            <a:solidFill>
              <a:srgbClr val="000000"/>
            </a:solidFill>
            <a:round/>
            <a:headEnd/>
            <a:tailEnd/>
          </a:ln>
        </p:spPr>
        <p:txBody>
          <a:bodyPr/>
          <a:lstStyle/>
          <a:p>
            <a:endParaRPr lang="en-US"/>
          </a:p>
        </p:txBody>
      </p:sp>
      <p:sp>
        <p:nvSpPr>
          <p:cNvPr id="44099" name="Rectangle 67"/>
          <p:cNvSpPr>
            <a:spLocks noChangeArrowheads="1"/>
          </p:cNvSpPr>
          <p:nvPr/>
        </p:nvSpPr>
        <p:spPr bwMode="auto">
          <a:xfrm>
            <a:off x="2209800" y="2428875"/>
            <a:ext cx="6553200" cy="25400"/>
          </a:xfrm>
          <a:prstGeom prst="rect">
            <a:avLst/>
          </a:prstGeom>
          <a:solidFill>
            <a:srgbClr val="000000"/>
          </a:solidFill>
          <a:ln w="9525">
            <a:noFill/>
            <a:miter lim="800000"/>
            <a:headEnd/>
            <a:tailEnd/>
          </a:ln>
        </p:spPr>
        <p:txBody>
          <a:bodyPr/>
          <a:lstStyle/>
          <a:p>
            <a:pPr>
              <a:lnSpc>
                <a:spcPct val="90000"/>
              </a:lnSpc>
            </a:pPr>
            <a:endParaRPr lang="en-US"/>
          </a:p>
        </p:txBody>
      </p:sp>
      <p:sp>
        <p:nvSpPr>
          <p:cNvPr id="44100" name="Line 68"/>
          <p:cNvSpPr>
            <a:spLocks noChangeShapeType="1"/>
          </p:cNvSpPr>
          <p:nvPr/>
        </p:nvSpPr>
        <p:spPr bwMode="auto">
          <a:xfrm>
            <a:off x="2209800" y="2774950"/>
            <a:ext cx="6553200" cy="1588"/>
          </a:xfrm>
          <a:prstGeom prst="line">
            <a:avLst/>
          </a:prstGeom>
          <a:noFill/>
          <a:ln w="0">
            <a:solidFill>
              <a:srgbClr val="000000"/>
            </a:solidFill>
            <a:round/>
            <a:headEnd/>
            <a:tailEnd/>
          </a:ln>
        </p:spPr>
        <p:txBody>
          <a:bodyPr/>
          <a:lstStyle/>
          <a:p>
            <a:endParaRPr lang="en-US"/>
          </a:p>
        </p:txBody>
      </p:sp>
      <p:sp>
        <p:nvSpPr>
          <p:cNvPr id="44101" name="Rectangle 69"/>
          <p:cNvSpPr>
            <a:spLocks noChangeArrowheads="1"/>
          </p:cNvSpPr>
          <p:nvPr/>
        </p:nvSpPr>
        <p:spPr bwMode="auto">
          <a:xfrm>
            <a:off x="2209800" y="2774950"/>
            <a:ext cx="6553200" cy="26988"/>
          </a:xfrm>
          <a:prstGeom prst="rect">
            <a:avLst/>
          </a:prstGeom>
          <a:solidFill>
            <a:srgbClr val="000000"/>
          </a:solidFill>
          <a:ln w="9525">
            <a:noFill/>
            <a:miter lim="800000"/>
            <a:headEnd/>
            <a:tailEnd/>
          </a:ln>
        </p:spPr>
        <p:txBody>
          <a:bodyPr/>
          <a:lstStyle/>
          <a:p>
            <a:pPr>
              <a:lnSpc>
                <a:spcPct val="90000"/>
              </a:lnSpc>
            </a:pPr>
            <a:endParaRPr lang="en-US"/>
          </a:p>
        </p:txBody>
      </p:sp>
      <p:sp>
        <p:nvSpPr>
          <p:cNvPr id="44102" name="Line 70"/>
          <p:cNvSpPr>
            <a:spLocks noChangeShapeType="1"/>
          </p:cNvSpPr>
          <p:nvPr/>
        </p:nvSpPr>
        <p:spPr bwMode="auto">
          <a:xfrm>
            <a:off x="2209800" y="3121025"/>
            <a:ext cx="6553200" cy="1588"/>
          </a:xfrm>
          <a:prstGeom prst="line">
            <a:avLst/>
          </a:prstGeom>
          <a:noFill/>
          <a:ln w="0">
            <a:solidFill>
              <a:srgbClr val="000000"/>
            </a:solidFill>
            <a:round/>
            <a:headEnd/>
            <a:tailEnd/>
          </a:ln>
        </p:spPr>
        <p:txBody>
          <a:bodyPr/>
          <a:lstStyle/>
          <a:p>
            <a:endParaRPr lang="en-US"/>
          </a:p>
        </p:txBody>
      </p:sp>
      <p:sp>
        <p:nvSpPr>
          <p:cNvPr id="44103" name="Rectangle 71"/>
          <p:cNvSpPr>
            <a:spLocks noChangeArrowheads="1"/>
          </p:cNvSpPr>
          <p:nvPr/>
        </p:nvSpPr>
        <p:spPr bwMode="auto">
          <a:xfrm>
            <a:off x="2209800" y="3121025"/>
            <a:ext cx="6553200" cy="26988"/>
          </a:xfrm>
          <a:prstGeom prst="rect">
            <a:avLst/>
          </a:prstGeom>
          <a:solidFill>
            <a:srgbClr val="000000"/>
          </a:solidFill>
          <a:ln w="9525">
            <a:noFill/>
            <a:miter lim="800000"/>
            <a:headEnd/>
            <a:tailEnd/>
          </a:ln>
        </p:spPr>
        <p:txBody>
          <a:bodyPr/>
          <a:lstStyle/>
          <a:p>
            <a:pPr>
              <a:lnSpc>
                <a:spcPct val="90000"/>
              </a:lnSpc>
            </a:pPr>
            <a:endParaRPr lang="en-US"/>
          </a:p>
        </p:txBody>
      </p:sp>
      <p:sp>
        <p:nvSpPr>
          <p:cNvPr id="44104" name="Line 72"/>
          <p:cNvSpPr>
            <a:spLocks noChangeShapeType="1"/>
          </p:cNvSpPr>
          <p:nvPr/>
        </p:nvSpPr>
        <p:spPr bwMode="auto">
          <a:xfrm>
            <a:off x="2209800" y="3467100"/>
            <a:ext cx="6553200" cy="1588"/>
          </a:xfrm>
          <a:prstGeom prst="line">
            <a:avLst/>
          </a:prstGeom>
          <a:noFill/>
          <a:ln w="0">
            <a:solidFill>
              <a:srgbClr val="000000"/>
            </a:solidFill>
            <a:round/>
            <a:headEnd/>
            <a:tailEnd/>
          </a:ln>
        </p:spPr>
        <p:txBody>
          <a:bodyPr/>
          <a:lstStyle/>
          <a:p>
            <a:endParaRPr lang="en-US"/>
          </a:p>
        </p:txBody>
      </p:sp>
      <p:sp>
        <p:nvSpPr>
          <p:cNvPr id="44105" name="Rectangle 73"/>
          <p:cNvSpPr>
            <a:spLocks noChangeArrowheads="1"/>
          </p:cNvSpPr>
          <p:nvPr/>
        </p:nvSpPr>
        <p:spPr bwMode="auto">
          <a:xfrm>
            <a:off x="2209800" y="3467100"/>
            <a:ext cx="6553200" cy="26988"/>
          </a:xfrm>
          <a:prstGeom prst="rect">
            <a:avLst/>
          </a:prstGeom>
          <a:solidFill>
            <a:srgbClr val="000000"/>
          </a:solidFill>
          <a:ln w="9525">
            <a:noFill/>
            <a:miter lim="800000"/>
            <a:headEnd/>
            <a:tailEnd/>
          </a:ln>
        </p:spPr>
        <p:txBody>
          <a:bodyPr/>
          <a:lstStyle/>
          <a:p>
            <a:pPr>
              <a:lnSpc>
                <a:spcPct val="90000"/>
              </a:lnSpc>
            </a:pPr>
            <a:endParaRPr lang="en-US"/>
          </a:p>
        </p:txBody>
      </p:sp>
      <p:sp>
        <p:nvSpPr>
          <p:cNvPr id="44106" name="Line 74"/>
          <p:cNvSpPr>
            <a:spLocks noChangeShapeType="1"/>
          </p:cNvSpPr>
          <p:nvPr/>
        </p:nvSpPr>
        <p:spPr bwMode="auto">
          <a:xfrm>
            <a:off x="2209800" y="3814763"/>
            <a:ext cx="6553200" cy="1587"/>
          </a:xfrm>
          <a:prstGeom prst="line">
            <a:avLst/>
          </a:prstGeom>
          <a:noFill/>
          <a:ln w="0">
            <a:solidFill>
              <a:srgbClr val="000000"/>
            </a:solidFill>
            <a:round/>
            <a:headEnd/>
            <a:tailEnd/>
          </a:ln>
        </p:spPr>
        <p:txBody>
          <a:bodyPr/>
          <a:lstStyle/>
          <a:p>
            <a:endParaRPr lang="en-US"/>
          </a:p>
        </p:txBody>
      </p:sp>
      <p:sp>
        <p:nvSpPr>
          <p:cNvPr id="44107" name="Rectangle 75"/>
          <p:cNvSpPr>
            <a:spLocks noChangeArrowheads="1"/>
          </p:cNvSpPr>
          <p:nvPr/>
        </p:nvSpPr>
        <p:spPr bwMode="auto">
          <a:xfrm>
            <a:off x="2209800" y="3814763"/>
            <a:ext cx="6553200" cy="25400"/>
          </a:xfrm>
          <a:prstGeom prst="rect">
            <a:avLst/>
          </a:prstGeom>
          <a:solidFill>
            <a:srgbClr val="000000"/>
          </a:solidFill>
          <a:ln w="9525">
            <a:noFill/>
            <a:miter lim="800000"/>
            <a:headEnd/>
            <a:tailEnd/>
          </a:ln>
        </p:spPr>
        <p:txBody>
          <a:bodyPr/>
          <a:lstStyle/>
          <a:p>
            <a:pPr>
              <a:lnSpc>
                <a:spcPct val="90000"/>
              </a:lnSpc>
            </a:pPr>
            <a:endParaRPr lang="en-US"/>
          </a:p>
        </p:txBody>
      </p:sp>
      <p:sp>
        <p:nvSpPr>
          <p:cNvPr id="44108" name="Line 76"/>
          <p:cNvSpPr>
            <a:spLocks noChangeShapeType="1"/>
          </p:cNvSpPr>
          <p:nvPr/>
        </p:nvSpPr>
        <p:spPr bwMode="auto">
          <a:xfrm>
            <a:off x="2209800" y="4198938"/>
            <a:ext cx="6553200" cy="1587"/>
          </a:xfrm>
          <a:prstGeom prst="line">
            <a:avLst/>
          </a:prstGeom>
          <a:noFill/>
          <a:ln w="0">
            <a:solidFill>
              <a:srgbClr val="000000"/>
            </a:solidFill>
            <a:round/>
            <a:headEnd/>
            <a:tailEnd/>
          </a:ln>
        </p:spPr>
        <p:txBody>
          <a:bodyPr/>
          <a:lstStyle/>
          <a:p>
            <a:endParaRPr lang="en-US"/>
          </a:p>
        </p:txBody>
      </p:sp>
      <p:sp>
        <p:nvSpPr>
          <p:cNvPr id="44109" name="Rectangle 77"/>
          <p:cNvSpPr>
            <a:spLocks noChangeArrowheads="1"/>
          </p:cNvSpPr>
          <p:nvPr/>
        </p:nvSpPr>
        <p:spPr bwMode="auto">
          <a:xfrm>
            <a:off x="2209800" y="4198938"/>
            <a:ext cx="6553200" cy="25400"/>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78"/>
          <p:cNvGrpSpPr>
            <a:grpSpLocks/>
          </p:cNvGrpSpPr>
          <p:nvPr/>
        </p:nvGrpSpPr>
        <p:grpSpPr bwMode="auto">
          <a:xfrm>
            <a:off x="1870075" y="2673350"/>
            <a:ext cx="314325" cy="217488"/>
            <a:chOff x="1178" y="1684"/>
            <a:chExt cx="198" cy="137"/>
          </a:xfrm>
        </p:grpSpPr>
        <p:sp>
          <p:nvSpPr>
            <p:cNvPr id="44117" name="Line 79"/>
            <p:cNvSpPr>
              <a:spLocks noChangeShapeType="1"/>
            </p:cNvSpPr>
            <p:nvPr/>
          </p:nvSpPr>
          <p:spPr bwMode="auto">
            <a:xfrm flipV="1">
              <a:off x="1178" y="1752"/>
              <a:ext cx="89" cy="61"/>
            </a:xfrm>
            <a:prstGeom prst="line">
              <a:avLst/>
            </a:prstGeom>
            <a:noFill/>
            <a:ln w="25400">
              <a:solidFill>
                <a:srgbClr val="000000"/>
              </a:solidFill>
              <a:round/>
              <a:headEnd/>
              <a:tailEnd/>
            </a:ln>
          </p:spPr>
          <p:txBody>
            <a:bodyPr/>
            <a:lstStyle/>
            <a:p>
              <a:endParaRPr lang="en-US"/>
            </a:p>
          </p:txBody>
        </p:sp>
        <p:sp>
          <p:nvSpPr>
            <p:cNvPr id="44118" name="Freeform 80"/>
            <p:cNvSpPr>
              <a:spLocks/>
            </p:cNvSpPr>
            <p:nvPr/>
          </p:nvSpPr>
          <p:spPr bwMode="auto">
            <a:xfrm>
              <a:off x="1218" y="1684"/>
              <a:ext cx="158" cy="137"/>
            </a:xfrm>
            <a:custGeom>
              <a:avLst/>
              <a:gdLst>
                <a:gd name="T0" fmla="*/ 81 w 158"/>
                <a:gd name="T1" fmla="*/ 137 h 137"/>
                <a:gd name="T2" fmla="*/ 158 w 158"/>
                <a:gd name="T3" fmla="*/ 0 h 137"/>
                <a:gd name="T4" fmla="*/ 0 w 158"/>
                <a:gd name="T5" fmla="*/ 20 h 137"/>
                <a:gd name="T6" fmla="*/ 81 w 158"/>
                <a:gd name="T7" fmla="*/ 137 h 137"/>
                <a:gd name="T8" fmla="*/ 0 60000 65536"/>
                <a:gd name="T9" fmla="*/ 0 60000 65536"/>
                <a:gd name="T10" fmla="*/ 0 60000 65536"/>
                <a:gd name="T11" fmla="*/ 0 60000 65536"/>
                <a:gd name="T12" fmla="*/ 0 w 158"/>
                <a:gd name="T13" fmla="*/ 0 h 137"/>
                <a:gd name="T14" fmla="*/ 158 w 158"/>
                <a:gd name="T15" fmla="*/ 137 h 137"/>
              </a:gdLst>
              <a:ahLst/>
              <a:cxnLst>
                <a:cxn ang="T8">
                  <a:pos x="T0" y="T1"/>
                </a:cxn>
                <a:cxn ang="T9">
                  <a:pos x="T2" y="T3"/>
                </a:cxn>
                <a:cxn ang="T10">
                  <a:pos x="T4" y="T5"/>
                </a:cxn>
                <a:cxn ang="T11">
                  <a:pos x="T6" y="T7"/>
                </a:cxn>
              </a:cxnLst>
              <a:rect l="T12" t="T13" r="T14" b="T15"/>
              <a:pathLst>
                <a:path w="158" h="137">
                  <a:moveTo>
                    <a:pt x="81" y="137"/>
                  </a:moveTo>
                  <a:lnTo>
                    <a:pt x="158" y="0"/>
                  </a:lnTo>
                  <a:lnTo>
                    <a:pt x="0" y="20"/>
                  </a:lnTo>
                  <a:lnTo>
                    <a:pt x="81" y="137"/>
                  </a:lnTo>
                  <a:close/>
                </a:path>
              </a:pathLst>
            </a:custGeom>
            <a:solidFill>
              <a:srgbClr val="000000"/>
            </a:solidFill>
            <a:ln w="9525">
              <a:noFill/>
              <a:round/>
              <a:headEnd/>
              <a:tailEnd/>
            </a:ln>
          </p:spPr>
          <p:txBody>
            <a:bodyPr/>
            <a:lstStyle/>
            <a:p>
              <a:endParaRPr lang="en-US"/>
            </a:p>
          </p:txBody>
        </p:sp>
      </p:grpSp>
      <p:grpSp>
        <p:nvGrpSpPr>
          <p:cNvPr id="3" name="Group 81"/>
          <p:cNvGrpSpPr>
            <a:grpSpLocks/>
          </p:cNvGrpSpPr>
          <p:nvPr/>
        </p:nvGrpSpPr>
        <p:grpSpPr bwMode="auto">
          <a:xfrm>
            <a:off x="1870075" y="3179763"/>
            <a:ext cx="314325" cy="211137"/>
            <a:chOff x="1178" y="2003"/>
            <a:chExt cx="198" cy="133"/>
          </a:xfrm>
        </p:grpSpPr>
        <p:sp>
          <p:nvSpPr>
            <p:cNvPr id="44115" name="Line 82"/>
            <p:cNvSpPr>
              <a:spLocks noChangeShapeType="1"/>
            </p:cNvSpPr>
            <p:nvPr/>
          </p:nvSpPr>
          <p:spPr bwMode="auto">
            <a:xfrm>
              <a:off x="1178" y="2067"/>
              <a:ext cx="77" cy="1"/>
            </a:xfrm>
            <a:prstGeom prst="line">
              <a:avLst/>
            </a:prstGeom>
            <a:noFill/>
            <a:ln w="19050">
              <a:solidFill>
                <a:srgbClr val="000000"/>
              </a:solidFill>
              <a:round/>
              <a:headEnd/>
              <a:tailEnd/>
            </a:ln>
          </p:spPr>
          <p:txBody>
            <a:bodyPr/>
            <a:lstStyle/>
            <a:p>
              <a:endParaRPr lang="en-US"/>
            </a:p>
          </p:txBody>
        </p:sp>
        <p:sp>
          <p:nvSpPr>
            <p:cNvPr id="44116" name="Freeform 83"/>
            <p:cNvSpPr>
              <a:spLocks/>
            </p:cNvSpPr>
            <p:nvPr/>
          </p:nvSpPr>
          <p:spPr bwMode="auto">
            <a:xfrm>
              <a:off x="1247" y="2003"/>
              <a:ext cx="129" cy="133"/>
            </a:xfrm>
            <a:custGeom>
              <a:avLst/>
              <a:gdLst>
                <a:gd name="T0" fmla="*/ 0 w 129"/>
                <a:gd name="T1" fmla="*/ 133 h 133"/>
                <a:gd name="T2" fmla="*/ 129 w 129"/>
                <a:gd name="T3" fmla="*/ 64 h 133"/>
                <a:gd name="T4" fmla="*/ 0 w 129"/>
                <a:gd name="T5" fmla="*/ 0 h 133"/>
                <a:gd name="T6" fmla="*/ 0 w 129"/>
                <a:gd name="T7" fmla="*/ 133 h 133"/>
                <a:gd name="T8" fmla="*/ 0 60000 65536"/>
                <a:gd name="T9" fmla="*/ 0 60000 65536"/>
                <a:gd name="T10" fmla="*/ 0 60000 65536"/>
                <a:gd name="T11" fmla="*/ 0 60000 65536"/>
                <a:gd name="T12" fmla="*/ 0 w 129"/>
                <a:gd name="T13" fmla="*/ 0 h 133"/>
                <a:gd name="T14" fmla="*/ 129 w 129"/>
                <a:gd name="T15" fmla="*/ 133 h 133"/>
              </a:gdLst>
              <a:ahLst/>
              <a:cxnLst>
                <a:cxn ang="T8">
                  <a:pos x="T0" y="T1"/>
                </a:cxn>
                <a:cxn ang="T9">
                  <a:pos x="T2" y="T3"/>
                </a:cxn>
                <a:cxn ang="T10">
                  <a:pos x="T4" y="T5"/>
                </a:cxn>
                <a:cxn ang="T11">
                  <a:pos x="T6" y="T7"/>
                </a:cxn>
              </a:cxnLst>
              <a:rect l="T12" t="T13" r="T14" b="T15"/>
              <a:pathLst>
                <a:path w="129" h="133">
                  <a:moveTo>
                    <a:pt x="0" y="133"/>
                  </a:moveTo>
                  <a:lnTo>
                    <a:pt x="129" y="64"/>
                  </a:lnTo>
                  <a:lnTo>
                    <a:pt x="0" y="0"/>
                  </a:lnTo>
                  <a:lnTo>
                    <a:pt x="0" y="133"/>
                  </a:lnTo>
                  <a:close/>
                </a:path>
              </a:pathLst>
            </a:custGeom>
            <a:solidFill>
              <a:srgbClr val="000000"/>
            </a:solidFill>
            <a:ln w="9525">
              <a:noFill/>
              <a:round/>
              <a:headEnd/>
              <a:tailEnd/>
            </a:ln>
          </p:spPr>
          <p:txBody>
            <a:bodyPr/>
            <a:lstStyle/>
            <a:p>
              <a:endParaRPr lang="en-US"/>
            </a:p>
          </p:txBody>
        </p:sp>
      </p:grpSp>
      <p:grpSp>
        <p:nvGrpSpPr>
          <p:cNvPr id="4" name="Group 84"/>
          <p:cNvGrpSpPr>
            <a:grpSpLocks/>
          </p:cNvGrpSpPr>
          <p:nvPr/>
        </p:nvGrpSpPr>
        <p:grpSpPr bwMode="auto">
          <a:xfrm>
            <a:off x="1825625" y="3749675"/>
            <a:ext cx="358775" cy="269875"/>
            <a:chOff x="1150" y="2362"/>
            <a:chExt cx="226" cy="170"/>
          </a:xfrm>
        </p:grpSpPr>
        <p:sp>
          <p:nvSpPr>
            <p:cNvPr id="44113" name="Line 85"/>
            <p:cNvSpPr>
              <a:spLocks noChangeShapeType="1"/>
            </p:cNvSpPr>
            <p:nvPr/>
          </p:nvSpPr>
          <p:spPr bwMode="auto">
            <a:xfrm>
              <a:off x="1150" y="2362"/>
              <a:ext cx="129" cy="101"/>
            </a:xfrm>
            <a:prstGeom prst="line">
              <a:avLst/>
            </a:prstGeom>
            <a:noFill/>
            <a:ln w="19050">
              <a:solidFill>
                <a:srgbClr val="000000"/>
              </a:solidFill>
              <a:round/>
              <a:headEnd/>
              <a:tailEnd/>
            </a:ln>
          </p:spPr>
          <p:txBody>
            <a:bodyPr/>
            <a:lstStyle/>
            <a:p>
              <a:endParaRPr lang="en-US"/>
            </a:p>
          </p:txBody>
        </p:sp>
        <p:sp>
          <p:nvSpPr>
            <p:cNvPr id="44114" name="Freeform 86"/>
            <p:cNvSpPr>
              <a:spLocks/>
            </p:cNvSpPr>
            <p:nvPr/>
          </p:nvSpPr>
          <p:spPr bwMode="auto">
            <a:xfrm>
              <a:off x="1231" y="2403"/>
              <a:ext cx="145" cy="129"/>
            </a:xfrm>
            <a:custGeom>
              <a:avLst/>
              <a:gdLst>
                <a:gd name="T0" fmla="*/ 0 w 145"/>
                <a:gd name="T1" fmla="*/ 109 h 129"/>
                <a:gd name="T2" fmla="*/ 145 w 145"/>
                <a:gd name="T3" fmla="*/ 129 h 129"/>
                <a:gd name="T4" fmla="*/ 80 w 145"/>
                <a:gd name="T5" fmla="*/ 0 h 129"/>
                <a:gd name="T6" fmla="*/ 0 w 145"/>
                <a:gd name="T7" fmla="*/ 109 h 129"/>
                <a:gd name="T8" fmla="*/ 0 60000 65536"/>
                <a:gd name="T9" fmla="*/ 0 60000 65536"/>
                <a:gd name="T10" fmla="*/ 0 60000 65536"/>
                <a:gd name="T11" fmla="*/ 0 60000 65536"/>
                <a:gd name="T12" fmla="*/ 0 w 145"/>
                <a:gd name="T13" fmla="*/ 0 h 129"/>
                <a:gd name="T14" fmla="*/ 145 w 145"/>
                <a:gd name="T15" fmla="*/ 129 h 129"/>
              </a:gdLst>
              <a:ahLst/>
              <a:cxnLst>
                <a:cxn ang="T8">
                  <a:pos x="T0" y="T1"/>
                </a:cxn>
                <a:cxn ang="T9">
                  <a:pos x="T2" y="T3"/>
                </a:cxn>
                <a:cxn ang="T10">
                  <a:pos x="T4" y="T5"/>
                </a:cxn>
                <a:cxn ang="T11">
                  <a:pos x="T6" y="T7"/>
                </a:cxn>
              </a:cxnLst>
              <a:rect l="T12" t="T13" r="T14" b="T15"/>
              <a:pathLst>
                <a:path w="145" h="129">
                  <a:moveTo>
                    <a:pt x="0" y="109"/>
                  </a:moveTo>
                  <a:lnTo>
                    <a:pt x="145" y="129"/>
                  </a:lnTo>
                  <a:lnTo>
                    <a:pt x="80" y="0"/>
                  </a:lnTo>
                  <a:lnTo>
                    <a:pt x="0" y="109"/>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50938" y="214313"/>
            <a:ext cx="7793037" cy="1169987"/>
          </a:xfrm>
        </p:spPr>
        <p:txBody>
          <a:bodyPr/>
          <a:lstStyle/>
          <a:p>
            <a:pPr eaLnBrk="1" hangingPunct="1"/>
            <a:r>
              <a:rPr lang="en-US" smtClean="0"/>
              <a:t>Expected NPV of Decision Tree</a:t>
            </a:r>
          </a:p>
        </p:txBody>
      </p:sp>
      <p:sp>
        <p:nvSpPr>
          <p:cNvPr id="45059" name="Rectangle 3"/>
          <p:cNvSpPr>
            <a:spLocks noGrp="1" noChangeArrowheads="1"/>
          </p:cNvSpPr>
          <p:nvPr>
            <p:ph idx="1"/>
          </p:nvPr>
        </p:nvSpPr>
        <p:spPr>
          <a:xfrm>
            <a:off x="685800" y="1676400"/>
            <a:ext cx="7772400" cy="4419600"/>
          </a:xfrm>
        </p:spPr>
        <p:txBody>
          <a:bodyPr/>
          <a:lstStyle/>
          <a:p>
            <a:pPr eaLnBrk="1" hangingPunct="1"/>
            <a:r>
              <a:rPr lang="en-US" smtClean="0"/>
              <a:t>E(NPV) = [0.3($58.02)]+[0.4(-$0.39)]</a:t>
            </a:r>
          </a:p>
          <a:p>
            <a:pPr eaLnBrk="1" hangingPunct="1">
              <a:buFont typeface="Wingdings" pitchFamily="2" charset="2"/>
              <a:buNone/>
            </a:pPr>
            <a:r>
              <a:rPr lang="en-US" smtClean="0"/>
              <a:t>                   + [0.3 (-$37.70)]</a:t>
            </a:r>
          </a:p>
          <a:p>
            <a:pPr eaLnBrk="1" hangingPunct="1">
              <a:spcBef>
                <a:spcPct val="30000"/>
              </a:spcBef>
            </a:pPr>
            <a:r>
              <a:rPr lang="en-US" smtClean="0"/>
              <a:t>E(NPV) =   $5.94.</a:t>
            </a:r>
            <a:endParaRPr lang="en-US" smtClean="0">
              <a:sym typeface="Symbol" pitchFamily="18" charset="2"/>
            </a:endParaRPr>
          </a:p>
          <a:p>
            <a:pPr eaLnBrk="1" hangingPunct="1"/>
            <a:endParaRPr lang="en-US" smtClean="0"/>
          </a:p>
          <a:p>
            <a:pPr eaLnBrk="1" hangingPunct="1"/>
            <a:r>
              <a:rPr lang="en-US" smtClean="0"/>
              <a:t>The growth option has turned a losing project into a winner!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Financial Option Analysis: Inputs</a:t>
            </a:r>
          </a:p>
        </p:txBody>
      </p:sp>
      <p:sp>
        <p:nvSpPr>
          <p:cNvPr id="46083" name="Rectangle 3"/>
          <p:cNvSpPr>
            <a:spLocks noGrp="1" noChangeArrowheads="1"/>
          </p:cNvSpPr>
          <p:nvPr>
            <p:ph idx="1"/>
          </p:nvPr>
        </p:nvSpPr>
        <p:spPr/>
        <p:txBody>
          <a:bodyPr/>
          <a:lstStyle/>
          <a:p>
            <a:pPr eaLnBrk="1" hangingPunct="1"/>
            <a:r>
              <a:rPr lang="en-US" smtClean="0"/>
              <a:t>X = exercise price = cost of implement project = $75 million.</a:t>
            </a:r>
          </a:p>
          <a:p>
            <a:pPr eaLnBrk="1" hangingPunct="1"/>
            <a:r>
              <a:rPr lang="en-US" smtClean="0"/>
              <a:t>r</a:t>
            </a:r>
            <a:r>
              <a:rPr lang="en-US" baseline="-25000" smtClean="0"/>
              <a:t>RF</a:t>
            </a:r>
            <a:r>
              <a:rPr lang="en-US" smtClean="0"/>
              <a:t> = risk-free rate = 6%.</a:t>
            </a:r>
          </a:p>
          <a:p>
            <a:pPr eaLnBrk="1" hangingPunct="1"/>
            <a:r>
              <a:rPr lang="en-US" smtClean="0"/>
              <a:t>t = time to maturity = 3 years.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150938" y="214313"/>
            <a:ext cx="7793037" cy="1266825"/>
          </a:xfrm>
        </p:spPr>
        <p:txBody>
          <a:bodyPr rtlCol="0">
            <a:normAutofit fontScale="90000"/>
          </a:bodyPr>
          <a:lstStyle/>
          <a:p>
            <a:pPr eaLnBrk="1" fontAlgn="auto" hangingPunct="1">
              <a:spcAft>
                <a:spcPts val="0"/>
              </a:spcAft>
              <a:defRPr/>
            </a:pPr>
            <a:r>
              <a:rPr lang="en-US" sz="4000" smtClean="0"/>
              <a:t>Estimating P: First, find the value of future CFs at exercise year.</a:t>
            </a:r>
          </a:p>
        </p:txBody>
      </p:sp>
      <p:sp>
        <p:nvSpPr>
          <p:cNvPr id="47107" name="Text Box 3"/>
          <p:cNvSpPr txBox="1">
            <a:spLocks noChangeArrowheads="1"/>
          </p:cNvSpPr>
          <p:nvPr/>
        </p:nvSpPr>
        <p:spPr bwMode="auto">
          <a:xfrm>
            <a:off x="1066800" y="5486400"/>
            <a:ext cx="7162800" cy="873125"/>
          </a:xfrm>
          <a:prstGeom prst="rect">
            <a:avLst/>
          </a:prstGeom>
          <a:noFill/>
          <a:ln w="19050">
            <a:solidFill>
              <a:schemeClr val="tx1"/>
            </a:solidFill>
            <a:miter lim="800000"/>
            <a:headEnd/>
            <a:tailEnd/>
          </a:ln>
        </p:spPr>
        <p:txBody>
          <a:bodyPr>
            <a:spAutoFit/>
          </a:bodyPr>
          <a:lstStyle/>
          <a:p>
            <a:pPr eaLnBrk="0" hangingPunct="0">
              <a:spcBef>
                <a:spcPct val="50000"/>
              </a:spcBef>
            </a:pPr>
            <a:r>
              <a:rPr lang="en-US" sz="2000" b="1" dirty="0">
                <a:solidFill>
                  <a:schemeClr val="tx1"/>
                </a:solidFill>
                <a:latin typeface="Arial" charset="0"/>
              </a:rPr>
              <a:t>Example: $111.91 = $45/1.1 + $45/1.1</a:t>
            </a:r>
            <a:r>
              <a:rPr lang="en-US" sz="2000" b="1" baseline="30000" dirty="0">
                <a:solidFill>
                  <a:schemeClr val="tx1"/>
                </a:solidFill>
                <a:latin typeface="Arial" charset="0"/>
              </a:rPr>
              <a:t>2</a:t>
            </a:r>
            <a:r>
              <a:rPr lang="en-US" sz="2000" b="1" dirty="0">
                <a:solidFill>
                  <a:schemeClr val="tx1"/>
                </a:solidFill>
                <a:latin typeface="Arial" charset="0"/>
              </a:rPr>
              <a:t> + $45/1.1</a:t>
            </a:r>
            <a:r>
              <a:rPr lang="en-US" sz="2000" b="1" baseline="30000" dirty="0">
                <a:solidFill>
                  <a:schemeClr val="tx1"/>
                </a:solidFill>
                <a:latin typeface="Arial" charset="0"/>
              </a:rPr>
              <a:t>3</a:t>
            </a:r>
            <a:r>
              <a:rPr lang="en-US" sz="2000" b="1" dirty="0">
                <a:solidFill>
                  <a:schemeClr val="tx1"/>
                </a:solidFill>
                <a:latin typeface="Arial" charset="0"/>
              </a:rPr>
              <a:t>.</a:t>
            </a:r>
          </a:p>
          <a:p>
            <a:pPr eaLnBrk="0" hangingPunct="0">
              <a:spcBef>
                <a:spcPct val="50000"/>
              </a:spcBef>
            </a:pPr>
            <a:r>
              <a:rPr lang="en-US" sz="2000" b="1" dirty="0">
                <a:solidFill>
                  <a:schemeClr val="tx1"/>
                </a:solidFill>
                <a:latin typeface="Arial" charset="0"/>
              </a:rPr>
              <a:t>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calculations.</a:t>
            </a:r>
            <a:endParaRPr lang="en-US" sz="2400" b="1" dirty="0">
              <a:solidFill>
                <a:schemeClr val="tx1"/>
              </a:solidFill>
              <a:latin typeface="Times New Roman" pitchFamily="18" charset="0"/>
            </a:endParaRPr>
          </a:p>
        </p:txBody>
      </p:sp>
      <p:sp>
        <p:nvSpPr>
          <p:cNvPr id="47108" name="Rectangle 4"/>
          <p:cNvSpPr>
            <a:spLocks noChangeArrowheads="1"/>
          </p:cNvSpPr>
          <p:nvPr/>
        </p:nvSpPr>
        <p:spPr bwMode="auto">
          <a:xfrm>
            <a:off x="228600" y="1752600"/>
            <a:ext cx="8686800" cy="2578100"/>
          </a:xfrm>
          <a:prstGeom prst="rect">
            <a:avLst/>
          </a:prstGeom>
          <a:noFill/>
          <a:ln w="38100">
            <a:solidFill>
              <a:schemeClr val="tx1"/>
            </a:solidFill>
            <a:miter lim="800000"/>
            <a:headEnd/>
            <a:tailEnd/>
          </a:ln>
        </p:spPr>
        <p:txBody>
          <a:bodyPr/>
          <a:lstStyle/>
          <a:p>
            <a:pPr>
              <a:lnSpc>
                <a:spcPct val="90000"/>
              </a:lnSpc>
            </a:pPr>
            <a:endParaRPr lang="en-US"/>
          </a:p>
        </p:txBody>
      </p:sp>
      <p:sp>
        <p:nvSpPr>
          <p:cNvPr id="47109" name="Rectangle 5"/>
          <p:cNvSpPr>
            <a:spLocks noChangeArrowheads="1"/>
          </p:cNvSpPr>
          <p:nvPr/>
        </p:nvSpPr>
        <p:spPr bwMode="auto">
          <a:xfrm>
            <a:off x="6770688" y="2719388"/>
            <a:ext cx="1060450" cy="319087"/>
          </a:xfrm>
          <a:prstGeom prst="rect">
            <a:avLst/>
          </a:prstGeom>
          <a:solidFill>
            <a:srgbClr val="FFFF99"/>
          </a:solidFill>
          <a:ln w="9525">
            <a:noFill/>
            <a:miter lim="800000"/>
            <a:headEnd/>
            <a:tailEnd/>
          </a:ln>
        </p:spPr>
        <p:txBody>
          <a:bodyPr/>
          <a:lstStyle/>
          <a:p>
            <a:pPr>
              <a:lnSpc>
                <a:spcPct val="90000"/>
              </a:lnSpc>
            </a:pPr>
            <a:endParaRPr lang="en-US"/>
          </a:p>
        </p:txBody>
      </p:sp>
      <p:sp>
        <p:nvSpPr>
          <p:cNvPr id="47110" name="Rectangle 6"/>
          <p:cNvSpPr>
            <a:spLocks noChangeArrowheads="1"/>
          </p:cNvSpPr>
          <p:nvPr/>
        </p:nvSpPr>
        <p:spPr bwMode="auto">
          <a:xfrm>
            <a:off x="6770688" y="3346450"/>
            <a:ext cx="1060450" cy="317500"/>
          </a:xfrm>
          <a:prstGeom prst="rect">
            <a:avLst/>
          </a:prstGeom>
          <a:solidFill>
            <a:srgbClr val="FFFF99"/>
          </a:solidFill>
          <a:ln w="9525">
            <a:noFill/>
            <a:miter lim="800000"/>
            <a:headEnd/>
            <a:tailEnd/>
          </a:ln>
        </p:spPr>
        <p:txBody>
          <a:bodyPr/>
          <a:lstStyle/>
          <a:p>
            <a:pPr>
              <a:lnSpc>
                <a:spcPct val="90000"/>
              </a:lnSpc>
            </a:pPr>
            <a:endParaRPr lang="en-US"/>
          </a:p>
        </p:txBody>
      </p:sp>
      <p:sp>
        <p:nvSpPr>
          <p:cNvPr id="47111" name="Rectangle 7"/>
          <p:cNvSpPr>
            <a:spLocks noChangeArrowheads="1"/>
          </p:cNvSpPr>
          <p:nvPr/>
        </p:nvSpPr>
        <p:spPr bwMode="auto">
          <a:xfrm>
            <a:off x="6770688" y="3971925"/>
            <a:ext cx="1060450" cy="352425"/>
          </a:xfrm>
          <a:prstGeom prst="rect">
            <a:avLst/>
          </a:prstGeom>
          <a:solidFill>
            <a:srgbClr val="FFFF99"/>
          </a:solidFill>
          <a:ln w="9525">
            <a:noFill/>
            <a:miter lim="800000"/>
            <a:headEnd/>
            <a:tailEnd/>
          </a:ln>
        </p:spPr>
        <p:txBody>
          <a:bodyPr/>
          <a:lstStyle/>
          <a:p>
            <a:pPr>
              <a:lnSpc>
                <a:spcPct val="90000"/>
              </a:lnSpc>
            </a:pPr>
            <a:endParaRPr lang="en-US"/>
          </a:p>
        </p:txBody>
      </p:sp>
      <p:sp>
        <p:nvSpPr>
          <p:cNvPr id="47112" name="Rectangle 8"/>
          <p:cNvSpPr>
            <a:spLocks noChangeArrowheads="1"/>
          </p:cNvSpPr>
          <p:nvPr/>
        </p:nvSpPr>
        <p:spPr bwMode="auto">
          <a:xfrm>
            <a:off x="414338" y="1770063"/>
            <a:ext cx="60801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80"/>
                </a:solidFill>
                <a:latin typeface="Times New Roman" pitchFamily="18" charset="0"/>
              </a:rPr>
              <a:t>Cost</a:t>
            </a:r>
            <a:endParaRPr lang="en-US" sz="2400">
              <a:solidFill>
                <a:schemeClr val="tx1"/>
              </a:solidFill>
              <a:latin typeface="Times New Roman" pitchFamily="18" charset="0"/>
            </a:endParaRPr>
          </a:p>
        </p:txBody>
      </p:sp>
      <p:sp>
        <p:nvSpPr>
          <p:cNvPr id="47113" name="Rectangle 9"/>
          <p:cNvSpPr>
            <a:spLocks noChangeArrowheads="1"/>
          </p:cNvSpPr>
          <p:nvPr/>
        </p:nvSpPr>
        <p:spPr bwMode="auto">
          <a:xfrm>
            <a:off x="6985000" y="1770063"/>
            <a:ext cx="782638"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PV at </a:t>
            </a:r>
            <a:endParaRPr lang="en-US" sz="2400">
              <a:solidFill>
                <a:schemeClr val="tx1"/>
              </a:solidFill>
              <a:latin typeface="Times New Roman" pitchFamily="18" charset="0"/>
            </a:endParaRPr>
          </a:p>
        </p:txBody>
      </p:sp>
      <p:sp>
        <p:nvSpPr>
          <p:cNvPr id="47114" name="Rectangle 10"/>
          <p:cNvSpPr>
            <a:spLocks noChangeArrowheads="1"/>
          </p:cNvSpPr>
          <p:nvPr/>
        </p:nvSpPr>
        <p:spPr bwMode="auto">
          <a:xfrm>
            <a:off x="8093075" y="1770063"/>
            <a:ext cx="569913"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47115" name="Rectangle 11"/>
          <p:cNvSpPr>
            <a:spLocks noChangeArrowheads="1"/>
          </p:cNvSpPr>
          <p:nvPr/>
        </p:nvSpPr>
        <p:spPr bwMode="auto">
          <a:xfrm>
            <a:off x="419100"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000080"/>
                </a:solidFill>
                <a:latin typeface="Times New Roman" pitchFamily="18" charset="0"/>
              </a:rPr>
              <a:t>2003</a:t>
            </a:r>
            <a:endParaRPr lang="en-US" sz="2400">
              <a:solidFill>
                <a:schemeClr val="tx1"/>
              </a:solidFill>
              <a:latin typeface="Times New Roman" pitchFamily="18" charset="0"/>
            </a:endParaRPr>
          </a:p>
        </p:txBody>
      </p:sp>
      <p:sp>
        <p:nvSpPr>
          <p:cNvPr id="47116" name="Rectangle 12"/>
          <p:cNvSpPr>
            <a:spLocks noChangeArrowheads="1"/>
          </p:cNvSpPr>
          <p:nvPr/>
        </p:nvSpPr>
        <p:spPr bwMode="auto">
          <a:xfrm>
            <a:off x="1247775" y="2106613"/>
            <a:ext cx="569913"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47117" name="Rectangle 13"/>
          <p:cNvSpPr>
            <a:spLocks noChangeArrowheads="1"/>
          </p:cNvSpPr>
          <p:nvPr/>
        </p:nvSpPr>
        <p:spPr bwMode="auto">
          <a:xfrm>
            <a:off x="218757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47118" name="Rectangle 14"/>
          <p:cNvSpPr>
            <a:spLocks noChangeArrowheads="1"/>
          </p:cNvSpPr>
          <p:nvPr/>
        </p:nvSpPr>
        <p:spPr bwMode="auto">
          <a:xfrm>
            <a:off x="298132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47119" name="Rectangle 15"/>
          <p:cNvSpPr>
            <a:spLocks noChangeArrowheads="1"/>
          </p:cNvSpPr>
          <p:nvPr/>
        </p:nvSpPr>
        <p:spPr bwMode="auto">
          <a:xfrm>
            <a:off x="377507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47120" name="Rectangle 16"/>
          <p:cNvSpPr>
            <a:spLocks noChangeArrowheads="1"/>
          </p:cNvSpPr>
          <p:nvPr/>
        </p:nvSpPr>
        <p:spPr bwMode="auto">
          <a:xfrm>
            <a:off x="456882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2007</a:t>
            </a:r>
            <a:endParaRPr lang="en-US" sz="2400">
              <a:solidFill>
                <a:schemeClr val="tx1"/>
              </a:solidFill>
              <a:latin typeface="Times New Roman" pitchFamily="18" charset="0"/>
            </a:endParaRPr>
          </a:p>
        </p:txBody>
      </p:sp>
      <p:sp>
        <p:nvSpPr>
          <p:cNvPr id="47121" name="Rectangle 17"/>
          <p:cNvSpPr>
            <a:spLocks noChangeArrowheads="1"/>
          </p:cNvSpPr>
          <p:nvPr/>
        </p:nvSpPr>
        <p:spPr bwMode="auto">
          <a:xfrm>
            <a:off x="536257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2008</a:t>
            </a:r>
            <a:endParaRPr lang="en-US" sz="2400">
              <a:solidFill>
                <a:schemeClr val="tx1"/>
              </a:solidFill>
              <a:latin typeface="Times New Roman" pitchFamily="18" charset="0"/>
            </a:endParaRPr>
          </a:p>
        </p:txBody>
      </p:sp>
      <p:sp>
        <p:nvSpPr>
          <p:cNvPr id="47122" name="Rectangle 18"/>
          <p:cNvSpPr>
            <a:spLocks noChangeArrowheads="1"/>
          </p:cNvSpPr>
          <p:nvPr/>
        </p:nvSpPr>
        <p:spPr bwMode="auto">
          <a:xfrm>
            <a:off x="615632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2009</a:t>
            </a:r>
            <a:endParaRPr lang="en-US" sz="2400">
              <a:solidFill>
                <a:schemeClr val="tx1"/>
              </a:solidFill>
              <a:latin typeface="Times New Roman" pitchFamily="18" charset="0"/>
            </a:endParaRPr>
          </a:p>
        </p:txBody>
      </p:sp>
      <p:sp>
        <p:nvSpPr>
          <p:cNvPr id="47123" name="Rectangle 19"/>
          <p:cNvSpPr>
            <a:spLocks noChangeArrowheads="1"/>
          </p:cNvSpPr>
          <p:nvPr/>
        </p:nvSpPr>
        <p:spPr bwMode="auto">
          <a:xfrm>
            <a:off x="7026275" y="21066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47124" name="Rectangle 20"/>
          <p:cNvSpPr>
            <a:spLocks noChangeArrowheads="1"/>
          </p:cNvSpPr>
          <p:nvPr/>
        </p:nvSpPr>
        <p:spPr bwMode="auto">
          <a:xfrm>
            <a:off x="8040688" y="2106613"/>
            <a:ext cx="81121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x NPV</a:t>
            </a:r>
            <a:endParaRPr lang="en-US" sz="2400">
              <a:solidFill>
                <a:schemeClr val="tx1"/>
              </a:solidFill>
              <a:latin typeface="Times New Roman" pitchFamily="18" charset="0"/>
            </a:endParaRPr>
          </a:p>
        </p:txBody>
      </p:sp>
      <p:sp>
        <p:nvSpPr>
          <p:cNvPr id="47125" name="Rectangle 21"/>
          <p:cNvSpPr>
            <a:spLocks noChangeArrowheads="1"/>
          </p:cNvSpPr>
          <p:nvPr/>
        </p:nvSpPr>
        <p:spPr bwMode="auto">
          <a:xfrm>
            <a:off x="4772025" y="27320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7126" name="Rectangle 22"/>
          <p:cNvSpPr>
            <a:spLocks noChangeArrowheads="1"/>
          </p:cNvSpPr>
          <p:nvPr/>
        </p:nvSpPr>
        <p:spPr bwMode="auto">
          <a:xfrm>
            <a:off x="5565775" y="27320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7127" name="Rectangle 23"/>
          <p:cNvSpPr>
            <a:spLocks noChangeArrowheads="1"/>
          </p:cNvSpPr>
          <p:nvPr/>
        </p:nvSpPr>
        <p:spPr bwMode="auto">
          <a:xfrm>
            <a:off x="6359525" y="27320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47128" name="Rectangle 24"/>
          <p:cNvSpPr>
            <a:spLocks noChangeArrowheads="1"/>
          </p:cNvSpPr>
          <p:nvPr/>
        </p:nvSpPr>
        <p:spPr bwMode="auto">
          <a:xfrm>
            <a:off x="6985000" y="2732088"/>
            <a:ext cx="938213"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$111.91</a:t>
            </a:r>
            <a:endParaRPr lang="en-US" sz="2400">
              <a:solidFill>
                <a:schemeClr val="tx1"/>
              </a:solidFill>
              <a:latin typeface="Times New Roman" pitchFamily="18" charset="0"/>
            </a:endParaRPr>
          </a:p>
        </p:txBody>
      </p:sp>
      <p:sp>
        <p:nvSpPr>
          <p:cNvPr id="47129" name="Rectangle 25"/>
          <p:cNvSpPr>
            <a:spLocks noChangeArrowheads="1"/>
          </p:cNvSpPr>
          <p:nvPr/>
        </p:nvSpPr>
        <p:spPr bwMode="auto">
          <a:xfrm>
            <a:off x="8185150" y="2732088"/>
            <a:ext cx="811213"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$33.57</a:t>
            </a:r>
            <a:endParaRPr lang="en-US" sz="2400">
              <a:solidFill>
                <a:schemeClr val="tx1"/>
              </a:solidFill>
              <a:latin typeface="Times New Roman" pitchFamily="18" charset="0"/>
            </a:endParaRPr>
          </a:p>
        </p:txBody>
      </p:sp>
      <p:sp>
        <p:nvSpPr>
          <p:cNvPr id="47130" name="Rectangle 26"/>
          <p:cNvSpPr>
            <a:spLocks noChangeArrowheads="1"/>
          </p:cNvSpPr>
          <p:nvPr/>
        </p:nvSpPr>
        <p:spPr bwMode="auto">
          <a:xfrm>
            <a:off x="1081088" y="3044825"/>
            <a:ext cx="614362" cy="354013"/>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7131" name="Rectangle 27"/>
          <p:cNvSpPr>
            <a:spLocks noChangeArrowheads="1"/>
          </p:cNvSpPr>
          <p:nvPr/>
        </p:nvSpPr>
        <p:spPr bwMode="auto">
          <a:xfrm>
            <a:off x="1081088" y="3357563"/>
            <a:ext cx="61436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40%</a:t>
            </a:r>
            <a:endParaRPr lang="en-US" sz="2400">
              <a:solidFill>
                <a:schemeClr val="tx1"/>
              </a:solidFill>
              <a:latin typeface="Times New Roman" pitchFamily="18" charset="0"/>
            </a:endParaRPr>
          </a:p>
        </p:txBody>
      </p:sp>
      <p:sp>
        <p:nvSpPr>
          <p:cNvPr id="47132" name="Rectangle 28"/>
          <p:cNvSpPr>
            <a:spLocks noChangeArrowheads="1"/>
          </p:cNvSpPr>
          <p:nvPr/>
        </p:nvSpPr>
        <p:spPr bwMode="auto">
          <a:xfrm>
            <a:off x="4772025" y="3357563"/>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7133" name="Rectangle 29"/>
          <p:cNvSpPr>
            <a:spLocks noChangeArrowheads="1"/>
          </p:cNvSpPr>
          <p:nvPr/>
        </p:nvSpPr>
        <p:spPr bwMode="auto">
          <a:xfrm>
            <a:off x="5565775" y="3357563"/>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7134" name="Rectangle 30"/>
          <p:cNvSpPr>
            <a:spLocks noChangeArrowheads="1"/>
          </p:cNvSpPr>
          <p:nvPr/>
        </p:nvSpPr>
        <p:spPr bwMode="auto">
          <a:xfrm>
            <a:off x="6359525" y="3357563"/>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47135" name="Rectangle 31"/>
          <p:cNvSpPr>
            <a:spLocks noChangeArrowheads="1"/>
          </p:cNvSpPr>
          <p:nvPr/>
        </p:nvSpPr>
        <p:spPr bwMode="auto">
          <a:xfrm>
            <a:off x="7107238" y="3357563"/>
            <a:ext cx="81121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$74.61</a:t>
            </a:r>
            <a:endParaRPr lang="en-US" sz="2400">
              <a:solidFill>
                <a:schemeClr val="tx1"/>
              </a:solidFill>
              <a:latin typeface="Times New Roman" pitchFamily="18" charset="0"/>
            </a:endParaRPr>
          </a:p>
        </p:txBody>
      </p:sp>
      <p:sp>
        <p:nvSpPr>
          <p:cNvPr id="47136" name="Rectangle 32"/>
          <p:cNvSpPr>
            <a:spLocks noChangeArrowheads="1"/>
          </p:cNvSpPr>
          <p:nvPr/>
        </p:nvSpPr>
        <p:spPr bwMode="auto">
          <a:xfrm>
            <a:off x="8185150" y="3357563"/>
            <a:ext cx="811213"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$29.84</a:t>
            </a:r>
            <a:endParaRPr lang="en-US" sz="2400">
              <a:solidFill>
                <a:schemeClr val="tx1"/>
              </a:solidFill>
              <a:latin typeface="Times New Roman" pitchFamily="18" charset="0"/>
            </a:endParaRPr>
          </a:p>
        </p:txBody>
      </p:sp>
      <p:sp>
        <p:nvSpPr>
          <p:cNvPr id="47137" name="Rectangle 33"/>
          <p:cNvSpPr>
            <a:spLocks noChangeArrowheads="1"/>
          </p:cNvSpPr>
          <p:nvPr/>
        </p:nvSpPr>
        <p:spPr bwMode="auto">
          <a:xfrm>
            <a:off x="1081088" y="3670300"/>
            <a:ext cx="614362" cy="354013"/>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47138" name="Rectangle 34"/>
          <p:cNvSpPr>
            <a:spLocks noChangeArrowheads="1"/>
          </p:cNvSpPr>
          <p:nvPr/>
        </p:nvSpPr>
        <p:spPr bwMode="auto">
          <a:xfrm>
            <a:off x="4772025" y="39766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7139" name="Rectangle 35"/>
          <p:cNvSpPr>
            <a:spLocks noChangeArrowheads="1"/>
          </p:cNvSpPr>
          <p:nvPr/>
        </p:nvSpPr>
        <p:spPr bwMode="auto">
          <a:xfrm>
            <a:off x="5565775" y="39766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7140" name="Rectangle 36"/>
          <p:cNvSpPr>
            <a:spLocks noChangeArrowheads="1"/>
          </p:cNvSpPr>
          <p:nvPr/>
        </p:nvSpPr>
        <p:spPr bwMode="auto">
          <a:xfrm>
            <a:off x="6359525" y="3976688"/>
            <a:ext cx="492125"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47141" name="Rectangle 37"/>
          <p:cNvSpPr>
            <a:spLocks noChangeArrowheads="1"/>
          </p:cNvSpPr>
          <p:nvPr/>
        </p:nvSpPr>
        <p:spPr bwMode="auto">
          <a:xfrm>
            <a:off x="7107238" y="3976688"/>
            <a:ext cx="81121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$37.30</a:t>
            </a:r>
            <a:endParaRPr lang="en-US" sz="2400">
              <a:solidFill>
                <a:schemeClr val="tx1"/>
              </a:solidFill>
              <a:latin typeface="Times New Roman" pitchFamily="18" charset="0"/>
            </a:endParaRPr>
          </a:p>
        </p:txBody>
      </p:sp>
      <p:sp>
        <p:nvSpPr>
          <p:cNvPr id="47142" name="Rectangle 38"/>
          <p:cNvSpPr>
            <a:spLocks noChangeArrowheads="1"/>
          </p:cNvSpPr>
          <p:nvPr/>
        </p:nvSpPr>
        <p:spPr bwMode="auto">
          <a:xfrm>
            <a:off x="8185150" y="3976688"/>
            <a:ext cx="811213"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$11.19</a:t>
            </a:r>
            <a:endParaRPr lang="en-US" sz="2400">
              <a:solidFill>
                <a:schemeClr val="tx1"/>
              </a:solidFill>
              <a:latin typeface="Times New Roman" pitchFamily="18" charset="0"/>
            </a:endParaRPr>
          </a:p>
        </p:txBody>
      </p:sp>
      <p:sp>
        <p:nvSpPr>
          <p:cNvPr id="47143" name="Rectangle 39"/>
          <p:cNvSpPr>
            <a:spLocks noChangeArrowheads="1"/>
          </p:cNvSpPr>
          <p:nvPr/>
        </p:nvSpPr>
        <p:spPr bwMode="auto">
          <a:xfrm>
            <a:off x="3427413" y="1804988"/>
            <a:ext cx="2138362" cy="354012"/>
          </a:xfrm>
          <a:prstGeom prst="rect">
            <a:avLst/>
          </a:prstGeom>
          <a:noFill/>
          <a:ln w="9525">
            <a:noFill/>
            <a:miter lim="800000"/>
            <a:headEnd/>
            <a:tailEnd/>
          </a:ln>
        </p:spPr>
        <p:txBody>
          <a:bodyPr wrap="none" lIns="0" tIns="0" rIns="0" bIns="0">
            <a:spAutoFit/>
          </a:bodyPr>
          <a:lstStyle/>
          <a:p>
            <a:pPr eaLnBrk="0" hangingPunct="0"/>
            <a:r>
              <a:rPr lang="en-US" sz="1900" b="1">
                <a:solidFill>
                  <a:srgbClr val="0000FF"/>
                </a:solidFill>
                <a:latin typeface="Times New Roman" pitchFamily="18" charset="0"/>
              </a:rPr>
              <a:t>Future Cash Flows</a:t>
            </a:r>
            <a:endParaRPr lang="en-US" sz="2400">
              <a:solidFill>
                <a:schemeClr val="tx1"/>
              </a:solidFill>
              <a:latin typeface="Times New Roman" pitchFamily="18" charset="0"/>
            </a:endParaRPr>
          </a:p>
        </p:txBody>
      </p:sp>
      <p:sp>
        <p:nvSpPr>
          <p:cNvPr id="47144" name="Line 40"/>
          <p:cNvSpPr>
            <a:spLocks noChangeShapeType="1"/>
          </p:cNvSpPr>
          <p:nvPr/>
        </p:nvSpPr>
        <p:spPr bwMode="auto">
          <a:xfrm>
            <a:off x="1995488" y="2708275"/>
            <a:ext cx="1587" cy="336550"/>
          </a:xfrm>
          <a:prstGeom prst="line">
            <a:avLst/>
          </a:prstGeom>
          <a:noFill/>
          <a:ln w="0">
            <a:solidFill>
              <a:srgbClr val="000000"/>
            </a:solidFill>
            <a:round/>
            <a:headEnd/>
            <a:tailEnd/>
          </a:ln>
        </p:spPr>
        <p:txBody>
          <a:bodyPr/>
          <a:lstStyle/>
          <a:p>
            <a:endParaRPr lang="en-US"/>
          </a:p>
        </p:txBody>
      </p:sp>
      <p:sp>
        <p:nvSpPr>
          <p:cNvPr id="47145" name="Rectangle 41"/>
          <p:cNvSpPr>
            <a:spLocks noChangeArrowheads="1"/>
          </p:cNvSpPr>
          <p:nvPr/>
        </p:nvSpPr>
        <p:spPr bwMode="auto">
          <a:xfrm>
            <a:off x="1995488" y="2708275"/>
            <a:ext cx="23812" cy="336550"/>
          </a:xfrm>
          <a:prstGeom prst="rect">
            <a:avLst/>
          </a:prstGeom>
          <a:solidFill>
            <a:srgbClr val="000000"/>
          </a:solidFill>
          <a:ln w="9525">
            <a:noFill/>
            <a:miter lim="800000"/>
            <a:headEnd/>
            <a:tailEnd/>
          </a:ln>
        </p:spPr>
        <p:txBody>
          <a:bodyPr/>
          <a:lstStyle/>
          <a:p>
            <a:pPr>
              <a:lnSpc>
                <a:spcPct val="90000"/>
              </a:lnSpc>
            </a:pPr>
            <a:endParaRPr lang="en-US"/>
          </a:p>
        </p:txBody>
      </p:sp>
      <p:sp>
        <p:nvSpPr>
          <p:cNvPr id="47146" name="Line 42"/>
          <p:cNvSpPr>
            <a:spLocks noChangeShapeType="1"/>
          </p:cNvSpPr>
          <p:nvPr/>
        </p:nvSpPr>
        <p:spPr bwMode="auto">
          <a:xfrm>
            <a:off x="6759575" y="2732088"/>
            <a:ext cx="1588" cy="312737"/>
          </a:xfrm>
          <a:prstGeom prst="line">
            <a:avLst/>
          </a:prstGeom>
          <a:noFill/>
          <a:ln w="0">
            <a:solidFill>
              <a:srgbClr val="000000"/>
            </a:solidFill>
            <a:round/>
            <a:headEnd/>
            <a:tailEnd/>
          </a:ln>
        </p:spPr>
        <p:txBody>
          <a:bodyPr/>
          <a:lstStyle/>
          <a:p>
            <a:endParaRPr lang="en-US"/>
          </a:p>
        </p:txBody>
      </p:sp>
      <p:sp>
        <p:nvSpPr>
          <p:cNvPr id="47147" name="Rectangle 43"/>
          <p:cNvSpPr>
            <a:spLocks noChangeArrowheads="1"/>
          </p:cNvSpPr>
          <p:nvPr/>
        </p:nvSpPr>
        <p:spPr bwMode="auto">
          <a:xfrm>
            <a:off x="6759575" y="2732088"/>
            <a:ext cx="23813"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48" name="Line 44"/>
          <p:cNvSpPr>
            <a:spLocks noChangeShapeType="1"/>
          </p:cNvSpPr>
          <p:nvPr/>
        </p:nvSpPr>
        <p:spPr bwMode="auto">
          <a:xfrm>
            <a:off x="7813675" y="2732088"/>
            <a:ext cx="1588" cy="312737"/>
          </a:xfrm>
          <a:prstGeom prst="line">
            <a:avLst/>
          </a:prstGeom>
          <a:noFill/>
          <a:ln w="0">
            <a:solidFill>
              <a:srgbClr val="000000"/>
            </a:solidFill>
            <a:round/>
            <a:headEnd/>
            <a:tailEnd/>
          </a:ln>
        </p:spPr>
        <p:txBody>
          <a:bodyPr/>
          <a:lstStyle/>
          <a:p>
            <a:endParaRPr lang="en-US"/>
          </a:p>
        </p:txBody>
      </p:sp>
      <p:sp>
        <p:nvSpPr>
          <p:cNvPr id="47149" name="Rectangle 45"/>
          <p:cNvSpPr>
            <a:spLocks noChangeArrowheads="1"/>
          </p:cNvSpPr>
          <p:nvPr/>
        </p:nvSpPr>
        <p:spPr bwMode="auto">
          <a:xfrm>
            <a:off x="7813675" y="2732088"/>
            <a:ext cx="23813"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50" name="Line 46"/>
          <p:cNvSpPr>
            <a:spLocks noChangeShapeType="1"/>
          </p:cNvSpPr>
          <p:nvPr/>
        </p:nvSpPr>
        <p:spPr bwMode="auto">
          <a:xfrm>
            <a:off x="8891588" y="2732088"/>
            <a:ext cx="1587" cy="312737"/>
          </a:xfrm>
          <a:prstGeom prst="line">
            <a:avLst/>
          </a:prstGeom>
          <a:noFill/>
          <a:ln w="0">
            <a:solidFill>
              <a:srgbClr val="000000"/>
            </a:solidFill>
            <a:round/>
            <a:headEnd/>
            <a:tailEnd/>
          </a:ln>
        </p:spPr>
        <p:txBody>
          <a:bodyPr/>
          <a:lstStyle/>
          <a:p>
            <a:endParaRPr lang="en-US"/>
          </a:p>
        </p:txBody>
      </p:sp>
      <p:sp>
        <p:nvSpPr>
          <p:cNvPr id="47151" name="Rectangle 47"/>
          <p:cNvSpPr>
            <a:spLocks noChangeArrowheads="1"/>
          </p:cNvSpPr>
          <p:nvPr/>
        </p:nvSpPr>
        <p:spPr bwMode="auto">
          <a:xfrm>
            <a:off x="8891588" y="2732088"/>
            <a:ext cx="23812"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52" name="Line 48"/>
          <p:cNvSpPr>
            <a:spLocks noChangeShapeType="1"/>
          </p:cNvSpPr>
          <p:nvPr/>
        </p:nvSpPr>
        <p:spPr bwMode="auto">
          <a:xfrm>
            <a:off x="1995488" y="3333750"/>
            <a:ext cx="1587" cy="336550"/>
          </a:xfrm>
          <a:prstGeom prst="line">
            <a:avLst/>
          </a:prstGeom>
          <a:noFill/>
          <a:ln w="0">
            <a:solidFill>
              <a:srgbClr val="000000"/>
            </a:solidFill>
            <a:round/>
            <a:headEnd/>
            <a:tailEnd/>
          </a:ln>
        </p:spPr>
        <p:txBody>
          <a:bodyPr/>
          <a:lstStyle/>
          <a:p>
            <a:endParaRPr lang="en-US"/>
          </a:p>
        </p:txBody>
      </p:sp>
      <p:sp>
        <p:nvSpPr>
          <p:cNvPr id="47153" name="Rectangle 49"/>
          <p:cNvSpPr>
            <a:spLocks noChangeArrowheads="1"/>
          </p:cNvSpPr>
          <p:nvPr/>
        </p:nvSpPr>
        <p:spPr bwMode="auto">
          <a:xfrm>
            <a:off x="1995488" y="3333750"/>
            <a:ext cx="23812" cy="336550"/>
          </a:xfrm>
          <a:prstGeom prst="rect">
            <a:avLst/>
          </a:prstGeom>
          <a:solidFill>
            <a:srgbClr val="000000"/>
          </a:solidFill>
          <a:ln w="9525">
            <a:noFill/>
            <a:miter lim="800000"/>
            <a:headEnd/>
            <a:tailEnd/>
          </a:ln>
        </p:spPr>
        <p:txBody>
          <a:bodyPr/>
          <a:lstStyle/>
          <a:p>
            <a:pPr>
              <a:lnSpc>
                <a:spcPct val="90000"/>
              </a:lnSpc>
            </a:pPr>
            <a:endParaRPr lang="en-US"/>
          </a:p>
        </p:txBody>
      </p:sp>
      <p:sp>
        <p:nvSpPr>
          <p:cNvPr id="47154" name="Line 50"/>
          <p:cNvSpPr>
            <a:spLocks noChangeShapeType="1"/>
          </p:cNvSpPr>
          <p:nvPr/>
        </p:nvSpPr>
        <p:spPr bwMode="auto">
          <a:xfrm>
            <a:off x="6759575" y="3357563"/>
            <a:ext cx="1588" cy="312737"/>
          </a:xfrm>
          <a:prstGeom prst="line">
            <a:avLst/>
          </a:prstGeom>
          <a:noFill/>
          <a:ln w="0">
            <a:solidFill>
              <a:srgbClr val="000000"/>
            </a:solidFill>
            <a:round/>
            <a:headEnd/>
            <a:tailEnd/>
          </a:ln>
        </p:spPr>
        <p:txBody>
          <a:bodyPr/>
          <a:lstStyle/>
          <a:p>
            <a:endParaRPr lang="en-US"/>
          </a:p>
        </p:txBody>
      </p:sp>
      <p:sp>
        <p:nvSpPr>
          <p:cNvPr id="47155" name="Rectangle 51"/>
          <p:cNvSpPr>
            <a:spLocks noChangeArrowheads="1"/>
          </p:cNvSpPr>
          <p:nvPr/>
        </p:nvSpPr>
        <p:spPr bwMode="auto">
          <a:xfrm>
            <a:off x="6759575" y="3357563"/>
            <a:ext cx="23813"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56" name="Line 52"/>
          <p:cNvSpPr>
            <a:spLocks noChangeShapeType="1"/>
          </p:cNvSpPr>
          <p:nvPr/>
        </p:nvSpPr>
        <p:spPr bwMode="auto">
          <a:xfrm>
            <a:off x="7813675" y="3357563"/>
            <a:ext cx="1588" cy="312737"/>
          </a:xfrm>
          <a:prstGeom prst="line">
            <a:avLst/>
          </a:prstGeom>
          <a:noFill/>
          <a:ln w="0">
            <a:solidFill>
              <a:srgbClr val="000000"/>
            </a:solidFill>
            <a:round/>
            <a:headEnd/>
            <a:tailEnd/>
          </a:ln>
        </p:spPr>
        <p:txBody>
          <a:bodyPr/>
          <a:lstStyle/>
          <a:p>
            <a:endParaRPr lang="en-US"/>
          </a:p>
        </p:txBody>
      </p:sp>
      <p:sp>
        <p:nvSpPr>
          <p:cNvPr id="47157" name="Rectangle 53"/>
          <p:cNvSpPr>
            <a:spLocks noChangeArrowheads="1"/>
          </p:cNvSpPr>
          <p:nvPr/>
        </p:nvSpPr>
        <p:spPr bwMode="auto">
          <a:xfrm>
            <a:off x="7813675" y="3357563"/>
            <a:ext cx="23813"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58" name="Line 54"/>
          <p:cNvSpPr>
            <a:spLocks noChangeShapeType="1"/>
          </p:cNvSpPr>
          <p:nvPr/>
        </p:nvSpPr>
        <p:spPr bwMode="auto">
          <a:xfrm>
            <a:off x="8891588" y="3357563"/>
            <a:ext cx="1587" cy="312737"/>
          </a:xfrm>
          <a:prstGeom prst="line">
            <a:avLst/>
          </a:prstGeom>
          <a:noFill/>
          <a:ln w="0">
            <a:solidFill>
              <a:srgbClr val="000000"/>
            </a:solidFill>
            <a:round/>
            <a:headEnd/>
            <a:tailEnd/>
          </a:ln>
        </p:spPr>
        <p:txBody>
          <a:bodyPr/>
          <a:lstStyle/>
          <a:p>
            <a:endParaRPr lang="en-US"/>
          </a:p>
        </p:txBody>
      </p:sp>
      <p:sp>
        <p:nvSpPr>
          <p:cNvPr id="47159" name="Rectangle 55"/>
          <p:cNvSpPr>
            <a:spLocks noChangeArrowheads="1"/>
          </p:cNvSpPr>
          <p:nvPr/>
        </p:nvSpPr>
        <p:spPr bwMode="auto">
          <a:xfrm>
            <a:off x="8891588" y="3357563"/>
            <a:ext cx="23812" cy="312737"/>
          </a:xfrm>
          <a:prstGeom prst="rect">
            <a:avLst/>
          </a:prstGeom>
          <a:solidFill>
            <a:srgbClr val="000000"/>
          </a:solidFill>
          <a:ln w="9525">
            <a:noFill/>
            <a:miter lim="800000"/>
            <a:headEnd/>
            <a:tailEnd/>
          </a:ln>
        </p:spPr>
        <p:txBody>
          <a:bodyPr/>
          <a:lstStyle/>
          <a:p>
            <a:pPr>
              <a:lnSpc>
                <a:spcPct val="90000"/>
              </a:lnSpc>
            </a:pPr>
            <a:endParaRPr lang="en-US"/>
          </a:p>
        </p:txBody>
      </p:sp>
      <p:sp>
        <p:nvSpPr>
          <p:cNvPr id="47160" name="Line 56"/>
          <p:cNvSpPr>
            <a:spLocks noChangeShapeType="1"/>
          </p:cNvSpPr>
          <p:nvPr/>
        </p:nvSpPr>
        <p:spPr bwMode="auto">
          <a:xfrm>
            <a:off x="1995488" y="3959225"/>
            <a:ext cx="1587" cy="371475"/>
          </a:xfrm>
          <a:prstGeom prst="line">
            <a:avLst/>
          </a:prstGeom>
          <a:noFill/>
          <a:ln w="0">
            <a:solidFill>
              <a:srgbClr val="000000"/>
            </a:solidFill>
            <a:round/>
            <a:headEnd/>
            <a:tailEnd/>
          </a:ln>
        </p:spPr>
        <p:txBody>
          <a:bodyPr/>
          <a:lstStyle/>
          <a:p>
            <a:endParaRPr lang="en-US"/>
          </a:p>
        </p:txBody>
      </p:sp>
      <p:sp>
        <p:nvSpPr>
          <p:cNvPr id="47161" name="Rectangle 57"/>
          <p:cNvSpPr>
            <a:spLocks noChangeArrowheads="1"/>
          </p:cNvSpPr>
          <p:nvPr/>
        </p:nvSpPr>
        <p:spPr bwMode="auto">
          <a:xfrm>
            <a:off x="1995488" y="3959225"/>
            <a:ext cx="23812" cy="371475"/>
          </a:xfrm>
          <a:prstGeom prst="rect">
            <a:avLst/>
          </a:prstGeom>
          <a:solidFill>
            <a:srgbClr val="000000"/>
          </a:solidFill>
          <a:ln w="9525">
            <a:noFill/>
            <a:miter lim="800000"/>
            <a:headEnd/>
            <a:tailEnd/>
          </a:ln>
        </p:spPr>
        <p:txBody>
          <a:bodyPr/>
          <a:lstStyle/>
          <a:p>
            <a:pPr>
              <a:lnSpc>
                <a:spcPct val="90000"/>
              </a:lnSpc>
            </a:pPr>
            <a:endParaRPr lang="en-US"/>
          </a:p>
        </p:txBody>
      </p:sp>
      <p:sp>
        <p:nvSpPr>
          <p:cNvPr id="47162" name="Line 58"/>
          <p:cNvSpPr>
            <a:spLocks noChangeShapeType="1"/>
          </p:cNvSpPr>
          <p:nvPr/>
        </p:nvSpPr>
        <p:spPr bwMode="auto">
          <a:xfrm>
            <a:off x="6759575" y="3983038"/>
            <a:ext cx="1588" cy="347662"/>
          </a:xfrm>
          <a:prstGeom prst="line">
            <a:avLst/>
          </a:prstGeom>
          <a:noFill/>
          <a:ln w="0">
            <a:solidFill>
              <a:srgbClr val="000000"/>
            </a:solidFill>
            <a:round/>
            <a:headEnd/>
            <a:tailEnd/>
          </a:ln>
        </p:spPr>
        <p:txBody>
          <a:bodyPr/>
          <a:lstStyle/>
          <a:p>
            <a:endParaRPr lang="en-US"/>
          </a:p>
        </p:txBody>
      </p:sp>
      <p:sp>
        <p:nvSpPr>
          <p:cNvPr id="47163" name="Rectangle 59"/>
          <p:cNvSpPr>
            <a:spLocks noChangeArrowheads="1"/>
          </p:cNvSpPr>
          <p:nvPr/>
        </p:nvSpPr>
        <p:spPr bwMode="auto">
          <a:xfrm>
            <a:off x="6759575" y="3983038"/>
            <a:ext cx="23813" cy="347662"/>
          </a:xfrm>
          <a:prstGeom prst="rect">
            <a:avLst/>
          </a:prstGeom>
          <a:solidFill>
            <a:srgbClr val="000000"/>
          </a:solidFill>
          <a:ln w="9525">
            <a:noFill/>
            <a:miter lim="800000"/>
            <a:headEnd/>
            <a:tailEnd/>
          </a:ln>
        </p:spPr>
        <p:txBody>
          <a:bodyPr/>
          <a:lstStyle/>
          <a:p>
            <a:pPr>
              <a:lnSpc>
                <a:spcPct val="90000"/>
              </a:lnSpc>
            </a:pPr>
            <a:endParaRPr lang="en-US"/>
          </a:p>
        </p:txBody>
      </p:sp>
      <p:sp>
        <p:nvSpPr>
          <p:cNvPr id="47164" name="Line 60"/>
          <p:cNvSpPr>
            <a:spLocks noChangeShapeType="1"/>
          </p:cNvSpPr>
          <p:nvPr/>
        </p:nvSpPr>
        <p:spPr bwMode="auto">
          <a:xfrm>
            <a:off x="7813675" y="3983038"/>
            <a:ext cx="1588" cy="347662"/>
          </a:xfrm>
          <a:prstGeom prst="line">
            <a:avLst/>
          </a:prstGeom>
          <a:noFill/>
          <a:ln w="0">
            <a:solidFill>
              <a:srgbClr val="000000"/>
            </a:solidFill>
            <a:round/>
            <a:headEnd/>
            <a:tailEnd/>
          </a:ln>
        </p:spPr>
        <p:txBody>
          <a:bodyPr/>
          <a:lstStyle/>
          <a:p>
            <a:endParaRPr lang="en-US"/>
          </a:p>
        </p:txBody>
      </p:sp>
      <p:sp>
        <p:nvSpPr>
          <p:cNvPr id="47165" name="Rectangle 61"/>
          <p:cNvSpPr>
            <a:spLocks noChangeArrowheads="1"/>
          </p:cNvSpPr>
          <p:nvPr/>
        </p:nvSpPr>
        <p:spPr bwMode="auto">
          <a:xfrm>
            <a:off x="7813675" y="3983038"/>
            <a:ext cx="23813" cy="347662"/>
          </a:xfrm>
          <a:prstGeom prst="rect">
            <a:avLst/>
          </a:prstGeom>
          <a:solidFill>
            <a:srgbClr val="000000"/>
          </a:solidFill>
          <a:ln w="9525">
            <a:noFill/>
            <a:miter lim="800000"/>
            <a:headEnd/>
            <a:tailEnd/>
          </a:ln>
        </p:spPr>
        <p:txBody>
          <a:bodyPr/>
          <a:lstStyle/>
          <a:p>
            <a:pPr>
              <a:lnSpc>
                <a:spcPct val="90000"/>
              </a:lnSpc>
            </a:pPr>
            <a:endParaRPr lang="en-US"/>
          </a:p>
        </p:txBody>
      </p:sp>
      <p:sp>
        <p:nvSpPr>
          <p:cNvPr id="47166" name="Line 62"/>
          <p:cNvSpPr>
            <a:spLocks noChangeShapeType="1"/>
          </p:cNvSpPr>
          <p:nvPr/>
        </p:nvSpPr>
        <p:spPr bwMode="auto">
          <a:xfrm>
            <a:off x="8891588" y="3983038"/>
            <a:ext cx="1587" cy="347662"/>
          </a:xfrm>
          <a:prstGeom prst="line">
            <a:avLst/>
          </a:prstGeom>
          <a:noFill/>
          <a:ln w="0">
            <a:solidFill>
              <a:srgbClr val="000000"/>
            </a:solidFill>
            <a:round/>
            <a:headEnd/>
            <a:tailEnd/>
          </a:ln>
        </p:spPr>
        <p:txBody>
          <a:bodyPr/>
          <a:lstStyle/>
          <a:p>
            <a:endParaRPr lang="en-US"/>
          </a:p>
        </p:txBody>
      </p:sp>
      <p:sp>
        <p:nvSpPr>
          <p:cNvPr id="47167" name="Rectangle 63"/>
          <p:cNvSpPr>
            <a:spLocks noChangeArrowheads="1"/>
          </p:cNvSpPr>
          <p:nvPr/>
        </p:nvSpPr>
        <p:spPr bwMode="auto">
          <a:xfrm>
            <a:off x="8891588" y="3983038"/>
            <a:ext cx="23812" cy="347662"/>
          </a:xfrm>
          <a:prstGeom prst="rect">
            <a:avLst/>
          </a:prstGeom>
          <a:solidFill>
            <a:srgbClr val="000000"/>
          </a:solidFill>
          <a:ln w="9525">
            <a:noFill/>
            <a:miter lim="800000"/>
            <a:headEnd/>
            <a:tailEnd/>
          </a:ln>
        </p:spPr>
        <p:txBody>
          <a:bodyPr/>
          <a:lstStyle/>
          <a:p>
            <a:pPr>
              <a:lnSpc>
                <a:spcPct val="90000"/>
              </a:lnSpc>
            </a:pPr>
            <a:endParaRPr lang="en-US"/>
          </a:p>
        </p:txBody>
      </p:sp>
      <p:sp>
        <p:nvSpPr>
          <p:cNvPr id="47168" name="Rectangle 64"/>
          <p:cNvSpPr>
            <a:spLocks noChangeArrowheads="1"/>
          </p:cNvSpPr>
          <p:nvPr/>
        </p:nvSpPr>
        <p:spPr bwMode="auto">
          <a:xfrm>
            <a:off x="239713" y="2071688"/>
            <a:ext cx="6537325" cy="46037"/>
          </a:xfrm>
          <a:prstGeom prst="rect">
            <a:avLst/>
          </a:prstGeom>
          <a:solidFill>
            <a:srgbClr val="000000"/>
          </a:solidFill>
          <a:ln w="9525">
            <a:noFill/>
            <a:miter lim="800000"/>
            <a:headEnd/>
            <a:tailEnd/>
          </a:ln>
        </p:spPr>
        <p:txBody>
          <a:bodyPr/>
          <a:lstStyle/>
          <a:p>
            <a:pPr>
              <a:lnSpc>
                <a:spcPct val="90000"/>
              </a:lnSpc>
            </a:pPr>
            <a:endParaRPr lang="en-US"/>
          </a:p>
        </p:txBody>
      </p:sp>
      <p:sp>
        <p:nvSpPr>
          <p:cNvPr id="47169" name="Line 65"/>
          <p:cNvSpPr>
            <a:spLocks noChangeShapeType="1"/>
          </p:cNvSpPr>
          <p:nvPr/>
        </p:nvSpPr>
        <p:spPr bwMode="auto">
          <a:xfrm>
            <a:off x="239713" y="2395538"/>
            <a:ext cx="8669337" cy="1587"/>
          </a:xfrm>
          <a:prstGeom prst="line">
            <a:avLst/>
          </a:prstGeom>
          <a:noFill/>
          <a:ln w="0">
            <a:solidFill>
              <a:srgbClr val="000000"/>
            </a:solidFill>
            <a:round/>
            <a:headEnd/>
            <a:tailEnd/>
          </a:ln>
        </p:spPr>
        <p:txBody>
          <a:bodyPr/>
          <a:lstStyle/>
          <a:p>
            <a:endParaRPr lang="en-US"/>
          </a:p>
        </p:txBody>
      </p:sp>
      <p:sp>
        <p:nvSpPr>
          <p:cNvPr id="47170" name="Rectangle 66"/>
          <p:cNvSpPr>
            <a:spLocks noChangeArrowheads="1"/>
          </p:cNvSpPr>
          <p:nvPr/>
        </p:nvSpPr>
        <p:spPr bwMode="auto">
          <a:xfrm>
            <a:off x="239713" y="2395538"/>
            <a:ext cx="8669337" cy="23812"/>
          </a:xfrm>
          <a:prstGeom prst="rect">
            <a:avLst/>
          </a:prstGeom>
          <a:solidFill>
            <a:srgbClr val="000000"/>
          </a:solidFill>
          <a:ln w="9525">
            <a:noFill/>
            <a:miter lim="800000"/>
            <a:headEnd/>
            <a:tailEnd/>
          </a:ln>
        </p:spPr>
        <p:txBody>
          <a:bodyPr/>
          <a:lstStyle/>
          <a:p>
            <a:pPr>
              <a:lnSpc>
                <a:spcPct val="90000"/>
              </a:lnSpc>
            </a:pPr>
            <a:endParaRPr lang="en-US"/>
          </a:p>
        </p:txBody>
      </p:sp>
      <p:sp>
        <p:nvSpPr>
          <p:cNvPr id="47171" name="Line 67"/>
          <p:cNvSpPr>
            <a:spLocks noChangeShapeType="1"/>
          </p:cNvSpPr>
          <p:nvPr/>
        </p:nvSpPr>
        <p:spPr bwMode="auto">
          <a:xfrm>
            <a:off x="2019300" y="2708275"/>
            <a:ext cx="6896100" cy="1588"/>
          </a:xfrm>
          <a:prstGeom prst="line">
            <a:avLst/>
          </a:prstGeom>
          <a:noFill/>
          <a:ln w="0">
            <a:solidFill>
              <a:srgbClr val="000000"/>
            </a:solidFill>
            <a:round/>
            <a:headEnd/>
            <a:tailEnd/>
          </a:ln>
        </p:spPr>
        <p:txBody>
          <a:bodyPr/>
          <a:lstStyle/>
          <a:p>
            <a:endParaRPr lang="en-US"/>
          </a:p>
        </p:txBody>
      </p:sp>
      <p:sp>
        <p:nvSpPr>
          <p:cNvPr id="47172" name="Rectangle 68"/>
          <p:cNvSpPr>
            <a:spLocks noChangeArrowheads="1"/>
          </p:cNvSpPr>
          <p:nvPr/>
        </p:nvSpPr>
        <p:spPr bwMode="auto">
          <a:xfrm>
            <a:off x="2019300" y="2708275"/>
            <a:ext cx="6896100" cy="23813"/>
          </a:xfrm>
          <a:prstGeom prst="rect">
            <a:avLst/>
          </a:prstGeom>
          <a:solidFill>
            <a:srgbClr val="000000"/>
          </a:solidFill>
          <a:ln w="9525">
            <a:noFill/>
            <a:miter lim="800000"/>
            <a:headEnd/>
            <a:tailEnd/>
          </a:ln>
        </p:spPr>
        <p:txBody>
          <a:bodyPr/>
          <a:lstStyle/>
          <a:p>
            <a:pPr>
              <a:lnSpc>
                <a:spcPct val="90000"/>
              </a:lnSpc>
            </a:pPr>
            <a:endParaRPr lang="en-US"/>
          </a:p>
        </p:txBody>
      </p:sp>
      <p:sp>
        <p:nvSpPr>
          <p:cNvPr id="47173" name="Line 69"/>
          <p:cNvSpPr>
            <a:spLocks noChangeShapeType="1"/>
          </p:cNvSpPr>
          <p:nvPr/>
        </p:nvSpPr>
        <p:spPr bwMode="auto">
          <a:xfrm>
            <a:off x="2019300" y="3021013"/>
            <a:ext cx="6896100" cy="1587"/>
          </a:xfrm>
          <a:prstGeom prst="line">
            <a:avLst/>
          </a:prstGeom>
          <a:noFill/>
          <a:ln w="0">
            <a:solidFill>
              <a:srgbClr val="000000"/>
            </a:solidFill>
            <a:round/>
            <a:headEnd/>
            <a:tailEnd/>
          </a:ln>
        </p:spPr>
        <p:txBody>
          <a:bodyPr/>
          <a:lstStyle/>
          <a:p>
            <a:endParaRPr lang="en-US"/>
          </a:p>
        </p:txBody>
      </p:sp>
      <p:sp>
        <p:nvSpPr>
          <p:cNvPr id="47174" name="Rectangle 70"/>
          <p:cNvSpPr>
            <a:spLocks noChangeArrowheads="1"/>
          </p:cNvSpPr>
          <p:nvPr/>
        </p:nvSpPr>
        <p:spPr bwMode="auto">
          <a:xfrm>
            <a:off x="2019300" y="3021013"/>
            <a:ext cx="6896100" cy="23812"/>
          </a:xfrm>
          <a:prstGeom prst="rect">
            <a:avLst/>
          </a:prstGeom>
          <a:solidFill>
            <a:srgbClr val="000000"/>
          </a:solidFill>
          <a:ln w="9525">
            <a:noFill/>
            <a:miter lim="800000"/>
            <a:headEnd/>
            <a:tailEnd/>
          </a:ln>
        </p:spPr>
        <p:txBody>
          <a:bodyPr/>
          <a:lstStyle/>
          <a:p>
            <a:pPr>
              <a:lnSpc>
                <a:spcPct val="90000"/>
              </a:lnSpc>
            </a:pPr>
            <a:endParaRPr lang="en-US"/>
          </a:p>
        </p:txBody>
      </p:sp>
      <p:sp>
        <p:nvSpPr>
          <p:cNvPr id="47175" name="Line 71"/>
          <p:cNvSpPr>
            <a:spLocks noChangeShapeType="1"/>
          </p:cNvSpPr>
          <p:nvPr/>
        </p:nvSpPr>
        <p:spPr bwMode="auto">
          <a:xfrm>
            <a:off x="2019300" y="3333750"/>
            <a:ext cx="6896100" cy="1588"/>
          </a:xfrm>
          <a:prstGeom prst="line">
            <a:avLst/>
          </a:prstGeom>
          <a:noFill/>
          <a:ln w="0">
            <a:solidFill>
              <a:srgbClr val="000000"/>
            </a:solidFill>
            <a:round/>
            <a:headEnd/>
            <a:tailEnd/>
          </a:ln>
        </p:spPr>
        <p:txBody>
          <a:bodyPr/>
          <a:lstStyle/>
          <a:p>
            <a:endParaRPr lang="en-US"/>
          </a:p>
        </p:txBody>
      </p:sp>
      <p:sp>
        <p:nvSpPr>
          <p:cNvPr id="47176" name="Rectangle 72"/>
          <p:cNvSpPr>
            <a:spLocks noChangeArrowheads="1"/>
          </p:cNvSpPr>
          <p:nvPr/>
        </p:nvSpPr>
        <p:spPr bwMode="auto">
          <a:xfrm>
            <a:off x="2019300" y="3333750"/>
            <a:ext cx="6896100" cy="23813"/>
          </a:xfrm>
          <a:prstGeom prst="rect">
            <a:avLst/>
          </a:prstGeom>
          <a:solidFill>
            <a:srgbClr val="000000"/>
          </a:solidFill>
          <a:ln w="9525">
            <a:noFill/>
            <a:miter lim="800000"/>
            <a:headEnd/>
            <a:tailEnd/>
          </a:ln>
        </p:spPr>
        <p:txBody>
          <a:bodyPr/>
          <a:lstStyle/>
          <a:p>
            <a:pPr>
              <a:lnSpc>
                <a:spcPct val="90000"/>
              </a:lnSpc>
            </a:pPr>
            <a:endParaRPr lang="en-US"/>
          </a:p>
        </p:txBody>
      </p:sp>
      <p:sp>
        <p:nvSpPr>
          <p:cNvPr id="47177" name="Line 73"/>
          <p:cNvSpPr>
            <a:spLocks noChangeShapeType="1"/>
          </p:cNvSpPr>
          <p:nvPr/>
        </p:nvSpPr>
        <p:spPr bwMode="auto">
          <a:xfrm>
            <a:off x="2019300" y="3646488"/>
            <a:ext cx="6896100" cy="1587"/>
          </a:xfrm>
          <a:prstGeom prst="line">
            <a:avLst/>
          </a:prstGeom>
          <a:noFill/>
          <a:ln w="0">
            <a:solidFill>
              <a:srgbClr val="000000"/>
            </a:solidFill>
            <a:round/>
            <a:headEnd/>
            <a:tailEnd/>
          </a:ln>
        </p:spPr>
        <p:txBody>
          <a:bodyPr/>
          <a:lstStyle/>
          <a:p>
            <a:endParaRPr lang="en-US"/>
          </a:p>
        </p:txBody>
      </p:sp>
      <p:sp>
        <p:nvSpPr>
          <p:cNvPr id="47178" name="Rectangle 74"/>
          <p:cNvSpPr>
            <a:spLocks noChangeArrowheads="1"/>
          </p:cNvSpPr>
          <p:nvPr/>
        </p:nvSpPr>
        <p:spPr bwMode="auto">
          <a:xfrm>
            <a:off x="2019300" y="3646488"/>
            <a:ext cx="6896100" cy="23812"/>
          </a:xfrm>
          <a:prstGeom prst="rect">
            <a:avLst/>
          </a:prstGeom>
          <a:solidFill>
            <a:srgbClr val="000000"/>
          </a:solidFill>
          <a:ln w="9525">
            <a:noFill/>
            <a:miter lim="800000"/>
            <a:headEnd/>
            <a:tailEnd/>
          </a:ln>
        </p:spPr>
        <p:txBody>
          <a:bodyPr/>
          <a:lstStyle/>
          <a:p>
            <a:pPr>
              <a:lnSpc>
                <a:spcPct val="90000"/>
              </a:lnSpc>
            </a:pPr>
            <a:endParaRPr lang="en-US"/>
          </a:p>
        </p:txBody>
      </p:sp>
      <p:sp>
        <p:nvSpPr>
          <p:cNvPr id="47179" name="Line 75"/>
          <p:cNvSpPr>
            <a:spLocks noChangeShapeType="1"/>
          </p:cNvSpPr>
          <p:nvPr/>
        </p:nvSpPr>
        <p:spPr bwMode="auto">
          <a:xfrm>
            <a:off x="2019300" y="3959225"/>
            <a:ext cx="6896100" cy="1588"/>
          </a:xfrm>
          <a:prstGeom prst="line">
            <a:avLst/>
          </a:prstGeom>
          <a:noFill/>
          <a:ln w="0">
            <a:solidFill>
              <a:srgbClr val="000000"/>
            </a:solidFill>
            <a:round/>
            <a:headEnd/>
            <a:tailEnd/>
          </a:ln>
        </p:spPr>
        <p:txBody>
          <a:bodyPr/>
          <a:lstStyle/>
          <a:p>
            <a:endParaRPr lang="en-US"/>
          </a:p>
        </p:txBody>
      </p:sp>
      <p:sp>
        <p:nvSpPr>
          <p:cNvPr id="47180" name="Rectangle 76"/>
          <p:cNvSpPr>
            <a:spLocks noChangeArrowheads="1"/>
          </p:cNvSpPr>
          <p:nvPr/>
        </p:nvSpPr>
        <p:spPr bwMode="auto">
          <a:xfrm>
            <a:off x="2019300" y="3959225"/>
            <a:ext cx="6896100" cy="23813"/>
          </a:xfrm>
          <a:prstGeom prst="rect">
            <a:avLst/>
          </a:prstGeom>
          <a:solidFill>
            <a:srgbClr val="000000"/>
          </a:solidFill>
          <a:ln w="9525">
            <a:noFill/>
            <a:miter lim="800000"/>
            <a:headEnd/>
            <a:tailEnd/>
          </a:ln>
        </p:spPr>
        <p:txBody>
          <a:bodyPr/>
          <a:lstStyle/>
          <a:p>
            <a:pPr>
              <a:lnSpc>
                <a:spcPct val="90000"/>
              </a:lnSpc>
            </a:pPr>
            <a:endParaRPr lang="en-US"/>
          </a:p>
        </p:txBody>
      </p:sp>
      <p:sp>
        <p:nvSpPr>
          <p:cNvPr id="47181" name="Line 77"/>
          <p:cNvSpPr>
            <a:spLocks noChangeShapeType="1"/>
          </p:cNvSpPr>
          <p:nvPr/>
        </p:nvSpPr>
        <p:spPr bwMode="auto">
          <a:xfrm>
            <a:off x="2019300" y="4306888"/>
            <a:ext cx="6896100" cy="1587"/>
          </a:xfrm>
          <a:prstGeom prst="line">
            <a:avLst/>
          </a:prstGeom>
          <a:noFill/>
          <a:ln w="0">
            <a:solidFill>
              <a:srgbClr val="000000"/>
            </a:solidFill>
            <a:round/>
            <a:headEnd/>
            <a:tailEnd/>
          </a:ln>
        </p:spPr>
        <p:txBody>
          <a:bodyPr/>
          <a:lstStyle/>
          <a:p>
            <a:endParaRPr lang="en-US"/>
          </a:p>
        </p:txBody>
      </p:sp>
      <p:sp>
        <p:nvSpPr>
          <p:cNvPr id="47182" name="Rectangle 78"/>
          <p:cNvSpPr>
            <a:spLocks noChangeArrowheads="1"/>
          </p:cNvSpPr>
          <p:nvPr/>
        </p:nvSpPr>
        <p:spPr bwMode="auto">
          <a:xfrm>
            <a:off x="2019300" y="4306888"/>
            <a:ext cx="6896100" cy="23812"/>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79"/>
          <p:cNvGrpSpPr>
            <a:grpSpLocks/>
          </p:cNvGrpSpPr>
          <p:nvPr/>
        </p:nvGrpSpPr>
        <p:grpSpPr bwMode="auto">
          <a:xfrm>
            <a:off x="1712913" y="2928938"/>
            <a:ext cx="282575" cy="196850"/>
            <a:chOff x="1079" y="1845"/>
            <a:chExt cx="178" cy="124"/>
          </a:xfrm>
        </p:grpSpPr>
        <p:sp>
          <p:nvSpPr>
            <p:cNvPr id="47190" name="Line 80"/>
            <p:cNvSpPr>
              <a:spLocks noChangeShapeType="1"/>
            </p:cNvSpPr>
            <p:nvPr/>
          </p:nvSpPr>
          <p:spPr bwMode="auto">
            <a:xfrm flipV="1">
              <a:off x="1079" y="1907"/>
              <a:ext cx="80" cy="55"/>
            </a:xfrm>
            <a:prstGeom prst="line">
              <a:avLst/>
            </a:prstGeom>
            <a:noFill/>
            <a:ln w="23813">
              <a:solidFill>
                <a:srgbClr val="000000"/>
              </a:solidFill>
              <a:round/>
              <a:headEnd/>
              <a:tailEnd/>
            </a:ln>
          </p:spPr>
          <p:txBody>
            <a:bodyPr/>
            <a:lstStyle/>
            <a:p>
              <a:endParaRPr lang="en-US"/>
            </a:p>
          </p:txBody>
        </p:sp>
        <p:sp>
          <p:nvSpPr>
            <p:cNvPr id="47191" name="Freeform 81"/>
            <p:cNvSpPr>
              <a:spLocks/>
            </p:cNvSpPr>
            <p:nvPr/>
          </p:nvSpPr>
          <p:spPr bwMode="auto">
            <a:xfrm>
              <a:off x="1115" y="1845"/>
              <a:ext cx="142" cy="124"/>
            </a:xfrm>
            <a:custGeom>
              <a:avLst/>
              <a:gdLst>
                <a:gd name="T0" fmla="*/ 73 w 142"/>
                <a:gd name="T1" fmla="*/ 124 h 124"/>
                <a:gd name="T2" fmla="*/ 142 w 142"/>
                <a:gd name="T3" fmla="*/ 0 h 124"/>
                <a:gd name="T4" fmla="*/ 0 w 142"/>
                <a:gd name="T5" fmla="*/ 18 h 124"/>
                <a:gd name="T6" fmla="*/ 73 w 142"/>
                <a:gd name="T7" fmla="*/ 124 h 124"/>
                <a:gd name="T8" fmla="*/ 0 60000 65536"/>
                <a:gd name="T9" fmla="*/ 0 60000 65536"/>
                <a:gd name="T10" fmla="*/ 0 60000 65536"/>
                <a:gd name="T11" fmla="*/ 0 60000 65536"/>
                <a:gd name="T12" fmla="*/ 0 w 142"/>
                <a:gd name="T13" fmla="*/ 0 h 124"/>
                <a:gd name="T14" fmla="*/ 142 w 142"/>
                <a:gd name="T15" fmla="*/ 124 h 124"/>
              </a:gdLst>
              <a:ahLst/>
              <a:cxnLst>
                <a:cxn ang="T8">
                  <a:pos x="T0" y="T1"/>
                </a:cxn>
                <a:cxn ang="T9">
                  <a:pos x="T2" y="T3"/>
                </a:cxn>
                <a:cxn ang="T10">
                  <a:pos x="T4" y="T5"/>
                </a:cxn>
                <a:cxn ang="T11">
                  <a:pos x="T6" y="T7"/>
                </a:cxn>
              </a:cxnLst>
              <a:rect l="T12" t="T13" r="T14" b="T15"/>
              <a:pathLst>
                <a:path w="142" h="124">
                  <a:moveTo>
                    <a:pt x="73" y="124"/>
                  </a:moveTo>
                  <a:lnTo>
                    <a:pt x="142" y="0"/>
                  </a:lnTo>
                  <a:lnTo>
                    <a:pt x="0" y="18"/>
                  </a:lnTo>
                  <a:lnTo>
                    <a:pt x="73" y="124"/>
                  </a:lnTo>
                  <a:close/>
                </a:path>
              </a:pathLst>
            </a:custGeom>
            <a:solidFill>
              <a:srgbClr val="000000"/>
            </a:solidFill>
            <a:ln w="9525">
              <a:noFill/>
              <a:round/>
              <a:headEnd/>
              <a:tailEnd/>
            </a:ln>
          </p:spPr>
          <p:txBody>
            <a:bodyPr/>
            <a:lstStyle/>
            <a:p>
              <a:endParaRPr lang="en-US"/>
            </a:p>
          </p:txBody>
        </p:sp>
      </p:grpSp>
      <p:grpSp>
        <p:nvGrpSpPr>
          <p:cNvPr id="3" name="Group 82"/>
          <p:cNvGrpSpPr>
            <a:grpSpLocks/>
          </p:cNvGrpSpPr>
          <p:nvPr/>
        </p:nvGrpSpPr>
        <p:grpSpPr bwMode="auto">
          <a:xfrm>
            <a:off x="1712913" y="3386138"/>
            <a:ext cx="282575" cy="192087"/>
            <a:chOff x="1079" y="2133"/>
            <a:chExt cx="178" cy="121"/>
          </a:xfrm>
        </p:grpSpPr>
        <p:sp>
          <p:nvSpPr>
            <p:cNvPr id="47188" name="Line 83"/>
            <p:cNvSpPr>
              <a:spLocks noChangeShapeType="1"/>
            </p:cNvSpPr>
            <p:nvPr/>
          </p:nvSpPr>
          <p:spPr bwMode="auto">
            <a:xfrm>
              <a:off x="1079" y="2192"/>
              <a:ext cx="69" cy="1"/>
            </a:xfrm>
            <a:prstGeom prst="line">
              <a:avLst/>
            </a:prstGeom>
            <a:noFill/>
            <a:ln w="17463">
              <a:solidFill>
                <a:srgbClr val="000000"/>
              </a:solidFill>
              <a:round/>
              <a:headEnd/>
              <a:tailEnd/>
            </a:ln>
          </p:spPr>
          <p:txBody>
            <a:bodyPr/>
            <a:lstStyle/>
            <a:p>
              <a:endParaRPr lang="en-US"/>
            </a:p>
          </p:txBody>
        </p:sp>
        <p:sp>
          <p:nvSpPr>
            <p:cNvPr id="47189" name="Freeform 84"/>
            <p:cNvSpPr>
              <a:spLocks/>
            </p:cNvSpPr>
            <p:nvPr/>
          </p:nvSpPr>
          <p:spPr bwMode="auto">
            <a:xfrm>
              <a:off x="1141" y="2133"/>
              <a:ext cx="116" cy="121"/>
            </a:xfrm>
            <a:custGeom>
              <a:avLst/>
              <a:gdLst>
                <a:gd name="T0" fmla="*/ 0 w 116"/>
                <a:gd name="T1" fmla="*/ 121 h 121"/>
                <a:gd name="T2" fmla="*/ 116 w 116"/>
                <a:gd name="T3" fmla="*/ 59 h 121"/>
                <a:gd name="T4" fmla="*/ 0 w 116"/>
                <a:gd name="T5" fmla="*/ 0 h 121"/>
                <a:gd name="T6" fmla="*/ 0 w 116"/>
                <a:gd name="T7" fmla="*/ 121 h 121"/>
                <a:gd name="T8" fmla="*/ 0 60000 65536"/>
                <a:gd name="T9" fmla="*/ 0 60000 65536"/>
                <a:gd name="T10" fmla="*/ 0 60000 65536"/>
                <a:gd name="T11" fmla="*/ 0 60000 65536"/>
                <a:gd name="T12" fmla="*/ 0 w 116"/>
                <a:gd name="T13" fmla="*/ 0 h 121"/>
                <a:gd name="T14" fmla="*/ 116 w 116"/>
                <a:gd name="T15" fmla="*/ 121 h 121"/>
              </a:gdLst>
              <a:ahLst/>
              <a:cxnLst>
                <a:cxn ang="T8">
                  <a:pos x="T0" y="T1"/>
                </a:cxn>
                <a:cxn ang="T9">
                  <a:pos x="T2" y="T3"/>
                </a:cxn>
                <a:cxn ang="T10">
                  <a:pos x="T4" y="T5"/>
                </a:cxn>
                <a:cxn ang="T11">
                  <a:pos x="T6" y="T7"/>
                </a:cxn>
              </a:cxnLst>
              <a:rect l="T12" t="T13" r="T14" b="T15"/>
              <a:pathLst>
                <a:path w="116" h="121">
                  <a:moveTo>
                    <a:pt x="0" y="121"/>
                  </a:moveTo>
                  <a:lnTo>
                    <a:pt x="116" y="59"/>
                  </a:lnTo>
                  <a:lnTo>
                    <a:pt x="0" y="0"/>
                  </a:lnTo>
                  <a:lnTo>
                    <a:pt x="0" y="121"/>
                  </a:lnTo>
                  <a:close/>
                </a:path>
              </a:pathLst>
            </a:custGeom>
            <a:solidFill>
              <a:srgbClr val="000000"/>
            </a:solidFill>
            <a:ln w="9525">
              <a:noFill/>
              <a:round/>
              <a:headEnd/>
              <a:tailEnd/>
            </a:ln>
          </p:spPr>
          <p:txBody>
            <a:bodyPr/>
            <a:lstStyle/>
            <a:p>
              <a:endParaRPr lang="en-US"/>
            </a:p>
          </p:txBody>
        </p:sp>
      </p:grpSp>
      <p:grpSp>
        <p:nvGrpSpPr>
          <p:cNvPr id="4" name="Group 85"/>
          <p:cNvGrpSpPr>
            <a:grpSpLocks/>
          </p:cNvGrpSpPr>
          <p:nvPr/>
        </p:nvGrpSpPr>
        <p:grpSpPr bwMode="auto">
          <a:xfrm>
            <a:off x="1671638" y="3902075"/>
            <a:ext cx="323850" cy="242888"/>
            <a:chOff x="1053" y="2458"/>
            <a:chExt cx="204" cy="153"/>
          </a:xfrm>
        </p:grpSpPr>
        <p:sp>
          <p:nvSpPr>
            <p:cNvPr id="47186" name="Line 86"/>
            <p:cNvSpPr>
              <a:spLocks noChangeShapeType="1"/>
            </p:cNvSpPr>
            <p:nvPr/>
          </p:nvSpPr>
          <p:spPr bwMode="auto">
            <a:xfrm>
              <a:off x="1053" y="2458"/>
              <a:ext cx="117" cy="91"/>
            </a:xfrm>
            <a:prstGeom prst="line">
              <a:avLst/>
            </a:prstGeom>
            <a:noFill/>
            <a:ln w="17463">
              <a:solidFill>
                <a:srgbClr val="000000"/>
              </a:solidFill>
              <a:round/>
              <a:headEnd/>
              <a:tailEnd/>
            </a:ln>
          </p:spPr>
          <p:txBody>
            <a:bodyPr/>
            <a:lstStyle/>
            <a:p>
              <a:endParaRPr lang="en-US"/>
            </a:p>
          </p:txBody>
        </p:sp>
        <p:sp>
          <p:nvSpPr>
            <p:cNvPr id="47187" name="Freeform 87"/>
            <p:cNvSpPr>
              <a:spLocks/>
            </p:cNvSpPr>
            <p:nvPr/>
          </p:nvSpPr>
          <p:spPr bwMode="auto">
            <a:xfrm>
              <a:off x="1126" y="2494"/>
              <a:ext cx="131" cy="117"/>
            </a:xfrm>
            <a:custGeom>
              <a:avLst/>
              <a:gdLst>
                <a:gd name="T0" fmla="*/ 0 w 131"/>
                <a:gd name="T1" fmla="*/ 99 h 117"/>
                <a:gd name="T2" fmla="*/ 131 w 131"/>
                <a:gd name="T3" fmla="*/ 117 h 117"/>
                <a:gd name="T4" fmla="*/ 73 w 131"/>
                <a:gd name="T5" fmla="*/ 0 h 117"/>
                <a:gd name="T6" fmla="*/ 0 w 131"/>
                <a:gd name="T7" fmla="*/ 99 h 117"/>
                <a:gd name="T8" fmla="*/ 0 60000 65536"/>
                <a:gd name="T9" fmla="*/ 0 60000 65536"/>
                <a:gd name="T10" fmla="*/ 0 60000 65536"/>
                <a:gd name="T11" fmla="*/ 0 60000 65536"/>
                <a:gd name="T12" fmla="*/ 0 w 131"/>
                <a:gd name="T13" fmla="*/ 0 h 117"/>
                <a:gd name="T14" fmla="*/ 131 w 131"/>
                <a:gd name="T15" fmla="*/ 117 h 117"/>
              </a:gdLst>
              <a:ahLst/>
              <a:cxnLst>
                <a:cxn ang="T8">
                  <a:pos x="T0" y="T1"/>
                </a:cxn>
                <a:cxn ang="T9">
                  <a:pos x="T2" y="T3"/>
                </a:cxn>
                <a:cxn ang="T10">
                  <a:pos x="T4" y="T5"/>
                </a:cxn>
                <a:cxn ang="T11">
                  <a:pos x="T6" y="T7"/>
                </a:cxn>
              </a:cxnLst>
              <a:rect l="T12" t="T13" r="T14" b="T15"/>
              <a:pathLst>
                <a:path w="131" h="117">
                  <a:moveTo>
                    <a:pt x="0" y="99"/>
                  </a:moveTo>
                  <a:lnTo>
                    <a:pt x="131" y="117"/>
                  </a:lnTo>
                  <a:lnTo>
                    <a:pt x="73" y="0"/>
                  </a:lnTo>
                  <a:lnTo>
                    <a:pt x="0" y="99"/>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50938" y="214313"/>
            <a:ext cx="7793037" cy="1266825"/>
          </a:xfrm>
        </p:spPr>
        <p:txBody>
          <a:bodyPr rtlCol="0">
            <a:normAutofit fontScale="90000"/>
          </a:bodyPr>
          <a:lstStyle/>
          <a:p>
            <a:pPr eaLnBrk="1" fontAlgn="auto" hangingPunct="1">
              <a:spcAft>
                <a:spcPts val="0"/>
              </a:spcAft>
              <a:defRPr/>
            </a:pPr>
            <a:r>
              <a:rPr lang="en-US" smtClean="0"/>
              <a:t>Now find the expected PV at the current date, 2003.</a:t>
            </a:r>
          </a:p>
        </p:txBody>
      </p:sp>
      <p:sp>
        <p:nvSpPr>
          <p:cNvPr id="48131" name="Text Box 3"/>
          <p:cNvSpPr txBox="1">
            <a:spLocks noChangeArrowheads="1"/>
          </p:cNvSpPr>
          <p:nvPr/>
        </p:nvSpPr>
        <p:spPr bwMode="auto">
          <a:xfrm>
            <a:off x="381000" y="5334000"/>
            <a:ext cx="8534400" cy="1085850"/>
          </a:xfrm>
          <a:prstGeom prst="rect">
            <a:avLst/>
          </a:prstGeom>
          <a:noFill/>
          <a:ln w="19050">
            <a:solidFill>
              <a:schemeClr val="tx1"/>
            </a:solidFill>
            <a:miter lim="800000"/>
            <a:headEnd/>
            <a:tailEnd/>
          </a:ln>
        </p:spPr>
        <p:txBody>
          <a:bodyPr>
            <a:spAutoFit/>
          </a:bodyPr>
          <a:lstStyle/>
          <a:p>
            <a:pPr eaLnBrk="0" hangingPunct="0">
              <a:spcBef>
                <a:spcPct val="20000"/>
              </a:spcBef>
            </a:pPr>
            <a:r>
              <a:rPr lang="en-US" sz="2000" b="1" dirty="0">
                <a:solidFill>
                  <a:schemeClr val="tx1"/>
                </a:solidFill>
                <a:latin typeface="Arial" charset="0"/>
              </a:rPr>
              <a:t>PV</a:t>
            </a:r>
            <a:r>
              <a:rPr lang="en-US" sz="2000" b="1" baseline="-25000" dirty="0">
                <a:solidFill>
                  <a:schemeClr val="tx1"/>
                </a:solidFill>
                <a:latin typeface="Arial" charset="0"/>
              </a:rPr>
              <a:t>2003</a:t>
            </a:r>
            <a:r>
              <a:rPr lang="en-US" sz="2000" b="1" dirty="0">
                <a:solidFill>
                  <a:schemeClr val="tx1"/>
                </a:solidFill>
                <a:latin typeface="Arial" charset="0"/>
              </a:rPr>
              <a:t>=PV of Exp. PV</a:t>
            </a:r>
            <a:r>
              <a:rPr lang="en-US" sz="2000" b="1" baseline="-25000" dirty="0">
                <a:solidFill>
                  <a:schemeClr val="tx1"/>
                </a:solidFill>
                <a:latin typeface="Arial" charset="0"/>
              </a:rPr>
              <a:t>2006</a:t>
            </a:r>
            <a:r>
              <a:rPr lang="en-US" sz="2000" b="1" dirty="0">
                <a:solidFill>
                  <a:schemeClr val="tx1"/>
                </a:solidFill>
                <a:latin typeface="Arial" charset="0"/>
              </a:rPr>
              <a:t> = [(0.3* $111.91) +(0.4*$74.61) +(0.3*$37.3)]/1.1</a:t>
            </a:r>
            <a:r>
              <a:rPr lang="en-US" sz="2000" b="1" baseline="30000" dirty="0">
                <a:solidFill>
                  <a:schemeClr val="tx1"/>
                </a:solidFill>
                <a:latin typeface="Arial" charset="0"/>
              </a:rPr>
              <a:t>3</a:t>
            </a:r>
            <a:r>
              <a:rPr lang="en-US" sz="2000" b="1" dirty="0">
                <a:solidFill>
                  <a:schemeClr val="tx1"/>
                </a:solidFill>
                <a:latin typeface="Arial" charset="0"/>
              </a:rPr>
              <a:t> = $56.05.</a:t>
            </a:r>
          </a:p>
          <a:p>
            <a:pPr eaLnBrk="0" hangingPunct="0">
              <a:spcBef>
                <a:spcPct val="20000"/>
              </a:spcBef>
            </a:pPr>
            <a:r>
              <a:rPr lang="en-US" sz="2000" b="1" dirty="0">
                <a:solidFill>
                  <a:schemeClr val="tx1"/>
                </a:solidFill>
                <a:latin typeface="Arial" charset="0"/>
              </a:rPr>
              <a:t>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calculations.</a:t>
            </a:r>
            <a:endParaRPr lang="en-US" sz="2400" b="1" dirty="0">
              <a:solidFill>
                <a:schemeClr val="tx1"/>
              </a:solidFill>
              <a:latin typeface="Times New Roman" pitchFamily="18" charset="0"/>
            </a:endParaRPr>
          </a:p>
        </p:txBody>
      </p:sp>
      <p:sp>
        <p:nvSpPr>
          <p:cNvPr id="48132" name="Rectangle 4"/>
          <p:cNvSpPr>
            <a:spLocks noChangeArrowheads="1"/>
          </p:cNvSpPr>
          <p:nvPr/>
        </p:nvSpPr>
        <p:spPr bwMode="auto">
          <a:xfrm>
            <a:off x="914400" y="1908175"/>
            <a:ext cx="7467600" cy="3103563"/>
          </a:xfrm>
          <a:prstGeom prst="rect">
            <a:avLst/>
          </a:prstGeom>
          <a:noFill/>
          <a:ln w="38100">
            <a:solidFill>
              <a:schemeClr val="tx1"/>
            </a:solidFill>
            <a:miter lim="800000"/>
            <a:headEnd/>
            <a:tailEnd/>
          </a:ln>
        </p:spPr>
        <p:txBody>
          <a:bodyPr/>
          <a:lstStyle/>
          <a:p>
            <a:pPr>
              <a:lnSpc>
                <a:spcPct val="90000"/>
              </a:lnSpc>
            </a:pPr>
            <a:endParaRPr lang="en-US"/>
          </a:p>
        </p:txBody>
      </p:sp>
      <p:sp>
        <p:nvSpPr>
          <p:cNvPr id="48133" name="Rectangle 5"/>
          <p:cNvSpPr>
            <a:spLocks noChangeArrowheads="1"/>
          </p:cNvSpPr>
          <p:nvPr/>
        </p:nvSpPr>
        <p:spPr bwMode="auto">
          <a:xfrm>
            <a:off x="1241425" y="1963738"/>
            <a:ext cx="600075"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48134" name="Rectangle 6"/>
          <p:cNvSpPr>
            <a:spLocks noChangeArrowheads="1"/>
          </p:cNvSpPr>
          <p:nvPr/>
        </p:nvSpPr>
        <p:spPr bwMode="auto">
          <a:xfrm>
            <a:off x="1681163" y="2132013"/>
            <a:ext cx="457200" cy="274637"/>
          </a:xfrm>
          <a:prstGeom prst="rect">
            <a:avLst/>
          </a:prstGeom>
          <a:noFill/>
          <a:ln w="9525">
            <a:noFill/>
            <a:miter lim="800000"/>
            <a:headEnd/>
            <a:tailEnd/>
          </a:ln>
        </p:spPr>
        <p:txBody>
          <a:bodyPr wrap="none" lIns="0" tIns="0" rIns="0" bIns="0">
            <a:spAutoFit/>
          </a:bodyPr>
          <a:lstStyle/>
          <a:p>
            <a:pPr eaLnBrk="0" hangingPunct="0"/>
            <a:r>
              <a:rPr lang="en-US" sz="18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48135" name="Rectangle 7"/>
          <p:cNvSpPr>
            <a:spLocks noChangeArrowheads="1"/>
          </p:cNvSpPr>
          <p:nvPr/>
        </p:nvSpPr>
        <p:spPr bwMode="auto">
          <a:xfrm>
            <a:off x="4545013" y="1963738"/>
            <a:ext cx="685800" cy="411162"/>
          </a:xfrm>
          <a:prstGeom prst="rect">
            <a:avLst/>
          </a:prstGeom>
          <a:noFill/>
          <a:ln w="9525">
            <a:noFill/>
            <a:miter lim="800000"/>
            <a:headEnd/>
            <a:tailEnd/>
          </a:ln>
        </p:spPr>
        <p:txBody>
          <a:bodyPr wrap="none" lIns="0" tIns="0" rIns="0" bIns="0">
            <a:spAutoFit/>
          </a:bodyPr>
          <a:lstStyle/>
          <a:p>
            <a:pPr eaLnBrk="0" hangingPunct="0"/>
            <a:r>
              <a:rPr lang="en-US" sz="27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48136" name="Rectangle 8"/>
          <p:cNvSpPr>
            <a:spLocks noChangeArrowheads="1"/>
          </p:cNvSpPr>
          <p:nvPr/>
        </p:nvSpPr>
        <p:spPr bwMode="auto">
          <a:xfrm>
            <a:off x="6030913" y="1963738"/>
            <a:ext cx="685800" cy="411162"/>
          </a:xfrm>
          <a:prstGeom prst="rect">
            <a:avLst/>
          </a:prstGeom>
          <a:noFill/>
          <a:ln w="9525">
            <a:noFill/>
            <a:miter lim="800000"/>
            <a:headEnd/>
            <a:tailEnd/>
          </a:ln>
        </p:spPr>
        <p:txBody>
          <a:bodyPr wrap="none" lIns="0" tIns="0" rIns="0" bIns="0">
            <a:spAutoFit/>
          </a:bodyPr>
          <a:lstStyle/>
          <a:p>
            <a:pPr eaLnBrk="0" hangingPunct="0"/>
            <a:r>
              <a:rPr lang="en-US" sz="27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48137" name="Rectangle 9"/>
          <p:cNvSpPr>
            <a:spLocks noChangeArrowheads="1"/>
          </p:cNvSpPr>
          <p:nvPr/>
        </p:nvSpPr>
        <p:spPr bwMode="auto">
          <a:xfrm>
            <a:off x="7191375" y="1963738"/>
            <a:ext cx="600075"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48138" name="Rectangle 10"/>
          <p:cNvSpPr>
            <a:spLocks noChangeArrowheads="1"/>
          </p:cNvSpPr>
          <p:nvPr/>
        </p:nvSpPr>
        <p:spPr bwMode="auto">
          <a:xfrm>
            <a:off x="7631113" y="2132013"/>
            <a:ext cx="457200" cy="274637"/>
          </a:xfrm>
          <a:prstGeom prst="rect">
            <a:avLst/>
          </a:prstGeom>
          <a:noFill/>
          <a:ln w="9525">
            <a:noFill/>
            <a:miter lim="800000"/>
            <a:headEnd/>
            <a:tailEnd/>
          </a:ln>
        </p:spPr>
        <p:txBody>
          <a:bodyPr wrap="none" lIns="0" tIns="0" rIns="0" bIns="0">
            <a:spAutoFit/>
          </a:bodyPr>
          <a:lstStyle/>
          <a:p>
            <a:pPr eaLnBrk="0" hangingPunct="0"/>
            <a:r>
              <a:rPr lang="en-US" sz="18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48139" name="Rectangle 11"/>
          <p:cNvSpPr>
            <a:spLocks noChangeArrowheads="1"/>
          </p:cNvSpPr>
          <p:nvPr/>
        </p:nvSpPr>
        <p:spPr bwMode="auto">
          <a:xfrm>
            <a:off x="7086600" y="2852738"/>
            <a:ext cx="1287463"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48140" name="Rectangle 12"/>
          <p:cNvSpPr>
            <a:spLocks noChangeArrowheads="1"/>
          </p:cNvSpPr>
          <p:nvPr/>
        </p:nvSpPr>
        <p:spPr bwMode="auto">
          <a:xfrm>
            <a:off x="2473325" y="3355975"/>
            <a:ext cx="671513" cy="352425"/>
          </a:xfrm>
          <a:prstGeom prst="rect">
            <a:avLst/>
          </a:prstGeom>
          <a:noFill/>
          <a:ln w="9525">
            <a:noFill/>
            <a:miter lim="800000"/>
            <a:headEnd/>
            <a:tailEnd/>
          </a:ln>
        </p:spPr>
        <p:txBody>
          <a:bodyPr wrap="none" lIns="0" tIns="0" rIns="0" bIns="0">
            <a:spAutoFit/>
          </a:bodyPr>
          <a:lstStyle/>
          <a:p>
            <a:pPr eaLnBrk="0" hangingPunct="0"/>
            <a:r>
              <a:rPr lang="en-US" sz="21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48141" name="Rectangle 13"/>
          <p:cNvSpPr>
            <a:spLocks noChangeArrowheads="1"/>
          </p:cNvSpPr>
          <p:nvPr/>
        </p:nvSpPr>
        <p:spPr bwMode="auto">
          <a:xfrm>
            <a:off x="1225550" y="3716338"/>
            <a:ext cx="1111250"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000080"/>
                </a:solidFill>
                <a:latin typeface="Times New Roman" pitchFamily="18" charset="0"/>
              </a:rPr>
              <a:t>$56.05</a:t>
            </a:r>
            <a:endParaRPr lang="en-US" sz="2400">
              <a:solidFill>
                <a:schemeClr val="tx1"/>
              </a:solidFill>
              <a:latin typeface="Times New Roman" pitchFamily="18" charset="0"/>
            </a:endParaRPr>
          </a:p>
        </p:txBody>
      </p:sp>
      <p:sp>
        <p:nvSpPr>
          <p:cNvPr id="48142" name="Rectangle 14"/>
          <p:cNvSpPr>
            <a:spLocks noChangeArrowheads="1"/>
          </p:cNvSpPr>
          <p:nvPr/>
        </p:nvSpPr>
        <p:spPr bwMode="auto">
          <a:xfrm>
            <a:off x="2473325" y="3787775"/>
            <a:ext cx="1055688" cy="352425"/>
          </a:xfrm>
          <a:prstGeom prst="rect">
            <a:avLst/>
          </a:prstGeom>
          <a:noFill/>
          <a:ln w="9525">
            <a:noFill/>
            <a:miter lim="800000"/>
            <a:headEnd/>
            <a:tailEnd/>
          </a:ln>
        </p:spPr>
        <p:txBody>
          <a:bodyPr wrap="none" lIns="0" tIns="0" rIns="0" bIns="0">
            <a:spAutoFit/>
          </a:bodyPr>
          <a:lstStyle/>
          <a:p>
            <a:pPr eaLnBrk="0" hangingPunct="0"/>
            <a:r>
              <a:rPr lang="en-US" sz="21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48143" name="Rectangle 15"/>
          <p:cNvSpPr>
            <a:spLocks noChangeArrowheads="1"/>
          </p:cNvSpPr>
          <p:nvPr/>
        </p:nvSpPr>
        <p:spPr bwMode="auto">
          <a:xfrm>
            <a:off x="7175500" y="3716338"/>
            <a:ext cx="1111250"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48144" name="Rectangle 16"/>
          <p:cNvSpPr>
            <a:spLocks noChangeArrowheads="1"/>
          </p:cNvSpPr>
          <p:nvPr/>
        </p:nvSpPr>
        <p:spPr bwMode="auto">
          <a:xfrm>
            <a:off x="2473325" y="4219575"/>
            <a:ext cx="600075" cy="352425"/>
          </a:xfrm>
          <a:prstGeom prst="rect">
            <a:avLst/>
          </a:prstGeom>
          <a:noFill/>
          <a:ln w="9525">
            <a:noFill/>
            <a:miter lim="800000"/>
            <a:headEnd/>
            <a:tailEnd/>
          </a:ln>
        </p:spPr>
        <p:txBody>
          <a:bodyPr wrap="none" lIns="0" tIns="0" rIns="0" bIns="0">
            <a:spAutoFit/>
          </a:bodyPr>
          <a:lstStyle/>
          <a:p>
            <a:pPr eaLnBrk="0" hangingPunct="0"/>
            <a:r>
              <a:rPr lang="en-US" sz="21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48145" name="Rectangle 17"/>
          <p:cNvSpPr>
            <a:spLocks noChangeArrowheads="1"/>
          </p:cNvSpPr>
          <p:nvPr/>
        </p:nvSpPr>
        <p:spPr bwMode="auto">
          <a:xfrm>
            <a:off x="7175500" y="4579938"/>
            <a:ext cx="1111250" cy="463550"/>
          </a:xfrm>
          <a:prstGeom prst="rect">
            <a:avLst/>
          </a:prstGeom>
          <a:noFill/>
          <a:ln w="9525">
            <a:noFill/>
            <a:miter lim="800000"/>
            <a:headEnd/>
            <a:tailEnd/>
          </a:ln>
        </p:spPr>
        <p:txBody>
          <a:bodyPr wrap="none" lIns="0" tIns="0" rIns="0" bIns="0">
            <a:spAutoFit/>
          </a:bodyPr>
          <a:lstStyle/>
          <a:p>
            <a:pPr eaLnBrk="0" hangingPunct="0"/>
            <a:r>
              <a:rPr lang="en-US" sz="27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48146" name="Line 18"/>
          <p:cNvSpPr>
            <a:spLocks noChangeShapeType="1"/>
          </p:cNvSpPr>
          <p:nvPr/>
        </p:nvSpPr>
        <p:spPr bwMode="auto">
          <a:xfrm>
            <a:off x="6862763" y="2819400"/>
            <a:ext cx="1587" cy="465138"/>
          </a:xfrm>
          <a:prstGeom prst="line">
            <a:avLst/>
          </a:prstGeom>
          <a:noFill/>
          <a:ln w="0">
            <a:solidFill>
              <a:srgbClr val="000000"/>
            </a:solidFill>
            <a:round/>
            <a:headEnd/>
            <a:tailEnd/>
          </a:ln>
        </p:spPr>
        <p:txBody>
          <a:bodyPr/>
          <a:lstStyle/>
          <a:p>
            <a:endParaRPr lang="en-US"/>
          </a:p>
        </p:txBody>
      </p:sp>
      <p:sp>
        <p:nvSpPr>
          <p:cNvPr id="48147" name="Rectangle 19"/>
          <p:cNvSpPr>
            <a:spLocks noChangeArrowheads="1"/>
          </p:cNvSpPr>
          <p:nvPr/>
        </p:nvSpPr>
        <p:spPr bwMode="auto">
          <a:xfrm>
            <a:off x="6862763" y="2819400"/>
            <a:ext cx="31750" cy="465138"/>
          </a:xfrm>
          <a:prstGeom prst="rect">
            <a:avLst/>
          </a:prstGeom>
          <a:solidFill>
            <a:srgbClr val="000000"/>
          </a:solidFill>
          <a:ln w="9525">
            <a:noFill/>
            <a:miter lim="800000"/>
            <a:headEnd/>
            <a:tailEnd/>
          </a:ln>
        </p:spPr>
        <p:txBody>
          <a:bodyPr/>
          <a:lstStyle/>
          <a:p>
            <a:pPr>
              <a:lnSpc>
                <a:spcPct val="90000"/>
              </a:lnSpc>
            </a:pPr>
            <a:endParaRPr lang="en-US"/>
          </a:p>
        </p:txBody>
      </p:sp>
      <p:sp>
        <p:nvSpPr>
          <p:cNvPr id="48148" name="Line 20"/>
          <p:cNvSpPr>
            <a:spLocks noChangeShapeType="1"/>
          </p:cNvSpPr>
          <p:nvPr/>
        </p:nvSpPr>
        <p:spPr bwMode="auto">
          <a:xfrm>
            <a:off x="8350250" y="2852738"/>
            <a:ext cx="1588" cy="431800"/>
          </a:xfrm>
          <a:prstGeom prst="line">
            <a:avLst/>
          </a:prstGeom>
          <a:noFill/>
          <a:ln w="0">
            <a:solidFill>
              <a:srgbClr val="000000"/>
            </a:solidFill>
            <a:round/>
            <a:headEnd/>
            <a:tailEnd/>
          </a:ln>
        </p:spPr>
        <p:txBody>
          <a:bodyPr/>
          <a:lstStyle/>
          <a:p>
            <a:endParaRPr lang="en-US"/>
          </a:p>
        </p:txBody>
      </p:sp>
      <p:sp>
        <p:nvSpPr>
          <p:cNvPr id="48149" name="Rectangle 21"/>
          <p:cNvSpPr>
            <a:spLocks noChangeArrowheads="1"/>
          </p:cNvSpPr>
          <p:nvPr/>
        </p:nvSpPr>
        <p:spPr bwMode="auto">
          <a:xfrm>
            <a:off x="8350250" y="2852738"/>
            <a:ext cx="31750" cy="431800"/>
          </a:xfrm>
          <a:prstGeom prst="rect">
            <a:avLst/>
          </a:prstGeom>
          <a:solidFill>
            <a:srgbClr val="000000"/>
          </a:solidFill>
          <a:ln w="9525">
            <a:noFill/>
            <a:miter lim="800000"/>
            <a:headEnd/>
            <a:tailEnd/>
          </a:ln>
        </p:spPr>
        <p:txBody>
          <a:bodyPr/>
          <a:lstStyle/>
          <a:p>
            <a:pPr>
              <a:lnSpc>
                <a:spcPct val="90000"/>
              </a:lnSpc>
            </a:pPr>
            <a:endParaRPr lang="en-US"/>
          </a:p>
        </p:txBody>
      </p:sp>
      <p:sp>
        <p:nvSpPr>
          <p:cNvPr id="48150" name="Line 22"/>
          <p:cNvSpPr>
            <a:spLocks noChangeShapeType="1"/>
          </p:cNvSpPr>
          <p:nvPr/>
        </p:nvSpPr>
        <p:spPr bwMode="auto">
          <a:xfrm>
            <a:off x="6862763" y="3684588"/>
            <a:ext cx="1587" cy="463550"/>
          </a:xfrm>
          <a:prstGeom prst="line">
            <a:avLst/>
          </a:prstGeom>
          <a:noFill/>
          <a:ln w="0">
            <a:solidFill>
              <a:srgbClr val="000000"/>
            </a:solidFill>
            <a:round/>
            <a:headEnd/>
            <a:tailEnd/>
          </a:ln>
        </p:spPr>
        <p:txBody>
          <a:bodyPr/>
          <a:lstStyle/>
          <a:p>
            <a:endParaRPr lang="en-US"/>
          </a:p>
        </p:txBody>
      </p:sp>
      <p:sp>
        <p:nvSpPr>
          <p:cNvPr id="48151" name="Rectangle 23"/>
          <p:cNvSpPr>
            <a:spLocks noChangeArrowheads="1"/>
          </p:cNvSpPr>
          <p:nvPr/>
        </p:nvSpPr>
        <p:spPr bwMode="auto">
          <a:xfrm>
            <a:off x="6862763" y="3684588"/>
            <a:ext cx="31750" cy="463550"/>
          </a:xfrm>
          <a:prstGeom prst="rect">
            <a:avLst/>
          </a:prstGeom>
          <a:solidFill>
            <a:srgbClr val="000000"/>
          </a:solidFill>
          <a:ln w="9525">
            <a:noFill/>
            <a:miter lim="800000"/>
            <a:headEnd/>
            <a:tailEnd/>
          </a:ln>
        </p:spPr>
        <p:txBody>
          <a:bodyPr/>
          <a:lstStyle/>
          <a:p>
            <a:pPr>
              <a:lnSpc>
                <a:spcPct val="90000"/>
              </a:lnSpc>
            </a:pPr>
            <a:endParaRPr lang="en-US"/>
          </a:p>
        </p:txBody>
      </p:sp>
      <p:sp>
        <p:nvSpPr>
          <p:cNvPr id="48152" name="Line 24"/>
          <p:cNvSpPr>
            <a:spLocks noChangeShapeType="1"/>
          </p:cNvSpPr>
          <p:nvPr/>
        </p:nvSpPr>
        <p:spPr bwMode="auto">
          <a:xfrm>
            <a:off x="8350250" y="3716338"/>
            <a:ext cx="1588" cy="431800"/>
          </a:xfrm>
          <a:prstGeom prst="line">
            <a:avLst/>
          </a:prstGeom>
          <a:noFill/>
          <a:ln w="0">
            <a:solidFill>
              <a:srgbClr val="000000"/>
            </a:solidFill>
            <a:round/>
            <a:headEnd/>
            <a:tailEnd/>
          </a:ln>
        </p:spPr>
        <p:txBody>
          <a:bodyPr/>
          <a:lstStyle/>
          <a:p>
            <a:endParaRPr lang="en-US"/>
          </a:p>
        </p:txBody>
      </p:sp>
      <p:sp>
        <p:nvSpPr>
          <p:cNvPr id="48153" name="Rectangle 25"/>
          <p:cNvSpPr>
            <a:spLocks noChangeArrowheads="1"/>
          </p:cNvSpPr>
          <p:nvPr/>
        </p:nvSpPr>
        <p:spPr bwMode="auto">
          <a:xfrm>
            <a:off x="8350250" y="3716338"/>
            <a:ext cx="31750" cy="431800"/>
          </a:xfrm>
          <a:prstGeom prst="rect">
            <a:avLst/>
          </a:prstGeom>
          <a:solidFill>
            <a:srgbClr val="000000"/>
          </a:solidFill>
          <a:ln w="9525">
            <a:noFill/>
            <a:miter lim="800000"/>
            <a:headEnd/>
            <a:tailEnd/>
          </a:ln>
        </p:spPr>
        <p:txBody>
          <a:bodyPr/>
          <a:lstStyle/>
          <a:p>
            <a:pPr>
              <a:lnSpc>
                <a:spcPct val="90000"/>
              </a:lnSpc>
            </a:pPr>
            <a:endParaRPr lang="en-US"/>
          </a:p>
        </p:txBody>
      </p:sp>
      <p:sp>
        <p:nvSpPr>
          <p:cNvPr id="48154" name="Line 26"/>
          <p:cNvSpPr>
            <a:spLocks noChangeShapeType="1"/>
          </p:cNvSpPr>
          <p:nvPr/>
        </p:nvSpPr>
        <p:spPr bwMode="auto">
          <a:xfrm>
            <a:off x="6862763" y="4548188"/>
            <a:ext cx="1587" cy="463550"/>
          </a:xfrm>
          <a:prstGeom prst="line">
            <a:avLst/>
          </a:prstGeom>
          <a:noFill/>
          <a:ln w="0">
            <a:solidFill>
              <a:srgbClr val="000000"/>
            </a:solidFill>
            <a:round/>
            <a:headEnd/>
            <a:tailEnd/>
          </a:ln>
        </p:spPr>
        <p:txBody>
          <a:bodyPr/>
          <a:lstStyle/>
          <a:p>
            <a:endParaRPr lang="en-US"/>
          </a:p>
        </p:txBody>
      </p:sp>
      <p:sp>
        <p:nvSpPr>
          <p:cNvPr id="48155" name="Rectangle 27"/>
          <p:cNvSpPr>
            <a:spLocks noChangeArrowheads="1"/>
          </p:cNvSpPr>
          <p:nvPr/>
        </p:nvSpPr>
        <p:spPr bwMode="auto">
          <a:xfrm>
            <a:off x="6862763" y="4548188"/>
            <a:ext cx="31750" cy="463550"/>
          </a:xfrm>
          <a:prstGeom prst="rect">
            <a:avLst/>
          </a:prstGeom>
          <a:solidFill>
            <a:srgbClr val="000000"/>
          </a:solidFill>
          <a:ln w="9525">
            <a:noFill/>
            <a:miter lim="800000"/>
            <a:headEnd/>
            <a:tailEnd/>
          </a:ln>
        </p:spPr>
        <p:txBody>
          <a:bodyPr/>
          <a:lstStyle/>
          <a:p>
            <a:pPr>
              <a:lnSpc>
                <a:spcPct val="90000"/>
              </a:lnSpc>
            </a:pPr>
            <a:endParaRPr lang="en-US"/>
          </a:p>
        </p:txBody>
      </p:sp>
      <p:sp>
        <p:nvSpPr>
          <p:cNvPr id="48156" name="Line 28"/>
          <p:cNvSpPr>
            <a:spLocks noChangeShapeType="1"/>
          </p:cNvSpPr>
          <p:nvPr/>
        </p:nvSpPr>
        <p:spPr bwMode="auto">
          <a:xfrm>
            <a:off x="8350250" y="4579938"/>
            <a:ext cx="1588" cy="431800"/>
          </a:xfrm>
          <a:prstGeom prst="line">
            <a:avLst/>
          </a:prstGeom>
          <a:noFill/>
          <a:ln w="0">
            <a:solidFill>
              <a:srgbClr val="000000"/>
            </a:solidFill>
            <a:round/>
            <a:headEnd/>
            <a:tailEnd/>
          </a:ln>
        </p:spPr>
        <p:txBody>
          <a:bodyPr/>
          <a:lstStyle/>
          <a:p>
            <a:endParaRPr lang="en-US"/>
          </a:p>
        </p:txBody>
      </p:sp>
      <p:sp>
        <p:nvSpPr>
          <p:cNvPr id="48157" name="Rectangle 29"/>
          <p:cNvSpPr>
            <a:spLocks noChangeArrowheads="1"/>
          </p:cNvSpPr>
          <p:nvPr/>
        </p:nvSpPr>
        <p:spPr bwMode="auto">
          <a:xfrm>
            <a:off x="8350250" y="4579938"/>
            <a:ext cx="31750" cy="431800"/>
          </a:xfrm>
          <a:prstGeom prst="rect">
            <a:avLst/>
          </a:prstGeom>
          <a:solidFill>
            <a:srgbClr val="000000"/>
          </a:solidFill>
          <a:ln w="9525">
            <a:noFill/>
            <a:miter lim="800000"/>
            <a:headEnd/>
            <a:tailEnd/>
          </a:ln>
        </p:spPr>
        <p:txBody>
          <a:bodyPr/>
          <a:lstStyle/>
          <a:p>
            <a:pPr>
              <a:lnSpc>
                <a:spcPct val="90000"/>
              </a:lnSpc>
            </a:pPr>
            <a:endParaRPr lang="en-US"/>
          </a:p>
        </p:txBody>
      </p:sp>
      <p:sp>
        <p:nvSpPr>
          <p:cNvPr id="48158" name="Line 30"/>
          <p:cNvSpPr>
            <a:spLocks noChangeShapeType="1"/>
          </p:cNvSpPr>
          <p:nvPr/>
        </p:nvSpPr>
        <p:spPr bwMode="auto">
          <a:xfrm>
            <a:off x="930275" y="2387600"/>
            <a:ext cx="7443788" cy="1588"/>
          </a:xfrm>
          <a:prstGeom prst="line">
            <a:avLst/>
          </a:prstGeom>
          <a:noFill/>
          <a:ln w="0">
            <a:solidFill>
              <a:srgbClr val="000000"/>
            </a:solidFill>
            <a:round/>
            <a:headEnd/>
            <a:tailEnd/>
          </a:ln>
        </p:spPr>
        <p:txBody>
          <a:bodyPr/>
          <a:lstStyle/>
          <a:p>
            <a:endParaRPr lang="en-US"/>
          </a:p>
        </p:txBody>
      </p:sp>
      <p:sp>
        <p:nvSpPr>
          <p:cNvPr id="48159" name="Rectangle 31"/>
          <p:cNvSpPr>
            <a:spLocks noChangeArrowheads="1"/>
          </p:cNvSpPr>
          <p:nvPr/>
        </p:nvSpPr>
        <p:spPr bwMode="auto">
          <a:xfrm>
            <a:off x="930275" y="2387600"/>
            <a:ext cx="7443788"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8160" name="Line 32"/>
          <p:cNvSpPr>
            <a:spLocks noChangeShapeType="1"/>
          </p:cNvSpPr>
          <p:nvPr/>
        </p:nvSpPr>
        <p:spPr bwMode="auto">
          <a:xfrm>
            <a:off x="6894513" y="2819400"/>
            <a:ext cx="1487487" cy="1588"/>
          </a:xfrm>
          <a:prstGeom prst="line">
            <a:avLst/>
          </a:prstGeom>
          <a:noFill/>
          <a:ln w="0">
            <a:solidFill>
              <a:srgbClr val="000000"/>
            </a:solidFill>
            <a:round/>
            <a:headEnd/>
            <a:tailEnd/>
          </a:ln>
        </p:spPr>
        <p:txBody>
          <a:bodyPr/>
          <a:lstStyle/>
          <a:p>
            <a:endParaRPr lang="en-US"/>
          </a:p>
        </p:txBody>
      </p:sp>
      <p:sp>
        <p:nvSpPr>
          <p:cNvPr id="48161" name="Rectangle 33"/>
          <p:cNvSpPr>
            <a:spLocks noChangeArrowheads="1"/>
          </p:cNvSpPr>
          <p:nvPr/>
        </p:nvSpPr>
        <p:spPr bwMode="auto">
          <a:xfrm>
            <a:off x="6894513" y="2819400"/>
            <a:ext cx="14874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48162" name="Line 34"/>
          <p:cNvSpPr>
            <a:spLocks noChangeShapeType="1"/>
          </p:cNvSpPr>
          <p:nvPr/>
        </p:nvSpPr>
        <p:spPr bwMode="auto">
          <a:xfrm>
            <a:off x="6894513" y="3251200"/>
            <a:ext cx="1487487" cy="1588"/>
          </a:xfrm>
          <a:prstGeom prst="line">
            <a:avLst/>
          </a:prstGeom>
          <a:noFill/>
          <a:ln w="0">
            <a:solidFill>
              <a:srgbClr val="000000"/>
            </a:solidFill>
            <a:round/>
            <a:headEnd/>
            <a:tailEnd/>
          </a:ln>
        </p:spPr>
        <p:txBody>
          <a:bodyPr/>
          <a:lstStyle/>
          <a:p>
            <a:endParaRPr lang="en-US"/>
          </a:p>
        </p:txBody>
      </p:sp>
      <p:sp>
        <p:nvSpPr>
          <p:cNvPr id="48163" name="Rectangle 35"/>
          <p:cNvSpPr>
            <a:spLocks noChangeArrowheads="1"/>
          </p:cNvSpPr>
          <p:nvPr/>
        </p:nvSpPr>
        <p:spPr bwMode="auto">
          <a:xfrm>
            <a:off x="6894513" y="3251200"/>
            <a:ext cx="14874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48164" name="Line 36"/>
          <p:cNvSpPr>
            <a:spLocks noChangeShapeType="1"/>
          </p:cNvSpPr>
          <p:nvPr/>
        </p:nvSpPr>
        <p:spPr bwMode="auto">
          <a:xfrm>
            <a:off x="6894513" y="3684588"/>
            <a:ext cx="1487487" cy="1587"/>
          </a:xfrm>
          <a:prstGeom prst="line">
            <a:avLst/>
          </a:prstGeom>
          <a:noFill/>
          <a:ln w="0">
            <a:solidFill>
              <a:srgbClr val="000000"/>
            </a:solidFill>
            <a:round/>
            <a:headEnd/>
            <a:tailEnd/>
          </a:ln>
        </p:spPr>
        <p:txBody>
          <a:bodyPr/>
          <a:lstStyle/>
          <a:p>
            <a:endParaRPr lang="en-US"/>
          </a:p>
        </p:txBody>
      </p:sp>
      <p:sp>
        <p:nvSpPr>
          <p:cNvPr id="48165" name="Rectangle 37"/>
          <p:cNvSpPr>
            <a:spLocks noChangeArrowheads="1"/>
          </p:cNvSpPr>
          <p:nvPr/>
        </p:nvSpPr>
        <p:spPr bwMode="auto">
          <a:xfrm>
            <a:off x="6894513" y="3684588"/>
            <a:ext cx="1487487"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8166" name="Line 38"/>
          <p:cNvSpPr>
            <a:spLocks noChangeShapeType="1"/>
          </p:cNvSpPr>
          <p:nvPr/>
        </p:nvSpPr>
        <p:spPr bwMode="auto">
          <a:xfrm>
            <a:off x="6894513" y="4116388"/>
            <a:ext cx="1487487" cy="1587"/>
          </a:xfrm>
          <a:prstGeom prst="line">
            <a:avLst/>
          </a:prstGeom>
          <a:noFill/>
          <a:ln w="0">
            <a:solidFill>
              <a:srgbClr val="000000"/>
            </a:solidFill>
            <a:round/>
            <a:headEnd/>
            <a:tailEnd/>
          </a:ln>
        </p:spPr>
        <p:txBody>
          <a:bodyPr/>
          <a:lstStyle/>
          <a:p>
            <a:endParaRPr lang="en-US"/>
          </a:p>
        </p:txBody>
      </p:sp>
      <p:sp>
        <p:nvSpPr>
          <p:cNvPr id="48167" name="Rectangle 39"/>
          <p:cNvSpPr>
            <a:spLocks noChangeArrowheads="1"/>
          </p:cNvSpPr>
          <p:nvPr/>
        </p:nvSpPr>
        <p:spPr bwMode="auto">
          <a:xfrm>
            <a:off x="6894513" y="4116388"/>
            <a:ext cx="1487487"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8168" name="Line 40"/>
          <p:cNvSpPr>
            <a:spLocks noChangeShapeType="1"/>
          </p:cNvSpPr>
          <p:nvPr/>
        </p:nvSpPr>
        <p:spPr bwMode="auto">
          <a:xfrm>
            <a:off x="6894513" y="4548188"/>
            <a:ext cx="1487487" cy="1587"/>
          </a:xfrm>
          <a:prstGeom prst="line">
            <a:avLst/>
          </a:prstGeom>
          <a:noFill/>
          <a:ln w="0">
            <a:solidFill>
              <a:srgbClr val="000000"/>
            </a:solidFill>
            <a:round/>
            <a:headEnd/>
            <a:tailEnd/>
          </a:ln>
        </p:spPr>
        <p:txBody>
          <a:bodyPr/>
          <a:lstStyle/>
          <a:p>
            <a:endParaRPr lang="en-US"/>
          </a:p>
        </p:txBody>
      </p:sp>
      <p:sp>
        <p:nvSpPr>
          <p:cNvPr id="48169" name="Rectangle 41"/>
          <p:cNvSpPr>
            <a:spLocks noChangeArrowheads="1"/>
          </p:cNvSpPr>
          <p:nvPr/>
        </p:nvSpPr>
        <p:spPr bwMode="auto">
          <a:xfrm>
            <a:off x="6894513" y="4548188"/>
            <a:ext cx="1487487"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48170" name="Line 42"/>
          <p:cNvSpPr>
            <a:spLocks noChangeShapeType="1"/>
          </p:cNvSpPr>
          <p:nvPr/>
        </p:nvSpPr>
        <p:spPr bwMode="auto">
          <a:xfrm>
            <a:off x="6894513" y="4979988"/>
            <a:ext cx="1487487" cy="1587"/>
          </a:xfrm>
          <a:prstGeom prst="line">
            <a:avLst/>
          </a:prstGeom>
          <a:noFill/>
          <a:ln w="0">
            <a:solidFill>
              <a:srgbClr val="000000"/>
            </a:solidFill>
            <a:round/>
            <a:headEnd/>
            <a:tailEnd/>
          </a:ln>
        </p:spPr>
        <p:txBody>
          <a:bodyPr/>
          <a:lstStyle/>
          <a:p>
            <a:endParaRPr lang="en-US"/>
          </a:p>
        </p:txBody>
      </p:sp>
      <p:sp>
        <p:nvSpPr>
          <p:cNvPr id="48171" name="Rectangle 43"/>
          <p:cNvSpPr>
            <a:spLocks noChangeArrowheads="1"/>
          </p:cNvSpPr>
          <p:nvPr/>
        </p:nvSpPr>
        <p:spPr bwMode="auto">
          <a:xfrm>
            <a:off x="6894513" y="4979988"/>
            <a:ext cx="1487487" cy="31750"/>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44"/>
          <p:cNvGrpSpPr>
            <a:grpSpLocks/>
          </p:cNvGrpSpPr>
          <p:nvPr/>
        </p:nvGrpSpPr>
        <p:grpSpPr bwMode="auto">
          <a:xfrm>
            <a:off x="3441700" y="2971800"/>
            <a:ext cx="3197225" cy="479425"/>
            <a:chOff x="2168" y="1872"/>
            <a:chExt cx="2014" cy="302"/>
          </a:xfrm>
        </p:grpSpPr>
        <p:sp>
          <p:nvSpPr>
            <p:cNvPr id="48179" name="Line 45"/>
            <p:cNvSpPr>
              <a:spLocks noChangeShapeType="1"/>
            </p:cNvSpPr>
            <p:nvPr/>
          </p:nvSpPr>
          <p:spPr bwMode="auto">
            <a:xfrm flipV="1">
              <a:off x="2168" y="1958"/>
              <a:ext cx="1848" cy="216"/>
            </a:xfrm>
            <a:prstGeom prst="line">
              <a:avLst/>
            </a:prstGeom>
            <a:noFill/>
            <a:ln w="31750">
              <a:solidFill>
                <a:srgbClr val="000000"/>
              </a:solidFill>
              <a:round/>
              <a:headEnd/>
              <a:tailEnd/>
            </a:ln>
          </p:spPr>
          <p:txBody>
            <a:bodyPr/>
            <a:lstStyle/>
            <a:p>
              <a:endParaRPr lang="en-US"/>
            </a:p>
          </p:txBody>
        </p:sp>
        <p:sp>
          <p:nvSpPr>
            <p:cNvPr id="48180" name="Freeform 46"/>
            <p:cNvSpPr>
              <a:spLocks/>
            </p:cNvSpPr>
            <p:nvPr/>
          </p:nvSpPr>
          <p:spPr bwMode="auto">
            <a:xfrm>
              <a:off x="3996" y="1872"/>
              <a:ext cx="186" cy="176"/>
            </a:xfrm>
            <a:custGeom>
              <a:avLst/>
              <a:gdLst>
                <a:gd name="T0" fmla="*/ 20 w 186"/>
                <a:gd name="T1" fmla="*/ 176 h 176"/>
                <a:gd name="T2" fmla="*/ 186 w 186"/>
                <a:gd name="T3" fmla="*/ 66 h 176"/>
                <a:gd name="T4" fmla="*/ 0 w 186"/>
                <a:gd name="T5" fmla="*/ 0 h 176"/>
                <a:gd name="T6" fmla="*/ 20 w 186"/>
                <a:gd name="T7" fmla="*/ 176 h 176"/>
                <a:gd name="T8" fmla="*/ 0 60000 65536"/>
                <a:gd name="T9" fmla="*/ 0 60000 65536"/>
                <a:gd name="T10" fmla="*/ 0 60000 65536"/>
                <a:gd name="T11" fmla="*/ 0 60000 65536"/>
                <a:gd name="T12" fmla="*/ 0 w 186"/>
                <a:gd name="T13" fmla="*/ 0 h 176"/>
                <a:gd name="T14" fmla="*/ 186 w 186"/>
                <a:gd name="T15" fmla="*/ 176 h 176"/>
              </a:gdLst>
              <a:ahLst/>
              <a:cxnLst>
                <a:cxn ang="T8">
                  <a:pos x="T0" y="T1"/>
                </a:cxn>
                <a:cxn ang="T9">
                  <a:pos x="T2" y="T3"/>
                </a:cxn>
                <a:cxn ang="T10">
                  <a:pos x="T4" y="T5"/>
                </a:cxn>
                <a:cxn ang="T11">
                  <a:pos x="T6" y="T7"/>
                </a:cxn>
              </a:cxnLst>
              <a:rect l="T12" t="T13" r="T14" b="T15"/>
              <a:pathLst>
                <a:path w="186" h="176">
                  <a:moveTo>
                    <a:pt x="20" y="176"/>
                  </a:moveTo>
                  <a:lnTo>
                    <a:pt x="186" y="66"/>
                  </a:lnTo>
                  <a:lnTo>
                    <a:pt x="0" y="0"/>
                  </a:lnTo>
                  <a:lnTo>
                    <a:pt x="20" y="176"/>
                  </a:lnTo>
                  <a:close/>
                </a:path>
              </a:pathLst>
            </a:custGeom>
            <a:solidFill>
              <a:srgbClr val="000000"/>
            </a:solidFill>
            <a:ln w="9525">
              <a:noFill/>
              <a:round/>
              <a:headEnd/>
              <a:tailEnd/>
            </a:ln>
          </p:spPr>
          <p:txBody>
            <a:bodyPr/>
            <a:lstStyle/>
            <a:p>
              <a:endParaRPr lang="en-US"/>
            </a:p>
          </p:txBody>
        </p:sp>
      </p:grpSp>
      <p:grpSp>
        <p:nvGrpSpPr>
          <p:cNvPr id="3" name="Group 47"/>
          <p:cNvGrpSpPr>
            <a:grpSpLocks/>
          </p:cNvGrpSpPr>
          <p:nvPr/>
        </p:nvGrpSpPr>
        <p:grpSpPr bwMode="auto">
          <a:xfrm>
            <a:off x="3632200" y="3811588"/>
            <a:ext cx="3086100" cy="263525"/>
            <a:chOff x="2288" y="2401"/>
            <a:chExt cx="1944" cy="166"/>
          </a:xfrm>
        </p:grpSpPr>
        <p:sp>
          <p:nvSpPr>
            <p:cNvPr id="48177" name="Line 48"/>
            <p:cNvSpPr>
              <a:spLocks noChangeShapeType="1"/>
            </p:cNvSpPr>
            <p:nvPr/>
          </p:nvSpPr>
          <p:spPr bwMode="auto">
            <a:xfrm>
              <a:off x="2288" y="2482"/>
              <a:ext cx="1793" cy="1"/>
            </a:xfrm>
            <a:prstGeom prst="line">
              <a:avLst/>
            </a:prstGeom>
            <a:noFill/>
            <a:ln w="23813">
              <a:solidFill>
                <a:srgbClr val="000000"/>
              </a:solidFill>
              <a:round/>
              <a:headEnd/>
              <a:tailEnd/>
            </a:ln>
          </p:spPr>
          <p:txBody>
            <a:bodyPr/>
            <a:lstStyle/>
            <a:p>
              <a:endParaRPr lang="en-US"/>
            </a:p>
          </p:txBody>
        </p:sp>
        <p:sp>
          <p:nvSpPr>
            <p:cNvPr id="48178" name="Freeform 49"/>
            <p:cNvSpPr>
              <a:spLocks/>
            </p:cNvSpPr>
            <p:nvPr/>
          </p:nvSpPr>
          <p:spPr bwMode="auto">
            <a:xfrm>
              <a:off x="4071" y="2401"/>
              <a:ext cx="161" cy="166"/>
            </a:xfrm>
            <a:custGeom>
              <a:avLst/>
              <a:gdLst>
                <a:gd name="T0" fmla="*/ 0 w 161"/>
                <a:gd name="T1" fmla="*/ 166 h 166"/>
                <a:gd name="T2" fmla="*/ 161 w 161"/>
                <a:gd name="T3" fmla="*/ 81 h 166"/>
                <a:gd name="T4" fmla="*/ 0 w 161"/>
                <a:gd name="T5" fmla="*/ 0 h 166"/>
                <a:gd name="T6" fmla="*/ 0 w 161"/>
                <a:gd name="T7" fmla="*/ 166 h 166"/>
                <a:gd name="T8" fmla="*/ 0 60000 65536"/>
                <a:gd name="T9" fmla="*/ 0 60000 65536"/>
                <a:gd name="T10" fmla="*/ 0 60000 65536"/>
                <a:gd name="T11" fmla="*/ 0 60000 65536"/>
                <a:gd name="T12" fmla="*/ 0 w 161"/>
                <a:gd name="T13" fmla="*/ 0 h 166"/>
                <a:gd name="T14" fmla="*/ 161 w 161"/>
                <a:gd name="T15" fmla="*/ 166 h 166"/>
              </a:gdLst>
              <a:ahLst/>
              <a:cxnLst>
                <a:cxn ang="T8">
                  <a:pos x="T0" y="T1"/>
                </a:cxn>
                <a:cxn ang="T9">
                  <a:pos x="T2" y="T3"/>
                </a:cxn>
                <a:cxn ang="T10">
                  <a:pos x="T4" y="T5"/>
                </a:cxn>
                <a:cxn ang="T11">
                  <a:pos x="T6" y="T7"/>
                </a:cxn>
              </a:cxnLst>
              <a:rect l="T12" t="T13" r="T14" b="T15"/>
              <a:pathLst>
                <a:path w="161" h="166">
                  <a:moveTo>
                    <a:pt x="0" y="166"/>
                  </a:moveTo>
                  <a:lnTo>
                    <a:pt x="161" y="81"/>
                  </a:lnTo>
                  <a:lnTo>
                    <a:pt x="0" y="0"/>
                  </a:lnTo>
                  <a:lnTo>
                    <a:pt x="0" y="166"/>
                  </a:lnTo>
                  <a:close/>
                </a:path>
              </a:pathLst>
            </a:custGeom>
            <a:solidFill>
              <a:srgbClr val="000000"/>
            </a:solidFill>
            <a:ln w="9525">
              <a:noFill/>
              <a:round/>
              <a:headEnd/>
              <a:tailEnd/>
            </a:ln>
          </p:spPr>
          <p:txBody>
            <a:bodyPr/>
            <a:lstStyle/>
            <a:p>
              <a:endParaRPr lang="en-US"/>
            </a:p>
          </p:txBody>
        </p:sp>
      </p:grpSp>
      <p:grpSp>
        <p:nvGrpSpPr>
          <p:cNvPr id="4" name="Group 50"/>
          <p:cNvGrpSpPr>
            <a:grpSpLocks/>
          </p:cNvGrpSpPr>
          <p:nvPr/>
        </p:nvGrpSpPr>
        <p:grpSpPr bwMode="auto">
          <a:xfrm>
            <a:off x="3160713" y="4443413"/>
            <a:ext cx="3367087" cy="392112"/>
            <a:chOff x="1991" y="2799"/>
            <a:chExt cx="2121" cy="247"/>
          </a:xfrm>
        </p:grpSpPr>
        <p:sp>
          <p:nvSpPr>
            <p:cNvPr id="48175" name="Line 51"/>
            <p:cNvSpPr>
              <a:spLocks noChangeShapeType="1"/>
            </p:cNvSpPr>
            <p:nvPr/>
          </p:nvSpPr>
          <p:spPr bwMode="auto">
            <a:xfrm>
              <a:off x="1991" y="2799"/>
              <a:ext cx="1969" cy="161"/>
            </a:xfrm>
            <a:prstGeom prst="line">
              <a:avLst/>
            </a:prstGeom>
            <a:noFill/>
            <a:ln w="23813">
              <a:solidFill>
                <a:srgbClr val="000000"/>
              </a:solidFill>
              <a:round/>
              <a:headEnd/>
              <a:tailEnd/>
            </a:ln>
          </p:spPr>
          <p:txBody>
            <a:bodyPr/>
            <a:lstStyle/>
            <a:p>
              <a:endParaRPr lang="en-US"/>
            </a:p>
          </p:txBody>
        </p:sp>
        <p:sp>
          <p:nvSpPr>
            <p:cNvPr id="48176" name="Freeform 52"/>
            <p:cNvSpPr>
              <a:spLocks/>
            </p:cNvSpPr>
            <p:nvPr/>
          </p:nvSpPr>
          <p:spPr bwMode="auto">
            <a:xfrm>
              <a:off x="3945" y="2880"/>
              <a:ext cx="167" cy="166"/>
            </a:xfrm>
            <a:custGeom>
              <a:avLst/>
              <a:gdLst>
                <a:gd name="T0" fmla="*/ 0 w 167"/>
                <a:gd name="T1" fmla="*/ 166 h 166"/>
                <a:gd name="T2" fmla="*/ 167 w 167"/>
                <a:gd name="T3" fmla="*/ 96 h 166"/>
                <a:gd name="T4" fmla="*/ 15 w 167"/>
                <a:gd name="T5" fmla="*/ 0 h 166"/>
                <a:gd name="T6" fmla="*/ 0 w 167"/>
                <a:gd name="T7" fmla="*/ 166 h 166"/>
                <a:gd name="T8" fmla="*/ 0 60000 65536"/>
                <a:gd name="T9" fmla="*/ 0 60000 65536"/>
                <a:gd name="T10" fmla="*/ 0 60000 65536"/>
                <a:gd name="T11" fmla="*/ 0 60000 65536"/>
                <a:gd name="T12" fmla="*/ 0 w 167"/>
                <a:gd name="T13" fmla="*/ 0 h 166"/>
                <a:gd name="T14" fmla="*/ 167 w 167"/>
                <a:gd name="T15" fmla="*/ 166 h 166"/>
              </a:gdLst>
              <a:ahLst/>
              <a:cxnLst>
                <a:cxn ang="T8">
                  <a:pos x="T0" y="T1"/>
                </a:cxn>
                <a:cxn ang="T9">
                  <a:pos x="T2" y="T3"/>
                </a:cxn>
                <a:cxn ang="T10">
                  <a:pos x="T4" y="T5"/>
                </a:cxn>
                <a:cxn ang="T11">
                  <a:pos x="T6" y="T7"/>
                </a:cxn>
              </a:cxnLst>
              <a:rect l="T12" t="T13" r="T14" b="T15"/>
              <a:pathLst>
                <a:path w="167" h="166">
                  <a:moveTo>
                    <a:pt x="0" y="166"/>
                  </a:moveTo>
                  <a:lnTo>
                    <a:pt x="167" y="96"/>
                  </a:lnTo>
                  <a:lnTo>
                    <a:pt x="15" y="0"/>
                  </a:lnTo>
                  <a:lnTo>
                    <a:pt x="0" y="166"/>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609600"/>
            <a:ext cx="7848600" cy="1143000"/>
          </a:xfrm>
        </p:spPr>
        <p:txBody>
          <a:bodyPr rtlCol="0">
            <a:normAutofit fontScale="90000"/>
          </a:bodyPr>
          <a:lstStyle/>
          <a:p>
            <a:pPr eaLnBrk="1" fontAlgn="auto" hangingPunct="1">
              <a:spcAft>
                <a:spcPts val="0"/>
              </a:spcAft>
              <a:defRPr/>
            </a:pPr>
            <a:r>
              <a:rPr lang="en-US" smtClean="0"/>
              <a:t>The Input for P in the Black-Scholes Model</a:t>
            </a:r>
          </a:p>
        </p:txBody>
      </p:sp>
      <p:sp>
        <p:nvSpPr>
          <p:cNvPr id="49155" name="Rectangle 3"/>
          <p:cNvSpPr>
            <a:spLocks noGrp="1" noChangeArrowheads="1"/>
          </p:cNvSpPr>
          <p:nvPr>
            <p:ph idx="1"/>
          </p:nvPr>
        </p:nvSpPr>
        <p:spPr/>
        <p:txBody>
          <a:bodyPr/>
          <a:lstStyle/>
          <a:p>
            <a:pPr eaLnBrk="1" hangingPunct="1"/>
            <a:r>
              <a:rPr lang="en-US" dirty="0" smtClean="0"/>
              <a:t>The input for price is the present value of the project’s expected future cash flows.</a:t>
            </a:r>
          </a:p>
          <a:p>
            <a:pPr eaLnBrk="1" hangingPunct="1"/>
            <a:r>
              <a:rPr lang="en-US" dirty="0" smtClean="0"/>
              <a:t>Based on the previous slides,</a:t>
            </a:r>
          </a:p>
          <a:p>
            <a:pPr algn="ctr" eaLnBrk="1" hangingPunct="1">
              <a:buFont typeface="Wingdings" pitchFamily="2" charset="2"/>
              <a:buNone/>
            </a:pPr>
            <a:r>
              <a:rPr lang="en-US" dirty="0" smtClean="0">
                <a:solidFill>
                  <a:schemeClr val="accent6"/>
                </a:solidFill>
              </a:rPr>
              <a:t>P = $56.05.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3600" smtClean="0"/>
              <a:t>Estimating </a:t>
            </a:r>
            <a:r>
              <a:rPr lang="en-US" sz="3600" smtClean="0">
                <a:latin typeface="Symbol" pitchFamily="18" charset="2"/>
              </a:rPr>
              <a:t>s</a:t>
            </a:r>
            <a:r>
              <a:rPr lang="en-US" sz="3600" baseline="30000" smtClean="0"/>
              <a:t>2</a:t>
            </a:r>
            <a:r>
              <a:rPr lang="en-US" sz="3600" smtClean="0"/>
              <a:t>: Find Returns from the Present until the Option Expires</a:t>
            </a:r>
          </a:p>
        </p:txBody>
      </p:sp>
      <p:sp>
        <p:nvSpPr>
          <p:cNvPr id="50179" name="Text Box 3"/>
          <p:cNvSpPr txBox="1">
            <a:spLocks noChangeArrowheads="1"/>
          </p:cNvSpPr>
          <p:nvPr/>
        </p:nvSpPr>
        <p:spPr bwMode="auto">
          <a:xfrm>
            <a:off x="1828800" y="5486400"/>
            <a:ext cx="5486400" cy="781050"/>
          </a:xfrm>
          <a:prstGeom prst="rect">
            <a:avLst/>
          </a:prstGeom>
          <a:noFill/>
          <a:ln w="19050">
            <a:solidFill>
              <a:schemeClr val="tx1"/>
            </a:solidFill>
            <a:miter lim="800000"/>
            <a:headEnd/>
            <a:tailEnd/>
          </a:ln>
        </p:spPr>
        <p:txBody>
          <a:bodyPr>
            <a:spAutoFit/>
          </a:bodyPr>
          <a:lstStyle/>
          <a:p>
            <a:pPr eaLnBrk="0" hangingPunct="0">
              <a:spcBef>
                <a:spcPct val="20000"/>
              </a:spcBef>
            </a:pPr>
            <a:r>
              <a:rPr lang="en-US" sz="2000" b="1">
                <a:solidFill>
                  <a:schemeClr val="tx1"/>
                </a:solidFill>
                <a:latin typeface="Arial" charset="0"/>
              </a:rPr>
              <a:t>Example: 25.9% = ($111.91/$56.05)</a:t>
            </a:r>
            <a:r>
              <a:rPr lang="en-US" sz="2000" b="1" baseline="30000">
                <a:solidFill>
                  <a:schemeClr val="tx1"/>
                </a:solidFill>
                <a:latin typeface="Arial" charset="0"/>
              </a:rPr>
              <a:t>(1/3)</a:t>
            </a:r>
            <a:r>
              <a:rPr lang="en-US" sz="2000" b="1">
                <a:solidFill>
                  <a:schemeClr val="tx1"/>
                </a:solidFill>
                <a:latin typeface="Arial" charset="0"/>
              </a:rPr>
              <a:t> - 1.</a:t>
            </a:r>
          </a:p>
          <a:p>
            <a:pPr eaLnBrk="0" hangingPunct="0">
              <a:spcBef>
                <a:spcPct val="20000"/>
              </a:spcBef>
            </a:pPr>
            <a:r>
              <a:rPr lang="en-US" sz="2000" b="1">
                <a:solidFill>
                  <a:schemeClr val="tx1"/>
                </a:solidFill>
                <a:latin typeface="Arial" charset="0"/>
              </a:rPr>
              <a:t>See </a:t>
            </a:r>
            <a:r>
              <a:rPr lang="en-US" sz="2000" b="1" i="1">
                <a:solidFill>
                  <a:schemeClr val="tx1"/>
                </a:solidFill>
                <a:latin typeface="Arial" charset="0"/>
              </a:rPr>
              <a:t>Ch 13 Mini Case.xls</a:t>
            </a:r>
            <a:r>
              <a:rPr lang="en-US" sz="2000" b="1">
                <a:solidFill>
                  <a:schemeClr val="tx1"/>
                </a:solidFill>
                <a:latin typeface="Arial" charset="0"/>
              </a:rPr>
              <a:t> for calculations.</a:t>
            </a:r>
            <a:endParaRPr lang="en-US" sz="2400" b="1">
              <a:solidFill>
                <a:schemeClr val="tx1"/>
              </a:solidFill>
              <a:latin typeface="Times New Roman" pitchFamily="18" charset="0"/>
            </a:endParaRPr>
          </a:p>
        </p:txBody>
      </p:sp>
      <p:sp>
        <p:nvSpPr>
          <p:cNvPr id="50180" name="Rectangle 4"/>
          <p:cNvSpPr>
            <a:spLocks noChangeArrowheads="1"/>
          </p:cNvSpPr>
          <p:nvPr/>
        </p:nvSpPr>
        <p:spPr bwMode="auto">
          <a:xfrm>
            <a:off x="609600" y="1905000"/>
            <a:ext cx="7543800" cy="3455988"/>
          </a:xfrm>
          <a:prstGeom prst="rect">
            <a:avLst/>
          </a:prstGeom>
          <a:noFill/>
          <a:ln w="38100">
            <a:solidFill>
              <a:schemeClr val="tx1"/>
            </a:solidFill>
            <a:miter lim="800000"/>
            <a:headEnd/>
            <a:tailEnd/>
          </a:ln>
        </p:spPr>
        <p:txBody>
          <a:bodyPr/>
          <a:lstStyle/>
          <a:p>
            <a:pPr>
              <a:lnSpc>
                <a:spcPct val="90000"/>
              </a:lnSpc>
            </a:pPr>
            <a:endParaRPr lang="en-US"/>
          </a:p>
        </p:txBody>
      </p:sp>
      <p:sp>
        <p:nvSpPr>
          <p:cNvPr id="50181" name="Rectangle 5"/>
          <p:cNvSpPr>
            <a:spLocks noChangeArrowheads="1"/>
          </p:cNvSpPr>
          <p:nvPr/>
        </p:nvSpPr>
        <p:spPr bwMode="auto">
          <a:xfrm>
            <a:off x="6958013" y="1936750"/>
            <a:ext cx="1165225" cy="446088"/>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Annual</a:t>
            </a:r>
            <a:endParaRPr lang="en-US" sz="2400">
              <a:solidFill>
                <a:schemeClr val="tx1"/>
              </a:solidFill>
              <a:latin typeface="Times New Roman" pitchFamily="18" charset="0"/>
            </a:endParaRPr>
          </a:p>
        </p:txBody>
      </p:sp>
      <p:sp>
        <p:nvSpPr>
          <p:cNvPr id="50182" name="Rectangle 6"/>
          <p:cNvSpPr>
            <a:spLocks noChangeArrowheads="1"/>
          </p:cNvSpPr>
          <p:nvPr/>
        </p:nvSpPr>
        <p:spPr bwMode="auto">
          <a:xfrm>
            <a:off x="820738" y="2381250"/>
            <a:ext cx="569912" cy="446088"/>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50183" name="Rectangle 7"/>
          <p:cNvSpPr>
            <a:spLocks noChangeArrowheads="1"/>
          </p:cNvSpPr>
          <p:nvPr/>
        </p:nvSpPr>
        <p:spPr bwMode="auto">
          <a:xfrm>
            <a:off x="1250950" y="2546350"/>
            <a:ext cx="4318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50184" name="Rectangle 8"/>
          <p:cNvSpPr>
            <a:spLocks noChangeArrowheads="1"/>
          </p:cNvSpPr>
          <p:nvPr/>
        </p:nvSpPr>
        <p:spPr bwMode="auto">
          <a:xfrm>
            <a:off x="3448050" y="2381250"/>
            <a:ext cx="660400" cy="396875"/>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50185" name="Rectangle 9"/>
          <p:cNvSpPr>
            <a:spLocks noChangeArrowheads="1"/>
          </p:cNvSpPr>
          <p:nvPr/>
        </p:nvSpPr>
        <p:spPr bwMode="auto">
          <a:xfrm>
            <a:off x="4518025" y="2381250"/>
            <a:ext cx="660400" cy="396875"/>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50186" name="Rectangle 10"/>
          <p:cNvSpPr>
            <a:spLocks noChangeArrowheads="1"/>
          </p:cNvSpPr>
          <p:nvPr/>
        </p:nvSpPr>
        <p:spPr bwMode="auto">
          <a:xfrm>
            <a:off x="5635625" y="2381250"/>
            <a:ext cx="569913" cy="446088"/>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50187" name="Rectangle 11"/>
          <p:cNvSpPr>
            <a:spLocks noChangeArrowheads="1"/>
          </p:cNvSpPr>
          <p:nvPr/>
        </p:nvSpPr>
        <p:spPr bwMode="auto">
          <a:xfrm>
            <a:off x="6065838" y="2546350"/>
            <a:ext cx="4318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50188" name="Rectangle 12"/>
          <p:cNvSpPr>
            <a:spLocks noChangeArrowheads="1"/>
          </p:cNvSpPr>
          <p:nvPr/>
        </p:nvSpPr>
        <p:spPr bwMode="auto">
          <a:xfrm>
            <a:off x="6972300" y="2381250"/>
            <a:ext cx="1133475" cy="446088"/>
          </a:xfrm>
          <a:prstGeom prst="rect">
            <a:avLst/>
          </a:prstGeom>
          <a:noFill/>
          <a:ln w="9525">
            <a:noFill/>
            <a:miter lim="800000"/>
            <a:headEnd/>
            <a:tailEnd/>
          </a:ln>
        </p:spPr>
        <p:txBody>
          <a:bodyPr wrap="none" lIns="0" tIns="0" rIns="0" bIns="0">
            <a:spAutoFit/>
          </a:bodyPr>
          <a:lstStyle/>
          <a:p>
            <a:pPr eaLnBrk="0" hangingPunct="0"/>
            <a:r>
              <a:rPr lang="en-US" sz="2600" b="1">
                <a:solidFill>
                  <a:srgbClr val="800000"/>
                </a:solidFill>
                <a:latin typeface="Times New Roman" pitchFamily="18" charset="0"/>
              </a:rPr>
              <a:t>Return</a:t>
            </a:r>
            <a:endParaRPr lang="en-US" sz="2400">
              <a:solidFill>
                <a:schemeClr val="tx1"/>
              </a:solidFill>
              <a:latin typeface="Times New Roman" pitchFamily="18" charset="0"/>
            </a:endParaRPr>
          </a:p>
        </p:txBody>
      </p:sp>
      <p:sp>
        <p:nvSpPr>
          <p:cNvPr id="50189" name="Rectangle 13"/>
          <p:cNvSpPr>
            <a:spLocks noChangeArrowheads="1"/>
          </p:cNvSpPr>
          <p:nvPr/>
        </p:nvSpPr>
        <p:spPr bwMode="auto">
          <a:xfrm>
            <a:off x="5534025" y="3249613"/>
            <a:ext cx="1211263"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50190" name="Rectangle 14"/>
          <p:cNvSpPr>
            <a:spLocks noChangeArrowheads="1"/>
          </p:cNvSpPr>
          <p:nvPr/>
        </p:nvSpPr>
        <p:spPr bwMode="auto">
          <a:xfrm>
            <a:off x="7161213" y="3249613"/>
            <a:ext cx="1055687"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FF"/>
                </a:solidFill>
                <a:latin typeface="Times New Roman" pitchFamily="18" charset="0"/>
              </a:rPr>
              <a:t>25.9%</a:t>
            </a:r>
            <a:endParaRPr lang="en-US" sz="2400">
              <a:solidFill>
                <a:schemeClr val="tx1"/>
              </a:solidFill>
              <a:latin typeface="Times New Roman" pitchFamily="18" charset="0"/>
            </a:endParaRPr>
          </a:p>
        </p:txBody>
      </p:sp>
      <p:sp>
        <p:nvSpPr>
          <p:cNvPr id="50191" name="Rectangle 15"/>
          <p:cNvSpPr>
            <a:spLocks noChangeArrowheads="1"/>
          </p:cNvSpPr>
          <p:nvPr/>
        </p:nvSpPr>
        <p:spPr bwMode="auto">
          <a:xfrm>
            <a:off x="1914525" y="3741738"/>
            <a:ext cx="671513" cy="352425"/>
          </a:xfrm>
          <a:prstGeom prst="rect">
            <a:avLst/>
          </a:prstGeom>
          <a:noFill/>
          <a:ln w="9525">
            <a:noFill/>
            <a:miter lim="800000"/>
            <a:headEnd/>
            <a:tailEnd/>
          </a:ln>
        </p:spPr>
        <p:txBody>
          <a:bodyPr wrap="none" lIns="0" tIns="0" rIns="0" bIns="0">
            <a:spAutoFit/>
          </a:bodyPr>
          <a:lstStyle/>
          <a:p>
            <a:pPr eaLnBrk="0" hangingPunct="0"/>
            <a:r>
              <a:rPr lang="en-US" sz="20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50192" name="Rectangle 16"/>
          <p:cNvSpPr>
            <a:spLocks noChangeArrowheads="1"/>
          </p:cNvSpPr>
          <p:nvPr/>
        </p:nvSpPr>
        <p:spPr bwMode="auto">
          <a:xfrm>
            <a:off x="804863" y="4094163"/>
            <a:ext cx="1047750"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80"/>
                </a:solidFill>
                <a:latin typeface="Times New Roman" pitchFamily="18" charset="0"/>
              </a:rPr>
              <a:t>$56.05</a:t>
            </a:r>
            <a:endParaRPr lang="en-US" sz="2400">
              <a:solidFill>
                <a:schemeClr val="tx1"/>
              </a:solidFill>
              <a:latin typeface="Times New Roman" pitchFamily="18" charset="0"/>
            </a:endParaRPr>
          </a:p>
        </p:txBody>
      </p:sp>
      <p:sp>
        <p:nvSpPr>
          <p:cNvPr id="50193" name="Rectangle 17"/>
          <p:cNvSpPr>
            <a:spLocks noChangeArrowheads="1"/>
          </p:cNvSpPr>
          <p:nvPr/>
        </p:nvSpPr>
        <p:spPr bwMode="auto">
          <a:xfrm>
            <a:off x="1914525" y="4164013"/>
            <a:ext cx="1055688" cy="352425"/>
          </a:xfrm>
          <a:prstGeom prst="rect">
            <a:avLst/>
          </a:prstGeom>
          <a:noFill/>
          <a:ln w="9525">
            <a:noFill/>
            <a:miter lim="800000"/>
            <a:headEnd/>
            <a:tailEnd/>
          </a:ln>
        </p:spPr>
        <p:txBody>
          <a:bodyPr wrap="none" lIns="0" tIns="0" rIns="0" bIns="0">
            <a:spAutoFit/>
          </a:bodyPr>
          <a:lstStyle/>
          <a:p>
            <a:pPr eaLnBrk="0" hangingPunct="0"/>
            <a:r>
              <a:rPr lang="en-US" sz="20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50194" name="Rectangle 18"/>
          <p:cNvSpPr>
            <a:spLocks noChangeArrowheads="1"/>
          </p:cNvSpPr>
          <p:nvPr/>
        </p:nvSpPr>
        <p:spPr bwMode="auto">
          <a:xfrm>
            <a:off x="5621338" y="4094163"/>
            <a:ext cx="1047750"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50195" name="Rectangle 19"/>
          <p:cNvSpPr>
            <a:spLocks noChangeArrowheads="1"/>
          </p:cNvSpPr>
          <p:nvPr/>
        </p:nvSpPr>
        <p:spPr bwMode="auto">
          <a:xfrm>
            <a:off x="7161213" y="4094163"/>
            <a:ext cx="1055687"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FF"/>
                </a:solidFill>
                <a:latin typeface="Times New Roman" pitchFamily="18" charset="0"/>
              </a:rPr>
              <a:t>10.0%</a:t>
            </a:r>
            <a:endParaRPr lang="en-US" sz="2400">
              <a:solidFill>
                <a:schemeClr val="tx1"/>
              </a:solidFill>
              <a:latin typeface="Times New Roman" pitchFamily="18" charset="0"/>
            </a:endParaRPr>
          </a:p>
        </p:txBody>
      </p:sp>
      <p:sp>
        <p:nvSpPr>
          <p:cNvPr id="50196" name="Rectangle 20"/>
          <p:cNvSpPr>
            <a:spLocks noChangeArrowheads="1"/>
          </p:cNvSpPr>
          <p:nvPr/>
        </p:nvSpPr>
        <p:spPr bwMode="auto">
          <a:xfrm>
            <a:off x="1914525" y="4586288"/>
            <a:ext cx="617538" cy="352425"/>
          </a:xfrm>
          <a:prstGeom prst="rect">
            <a:avLst/>
          </a:prstGeom>
          <a:noFill/>
          <a:ln w="9525">
            <a:noFill/>
            <a:miter lim="800000"/>
            <a:headEnd/>
            <a:tailEnd/>
          </a:ln>
        </p:spPr>
        <p:txBody>
          <a:bodyPr wrap="none" lIns="0" tIns="0" rIns="0" bIns="0">
            <a:spAutoFit/>
          </a:bodyPr>
          <a:lstStyle/>
          <a:p>
            <a:pPr eaLnBrk="0" hangingPunct="0"/>
            <a:r>
              <a:rPr lang="en-US" sz="20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50197" name="Rectangle 21"/>
          <p:cNvSpPr>
            <a:spLocks noChangeArrowheads="1"/>
          </p:cNvSpPr>
          <p:nvPr/>
        </p:nvSpPr>
        <p:spPr bwMode="auto">
          <a:xfrm>
            <a:off x="5621338" y="4938713"/>
            <a:ext cx="1047750"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50198" name="Rectangle 22"/>
          <p:cNvSpPr>
            <a:spLocks noChangeArrowheads="1"/>
          </p:cNvSpPr>
          <p:nvPr/>
        </p:nvSpPr>
        <p:spPr bwMode="auto">
          <a:xfrm>
            <a:off x="7051675" y="4938713"/>
            <a:ext cx="1165225" cy="446087"/>
          </a:xfrm>
          <a:prstGeom prst="rect">
            <a:avLst/>
          </a:prstGeom>
          <a:noFill/>
          <a:ln w="9525">
            <a:noFill/>
            <a:miter lim="800000"/>
            <a:headEnd/>
            <a:tailEnd/>
          </a:ln>
        </p:spPr>
        <p:txBody>
          <a:bodyPr wrap="none" lIns="0" tIns="0" rIns="0" bIns="0">
            <a:spAutoFit/>
          </a:bodyPr>
          <a:lstStyle/>
          <a:p>
            <a:pPr eaLnBrk="0" hangingPunct="0"/>
            <a:r>
              <a:rPr lang="en-US" sz="2600" b="1">
                <a:solidFill>
                  <a:srgbClr val="0000FF"/>
                </a:solidFill>
                <a:latin typeface="Times New Roman" pitchFamily="18" charset="0"/>
              </a:rPr>
              <a:t>-12.7%</a:t>
            </a:r>
            <a:endParaRPr lang="en-US" sz="2400">
              <a:solidFill>
                <a:schemeClr val="tx1"/>
              </a:solidFill>
              <a:latin typeface="Times New Roman" pitchFamily="18" charset="0"/>
            </a:endParaRPr>
          </a:p>
        </p:txBody>
      </p:sp>
      <p:sp>
        <p:nvSpPr>
          <p:cNvPr id="50199" name="Line 23"/>
          <p:cNvSpPr>
            <a:spLocks noChangeShapeType="1"/>
          </p:cNvSpPr>
          <p:nvPr/>
        </p:nvSpPr>
        <p:spPr bwMode="auto">
          <a:xfrm>
            <a:off x="5330825" y="3217863"/>
            <a:ext cx="1588" cy="454025"/>
          </a:xfrm>
          <a:prstGeom prst="line">
            <a:avLst/>
          </a:prstGeom>
          <a:noFill/>
          <a:ln w="0">
            <a:solidFill>
              <a:srgbClr val="000000"/>
            </a:solidFill>
            <a:round/>
            <a:headEnd/>
            <a:tailEnd/>
          </a:ln>
        </p:spPr>
        <p:txBody>
          <a:bodyPr/>
          <a:lstStyle/>
          <a:p>
            <a:endParaRPr lang="en-US"/>
          </a:p>
        </p:txBody>
      </p:sp>
      <p:sp>
        <p:nvSpPr>
          <p:cNvPr id="50200" name="Rectangle 24"/>
          <p:cNvSpPr>
            <a:spLocks noChangeArrowheads="1"/>
          </p:cNvSpPr>
          <p:nvPr/>
        </p:nvSpPr>
        <p:spPr bwMode="auto">
          <a:xfrm>
            <a:off x="5330825" y="3217863"/>
            <a:ext cx="31750"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50201" name="Line 25"/>
          <p:cNvSpPr>
            <a:spLocks noChangeShapeType="1"/>
          </p:cNvSpPr>
          <p:nvPr/>
        </p:nvSpPr>
        <p:spPr bwMode="auto">
          <a:xfrm>
            <a:off x="6754813" y="3249613"/>
            <a:ext cx="1587" cy="422275"/>
          </a:xfrm>
          <a:prstGeom prst="line">
            <a:avLst/>
          </a:prstGeom>
          <a:noFill/>
          <a:ln w="0">
            <a:solidFill>
              <a:srgbClr val="000000"/>
            </a:solidFill>
            <a:round/>
            <a:headEnd/>
            <a:tailEnd/>
          </a:ln>
        </p:spPr>
        <p:txBody>
          <a:bodyPr/>
          <a:lstStyle/>
          <a:p>
            <a:endParaRPr lang="en-US"/>
          </a:p>
        </p:txBody>
      </p:sp>
      <p:sp>
        <p:nvSpPr>
          <p:cNvPr id="50202" name="Rectangle 26"/>
          <p:cNvSpPr>
            <a:spLocks noChangeArrowheads="1"/>
          </p:cNvSpPr>
          <p:nvPr/>
        </p:nvSpPr>
        <p:spPr bwMode="auto">
          <a:xfrm>
            <a:off x="6754813" y="3249613"/>
            <a:ext cx="30162"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03" name="Line 27"/>
          <p:cNvSpPr>
            <a:spLocks noChangeShapeType="1"/>
          </p:cNvSpPr>
          <p:nvPr/>
        </p:nvSpPr>
        <p:spPr bwMode="auto">
          <a:xfrm>
            <a:off x="8121650" y="3249613"/>
            <a:ext cx="1588" cy="422275"/>
          </a:xfrm>
          <a:prstGeom prst="line">
            <a:avLst/>
          </a:prstGeom>
          <a:noFill/>
          <a:ln w="0">
            <a:solidFill>
              <a:srgbClr val="000000"/>
            </a:solidFill>
            <a:round/>
            <a:headEnd/>
            <a:tailEnd/>
          </a:ln>
        </p:spPr>
        <p:txBody>
          <a:bodyPr/>
          <a:lstStyle/>
          <a:p>
            <a:endParaRPr lang="en-US"/>
          </a:p>
        </p:txBody>
      </p:sp>
      <p:sp>
        <p:nvSpPr>
          <p:cNvPr id="50204" name="Rectangle 28"/>
          <p:cNvSpPr>
            <a:spLocks noChangeArrowheads="1"/>
          </p:cNvSpPr>
          <p:nvPr/>
        </p:nvSpPr>
        <p:spPr bwMode="auto">
          <a:xfrm>
            <a:off x="8121650" y="3249613"/>
            <a:ext cx="31750"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05" name="Line 29"/>
          <p:cNvSpPr>
            <a:spLocks noChangeShapeType="1"/>
          </p:cNvSpPr>
          <p:nvPr/>
        </p:nvSpPr>
        <p:spPr bwMode="auto">
          <a:xfrm>
            <a:off x="5330825" y="4062413"/>
            <a:ext cx="1588" cy="454025"/>
          </a:xfrm>
          <a:prstGeom prst="line">
            <a:avLst/>
          </a:prstGeom>
          <a:noFill/>
          <a:ln w="0">
            <a:solidFill>
              <a:srgbClr val="000000"/>
            </a:solidFill>
            <a:round/>
            <a:headEnd/>
            <a:tailEnd/>
          </a:ln>
        </p:spPr>
        <p:txBody>
          <a:bodyPr/>
          <a:lstStyle/>
          <a:p>
            <a:endParaRPr lang="en-US"/>
          </a:p>
        </p:txBody>
      </p:sp>
      <p:sp>
        <p:nvSpPr>
          <p:cNvPr id="50206" name="Rectangle 30"/>
          <p:cNvSpPr>
            <a:spLocks noChangeArrowheads="1"/>
          </p:cNvSpPr>
          <p:nvPr/>
        </p:nvSpPr>
        <p:spPr bwMode="auto">
          <a:xfrm>
            <a:off x="5330825" y="4062413"/>
            <a:ext cx="31750"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50207" name="Line 31"/>
          <p:cNvSpPr>
            <a:spLocks noChangeShapeType="1"/>
          </p:cNvSpPr>
          <p:nvPr/>
        </p:nvSpPr>
        <p:spPr bwMode="auto">
          <a:xfrm>
            <a:off x="6754813" y="4094163"/>
            <a:ext cx="1587" cy="422275"/>
          </a:xfrm>
          <a:prstGeom prst="line">
            <a:avLst/>
          </a:prstGeom>
          <a:noFill/>
          <a:ln w="0">
            <a:solidFill>
              <a:srgbClr val="000000"/>
            </a:solidFill>
            <a:round/>
            <a:headEnd/>
            <a:tailEnd/>
          </a:ln>
        </p:spPr>
        <p:txBody>
          <a:bodyPr/>
          <a:lstStyle/>
          <a:p>
            <a:endParaRPr lang="en-US"/>
          </a:p>
        </p:txBody>
      </p:sp>
      <p:sp>
        <p:nvSpPr>
          <p:cNvPr id="50208" name="Rectangle 32"/>
          <p:cNvSpPr>
            <a:spLocks noChangeArrowheads="1"/>
          </p:cNvSpPr>
          <p:nvPr/>
        </p:nvSpPr>
        <p:spPr bwMode="auto">
          <a:xfrm>
            <a:off x="6754813" y="4094163"/>
            <a:ext cx="30162"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09" name="Line 33"/>
          <p:cNvSpPr>
            <a:spLocks noChangeShapeType="1"/>
          </p:cNvSpPr>
          <p:nvPr/>
        </p:nvSpPr>
        <p:spPr bwMode="auto">
          <a:xfrm>
            <a:off x="8121650" y="4094163"/>
            <a:ext cx="1588" cy="422275"/>
          </a:xfrm>
          <a:prstGeom prst="line">
            <a:avLst/>
          </a:prstGeom>
          <a:noFill/>
          <a:ln w="0">
            <a:solidFill>
              <a:srgbClr val="000000"/>
            </a:solidFill>
            <a:round/>
            <a:headEnd/>
            <a:tailEnd/>
          </a:ln>
        </p:spPr>
        <p:txBody>
          <a:bodyPr/>
          <a:lstStyle/>
          <a:p>
            <a:endParaRPr lang="en-US"/>
          </a:p>
        </p:txBody>
      </p:sp>
      <p:sp>
        <p:nvSpPr>
          <p:cNvPr id="50210" name="Rectangle 34"/>
          <p:cNvSpPr>
            <a:spLocks noChangeArrowheads="1"/>
          </p:cNvSpPr>
          <p:nvPr/>
        </p:nvSpPr>
        <p:spPr bwMode="auto">
          <a:xfrm>
            <a:off x="8121650" y="4094163"/>
            <a:ext cx="31750"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11" name="Line 35"/>
          <p:cNvSpPr>
            <a:spLocks noChangeShapeType="1"/>
          </p:cNvSpPr>
          <p:nvPr/>
        </p:nvSpPr>
        <p:spPr bwMode="auto">
          <a:xfrm>
            <a:off x="5330825" y="4906963"/>
            <a:ext cx="1588" cy="454025"/>
          </a:xfrm>
          <a:prstGeom prst="line">
            <a:avLst/>
          </a:prstGeom>
          <a:noFill/>
          <a:ln w="0">
            <a:solidFill>
              <a:srgbClr val="000000"/>
            </a:solidFill>
            <a:round/>
            <a:headEnd/>
            <a:tailEnd/>
          </a:ln>
        </p:spPr>
        <p:txBody>
          <a:bodyPr/>
          <a:lstStyle/>
          <a:p>
            <a:endParaRPr lang="en-US"/>
          </a:p>
        </p:txBody>
      </p:sp>
      <p:sp>
        <p:nvSpPr>
          <p:cNvPr id="50212" name="Rectangle 36"/>
          <p:cNvSpPr>
            <a:spLocks noChangeArrowheads="1"/>
          </p:cNvSpPr>
          <p:nvPr/>
        </p:nvSpPr>
        <p:spPr bwMode="auto">
          <a:xfrm>
            <a:off x="5330825" y="4906963"/>
            <a:ext cx="31750"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50213" name="Line 37"/>
          <p:cNvSpPr>
            <a:spLocks noChangeShapeType="1"/>
          </p:cNvSpPr>
          <p:nvPr/>
        </p:nvSpPr>
        <p:spPr bwMode="auto">
          <a:xfrm>
            <a:off x="6754813" y="4938713"/>
            <a:ext cx="1587" cy="422275"/>
          </a:xfrm>
          <a:prstGeom prst="line">
            <a:avLst/>
          </a:prstGeom>
          <a:noFill/>
          <a:ln w="0">
            <a:solidFill>
              <a:srgbClr val="000000"/>
            </a:solidFill>
            <a:round/>
            <a:headEnd/>
            <a:tailEnd/>
          </a:ln>
        </p:spPr>
        <p:txBody>
          <a:bodyPr/>
          <a:lstStyle/>
          <a:p>
            <a:endParaRPr lang="en-US"/>
          </a:p>
        </p:txBody>
      </p:sp>
      <p:sp>
        <p:nvSpPr>
          <p:cNvPr id="50214" name="Rectangle 38"/>
          <p:cNvSpPr>
            <a:spLocks noChangeArrowheads="1"/>
          </p:cNvSpPr>
          <p:nvPr/>
        </p:nvSpPr>
        <p:spPr bwMode="auto">
          <a:xfrm>
            <a:off x="6754813" y="4938713"/>
            <a:ext cx="30162"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15" name="Line 39"/>
          <p:cNvSpPr>
            <a:spLocks noChangeShapeType="1"/>
          </p:cNvSpPr>
          <p:nvPr/>
        </p:nvSpPr>
        <p:spPr bwMode="auto">
          <a:xfrm>
            <a:off x="8121650" y="4938713"/>
            <a:ext cx="1588" cy="422275"/>
          </a:xfrm>
          <a:prstGeom prst="line">
            <a:avLst/>
          </a:prstGeom>
          <a:noFill/>
          <a:ln w="0">
            <a:solidFill>
              <a:srgbClr val="000000"/>
            </a:solidFill>
            <a:round/>
            <a:headEnd/>
            <a:tailEnd/>
          </a:ln>
        </p:spPr>
        <p:txBody>
          <a:bodyPr/>
          <a:lstStyle/>
          <a:p>
            <a:endParaRPr lang="en-US"/>
          </a:p>
        </p:txBody>
      </p:sp>
      <p:sp>
        <p:nvSpPr>
          <p:cNvPr id="50216" name="Rectangle 40"/>
          <p:cNvSpPr>
            <a:spLocks noChangeArrowheads="1"/>
          </p:cNvSpPr>
          <p:nvPr/>
        </p:nvSpPr>
        <p:spPr bwMode="auto">
          <a:xfrm>
            <a:off x="8121650" y="4938713"/>
            <a:ext cx="31750" cy="422275"/>
          </a:xfrm>
          <a:prstGeom prst="rect">
            <a:avLst/>
          </a:prstGeom>
          <a:solidFill>
            <a:srgbClr val="000000"/>
          </a:solidFill>
          <a:ln w="9525">
            <a:noFill/>
            <a:miter lim="800000"/>
            <a:headEnd/>
            <a:tailEnd/>
          </a:ln>
        </p:spPr>
        <p:txBody>
          <a:bodyPr/>
          <a:lstStyle/>
          <a:p>
            <a:pPr>
              <a:lnSpc>
                <a:spcPct val="90000"/>
              </a:lnSpc>
            </a:pPr>
            <a:endParaRPr lang="en-US"/>
          </a:p>
        </p:txBody>
      </p:sp>
      <p:sp>
        <p:nvSpPr>
          <p:cNvPr id="50217" name="Line 41"/>
          <p:cNvSpPr>
            <a:spLocks noChangeShapeType="1"/>
          </p:cNvSpPr>
          <p:nvPr/>
        </p:nvSpPr>
        <p:spPr bwMode="auto">
          <a:xfrm>
            <a:off x="625475" y="2795588"/>
            <a:ext cx="7519988" cy="1587"/>
          </a:xfrm>
          <a:prstGeom prst="line">
            <a:avLst/>
          </a:prstGeom>
          <a:noFill/>
          <a:ln w="0">
            <a:solidFill>
              <a:srgbClr val="000000"/>
            </a:solidFill>
            <a:round/>
            <a:headEnd/>
            <a:tailEnd/>
          </a:ln>
        </p:spPr>
        <p:txBody>
          <a:bodyPr/>
          <a:lstStyle/>
          <a:p>
            <a:endParaRPr lang="en-US"/>
          </a:p>
        </p:txBody>
      </p:sp>
      <p:sp>
        <p:nvSpPr>
          <p:cNvPr id="50218" name="Rectangle 42"/>
          <p:cNvSpPr>
            <a:spLocks noChangeArrowheads="1"/>
          </p:cNvSpPr>
          <p:nvPr/>
        </p:nvSpPr>
        <p:spPr bwMode="auto">
          <a:xfrm>
            <a:off x="625475" y="2795588"/>
            <a:ext cx="7519988"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19" name="Line 43"/>
          <p:cNvSpPr>
            <a:spLocks noChangeShapeType="1"/>
          </p:cNvSpPr>
          <p:nvPr/>
        </p:nvSpPr>
        <p:spPr bwMode="auto">
          <a:xfrm>
            <a:off x="5362575" y="3217863"/>
            <a:ext cx="2790825" cy="1587"/>
          </a:xfrm>
          <a:prstGeom prst="line">
            <a:avLst/>
          </a:prstGeom>
          <a:noFill/>
          <a:ln w="0">
            <a:solidFill>
              <a:srgbClr val="000000"/>
            </a:solidFill>
            <a:round/>
            <a:headEnd/>
            <a:tailEnd/>
          </a:ln>
        </p:spPr>
        <p:txBody>
          <a:bodyPr/>
          <a:lstStyle/>
          <a:p>
            <a:endParaRPr lang="en-US"/>
          </a:p>
        </p:txBody>
      </p:sp>
      <p:sp>
        <p:nvSpPr>
          <p:cNvPr id="50220" name="Rectangle 44"/>
          <p:cNvSpPr>
            <a:spLocks noChangeArrowheads="1"/>
          </p:cNvSpPr>
          <p:nvPr/>
        </p:nvSpPr>
        <p:spPr bwMode="auto">
          <a:xfrm>
            <a:off x="5362575" y="3217863"/>
            <a:ext cx="2790825"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21" name="Line 45"/>
          <p:cNvSpPr>
            <a:spLocks noChangeShapeType="1"/>
          </p:cNvSpPr>
          <p:nvPr/>
        </p:nvSpPr>
        <p:spPr bwMode="auto">
          <a:xfrm>
            <a:off x="5362575" y="3640138"/>
            <a:ext cx="2790825" cy="1587"/>
          </a:xfrm>
          <a:prstGeom prst="line">
            <a:avLst/>
          </a:prstGeom>
          <a:noFill/>
          <a:ln w="0">
            <a:solidFill>
              <a:srgbClr val="000000"/>
            </a:solidFill>
            <a:round/>
            <a:headEnd/>
            <a:tailEnd/>
          </a:ln>
        </p:spPr>
        <p:txBody>
          <a:bodyPr/>
          <a:lstStyle/>
          <a:p>
            <a:endParaRPr lang="en-US"/>
          </a:p>
        </p:txBody>
      </p:sp>
      <p:sp>
        <p:nvSpPr>
          <p:cNvPr id="50222" name="Rectangle 46"/>
          <p:cNvSpPr>
            <a:spLocks noChangeArrowheads="1"/>
          </p:cNvSpPr>
          <p:nvPr/>
        </p:nvSpPr>
        <p:spPr bwMode="auto">
          <a:xfrm>
            <a:off x="5362575" y="3640138"/>
            <a:ext cx="2790825"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23" name="Line 47"/>
          <p:cNvSpPr>
            <a:spLocks noChangeShapeType="1"/>
          </p:cNvSpPr>
          <p:nvPr/>
        </p:nvSpPr>
        <p:spPr bwMode="auto">
          <a:xfrm>
            <a:off x="5362575" y="4062413"/>
            <a:ext cx="2790825" cy="1587"/>
          </a:xfrm>
          <a:prstGeom prst="line">
            <a:avLst/>
          </a:prstGeom>
          <a:noFill/>
          <a:ln w="0">
            <a:solidFill>
              <a:srgbClr val="000000"/>
            </a:solidFill>
            <a:round/>
            <a:headEnd/>
            <a:tailEnd/>
          </a:ln>
        </p:spPr>
        <p:txBody>
          <a:bodyPr/>
          <a:lstStyle/>
          <a:p>
            <a:endParaRPr lang="en-US"/>
          </a:p>
        </p:txBody>
      </p:sp>
      <p:sp>
        <p:nvSpPr>
          <p:cNvPr id="50224" name="Rectangle 48"/>
          <p:cNvSpPr>
            <a:spLocks noChangeArrowheads="1"/>
          </p:cNvSpPr>
          <p:nvPr/>
        </p:nvSpPr>
        <p:spPr bwMode="auto">
          <a:xfrm>
            <a:off x="5362575" y="4062413"/>
            <a:ext cx="2790825"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25" name="Line 49"/>
          <p:cNvSpPr>
            <a:spLocks noChangeShapeType="1"/>
          </p:cNvSpPr>
          <p:nvPr/>
        </p:nvSpPr>
        <p:spPr bwMode="auto">
          <a:xfrm>
            <a:off x="5362575" y="4484688"/>
            <a:ext cx="2790825" cy="1587"/>
          </a:xfrm>
          <a:prstGeom prst="line">
            <a:avLst/>
          </a:prstGeom>
          <a:noFill/>
          <a:ln w="0">
            <a:solidFill>
              <a:srgbClr val="000000"/>
            </a:solidFill>
            <a:round/>
            <a:headEnd/>
            <a:tailEnd/>
          </a:ln>
        </p:spPr>
        <p:txBody>
          <a:bodyPr/>
          <a:lstStyle/>
          <a:p>
            <a:endParaRPr lang="en-US"/>
          </a:p>
        </p:txBody>
      </p:sp>
      <p:sp>
        <p:nvSpPr>
          <p:cNvPr id="50226" name="Rectangle 50"/>
          <p:cNvSpPr>
            <a:spLocks noChangeArrowheads="1"/>
          </p:cNvSpPr>
          <p:nvPr/>
        </p:nvSpPr>
        <p:spPr bwMode="auto">
          <a:xfrm>
            <a:off x="5362575" y="4484688"/>
            <a:ext cx="2790825"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27" name="Line 51"/>
          <p:cNvSpPr>
            <a:spLocks noChangeShapeType="1"/>
          </p:cNvSpPr>
          <p:nvPr/>
        </p:nvSpPr>
        <p:spPr bwMode="auto">
          <a:xfrm>
            <a:off x="5362575" y="4906963"/>
            <a:ext cx="2790825" cy="1587"/>
          </a:xfrm>
          <a:prstGeom prst="line">
            <a:avLst/>
          </a:prstGeom>
          <a:noFill/>
          <a:ln w="0">
            <a:solidFill>
              <a:srgbClr val="000000"/>
            </a:solidFill>
            <a:round/>
            <a:headEnd/>
            <a:tailEnd/>
          </a:ln>
        </p:spPr>
        <p:txBody>
          <a:bodyPr/>
          <a:lstStyle/>
          <a:p>
            <a:endParaRPr lang="en-US"/>
          </a:p>
        </p:txBody>
      </p:sp>
      <p:sp>
        <p:nvSpPr>
          <p:cNvPr id="50228" name="Rectangle 52"/>
          <p:cNvSpPr>
            <a:spLocks noChangeArrowheads="1"/>
          </p:cNvSpPr>
          <p:nvPr/>
        </p:nvSpPr>
        <p:spPr bwMode="auto">
          <a:xfrm>
            <a:off x="5362575" y="4906963"/>
            <a:ext cx="2790825" cy="31750"/>
          </a:xfrm>
          <a:prstGeom prst="rect">
            <a:avLst/>
          </a:prstGeom>
          <a:solidFill>
            <a:srgbClr val="000000"/>
          </a:solidFill>
          <a:ln w="9525">
            <a:noFill/>
            <a:miter lim="800000"/>
            <a:headEnd/>
            <a:tailEnd/>
          </a:ln>
        </p:spPr>
        <p:txBody>
          <a:bodyPr/>
          <a:lstStyle/>
          <a:p>
            <a:pPr>
              <a:lnSpc>
                <a:spcPct val="90000"/>
              </a:lnSpc>
            </a:pPr>
            <a:endParaRPr lang="en-US"/>
          </a:p>
        </p:txBody>
      </p:sp>
      <p:sp>
        <p:nvSpPr>
          <p:cNvPr id="50229" name="Line 53"/>
          <p:cNvSpPr>
            <a:spLocks noChangeShapeType="1"/>
          </p:cNvSpPr>
          <p:nvPr/>
        </p:nvSpPr>
        <p:spPr bwMode="auto">
          <a:xfrm>
            <a:off x="5362575" y="5329238"/>
            <a:ext cx="2790825" cy="1587"/>
          </a:xfrm>
          <a:prstGeom prst="line">
            <a:avLst/>
          </a:prstGeom>
          <a:noFill/>
          <a:ln w="0">
            <a:solidFill>
              <a:srgbClr val="000000"/>
            </a:solidFill>
            <a:round/>
            <a:headEnd/>
            <a:tailEnd/>
          </a:ln>
        </p:spPr>
        <p:txBody>
          <a:bodyPr/>
          <a:lstStyle/>
          <a:p>
            <a:endParaRPr lang="en-US"/>
          </a:p>
        </p:txBody>
      </p:sp>
      <p:sp>
        <p:nvSpPr>
          <p:cNvPr id="50230" name="Rectangle 54"/>
          <p:cNvSpPr>
            <a:spLocks noChangeArrowheads="1"/>
          </p:cNvSpPr>
          <p:nvPr/>
        </p:nvSpPr>
        <p:spPr bwMode="auto">
          <a:xfrm>
            <a:off x="5362575" y="5329238"/>
            <a:ext cx="2790825" cy="31750"/>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55"/>
          <p:cNvGrpSpPr>
            <a:grpSpLocks/>
          </p:cNvGrpSpPr>
          <p:nvPr/>
        </p:nvGrpSpPr>
        <p:grpSpPr bwMode="auto">
          <a:xfrm>
            <a:off x="2860675" y="3375025"/>
            <a:ext cx="2470150" cy="461963"/>
            <a:chOff x="1802" y="2126"/>
            <a:chExt cx="1556" cy="291"/>
          </a:xfrm>
        </p:grpSpPr>
        <p:sp>
          <p:nvSpPr>
            <p:cNvPr id="50238" name="Line 56"/>
            <p:cNvSpPr>
              <a:spLocks noChangeShapeType="1"/>
            </p:cNvSpPr>
            <p:nvPr/>
          </p:nvSpPr>
          <p:spPr bwMode="auto">
            <a:xfrm flipV="1">
              <a:off x="1802" y="2210"/>
              <a:ext cx="1394" cy="207"/>
            </a:xfrm>
            <a:prstGeom prst="line">
              <a:avLst/>
            </a:prstGeom>
            <a:noFill/>
            <a:ln w="31750">
              <a:solidFill>
                <a:srgbClr val="000000"/>
              </a:solidFill>
              <a:round/>
              <a:headEnd/>
              <a:tailEnd/>
            </a:ln>
          </p:spPr>
          <p:txBody>
            <a:bodyPr/>
            <a:lstStyle/>
            <a:p>
              <a:endParaRPr lang="en-US"/>
            </a:p>
          </p:txBody>
        </p:sp>
        <p:sp>
          <p:nvSpPr>
            <p:cNvPr id="50239" name="Freeform 57"/>
            <p:cNvSpPr>
              <a:spLocks/>
            </p:cNvSpPr>
            <p:nvPr/>
          </p:nvSpPr>
          <p:spPr bwMode="auto">
            <a:xfrm>
              <a:off x="3176" y="2126"/>
              <a:ext cx="182" cy="172"/>
            </a:xfrm>
            <a:custGeom>
              <a:avLst/>
              <a:gdLst>
                <a:gd name="T0" fmla="*/ 25 w 182"/>
                <a:gd name="T1" fmla="*/ 172 h 172"/>
                <a:gd name="T2" fmla="*/ 182 w 182"/>
                <a:gd name="T3" fmla="*/ 59 h 172"/>
                <a:gd name="T4" fmla="*/ 0 w 182"/>
                <a:gd name="T5" fmla="*/ 0 h 172"/>
                <a:gd name="T6" fmla="*/ 25 w 182"/>
                <a:gd name="T7" fmla="*/ 172 h 172"/>
                <a:gd name="T8" fmla="*/ 0 60000 65536"/>
                <a:gd name="T9" fmla="*/ 0 60000 65536"/>
                <a:gd name="T10" fmla="*/ 0 60000 65536"/>
                <a:gd name="T11" fmla="*/ 0 60000 65536"/>
                <a:gd name="T12" fmla="*/ 0 w 182"/>
                <a:gd name="T13" fmla="*/ 0 h 172"/>
                <a:gd name="T14" fmla="*/ 182 w 182"/>
                <a:gd name="T15" fmla="*/ 172 h 172"/>
              </a:gdLst>
              <a:ahLst/>
              <a:cxnLst>
                <a:cxn ang="T8">
                  <a:pos x="T0" y="T1"/>
                </a:cxn>
                <a:cxn ang="T9">
                  <a:pos x="T2" y="T3"/>
                </a:cxn>
                <a:cxn ang="T10">
                  <a:pos x="T4" y="T5"/>
                </a:cxn>
                <a:cxn ang="T11">
                  <a:pos x="T6" y="T7"/>
                </a:cxn>
              </a:cxnLst>
              <a:rect l="T12" t="T13" r="T14" b="T15"/>
              <a:pathLst>
                <a:path w="182" h="172">
                  <a:moveTo>
                    <a:pt x="25" y="172"/>
                  </a:moveTo>
                  <a:lnTo>
                    <a:pt x="182" y="59"/>
                  </a:lnTo>
                  <a:lnTo>
                    <a:pt x="0" y="0"/>
                  </a:lnTo>
                  <a:lnTo>
                    <a:pt x="25" y="172"/>
                  </a:lnTo>
                  <a:close/>
                </a:path>
              </a:pathLst>
            </a:custGeom>
            <a:solidFill>
              <a:srgbClr val="000000"/>
            </a:solidFill>
            <a:ln w="9525">
              <a:noFill/>
              <a:round/>
              <a:headEnd/>
              <a:tailEnd/>
            </a:ln>
          </p:spPr>
          <p:txBody>
            <a:bodyPr/>
            <a:lstStyle/>
            <a:p>
              <a:endParaRPr lang="en-US"/>
            </a:p>
          </p:txBody>
        </p:sp>
      </p:grpSp>
      <p:grpSp>
        <p:nvGrpSpPr>
          <p:cNvPr id="3" name="Group 58"/>
          <p:cNvGrpSpPr>
            <a:grpSpLocks/>
          </p:cNvGrpSpPr>
          <p:nvPr/>
        </p:nvGrpSpPr>
        <p:grpSpPr bwMode="auto">
          <a:xfrm>
            <a:off x="3048000" y="4187825"/>
            <a:ext cx="2282825" cy="258763"/>
            <a:chOff x="1920" y="2638"/>
            <a:chExt cx="1438" cy="163"/>
          </a:xfrm>
        </p:grpSpPr>
        <p:sp>
          <p:nvSpPr>
            <p:cNvPr id="50236" name="Line 59"/>
            <p:cNvSpPr>
              <a:spLocks noChangeShapeType="1"/>
            </p:cNvSpPr>
            <p:nvPr/>
          </p:nvSpPr>
          <p:spPr bwMode="auto">
            <a:xfrm>
              <a:off x="1920" y="2717"/>
              <a:ext cx="1291" cy="1"/>
            </a:xfrm>
            <a:prstGeom prst="line">
              <a:avLst/>
            </a:prstGeom>
            <a:noFill/>
            <a:ln w="23813">
              <a:solidFill>
                <a:srgbClr val="000000"/>
              </a:solidFill>
              <a:round/>
              <a:headEnd/>
              <a:tailEnd/>
            </a:ln>
          </p:spPr>
          <p:txBody>
            <a:bodyPr/>
            <a:lstStyle/>
            <a:p>
              <a:endParaRPr lang="en-US"/>
            </a:p>
          </p:txBody>
        </p:sp>
        <p:sp>
          <p:nvSpPr>
            <p:cNvPr id="50237" name="Freeform 60"/>
            <p:cNvSpPr>
              <a:spLocks/>
            </p:cNvSpPr>
            <p:nvPr/>
          </p:nvSpPr>
          <p:spPr bwMode="auto">
            <a:xfrm>
              <a:off x="3201" y="2638"/>
              <a:ext cx="157" cy="163"/>
            </a:xfrm>
            <a:custGeom>
              <a:avLst/>
              <a:gdLst>
                <a:gd name="T0" fmla="*/ 0 w 157"/>
                <a:gd name="T1" fmla="*/ 163 h 163"/>
                <a:gd name="T2" fmla="*/ 157 w 157"/>
                <a:gd name="T3" fmla="*/ 79 h 163"/>
                <a:gd name="T4" fmla="*/ 0 w 157"/>
                <a:gd name="T5" fmla="*/ 0 h 163"/>
                <a:gd name="T6" fmla="*/ 0 w 157"/>
                <a:gd name="T7" fmla="*/ 163 h 163"/>
                <a:gd name="T8" fmla="*/ 0 60000 65536"/>
                <a:gd name="T9" fmla="*/ 0 60000 65536"/>
                <a:gd name="T10" fmla="*/ 0 60000 65536"/>
                <a:gd name="T11" fmla="*/ 0 60000 65536"/>
                <a:gd name="T12" fmla="*/ 0 w 157"/>
                <a:gd name="T13" fmla="*/ 0 h 163"/>
                <a:gd name="T14" fmla="*/ 157 w 157"/>
                <a:gd name="T15" fmla="*/ 163 h 163"/>
              </a:gdLst>
              <a:ahLst/>
              <a:cxnLst>
                <a:cxn ang="T8">
                  <a:pos x="T0" y="T1"/>
                </a:cxn>
                <a:cxn ang="T9">
                  <a:pos x="T2" y="T3"/>
                </a:cxn>
                <a:cxn ang="T10">
                  <a:pos x="T4" y="T5"/>
                </a:cxn>
                <a:cxn ang="T11">
                  <a:pos x="T6" y="T7"/>
                </a:cxn>
              </a:cxnLst>
              <a:rect l="T12" t="T13" r="T14" b="T15"/>
              <a:pathLst>
                <a:path w="157" h="163">
                  <a:moveTo>
                    <a:pt x="0" y="163"/>
                  </a:moveTo>
                  <a:lnTo>
                    <a:pt x="157" y="79"/>
                  </a:lnTo>
                  <a:lnTo>
                    <a:pt x="0" y="0"/>
                  </a:lnTo>
                  <a:lnTo>
                    <a:pt x="0" y="163"/>
                  </a:lnTo>
                  <a:close/>
                </a:path>
              </a:pathLst>
            </a:custGeom>
            <a:solidFill>
              <a:srgbClr val="000000"/>
            </a:solidFill>
            <a:ln w="9525">
              <a:noFill/>
              <a:round/>
              <a:headEnd/>
              <a:tailEnd/>
            </a:ln>
          </p:spPr>
          <p:txBody>
            <a:bodyPr/>
            <a:lstStyle/>
            <a:p>
              <a:endParaRPr lang="en-US"/>
            </a:p>
          </p:txBody>
        </p:sp>
      </p:grpSp>
      <p:grpSp>
        <p:nvGrpSpPr>
          <p:cNvPr id="4" name="Group 61"/>
          <p:cNvGrpSpPr>
            <a:grpSpLocks/>
          </p:cNvGrpSpPr>
          <p:nvPr/>
        </p:nvGrpSpPr>
        <p:grpSpPr bwMode="auto">
          <a:xfrm>
            <a:off x="2587625" y="4805363"/>
            <a:ext cx="2743200" cy="384175"/>
            <a:chOff x="1630" y="3027"/>
            <a:chExt cx="1728" cy="242"/>
          </a:xfrm>
        </p:grpSpPr>
        <p:sp>
          <p:nvSpPr>
            <p:cNvPr id="50234" name="Line 62"/>
            <p:cNvSpPr>
              <a:spLocks noChangeShapeType="1"/>
            </p:cNvSpPr>
            <p:nvPr/>
          </p:nvSpPr>
          <p:spPr bwMode="auto">
            <a:xfrm>
              <a:off x="1630" y="3027"/>
              <a:ext cx="1581" cy="158"/>
            </a:xfrm>
            <a:prstGeom prst="line">
              <a:avLst/>
            </a:prstGeom>
            <a:noFill/>
            <a:ln w="23813">
              <a:solidFill>
                <a:srgbClr val="000000"/>
              </a:solidFill>
              <a:round/>
              <a:headEnd/>
              <a:tailEnd/>
            </a:ln>
          </p:spPr>
          <p:txBody>
            <a:bodyPr/>
            <a:lstStyle/>
            <a:p>
              <a:endParaRPr lang="en-US"/>
            </a:p>
          </p:txBody>
        </p:sp>
        <p:sp>
          <p:nvSpPr>
            <p:cNvPr id="50235" name="Freeform 63"/>
            <p:cNvSpPr>
              <a:spLocks/>
            </p:cNvSpPr>
            <p:nvPr/>
          </p:nvSpPr>
          <p:spPr bwMode="auto">
            <a:xfrm>
              <a:off x="3196" y="3106"/>
              <a:ext cx="162" cy="163"/>
            </a:xfrm>
            <a:custGeom>
              <a:avLst/>
              <a:gdLst>
                <a:gd name="T0" fmla="*/ 0 w 162"/>
                <a:gd name="T1" fmla="*/ 163 h 163"/>
                <a:gd name="T2" fmla="*/ 162 w 162"/>
                <a:gd name="T3" fmla="*/ 94 h 163"/>
                <a:gd name="T4" fmla="*/ 15 w 162"/>
                <a:gd name="T5" fmla="*/ 0 h 163"/>
                <a:gd name="T6" fmla="*/ 0 w 162"/>
                <a:gd name="T7" fmla="*/ 163 h 163"/>
                <a:gd name="T8" fmla="*/ 0 60000 65536"/>
                <a:gd name="T9" fmla="*/ 0 60000 65536"/>
                <a:gd name="T10" fmla="*/ 0 60000 65536"/>
                <a:gd name="T11" fmla="*/ 0 60000 65536"/>
                <a:gd name="T12" fmla="*/ 0 w 162"/>
                <a:gd name="T13" fmla="*/ 0 h 163"/>
                <a:gd name="T14" fmla="*/ 162 w 162"/>
                <a:gd name="T15" fmla="*/ 163 h 163"/>
              </a:gdLst>
              <a:ahLst/>
              <a:cxnLst>
                <a:cxn ang="T8">
                  <a:pos x="T0" y="T1"/>
                </a:cxn>
                <a:cxn ang="T9">
                  <a:pos x="T2" y="T3"/>
                </a:cxn>
                <a:cxn ang="T10">
                  <a:pos x="T4" y="T5"/>
                </a:cxn>
                <a:cxn ang="T11">
                  <a:pos x="T6" y="T7"/>
                </a:cxn>
              </a:cxnLst>
              <a:rect l="T12" t="T13" r="T14" b="T15"/>
              <a:pathLst>
                <a:path w="162" h="163">
                  <a:moveTo>
                    <a:pt x="0" y="163"/>
                  </a:moveTo>
                  <a:lnTo>
                    <a:pt x="162" y="94"/>
                  </a:lnTo>
                  <a:lnTo>
                    <a:pt x="15" y="0"/>
                  </a:lnTo>
                  <a:lnTo>
                    <a:pt x="0" y="163"/>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533400" y="2362200"/>
            <a:ext cx="8229600" cy="352742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b="1" dirty="0">
                <a:solidFill>
                  <a:schemeClr val="tx1"/>
                </a:solidFill>
                <a:latin typeface="Arial" charset="0"/>
              </a:rPr>
              <a:t>E(Ret.)=0.3(0.259)+0.4(0.10)+0.3(-0.127)</a:t>
            </a:r>
          </a:p>
          <a:p>
            <a:pPr eaLnBrk="0" hangingPunct="0">
              <a:spcBef>
                <a:spcPct val="30000"/>
              </a:spcBef>
            </a:pPr>
            <a:r>
              <a:rPr lang="en-US" sz="3200" b="1" dirty="0">
                <a:solidFill>
                  <a:schemeClr val="tx1"/>
                </a:solidFill>
                <a:latin typeface="Arial" charset="0"/>
              </a:rPr>
              <a:t>E(Ret.)=   0.080 </a:t>
            </a:r>
            <a:r>
              <a:rPr lang="en-US" sz="3200" b="1" dirty="0">
                <a:solidFill>
                  <a:srgbClr val="FF0000"/>
                </a:solidFill>
                <a:latin typeface="Arial" charset="0"/>
              </a:rPr>
              <a:t>= 8.0%.</a:t>
            </a:r>
          </a:p>
          <a:p>
            <a:pPr eaLnBrk="0" hangingPunct="0">
              <a:spcBef>
                <a:spcPct val="30000"/>
              </a:spcBef>
            </a:pPr>
            <a:endParaRPr lang="en-US" sz="3200" b="1" dirty="0">
              <a:solidFill>
                <a:schemeClr val="tx1"/>
              </a:solidFill>
              <a:latin typeface="Arial" charset="0"/>
            </a:endParaRPr>
          </a:p>
          <a:p>
            <a:pPr eaLnBrk="0" hangingPunct="0">
              <a:spcAft>
                <a:spcPct val="15000"/>
              </a:spcAft>
            </a:pPr>
            <a:r>
              <a:rPr lang="en-US" sz="3200" b="1" dirty="0">
                <a:solidFill>
                  <a:schemeClr val="tx1"/>
                </a:solidFill>
                <a:latin typeface="Arial" charset="0"/>
                <a:sym typeface="Symbol" pitchFamily="18" charset="2"/>
              </a:rPr>
              <a:t></a:t>
            </a:r>
            <a:r>
              <a:rPr lang="en-US" sz="3200" b="1" baseline="30000" dirty="0">
                <a:solidFill>
                  <a:schemeClr val="tx1"/>
                </a:solidFill>
                <a:latin typeface="Times New Roman" pitchFamily="18" charset="0"/>
                <a:sym typeface="Symbol" pitchFamily="18" charset="2"/>
              </a:rPr>
              <a:t>2</a:t>
            </a:r>
            <a:r>
              <a:rPr lang="en-US" sz="3200" b="1" baseline="-25000" dirty="0">
                <a:solidFill>
                  <a:schemeClr val="tx1"/>
                </a:solidFill>
                <a:latin typeface="Times New Roman" pitchFamily="18" charset="0"/>
                <a:sym typeface="Symbol" pitchFamily="18" charset="2"/>
              </a:rPr>
              <a:t> </a:t>
            </a:r>
            <a:r>
              <a:rPr lang="en-US" sz="3200" b="1" dirty="0">
                <a:solidFill>
                  <a:schemeClr val="tx1"/>
                </a:solidFill>
                <a:latin typeface="Arial" charset="0"/>
              </a:rPr>
              <a:t>= 0.3(0.259-0.08)</a:t>
            </a:r>
            <a:r>
              <a:rPr lang="en-US" sz="3200" b="1" baseline="30000" dirty="0">
                <a:solidFill>
                  <a:schemeClr val="tx1"/>
                </a:solidFill>
                <a:latin typeface="Arial" charset="0"/>
              </a:rPr>
              <a:t>2 </a:t>
            </a:r>
            <a:r>
              <a:rPr lang="en-US" sz="3200" b="1" dirty="0">
                <a:solidFill>
                  <a:schemeClr val="tx1"/>
                </a:solidFill>
                <a:latin typeface="Arial" charset="0"/>
              </a:rPr>
              <a:t>+ 0.4(0.10-0.08)</a:t>
            </a:r>
            <a:r>
              <a:rPr lang="en-US" sz="3200" b="1" baseline="30000" dirty="0">
                <a:solidFill>
                  <a:schemeClr val="tx1"/>
                </a:solidFill>
                <a:latin typeface="Arial" charset="0"/>
              </a:rPr>
              <a:t>2</a:t>
            </a:r>
          </a:p>
          <a:p>
            <a:pPr eaLnBrk="0" hangingPunct="0">
              <a:spcAft>
                <a:spcPct val="15000"/>
              </a:spcAft>
            </a:pPr>
            <a:r>
              <a:rPr lang="en-US" sz="3200" b="1" dirty="0">
                <a:solidFill>
                  <a:schemeClr val="tx1"/>
                </a:solidFill>
                <a:latin typeface="Arial" charset="0"/>
              </a:rPr>
              <a:t>       + 0.3(-0.1275-0.08)</a:t>
            </a:r>
            <a:r>
              <a:rPr lang="en-US" sz="3200" b="1" baseline="30000" dirty="0">
                <a:solidFill>
                  <a:schemeClr val="tx1"/>
                </a:solidFill>
                <a:latin typeface="Arial" charset="0"/>
              </a:rPr>
              <a:t>2</a:t>
            </a:r>
          </a:p>
          <a:p>
            <a:pPr eaLnBrk="0" hangingPunct="0">
              <a:spcAft>
                <a:spcPct val="15000"/>
              </a:spcAft>
            </a:pPr>
            <a:r>
              <a:rPr lang="en-US" sz="3200" b="1" dirty="0">
                <a:solidFill>
                  <a:schemeClr val="tx1"/>
                </a:solidFill>
                <a:latin typeface="Arial" charset="0"/>
                <a:sym typeface="Symbol" pitchFamily="18" charset="2"/>
              </a:rPr>
              <a:t></a:t>
            </a:r>
            <a:r>
              <a:rPr lang="en-US" sz="3200" b="1" baseline="30000" dirty="0">
                <a:solidFill>
                  <a:schemeClr val="tx1"/>
                </a:solidFill>
                <a:latin typeface="Times New Roman" pitchFamily="18" charset="0"/>
                <a:sym typeface="Symbol" pitchFamily="18" charset="2"/>
              </a:rPr>
              <a:t>2</a:t>
            </a:r>
            <a:r>
              <a:rPr lang="en-US" sz="3200" b="1" baseline="-25000" dirty="0">
                <a:solidFill>
                  <a:schemeClr val="tx1"/>
                </a:solidFill>
                <a:latin typeface="Times New Roman" pitchFamily="18" charset="0"/>
                <a:sym typeface="Symbol" pitchFamily="18" charset="2"/>
              </a:rPr>
              <a:t> </a:t>
            </a:r>
            <a:r>
              <a:rPr lang="en-US" sz="3200" b="1" dirty="0">
                <a:solidFill>
                  <a:schemeClr val="tx1"/>
                </a:solidFill>
                <a:latin typeface="Arial" charset="0"/>
              </a:rPr>
              <a:t>=   0.023 = </a:t>
            </a:r>
            <a:r>
              <a:rPr lang="en-US" sz="3200" b="1" dirty="0">
                <a:solidFill>
                  <a:srgbClr val="FF0000"/>
                </a:solidFill>
                <a:latin typeface="Arial" charset="0"/>
              </a:rPr>
              <a:t>2.3%.</a:t>
            </a:r>
            <a:endParaRPr lang="en-US" sz="3200" b="1" dirty="0">
              <a:solidFill>
                <a:srgbClr val="FF0000"/>
              </a:solidFill>
              <a:latin typeface="Arial" charset="0"/>
              <a:sym typeface="Symbol" pitchFamily="18" charset="2"/>
            </a:endParaRPr>
          </a:p>
        </p:txBody>
      </p:sp>
      <p:sp>
        <p:nvSpPr>
          <p:cNvPr id="51203" name="Rectangle 3"/>
          <p:cNvSpPr>
            <a:spLocks noChangeArrowheads="1"/>
          </p:cNvSpPr>
          <p:nvPr/>
        </p:nvSpPr>
        <p:spPr bwMode="auto">
          <a:xfrm>
            <a:off x="609600" y="685800"/>
            <a:ext cx="7924800" cy="1524000"/>
          </a:xfrm>
          <a:prstGeom prst="rect">
            <a:avLst/>
          </a:prstGeom>
          <a:noFill/>
          <a:ln w="50800">
            <a:noFill/>
            <a:miter lim="800000"/>
            <a:headEnd/>
            <a:tailEnd/>
          </a:ln>
        </p:spPr>
        <p:txBody>
          <a:bodyPr wrap="none" anchor="ctr"/>
          <a:lstStyle/>
          <a:p>
            <a:pPr>
              <a:lnSpc>
                <a:spcPct val="90000"/>
              </a:lnSpc>
            </a:pPr>
            <a:endParaRPr lang="en-US"/>
          </a:p>
        </p:txBody>
      </p:sp>
      <p:sp>
        <p:nvSpPr>
          <p:cNvPr id="51204" name="Rectangle 4"/>
          <p:cNvSpPr>
            <a:spLocks noGrp="1" noChangeArrowheads="1"/>
          </p:cNvSpPr>
          <p:nvPr>
            <p:ph type="title"/>
          </p:nvPr>
        </p:nvSpPr>
        <p:spPr>
          <a:xfrm>
            <a:off x="990600" y="307975"/>
            <a:ext cx="7848600" cy="1444625"/>
          </a:xfrm>
        </p:spPr>
        <p:txBody>
          <a:bodyPr lIns="92075" tIns="46038" rIns="92075" bIns="46038"/>
          <a:lstStyle/>
          <a:p>
            <a:pPr eaLnBrk="1" hangingPunct="1">
              <a:lnSpc>
                <a:spcPct val="90000"/>
              </a:lnSpc>
            </a:pPr>
            <a:r>
              <a:rPr lang="en-US" sz="3200" smtClean="0"/>
              <a:t>Use these scenarios, with their given probabilities, to find the expected return and variance of return.</a:t>
            </a:r>
            <a:endParaRPr lang="en-US" sz="3600" b="1" smtClean="0">
              <a:sym typeface="Symbol" pitchFamily="18" charset="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smtClean="0"/>
              <a:t>Why is </a:t>
            </a:r>
            <a:r>
              <a:rPr lang="en-US" sz="4000" smtClean="0">
                <a:latin typeface="Symbol" pitchFamily="18" charset="2"/>
              </a:rPr>
              <a:t>s</a:t>
            </a:r>
            <a:r>
              <a:rPr lang="en-US" sz="4000" baseline="30000" smtClean="0"/>
              <a:t>2</a:t>
            </a:r>
            <a:r>
              <a:rPr lang="en-US" sz="4000" smtClean="0"/>
              <a:t> so much lower than in the investment timing example?</a:t>
            </a:r>
            <a:r>
              <a:rPr lang="en-US" smtClean="0"/>
              <a:t>  </a:t>
            </a:r>
          </a:p>
        </p:txBody>
      </p:sp>
      <p:sp>
        <p:nvSpPr>
          <p:cNvPr id="52227" name="Rectangle 3"/>
          <p:cNvSpPr>
            <a:spLocks noGrp="1" noChangeArrowheads="1"/>
          </p:cNvSpPr>
          <p:nvPr>
            <p:ph idx="1"/>
          </p:nvPr>
        </p:nvSpPr>
        <p:spPr>
          <a:xfrm>
            <a:off x="685800" y="1981200"/>
            <a:ext cx="7924800" cy="4114800"/>
          </a:xfrm>
        </p:spPr>
        <p:txBody>
          <a:bodyPr/>
          <a:lstStyle/>
          <a:p>
            <a:pPr eaLnBrk="1" hangingPunct="1"/>
            <a:r>
              <a:rPr lang="en-US" smtClean="0">
                <a:latin typeface="Symbol" pitchFamily="18" charset="2"/>
              </a:rPr>
              <a:t>s</a:t>
            </a:r>
            <a:r>
              <a:rPr lang="en-US" baseline="30000" smtClean="0"/>
              <a:t>2</a:t>
            </a:r>
            <a:r>
              <a:rPr lang="en-US" smtClean="0"/>
              <a:t> has fallen, because the dispersion of cash flows for replication is the same as for the original project, even though it begins three years later.  This means the rate of return for the replication is less volatile.</a:t>
            </a:r>
          </a:p>
          <a:p>
            <a:pPr eaLnBrk="1" hangingPunct="1"/>
            <a:r>
              <a:rPr lang="en-US" smtClean="0"/>
              <a:t>We will do sensitivity analysis later.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150938" y="646113"/>
            <a:ext cx="7793037" cy="877887"/>
          </a:xfrm>
        </p:spPr>
        <p:txBody>
          <a:bodyPr rtlCol="0">
            <a:normAutofit fontScale="90000"/>
          </a:bodyPr>
          <a:lstStyle/>
          <a:p>
            <a:pPr eaLnBrk="1" fontAlgn="auto" hangingPunct="1">
              <a:spcAft>
                <a:spcPts val="0"/>
              </a:spcAft>
              <a:defRPr/>
            </a:pPr>
            <a:r>
              <a:rPr lang="en-US" smtClean="0"/>
              <a:t>Estimating </a:t>
            </a:r>
            <a:r>
              <a:rPr lang="en-US" smtClean="0">
                <a:latin typeface="Symbol" pitchFamily="18" charset="2"/>
              </a:rPr>
              <a:t>s</a:t>
            </a:r>
            <a:r>
              <a:rPr lang="en-US" baseline="30000" smtClean="0"/>
              <a:t>2</a:t>
            </a:r>
            <a:r>
              <a:rPr lang="en-US" smtClean="0"/>
              <a:t> with the Indirect Method</a:t>
            </a:r>
          </a:p>
        </p:txBody>
      </p:sp>
      <p:sp>
        <p:nvSpPr>
          <p:cNvPr id="50217" name="Rectangle 47"/>
          <p:cNvSpPr>
            <a:spLocks noGrp="1" noChangeArrowheads="1"/>
          </p:cNvSpPr>
          <p:nvPr>
            <p:ph idx="1"/>
          </p:nvPr>
        </p:nvSpPr>
        <p:spPr>
          <a:xfrm>
            <a:off x="685800" y="1447800"/>
            <a:ext cx="7848600" cy="1219200"/>
          </a:xfrm>
        </p:spPr>
        <p:txBody>
          <a:bodyPr rtlCol="0">
            <a:normAutofit fontScale="92500" lnSpcReduction="20000"/>
          </a:bodyPr>
          <a:lstStyle/>
          <a:p>
            <a:pPr eaLnBrk="1" fontAlgn="auto" hangingPunct="1">
              <a:spcAft>
                <a:spcPts val="0"/>
              </a:spcAft>
              <a:buFont typeface="Arial" pitchFamily="34" charset="0"/>
              <a:buChar char="•"/>
              <a:defRPr/>
            </a:pPr>
            <a:r>
              <a:rPr lang="en-US" smtClean="0"/>
              <a:t>From earlier slides, we know the value of the project for each scenario at the expiration date.</a:t>
            </a:r>
            <a:endParaRPr lang="en-US" sz="4000" b="1" smtClean="0"/>
          </a:p>
          <a:p>
            <a:pPr eaLnBrk="1" fontAlgn="auto" hangingPunct="1">
              <a:spcAft>
                <a:spcPts val="0"/>
              </a:spcAft>
              <a:buFont typeface="Arial" pitchFamily="34" charset="0"/>
              <a:buChar char="•"/>
              <a:defRPr/>
            </a:pPr>
            <a:endParaRPr lang="en-US" smtClean="0"/>
          </a:p>
        </p:txBody>
      </p:sp>
      <p:sp>
        <p:nvSpPr>
          <p:cNvPr id="53252" name="Rectangle 3"/>
          <p:cNvSpPr>
            <a:spLocks noChangeArrowheads="1"/>
          </p:cNvSpPr>
          <p:nvPr/>
        </p:nvSpPr>
        <p:spPr bwMode="auto">
          <a:xfrm>
            <a:off x="2962275" y="3048000"/>
            <a:ext cx="3249613" cy="3352800"/>
          </a:xfrm>
          <a:prstGeom prst="rect">
            <a:avLst/>
          </a:prstGeom>
          <a:noFill/>
          <a:ln w="38100">
            <a:solidFill>
              <a:schemeClr val="tx1"/>
            </a:solidFill>
            <a:miter lim="800000"/>
            <a:headEnd/>
            <a:tailEnd/>
          </a:ln>
        </p:spPr>
        <p:txBody>
          <a:bodyPr/>
          <a:lstStyle/>
          <a:p>
            <a:pPr>
              <a:lnSpc>
                <a:spcPct val="90000"/>
              </a:lnSpc>
            </a:pPr>
            <a:endParaRPr lang="en-US"/>
          </a:p>
        </p:txBody>
      </p:sp>
      <p:sp>
        <p:nvSpPr>
          <p:cNvPr id="53253" name="Rectangle 4"/>
          <p:cNvSpPr>
            <a:spLocks noChangeArrowheads="1"/>
          </p:cNvSpPr>
          <p:nvPr/>
        </p:nvSpPr>
        <p:spPr bwMode="auto">
          <a:xfrm>
            <a:off x="4924425" y="3108325"/>
            <a:ext cx="647700" cy="501650"/>
          </a:xfrm>
          <a:prstGeom prst="rect">
            <a:avLst/>
          </a:prstGeom>
          <a:noFill/>
          <a:ln w="9525">
            <a:noFill/>
            <a:miter lim="800000"/>
            <a:headEnd/>
            <a:tailEnd/>
          </a:ln>
        </p:spPr>
        <p:txBody>
          <a:bodyPr wrap="none" lIns="0" tIns="0" rIns="0" bIns="0">
            <a:spAutoFit/>
          </a:bodyPr>
          <a:lstStyle/>
          <a:p>
            <a:pPr eaLnBrk="0" hangingPunct="0"/>
            <a:r>
              <a:rPr lang="en-US" sz="29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53254" name="Rectangle 5"/>
          <p:cNvSpPr>
            <a:spLocks noChangeArrowheads="1"/>
          </p:cNvSpPr>
          <p:nvPr/>
        </p:nvSpPr>
        <p:spPr bwMode="auto">
          <a:xfrm>
            <a:off x="5399088" y="3289300"/>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53255" name="Rectangle 6"/>
          <p:cNvSpPr>
            <a:spLocks noChangeArrowheads="1"/>
          </p:cNvSpPr>
          <p:nvPr/>
        </p:nvSpPr>
        <p:spPr bwMode="auto">
          <a:xfrm>
            <a:off x="4811713" y="4067175"/>
            <a:ext cx="1392237" cy="501650"/>
          </a:xfrm>
          <a:prstGeom prst="rect">
            <a:avLst/>
          </a:prstGeom>
          <a:noFill/>
          <a:ln w="9525">
            <a:noFill/>
            <a:miter lim="800000"/>
            <a:headEnd/>
            <a:tailEnd/>
          </a:ln>
        </p:spPr>
        <p:txBody>
          <a:bodyPr wrap="none" lIns="0" tIns="0" rIns="0" bIns="0">
            <a:spAutoFit/>
          </a:bodyPr>
          <a:lstStyle/>
          <a:p>
            <a:pPr eaLnBrk="0" hangingPunct="0"/>
            <a:r>
              <a:rPr lang="en-US" sz="29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53256" name="Rectangle 7"/>
          <p:cNvSpPr>
            <a:spLocks noChangeArrowheads="1"/>
          </p:cNvSpPr>
          <p:nvPr/>
        </p:nvSpPr>
        <p:spPr bwMode="auto">
          <a:xfrm>
            <a:off x="3040063" y="4611688"/>
            <a:ext cx="742950" cy="388937"/>
          </a:xfrm>
          <a:prstGeom prst="rect">
            <a:avLst/>
          </a:prstGeom>
          <a:noFill/>
          <a:ln w="9525">
            <a:noFill/>
            <a:miter lim="800000"/>
            <a:headEnd/>
            <a:tailEnd/>
          </a:ln>
        </p:spPr>
        <p:txBody>
          <a:bodyPr wrap="none" lIns="0" tIns="0" rIns="0" bIns="0">
            <a:spAutoFit/>
          </a:bodyPr>
          <a:lstStyle/>
          <a:p>
            <a:pPr eaLnBrk="0" hangingPunct="0"/>
            <a:r>
              <a:rPr lang="en-US" sz="23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53257" name="Rectangle 8"/>
          <p:cNvSpPr>
            <a:spLocks noChangeArrowheads="1"/>
          </p:cNvSpPr>
          <p:nvPr/>
        </p:nvSpPr>
        <p:spPr bwMode="auto">
          <a:xfrm>
            <a:off x="3040063" y="5078413"/>
            <a:ext cx="1166812" cy="388937"/>
          </a:xfrm>
          <a:prstGeom prst="rect">
            <a:avLst/>
          </a:prstGeom>
          <a:noFill/>
          <a:ln w="9525">
            <a:noFill/>
            <a:miter lim="800000"/>
            <a:headEnd/>
            <a:tailEnd/>
          </a:ln>
        </p:spPr>
        <p:txBody>
          <a:bodyPr wrap="none" lIns="0" tIns="0" rIns="0" bIns="0">
            <a:spAutoFit/>
          </a:bodyPr>
          <a:lstStyle/>
          <a:p>
            <a:pPr eaLnBrk="0" hangingPunct="0"/>
            <a:r>
              <a:rPr lang="en-US" sz="23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53258" name="Rectangle 9"/>
          <p:cNvSpPr>
            <a:spLocks noChangeArrowheads="1"/>
          </p:cNvSpPr>
          <p:nvPr/>
        </p:nvSpPr>
        <p:spPr bwMode="auto">
          <a:xfrm>
            <a:off x="4906963" y="5000625"/>
            <a:ext cx="1201737" cy="501650"/>
          </a:xfrm>
          <a:prstGeom prst="rect">
            <a:avLst/>
          </a:prstGeom>
          <a:noFill/>
          <a:ln w="9525">
            <a:noFill/>
            <a:miter lim="800000"/>
            <a:headEnd/>
            <a:tailEnd/>
          </a:ln>
        </p:spPr>
        <p:txBody>
          <a:bodyPr wrap="none" lIns="0" tIns="0" rIns="0" bIns="0">
            <a:spAutoFit/>
          </a:bodyPr>
          <a:lstStyle/>
          <a:p>
            <a:pPr eaLnBrk="0" hangingPunct="0"/>
            <a:r>
              <a:rPr lang="en-US" sz="29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53259" name="Rectangle 10"/>
          <p:cNvSpPr>
            <a:spLocks noChangeArrowheads="1"/>
          </p:cNvSpPr>
          <p:nvPr/>
        </p:nvSpPr>
        <p:spPr bwMode="auto">
          <a:xfrm>
            <a:off x="3040063" y="5545138"/>
            <a:ext cx="682625" cy="388937"/>
          </a:xfrm>
          <a:prstGeom prst="rect">
            <a:avLst/>
          </a:prstGeom>
          <a:noFill/>
          <a:ln w="9525">
            <a:noFill/>
            <a:miter lim="800000"/>
            <a:headEnd/>
            <a:tailEnd/>
          </a:ln>
        </p:spPr>
        <p:txBody>
          <a:bodyPr wrap="none" lIns="0" tIns="0" rIns="0" bIns="0">
            <a:spAutoFit/>
          </a:bodyPr>
          <a:lstStyle/>
          <a:p>
            <a:pPr eaLnBrk="0" hangingPunct="0"/>
            <a:r>
              <a:rPr lang="en-US" sz="23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53260" name="Rectangle 11"/>
          <p:cNvSpPr>
            <a:spLocks noChangeArrowheads="1"/>
          </p:cNvSpPr>
          <p:nvPr/>
        </p:nvSpPr>
        <p:spPr bwMode="auto">
          <a:xfrm>
            <a:off x="4906963" y="5934075"/>
            <a:ext cx="1201737" cy="501650"/>
          </a:xfrm>
          <a:prstGeom prst="rect">
            <a:avLst/>
          </a:prstGeom>
          <a:noFill/>
          <a:ln w="9525">
            <a:noFill/>
            <a:miter lim="800000"/>
            <a:headEnd/>
            <a:tailEnd/>
          </a:ln>
        </p:spPr>
        <p:txBody>
          <a:bodyPr wrap="none" lIns="0" tIns="0" rIns="0" bIns="0">
            <a:spAutoFit/>
          </a:bodyPr>
          <a:lstStyle/>
          <a:p>
            <a:pPr eaLnBrk="0" hangingPunct="0"/>
            <a:r>
              <a:rPr lang="en-US" sz="29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53261" name="Line 12"/>
          <p:cNvSpPr>
            <a:spLocks noChangeShapeType="1"/>
          </p:cNvSpPr>
          <p:nvPr/>
        </p:nvSpPr>
        <p:spPr bwMode="auto">
          <a:xfrm>
            <a:off x="4570413" y="4033838"/>
            <a:ext cx="1587" cy="500062"/>
          </a:xfrm>
          <a:prstGeom prst="line">
            <a:avLst/>
          </a:prstGeom>
          <a:noFill/>
          <a:ln w="0">
            <a:solidFill>
              <a:srgbClr val="000000"/>
            </a:solidFill>
            <a:round/>
            <a:headEnd/>
            <a:tailEnd/>
          </a:ln>
        </p:spPr>
        <p:txBody>
          <a:bodyPr/>
          <a:lstStyle/>
          <a:p>
            <a:endParaRPr lang="en-US"/>
          </a:p>
        </p:txBody>
      </p:sp>
      <p:sp>
        <p:nvSpPr>
          <p:cNvPr id="53262" name="Rectangle 13"/>
          <p:cNvSpPr>
            <a:spLocks noChangeArrowheads="1"/>
          </p:cNvSpPr>
          <p:nvPr/>
        </p:nvSpPr>
        <p:spPr bwMode="auto">
          <a:xfrm>
            <a:off x="4570413" y="4033838"/>
            <a:ext cx="33337" cy="500062"/>
          </a:xfrm>
          <a:prstGeom prst="rect">
            <a:avLst/>
          </a:prstGeom>
          <a:solidFill>
            <a:srgbClr val="000000"/>
          </a:solidFill>
          <a:ln w="9525">
            <a:noFill/>
            <a:miter lim="800000"/>
            <a:headEnd/>
            <a:tailEnd/>
          </a:ln>
        </p:spPr>
        <p:txBody>
          <a:bodyPr/>
          <a:lstStyle/>
          <a:p>
            <a:pPr>
              <a:lnSpc>
                <a:spcPct val="90000"/>
              </a:lnSpc>
            </a:pPr>
            <a:endParaRPr lang="en-US"/>
          </a:p>
        </p:txBody>
      </p:sp>
      <p:sp>
        <p:nvSpPr>
          <p:cNvPr id="53263" name="Line 14"/>
          <p:cNvSpPr>
            <a:spLocks noChangeShapeType="1"/>
          </p:cNvSpPr>
          <p:nvPr/>
        </p:nvSpPr>
        <p:spPr bwMode="auto">
          <a:xfrm>
            <a:off x="6176963" y="4067175"/>
            <a:ext cx="1587" cy="466725"/>
          </a:xfrm>
          <a:prstGeom prst="line">
            <a:avLst/>
          </a:prstGeom>
          <a:noFill/>
          <a:ln w="0">
            <a:solidFill>
              <a:srgbClr val="000000"/>
            </a:solidFill>
            <a:round/>
            <a:headEnd/>
            <a:tailEnd/>
          </a:ln>
        </p:spPr>
        <p:txBody>
          <a:bodyPr/>
          <a:lstStyle/>
          <a:p>
            <a:endParaRPr lang="en-US"/>
          </a:p>
        </p:txBody>
      </p:sp>
      <p:sp>
        <p:nvSpPr>
          <p:cNvPr id="53264" name="Rectangle 15"/>
          <p:cNvSpPr>
            <a:spLocks noChangeArrowheads="1"/>
          </p:cNvSpPr>
          <p:nvPr/>
        </p:nvSpPr>
        <p:spPr bwMode="auto">
          <a:xfrm>
            <a:off x="6176963" y="4067175"/>
            <a:ext cx="34925" cy="466725"/>
          </a:xfrm>
          <a:prstGeom prst="rect">
            <a:avLst/>
          </a:prstGeom>
          <a:solidFill>
            <a:srgbClr val="000000"/>
          </a:solidFill>
          <a:ln w="9525">
            <a:noFill/>
            <a:miter lim="800000"/>
            <a:headEnd/>
            <a:tailEnd/>
          </a:ln>
        </p:spPr>
        <p:txBody>
          <a:bodyPr/>
          <a:lstStyle/>
          <a:p>
            <a:pPr>
              <a:lnSpc>
                <a:spcPct val="90000"/>
              </a:lnSpc>
            </a:pPr>
            <a:endParaRPr lang="en-US"/>
          </a:p>
        </p:txBody>
      </p:sp>
      <p:sp>
        <p:nvSpPr>
          <p:cNvPr id="53265" name="Line 16"/>
          <p:cNvSpPr>
            <a:spLocks noChangeShapeType="1"/>
          </p:cNvSpPr>
          <p:nvPr/>
        </p:nvSpPr>
        <p:spPr bwMode="auto">
          <a:xfrm>
            <a:off x="4570413" y="4965700"/>
            <a:ext cx="1587" cy="501650"/>
          </a:xfrm>
          <a:prstGeom prst="line">
            <a:avLst/>
          </a:prstGeom>
          <a:noFill/>
          <a:ln w="0">
            <a:solidFill>
              <a:srgbClr val="000000"/>
            </a:solidFill>
            <a:round/>
            <a:headEnd/>
            <a:tailEnd/>
          </a:ln>
        </p:spPr>
        <p:txBody>
          <a:bodyPr/>
          <a:lstStyle/>
          <a:p>
            <a:endParaRPr lang="en-US"/>
          </a:p>
        </p:txBody>
      </p:sp>
      <p:sp>
        <p:nvSpPr>
          <p:cNvPr id="53266" name="Rectangle 17"/>
          <p:cNvSpPr>
            <a:spLocks noChangeArrowheads="1"/>
          </p:cNvSpPr>
          <p:nvPr/>
        </p:nvSpPr>
        <p:spPr bwMode="auto">
          <a:xfrm>
            <a:off x="4570413" y="4965700"/>
            <a:ext cx="33337" cy="501650"/>
          </a:xfrm>
          <a:prstGeom prst="rect">
            <a:avLst/>
          </a:prstGeom>
          <a:solidFill>
            <a:srgbClr val="000000"/>
          </a:solidFill>
          <a:ln w="9525">
            <a:noFill/>
            <a:miter lim="800000"/>
            <a:headEnd/>
            <a:tailEnd/>
          </a:ln>
        </p:spPr>
        <p:txBody>
          <a:bodyPr/>
          <a:lstStyle/>
          <a:p>
            <a:pPr>
              <a:lnSpc>
                <a:spcPct val="90000"/>
              </a:lnSpc>
            </a:pPr>
            <a:endParaRPr lang="en-US"/>
          </a:p>
        </p:txBody>
      </p:sp>
      <p:sp>
        <p:nvSpPr>
          <p:cNvPr id="53267" name="Line 18"/>
          <p:cNvSpPr>
            <a:spLocks noChangeShapeType="1"/>
          </p:cNvSpPr>
          <p:nvPr/>
        </p:nvSpPr>
        <p:spPr bwMode="auto">
          <a:xfrm>
            <a:off x="6176963" y="5000625"/>
            <a:ext cx="1587" cy="466725"/>
          </a:xfrm>
          <a:prstGeom prst="line">
            <a:avLst/>
          </a:prstGeom>
          <a:noFill/>
          <a:ln w="0">
            <a:solidFill>
              <a:srgbClr val="000000"/>
            </a:solidFill>
            <a:round/>
            <a:headEnd/>
            <a:tailEnd/>
          </a:ln>
        </p:spPr>
        <p:txBody>
          <a:bodyPr/>
          <a:lstStyle/>
          <a:p>
            <a:endParaRPr lang="en-US"/>
          </a:p>
        </p:txBody>
      </p:sp>
      <p:sp>
        <p:nvSpPr>
          <p:cNvPr id="53268" name="Rectangle 19"/>
          <p:cNvSpPr>
            <a:spLocks noChangeArrowheads="1"/>
          </p:cNvSpPr>
          <p:nvPr/>
        </p:nvSpPr>
        <p:spPr bwMode="auto">
          <a:xfrm>
            <a:off x="6176963" y="5000625"/>
            <a:ext cx="34925" cy="466725"/>
          </a:xfrm>
          <a:prstGeom prst="rect">
            <a:avLst/>
          </a:prstGeom>
          <a:solidFill>
            <a:srgbClr val="000000"/>
          </a:solidFill>
          <a:ln w="9525">
            <a:noFill/>
            <a:miter lim="800000"/>
            <a:headEnd/>
            <a:tailEnd/>
          </a:ln>
        </p:spPr>
        <p:txBody>
          <a:bodyPr/>
          <a:lstStyle/>
          <a:p>
            <a:pPr>
              <a:lnSpc>
                <a:spcPct val="90000"/>
              </a:lnSpc>
            </a:pPr>
            <a:endParaRPr lang="en-US"/>
          </a:p>
        </p:txBody>
      </p:sp>
      <p:sp>
        <p:nvSpPr>
          <p:cNvPr id="53269" name="Line 20"/>
          <p:cNvSpPr>
            <a:spLocks noChangeShapeType="1"/>
          </p:cNvSpPr>
          <p:nvPr/>
        </p:nvSpPr>
        <p:spPr bwMode="auto">
          <a:xfrm>
            <a:off x="4570413" y="5899150"/>
            <a:ext cx="1587" cy="501650"/>
          </a:xfrm>
          <a:prstGeom prst="line">
            <a:avLst/>
          </a:prstGeom>
          <a:noFill/>
          <a:ln w="0">
            <a:solidFill>
              <a:srgbClr val="000000"/>
            </a:solidFill>
            <a:round/>
            <a:headEnd/>
            <a:tailEnd/>
          </a:ln>
        </p:spPr>
        <p:txBody>
          <a:bodyPr/>
          <a:lstStyle/>
          <a:p>
            <a:endParaRPr lang="en-US"/>
          </a:p>
        </p:txBody>
      </p:sp>
      <p:sp>
        <p:nvSpPr>
          <p:cNvPr id="53270" name="Rectangle 21"/>
          <p:cNvSpPr>
            <a:spLocks noChangeArrowheads="1"/>
          </p:cNvSpPr>
          <p:nvPr/>
        </p:nvSpPr>
        <p:spPr bwMode="auto">
          <a:xfrm>
            <a:off x="4570413" y="5899150"/>
            <a:ext cx="33337" cy="501650"/>
          </a:xfrm>
          <a:prstGeom prst="rect">
            <a:avLst/>
          </a:prstGeom>
          <a:solidFill>
            <a:srgbClr val="000000"/>
          </a:solidFill>
          <a:ln w="9525">
            <a:noFill/>
            <a:miter lim="800000"/>
            <a:headEnd/>
            <a:tailEnd/>
          </a:ln>
        </p:spPr>
        <p:txBody>
          <a:bodyPr/>
          <a:lstStyle/>
          <a:p>
            <a:pPr>
              <a:lnSpc>
                <a:spcPct val="90000"/>
              </a:lnSpc>
            </a:pPr>
            <a:endParaRPr lang="en-US"/>
          </a:p>
        </p:txBody>
      </p:sp>
      <p:sp>
        <p:nvSpPr>
          <p:cNvPr id="53271" name="Line 22"/>
          <p:cNvSpPr>
            <a:spLocks noChangeShapeType="1"/>
          </p:cNvSpPr>
          <p:nvPr/>
        </p:nvSpPr>
        <p:spPr bwMode="auto">
          <a:xfrm>
            <a:off x="6176963" y="5934075"/>
            <a:ext cx="1587" cy="466725"/>
          </a:xfrm>
          <a:prstGeom prst="line">
            <a:avLst/>
          </a:prstGeom>
          <a:noFill/>
          <a:ln w="0">
            <a:solidFill>
              <a:srgbClr val="000000"/>
            </a:solidFill>
            <a:round/>
            <a:headEnd/>
            <a:tailEnd/>
          </a:ln>
        </p:spPr>
        <p:txBody>
          <a:bodyPr/>
          <a:lstStyle/>
          <a:p>
            <a:endParaRPr lang="en-US"/>
          </a:p>
        </p:txBody>
      </p:sp>
      <p:sp>
        <p:nvSpPr>
          <p:cNvPr id="53272" name="Rectangle 23"/>
          <p:cNvSpPr>
            <a:spLocks noChangeArrowheads="1"/>
          </p:cNvSpPr>
          <p:nvPr/>
        </p:nvSpPr>
        <p:spPr bwMode="auto">
          <a:xfrm>
            <a:off x="6176963" y="5934075"/>
            <a:ext cx="34925" cy="466725"/>
          </a:xfrm>
          <a:prstGeom prst="rect">
            <a:avLst/>
          </a:prstGeom>
          <a:solidFill>
            <a:srgbClr val="000000"/>
          </a:solidFill>
          <a:ln w="9525">
            <a:noFill/>
            <a:miter lim="800000"/>
            <a:headEnd/>
            <a:tailEnd/>
          </a:ln>
        </p:spPr>
        <p:txBody>
          <a:bodyPr/>
          <a:lstStyle/>
          <a:p>
            <a:pPr>
              <a:lnSpc>
                <a:spcPct val="90000"/>
              </a:lnSpc>
            </a:pPr>
            <a:endParaRPr lang="en-US"/>
          </a:p>
        </p:txBody>
      </p:sp>
      <p:sp>
        <p:nvSpPr>
          <p:cNvPr id="53273" name="Line 24"/>
          <p:cNvSpPr>
            <a:spLocks noChangeShapeType="1"/>
          </p:cNvSpPr>
          <p:nvPr/>
        </p:nvSpPr>
        <p:spPr bwMode="auto">
          <a:xfrm>
            <a:off x="2979738" y="3567113"/>
            <a:ext cx="3224212" cy="1587"/>
          </a:xfrm>
          <a:prstGeom prst="line">
            <a:avLst/>
          </a:prstGeom>
          <a:noFill/>
          <a:ln w="0">
            <a:solidFill>
              <a:srgbClr val="000000"/>
            </a:solidFill>
            <a:round/>
            <a:headEnd/>
            <a:tailEnd/>
          </a:ln>
        </p:spPr>
        <p:txBody>
          <a:bodyPr/>
          <a:lstStyle/>
          <a:p>
            <a:endParaRPr lang="en-US"/>
          </a:p>
        </p:txBody>
      </p:sp>
      <p:sp>
        <p:nvSpPr>
          <p:cNvPr id="53274" name="Rectangle 25"/>
          <p:cNvSpPr>
            <a:spLocks noChangeArrowheads="1"/>
          </p:cNvSpPr>
          <p:nvPr/>
        </p:nvSpPr>
        <p:spPr bwMode="auto">
          <a:xfrm>
            <a:off x="2979738" y="3567113"/>
            <a:ext cx="3224212" cy="33337"/>
          </a:xfrm>
          <a:prstGeom prst="rect">
            <a:avLst/>
          </a:prstGeom>
          <a:solidFill>
            <a:srgbClr val="000000"/>
          </a:solidFill>
          <a:ln w="9525">
            <a:noFill/>
            <a:miter lim="800000"/>
            <a:headEnd/>
            <a:tailEnd/>
          </a:ln>
        </p:spPr>
        <p:txBody>
          <a:bodyPr/>
          <a:lstStyle/>
          <a:p>
            <a:pPr>
              <a:lnSpc>
                <a:spcPct val="90000"/>
              </a:lnSpc>
            </a:pPr>
            <a:endParaRPr lang="en-US"/>
          </a:p>
        </p:txBody>
      </p:sp>
      <p:sp>
        <p:nvSpPr>
          <p:cNvPr id="53275" name="Line 26"/>
          <p:cNvSpPr>
            <a:spLocks noChangeShapeType="1"/>
          </p:cNvSpPr>
          <p:nvPr/>
        </p:nvSpPr>
        <p:spPr bwMode="auto">
          <a:xfrm>
            <a:off x="4603750" y="4033838"/>
            <a:ext cx="1608138" cy="1587"/>
          </a:xfrm>
          <a:prstGeom prst="line">
            <a:avLst/>
          </a:prstGeom>
          <a:noFill/>
          <a:ln w="0">
            <a:solidFill>
              <a:srgbClr val="000000"/>
            </a:solidFill>
            <a:round/>
            <a:headEnd/>
            <a:tailEnd/>
          </a:ln>
        </p:spPr>
        <p:txBody>
          <a:bodyPr/>
          <a:lstStyle/>
          <a:p>
            <a:endParaRPr lang="en-US"/>
          </a:p>
        </p:txBody>
      </p:sp>
      <p:sp>
        <p:nvSpPr>
          <p:cNvPr id="53276" name="Rectangle 27"/>
          <p:cNvSpPr>
            <a:spLocks noChangeArrowheads="1"/>
          </p:cNvSpPr>
          <p:nvPr/>
        </p:nvSpPr>
        <p:spPr bwMode="auto">
          <a:xfrm>
            <a:off x="4603750" y="4033838"/>
            <a:ext cx="1608138" cy="33337"/>
          </a:xfrm>
          <a:prstGeom prst="rect">
            <a:avLst/>
          </a:prstGeom>
          <a:solidFill>
            <a:srgbClr val="000000"/>
          </a:solidFill>
          <a:ln w="9525">
            <a:noFill/>
            <a:miter lim="800000"/>
            <a:headEnd/>
            <a:tailEnd/>
          </a:ln>
        </p:spPr>
        <p:txBody>
          <a:bodyPr/>
          <a:lstStyle/>
          <a:p>
            <a:pPr>
              <a:lnSpc>
                <a:spcPct val="90000"/>
              </a:lnSpc>
            </a:pPr>
            <a:endParaRPr lang="en-US"/>
          </a:p>
        </p:txBody>
      </p:sp>
      <p:sp>
        <p:nvSpPr>
          <p:cNvPr id="53277" name="Line 28"/>
          <p:cNvSpPr>
            <a:spLocks noChangeShapeType="1"/>
          </p:cNvSpPr>
          <p:nvPr/>
        </p:nvSpPr>
        <p:spPr bwMode="auto">
          <a:xfrm>
            <a:off x="4603750" y="4498975"/>
            <a:ext cx="1608138" cy="1588"/>
          </a:xfrm>
          <a:prstGeom prst="line">
            <a:avLst/>
          </a:prstGeom>
          <a:noFill/>
          <a:ln w="0">
            <a:solidFill>
              <a:srgbClr val="000000"/>
            </a:solidFill>
            <a:round/>
            <a:headEnd/>
            <a:tailEnd/>
          </a:ln>
        </p:spPr>
        <p:txBody>
          <a:bodyPr/>
          <a:lstStyle/>
          <a:p>
            <a:endParaRPr lang="en-US"/>
          </a:p>
        </p:txBody>
      </p:sp>
      <p:sp>
        <p:nvSpPr>
          <p:cNvPr id="53278" name="Rectangle 29"/>
          <p:cNvSpPr>
            <a:spLocks noChangeArrowheads="1"/>
          </p:cNvSpPr>
          <p:nvPr/>
        </p:nvSpPr>
        <p:spPr bwMode="auto">
          <a:xfrm>
            <a:off x="4603750" y="4498975"/>
            <a:ext cx="1608138"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53279" name="Line 30"/>
          <p:cNvSpPr>
            <a:spLocks noChangeShapeType="1"/>
          </p:cNvSpPr>
          <p:nvPr/>
        </p:nvSpPr>
        <p:spPr bwMode="auto">
          <a:xfrm>
            <a:off x="4603750" y="4965700"/>
            <a:ext cx="1608138" cy="1588"/>
          </a:xfrm>
          <a:prstGeom prst="line">
            <a:avLst/>
          </a:prstGeom>
          <a:noFill/>
          <a:ln w="0">
            <a:solidFill>
              <a:srgbClr val="000000"/>
            </a:solidFill>
            <a:round/>
            <a:headEnd/>
            <a:tailEnd/>
          </a:ln>
        </p:spPr>
        <p:txBody>
          <a:bodyPr/>
          <a:lstStyle/>
          <a:p>
            <a:endParaRPr lang="en-US"/>
          </a:p>
        </p:txBody>
      </p:sp>
      <p:sp>
        <p:nvSpPr>
          <p:cNvPr id="53280" name="Rectangle 31"/>
          <p:cNvSpPr>
            <a:spLocks noChangeArrowheads="1"/>
          </p:cNvSpPr>
          <p:nvPr/>
        </p:nvSpPr>
        <p:spPr bwMode="auto">
          <a:xfrm>
            <a:off x="4603750" y="4965700"/>
            <a:ext cx="1608138"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53281" name="Line 32"/>
          <p:cNvSpPr>
            <a:spLocks noChangeShapeType="1"/>
          </p:cNvSpPr>
          <p:nvPr/>
        </p:nvSpPr>
        <p:spPr bwMode="auto">
          <a:xfrm>
            <a:off x="4603750" y="5432425"/>
            <a:ext cx="1608138" cy="1588"/>
          </a:xfrm>
          <a:prstGeom prst="line">
            <a:avLst/>
          </a:prstGeom>
          <a:noFill/>
          <a:ln w="0">
            <a:solidFill>
              <a:srgbClr val="000000"/>
            </a:solidFill>
            <a:round/>
            <a:headEnd/>
            <a:tailEnd/>
          </a:ln>
        </p:spPr>
        <p:txBody>
          <a:bodyPr/>
          <a:lstStyle/>
          <a:p>
            <a:endParaRPr lang="en-US"/>
          </a:p>
        </p:txBody>
      </p:sp>
      <p:sp>
        <p:nvSpPr>
          <p:cNvPr id="53282" name="Rectangle 33"/>
          <p:cNvSpPr>
            <a:spLocks noChangeArrowheads="1"/>
          </p:cNvSpPr>
          <p:nvPr/>
        </p:nvSpPr>
        <p:spPr bwMode="auto">
          <a:xfrm>
            <a:off x="4603750" y="5432425"/>
            <a:ext cx="1608138"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53283" name="Line 34"/>
          <p:cNvSpPr>
            <a:spLocks noChangeShapeType="1"/>
          </p:cNvSpPr>
          <p:nvPr/>
        </p:nvSpPr>
        <p:spPr bwMode="auto">
          <a:xfrm>
            <a:off x="4603750" y="5899150"/>
            <a:ext cx="1608138" cy="1588"/>
          </a:xfrm>
          <a:prstGeom prst="line">
            <a:avLst/>
          </a:prstGeom>
          <a:noFill/>
          <a:ln w="0">
            <a:solidFill>
              <a:srgbClr val="000000"/>
            </a:solidFill>
            <a:round/>
            <a:headEnd/>
            <a:tailEnd/>
          </a:ln>
        </p:spPr>
        <p:txBody>
          <a:bodyPr/>
          <a:lstStyle/>
          <a:p>
            <a:endParaRPr lang="en-US"/>
          </a:p>
        </p:txBody>
      </p:sp>
      <p:sp>
        <p:nvSpPr>
          <p:cNvPr id="53284" name="Rectangle 35"/>
          <p:cNvSpPr>
            <a:spLocks noChangeArrowheads="1"/>
          </p:cNvSpPr>
          <p:nvPr/>
        </p:nvSpPr>
        <p:spPr bwMode="auto">
          <a:xfrm>
            <a:off x="4603750" y="5899150"/>
            <a:ext cx="1608138"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53285" name="Line 36"/>
          <p:cNvSpPr>
            <a:spLocks noChangeShapeType="1"/>
          </p:cNvSpPr>
          <p:nvPr/>
        </p:nvSpPr>
        <p:spPr bwMode="auto">
          <a:xfrm>
            <a:off x="4603750" y="6365875"/>
            <a:ext cx="1608138" cy="1588"/>
          </a:xfrm>
          <a:prstGeom prst="line">
            <a:avLst/>
          </a:prstGeom>
          <a:noFill/>
          <a:ln w="0">
            <a:solidFill>
              <a:srgbClr val="000000"/>
            </a:solidFill>
            <a:round/>
            <a:headEnd/>
            <a:tailEnd/>
          </a:ln>
        </p:spPr>
        <p:txBody>
          <a:bodyPr/>
          <a:lstStyle/>
          <a:p>
            <a:endParaRPr lang="en-US"/>
          </a:p>
        </p:txBody>
      </p:sp>
      <p:sp>
        <p:nvSpPr>
          <p:cNvPr id="53286" name="Rectangle 37"/>
          <p:cNvSpPr>
            <a:spLocks noChangeArrowheads="1"/>
          </p:cNvSpPr>
          <p:nvPr/>
        </p:nvSpPr>
        <p:spPr bwMode="auto">
          <a:xfrm>
            <a:off x="4603750" y="6365875"/>
            <a:ext cx="1608138" cy="34925"/>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38"/>
          <p:cNvGrpSpPr>
            <a:grpSpLocks/>
          </p:cNvGrpSpPr>
          <p:nvPr/>
        </p:nvGrpSpPr>
        <p:grpSpPr bwMode="auto">
          <a:xfrm>
            <a:off x="4086225" y="4310063"/>
            <a:ext cx="484188" cy="406400"/>
            <a:chOff x="2574" y="2715"/>
            <a:chExt cx="305" cy="256"/>
          </a:xfrm>
        </p:grpSpPr>
        <p:sp>
          <p:nvSpPr>
            <p:cNvPr id="53294" name="Line 39"/>
            <p:cNvSpPr>
              <a:spLocks noChangeShapeType="1"/>
            </p:cNvSpPr>
            <p:nvPr/>
          </p:nvSpPr>
          <p:spPr bwMode="auto">
            <a:xfrm flipV="1">
              <a:off x="2574" y="2829"/>
              <a:ext cx="169" cy="142"/>
            </a:xfrm>
            <a:prstGeom prst="line">
              <a:avLst/>
            </a:prstGeom>
            <a:noFill/>
            <a:ln w="34925">
              <a:solidFill>
                <a:srgbClr val="000000"/>
              </a:solidFill>
              <a:round/>
              <a:headEnd/>
              <a:tailEnd/>
            </a:ln>
          </p:spPr>
          <p:txBody>
            <a:bodyPr/>
            <a:lstStyle/>
            <a:p>
              <a:endParaRPr lang="en-US"/>
            </a:p>
          </p:txBody>
        </p:sp>
        <p:sp>
          <p:nvSpPr>
            <p:cNvPr id="53295" name="Freeform 40"/>
            <p:cNvSpPr>
              <a:spLocks/>
            </p:cNvSpPr>
            <p:nvPr/>
          </p:nvSpPr>
          <p:spPr bwMode="auto">
            <a:xfrm>
              <a:off x="2672" y="2715"/>
              <a:ext cx="207" cy="196"/>
            </a:xfrm>
            <a:custGeom>
              <a:avLst/>
              <a:gdLst>
                <a:gd name="T0" fmla="*/ 125 w 207"/>
                <a:gd name="T1" fmla="*/ 196 h 196"/>
                <a:gd name="T2" fmla="*/ 207 w 207"/>
                <a:gd name="T3" fmla="*/ 0 h 196"/>
                <a:gd name="T4" fmla="*/ 0 w 207"/>
                <a:gd name="T5" fmla="*/ 54 h 196"/>
                <a:gd name="T6" fmla="*/ 125 w 207"/>
                <a:gd name="T7" fmla="*/ 196 h 196"/>
                <a:gd name="T8" fmla="*/ 0 60000 65536"/>
                <a:gd name="T9" fmla="*/ 0 60000 65536"/>
                <a:gd name="T10" fmla="*/ 0 60000 65536"/>
                <a:gd name="T11" fmla="*/ 0 60000 65536"/>
                <a:gd name="T12" fmla="*/ 0 w 207"/>
                <a:gd name="T13" fmla="*/ 0 h 196"/>
                <a:gd name="T14" fmla="*/ 207 w 207"/>
                <a:gd name="T15" fmla="*/ 196 h 196"/>
              </a:gdLst>
              <a:ahLst/>
              <a:cxnLst>
                <a:cxn ang="T8">
                  <a:pos x="T0" y="T1"/>
                </a:cxn>
                <a:cxn ang="T9">
                  <a:pos x="T2" y="T3"/>
                </a:cxn>
                <a:cxn ang="T10">
                  <a:pos x="T4" y="T5"/>
                </a:cxn>
                <a:cxn ang="T11">
                  <a:pos x="T6" y="T7"/>
                </a:cxn>
              </a:cxnLst>
              <a:rect l="T12" t="T13" r="T14" b="T15"/>
              <a:pathLst>
                <a:path w="207" h="196">
                  <a:moveTo>
                    <a:pt x="125" y="196"/>
                  </a:moveTo>
                  <a:lnTo>
                    <a:pt x="207" y="0"/>
                  </a:lnTo>
                  <a:lnTo>
                    <a:pt x="0" y="54"/>
                  </a:lnTo>
                  <a:lnTo>
                    <a:pt x="125" y="196"/>
                  </a:lnTo>
                  <a:close/>
                </a:path>
              </a:pathLst>
            </a:custGeom>
            <a:solidFill>
              <a:srgbClr val="000000"/>
            </a:solidFill>
            <a:ln w="9525">
              <a:noFill/>
              <a:round/>
              <a:headEnd/>
              <a:tailEnd/>
            </a:ln>
          </p:spPr>
          <p:txBody>
            <a:bodyPr/>
            <a:lstStyle/>
            <a:p>
              <a:endParaRPr lang="en-US"/>
            </a:p>
          </p:txBody>
        </p:sp>
      </p:grpSp>
      <p:grpSp>
        <p:nvGrpSpPr>
          <p:cNvPr id="3" name="Group 41"/>
          <p:cNvGrpSpPr>
            <a:grpSpLocks/>
          </p:cNvGrpSpPr>
          <p:nvPr/>
        </p:nvGrpSpPr>
        <p:grpSpPr bwMode="auto">
          <a:xfrm>
            <a:off x="4292600" y="5105400"/>
            <a:ext cx="277813" cy="284163"/>
            <a:chOff x="2704" y="3216"/>
            <a:chExt cx="175" cy="179"/>
          </a:xfrm>
        </p:grpSpPr>
        <p:sp>
          <p:nvSpPr>
            <p:cNvPr id="53292" name="Line 42"/>
            <p:cNvSpPr>
              <a:spLocks noChangeShapeType="1"/>
            </p:cNvSpPr>
            <p:nvPr/>
          </p:nvSpPr>
          <p:spPr bwMode="auto">
            <a:xfrm>
              <a:off x="2704" y="3303"/>
              <a:ext cx="11" cy="1"/>
            </a:xfrm>
            <a:prstGeom prst="line">
              <a:avLst/>
            </a:prstGeom>
            <a:noFill/>
            <a:ln w="25400">
              <a:solidFill>
                <a:srgbClr val="000000"/>
              </a:solidFill>
              <a:round/>
              <a:headEnd/>
              <a:tailEnd/>
            </a:ln>
          </p:spPr>
          <p:txBody>
            <a:bodyPr/>
            <a:lstStyle/>
            <a:p>
              <a:endParaRPr lang="en-US"/>
            </a:p>
          </p:txBody>
        </p:sp>
        <p:sp>
          <p:nvSpPr>
            <p:cNvPr id="53293" name="Freeform 43"/>
            <p:cNvSpPr>
              <a:spLocks/>
            </p:cNvSpPr>
            <p:nvPr/>
          </p:nvSpPr>
          <p:spPr bwMode="auto">
            <a:xfrm>
              <a:off x="2704" y="3216"/>
              <a:ext cx="175" cy="179"/>
            </a:xfrm>
            <a:custGeom>
              <a:avLst/>
              <a:gdLst>
                <a:gd name="T0" fmla="*/ 0 w 175"/>
                <a:gd name="T1" fmla="*/ 179 h 179"/>
                <a:gd name="T2" fmla="*/ 175 w 175"/>
                <a:gd name="T3" fmla="*/ 87 h 179"/>
                <a:gd name="T4" fmla="*/ 0 w 175"/>
                <a:gd name="T5" fmla="*/ 0 h 179"/>
                <a:gd name="T6" fmla="*/ 0 w 175"/>
                <a:gd name="T7" fmla="*/ 179 h 179"/>
                <a:gd name="T8" fmla="*/ 0 60000 65536"/>
                <a:gd name="T9" fmla="*/ 0 60000 65536"/>
                <a:gd name="T10" fmla="*/ 0 60000 65536"/>
                <a:gd name="T11" fmla="*/ 0 60000 65536"/>
                <a:gd name="T12" fmla="*/ 0 w 175"/>
                <a:gd name="T13" fmla="*/ 0 h 179"/>
                <a:gd name="T14" fmla="*/ 175 w 175"/>
                <a:gd name="T15" fmla="*/ 179 h 179"/>
              </a:gdLst>
              <a:ahLst/>
              <a:cxnLst>
                <a:cxn ang="T8">
                  <a:pos x="T0" y="T1"/>
                </a:cxn>
                <a:cxn ang="T9">
                  <a:pos x="T2" y="T3"/>
                </a:cxn>
                <a:cxn ang="T10">
                  <a:pos x="T4" y="T5"/>
                </a:cxn>
                <a:cxn ang="T11">
                  <a:pos x="T6" y="T7"/>
                </a:cxn>
              </a:cxnLst>
              <a:rect l="T12" t="T13" r="T14" b="T15"/>
              <a:pathLst>
                <a:path w="175" h="179">
                  <a:moveTo>
                    <a:pt x="0" y="179"/>
                  </a:moveTo>
                  <a:lnTo>
                    <a:pt x="175" y="87"/>
                  </a:lnTo>
                  <a:lnTo>
                    <a:pt x="0" y="0"/>
                  </a:lnTo>
                  <a:lnTo>
                    <a:pt x="0" y="179"/>
                  </a:lnTo>
                  <a:close/>
                </a:path>
              </a:pathLst>
            </a:custGeom>
            <a:solidFill>
              <a:srgbClr val="000000"/>
            </a:solidFill>
            <a:ln w="9525">
              <a:noFill/>
              <a:round/>
              <a:headEnd/>
              <a:tailEnd/>
            </a:ln>
          </p:spPr>
          <p:txBody>
            <a:bodyPr/>
            <a:lstStyle/>
            <a:p>
              <a:endParaRPr lang="en-US"/>
            </a:p>
          </p:txBody>
        </p:sp>
      </p:grpSp>
      <p:grpSp>
        <p:nvGrpSpPr>
          <p:cNvPr id="4" name="Group 44"/>
          <p:cNvGrpSpPr>
            <a:grpSpLocks/>
          </p:cNvGrpSpPr>
          <p:nvPr/>
        </p:nvGrpSpPr>
        <p:grpSpPr bwMode="auto">
          <a:xfrm>
            <a:off x="3783013" y="5788025"/>
            <a:ext cx="787400" cy="344488"/>
            <a:chOff x="2383" y="3646"/>
            <a:chExt cx="496" cy="217"/>
          </a:xfrm>
        </p:grpSpPr>
        <p:sp>
          <p:nvSpPr>
            <p:cNvPr id="53290" name="Line 45"/>
            <p:cNvSpPr>
              <a:spLocks noChangeShapeType="1"/>
            </p:cNvSpPr>
            <p:nvPr/>
          </p:nvSpPr>
          <p:spPr bwMode="auto">
            <a:xfrm>
              <a:off x="2383" y="3646"/>
              <a:ext cx="343" cy="130"/>
            </a:xfrm>
            <a:prstGeom prst="line">
              <a:avLst/>
            </a:prstGeom>
            <a:noFill/>
            <a:ln w="25400">
              <a:solidFill>
                <a:srgbClr val="000000"/>
              </a:solidFill>
              <a:round/>
              <a:headEnd/>
              <a:tailEnd/>
            </a:ln>
          </p:spPr>
          <p:txBody>
            <a:bodyPr/>
            <a:lstStyle/>
            <a:p>
              <a:endParaRPr lang="en-US"/>
            </a:p>
          </p:txBody>
        </p:sp>
        <p:sp>
          <p:nvSpPr>
            <p:cNvPr id="53291" name="Freeform 46"/>
            <p:cNvSpPr>
              <a:spLocks/>
            </p:cNvSpPr>
            <p:nvPr/>
          </p:nvSpPr>
          <p:spPr bwMode="auto">
            <a:xfrm>
              <a:off x="2683" y="3695"/>
              <a:ext cx="196" cy="168"/>
            </a:xfrm>
            <a:custGeom>
              <a:avLst/>
              <a:gdLst>
                <a:gd name="T0" fmla="*/ 0 w 196"/>
                <a:gd name="T1" fmla="*/ 168 h 168"/>
                <a:gd name="T2" fmla="*/ 196 w 196"/>
                <a:gd name="T3" fmla="*/ 141 h 168"/>
                <a:gd name="T4" fmla="*/ 60 w 196"/>
                <a:gd name="T5" fmla="*/ 0 h 168"/>
                <a:gd name="T6" fmla="*/ 0 w 196"/>
                <a:gd name="T7" fmla="*/ 168 h 168"/>
                <a:gd name="T8" fmla="*/ 0 60000 65536"/>
                <a:gd name="T9" fmla="*/ 0 60000 65536"/>
                <a:gd name="T10" fmla="*/ 0 60000 65536"/>
                <a:gd name="T11" fmla="*/ 0 60000 65536"/>
                <a:gd name="T12" fmla="*/ 0 w 196"/>
                <a:gd name="T13" fmla="*/ 0 h 168"/>
                <a:gd name="T14" fmla="*/ 196 w 196"/>
                <a:gd name="T15" fmla="*/ 168 h 168"/>
              </a:gdLst>
              <a:ahLst/>
              <a:cxnLst>
                <a:cxn ang="T8">
                  <a:pos x="T0" y="T1"/>
                </a:cxn>
                <a:cxn ang="T9">
                  <a:pos x="T2" y="T3"/>
                </a:cxn>
                <a:cxn ang="T10">
                  <a:pos x="T4" y="T5"/>
                </a:cxn>
                <a:cxn ang="T11">
                  <a:pos x="T6" y="T7"/>
                </a:cxn>
              </a:cxnLst>
              <a:rect l="T12" t="T13" r="T14" b="T15"/>
              <a:pathLst>
                <a:path w="196" h="168">
                  <a:moveTo>
                    <a:pt x="0" y="168"/>
                  </a:moveTo>
                  <a:lnTo>
                    <a:pt x="196" y="141"/>
                  </a:lnTo>
                  <a:lnTo>
                    <a:pt x="60" y="0"/>
                  </a:lnTo>
                  <a:lnTo>
                    <a:pt x="0" y="168"/>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2057400" y="5486400"/>
            <a:ext cx="1162050" cy="438150"/>
          </a:xfrm>
          <a:prstGeom prst="rect">
            <a:avLst/>
          </a:prstGeom>
          <a:solidFill>
            <a:schemeClr val="folHlink"/>
          </a:solidFill>
          <a:ln w="12700">
            <a:noFill/>
            <a:miter lim="800000"/>
            <a:headEnd type="none" w="sm" len="sm"/>
            <a:tailEnd type="none" w="sm" len="sm"/>
          </a:ln>
        </p:spPr>
        <p:txBody>
          <a:bodyPr wrap="none" anchor="ctr"/>
          <a:lstStyle/>
          <a:p>
            <a:pPr>
              <a:lnSpc>
                <a:spcPct val="90000"/>
              </a:lnSpc>
            </a:pPr>
            <a:endParaRPr lang="en-US"/>
          </a:p>
        </p:txBody>
      </p:sp>
      <p:sp>
        <p:nvSpPr>
          <p:cNvPr id="54275" name="Rectangle 3"/>
          <p:cNvSpPr>
            <a:spLocks noChangeArrowheads="1"/>
          </p:cNvSpPr>
          <p:nvPr/>
        </p:nvSpPr>
        <p:spPr bwMode="auto">
          <a:xfrm>
            <a:off x="2286000" y="3028950"/>
            <a:ext cx="1485900" cy="476250"/>
          </a:xfrm>
          <a:prstGeom prst="rect">
            <a:avLst/>
          </a:prstGeom>
          <a:solidFill>
            <a:schemeClr val="folHlink"/>
          </a:solidFill>
          <a:ln w="12700">
            <a:noFill/>
            <a:miter lim="800000"/>
            <a:headEnd type="none" w="sm" len="sm"/>
            <a:tailEnd type="none" w="sm" len="sm"/>
          </a:ln>
        </p:spPr>
        <p:txBody>
          <a:bodyPr wrap="none" anchor="ctr"/>
          <a:lstStyle/>
          <a:p>
            <a:pPr>
              <a:lnSpc>
                <a:spcPct val="90000"/>
              </a:lnSpc>
            </a:pPr>
            <a:endParaRPr lang="en-US"/>
          </a:p>
        </p:txBody>
      </p:sp>
      <p:sp>
        <p:nvSpPr>
          <p:cNvPr id="54276" name="Text Box 4"/>
          <p:cNvSpPr txBox="1">
            <a:spLocks noChangeArrowheads="1"/>
          </p:cNvSpPr>
          <p:nvPr/>
        </p:nvSpPr>
        <p:spPr bwMode="auto">
          <a:xfrm>
            <a:off x="533400" y="2362200"/>
            <a:ext cx="8229600" cy="121285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b="1" dirty="0">
                <a:solidFill>
                  <a:schemeClr val="tx1"/>
                </a:solidFill>
                <a:latin typeface="Arial" charset="0"/>
              </a:rPr>
              <a:t>E(PV)=.3($111.91)+.4($74.61)+.3($37.3)</a:t>
            </a:r>
          </a:p>
          <a:p>
            <a:pPr eaLnBrk="0" hangingPunct="0">
              <a:spcBef>
                <a:spcPct val="30000"/>
              </a:spcBef>
            </a:pPr>
            <a:r>
              <a:rPr lang="en-US" sz="3200" b="1" dirty="0">
                <a:solidFill>
                  <a:schemeClr val="tx1"/>
                </a:solidFill>
                <a:latin typeface="Arial" charset="0"/>
              </a:rPr>
              <a:t>E(PV)=   $</a:t>
            </a:r>
            <a:r>
              <a:rPr lang="en-US" sz="3200" b="1" dirty="0">
                <a:solidFill>
                  <a:schemeClr val="bg1"/>
                </a:solidFill>
                <a:latin typeface="Arial" charset="0"/>
              </a:rPr>
              <a:t>74.61.</a:t>
            </a:r>
            <a:endParaRPr lang="en-US" sz="3200" b="1" dirty="0">
              <a:solidFill>
                <a:schemeClr val="bg1"/>
              </a:solidFill>
              <a:latin typeface="Arial" charset="0"/>
              <a:sym typeface="Symbol" pitchFamily="18" charset="2"/>
            </a:endParaRPr>
          </a:p>
        </p:txBody>
      </p:sp>
      <p:sp>
        <p:nvSpPr>
          <p:cNvPr id="54277" name="Rectangle 5"/>
          <p:cNvSpPr>
            <a:spLocks noChangeArrowheads="1"/>
          </p:cNvSpPr>
          <p:nvPr/>
        </p:nvSpPr>
        <p:spPr bwMode="auto">
          <a:xfrm>
            <a:off x="609600" y="685800"/>
            <a:ext cx="7924800" cy="1524000"/>
          </a:xfrm>
          <a:prstGeom prst="rect">
            <a:avLst/>
          </a:prstGeom>
          <a:noFill/>
          <a:ln w="50800">
            <a:noFill/>
            <a:miter lim="800000"/>
            <a:headEnd/>
            <a:tailEnd/>
          </a:ln>
        </p:spPr>
        <p:txBody>
          <a:bodyPr wrap="none" anchor="ctr"/>
          <a:lstStyle/>
          <a:p>
            <a:pPr>
              <a:lnSpc>
                <a:spcPct val="90000"/>
              </a:lnSpc>
            </a:pPr>
            <a:endParaRPr lang="en-US"/>
          </a:p>
        </p:txBody>
      </p:sp>
      <p:sp>
        <p:nvSpPr>
          <p:cNvPr id="51206" name="Rectangle 6"/>
          <p:cNvSpPr>
            <a:spLocks noGrp="1" noChangeArrowheads="1"/>
          </p:cNvSpPr>
          <p:nvPr>
            <p:ph type="title"/>
          </p:nvPr>
        </p:nvSpPr>
        <p:spPr>
          <a:xfrm>
            <a:off x="990600" y="304800"/>
            <a:ext cx="7848600" cy="1444625"/>
          </a:xfrm>
        </p:spPr>
        <p:txBody>
          <a:bodyPr lIns="92075" tIns="46038" rIns="92075" bIns="46038" rtlCol="0">
            <a:normAutofit fontScale="90000"/>
          </a:bodyPr>
          <a:lstStyle/>
          <a:p>
            <a:pPr eaLnBrk="1" fontAlgn="auto" hangingPunct="1">
              <a:lnSpc>
                <a:spcPct val="90000"/>
              </a:lnSpc>
              <a:spcAft>
                <a:spcPts val="0"/>
              </a:spcAft>
              <a:defRPr/>
            </a:pPr>
            <a:r>
              <a:rPr lang="en-US" sz="3600" smtClean="0"/>
              <a:t>Use these scenarios, with their given probabilities, to find the project’s expected PV and </a:t>
            </a:r>
            <a:r>
              <a:rPr lang="en-US" sz="4000" smtClean="0">
                <a:sym typeface="Symbol" pitchFamily="18" charset="2"/>
              </a:rPr>
              <a:t></a:t>
            </a:r>
            <a:r>
              <a:rPr lang="en-US" sz="3600" baseline="-25000" smtClean="0">
                <a:sym typeface="Symbol" pitchFamily="18" charset="2"/>
              </a:rPr>
              <a:t>PV</a:t>
            </a:r>
            <a:r>
              <a:rPr lang="en-US" sz="4000" smtClean="0">
                <a:sym typeface="Symbol" pitchFamily="18" charset="2"/>
              </a:rPr>
              <a:t>.</a:t>
            </a:r>
            <a:endParaRPr lang="en-US" sz="4000" b="1" smtClean="0">
              <a:sym typeface="Symbol" pitchFamily="18" charset="2"/>
            </a:endParaRPr>
          </a:p>
        </p:txBody>
      </p:sp>
      <p:sp>
        <p:nvSpPr>
          <p:cNvPr id="54279" name="Text Box 7"/>
          <p:cNvSpPr txBox="1">
            <a:spLocks noChangeArrowheads="1"/>
          </p:cNvSpPr>
          <p:nvPr/>
        </p:nvSpPr>
        <p:spPr bwMode="auto">
          <a:xfrm>
            <a:off x="685800" y="3733800"/>
            <a:ext cx="7391400" cy="2260600"/>
          </a:xfrm>
          <a:prstGeom prst="rect">
            <a:avLst/>
          </a:prstGeom>
          <a:noFill/>
          <a:ln w="12700">
            <a:noFill/>
            <a:miter lim="800000"/>
            <a:headEnd type="none" w="sm" len="sm"/>
            <a:tailEnd type="none" w="sm" len="sm"/>
          </a:ln>
        </p:spPr>
        <p:txBody>
          <a:bodyPr>
            <a:spAutoFit/>
          </a:bodyPr>
          <a:lstStyle/>
          <a:p>
            <a:pPr eaLnBrk="0" hangingPunct="0">
              <a:spcAft>
                <a:spcPct val="15000"/>
              </a:spcAft>
            </a:pPr>
            <a:r>
              <a:rPr lang="en-US" sz="3200" b="1" dirty="0">
                <a:solidFill>
                  <a:schemeClr val="tx1"/>
                </a:solidFill>
                <a:latin typeface="Arial" charset="0"/>
                <a:sym typeface="Symbol" pitchFamily="18" charset="2"/>
              </a:rPr>
              <a:t></a:t>
            </a:r>
            <a:r>
              <a:rPr lang="en-US" sz="3200" b="1" baseline="-25000" dirty="0">
                <a:solidFill>
                  <a:schemeClr val="tx1"/>
                </a:solidFill>
                <a:latin typeface="Times New Roman" pitchFamily="18" charset="0"/>
                <a:sym typeface="Symbol" pitchFamily="18" charset="2"/>
              </a:rPr>
              <a:t>PV </a:t>
            </a:r>
            <a:r>
              <a:rPr lang="en-US" sz="3200" b="1" dirty="0">
                <a:solidFill>
                  <a:schemeClr val="tx1"/>
                </a:solidFill>
                <a:latin typeface="Arial" charset="0"/>
              </a:rPr>
              <a:t>= [.3($111.91-$74.61)</a:t>
            </a:r>
            <a:r>
              <a:rPr lang="en-US" sz="3200" b="1" baseline="30000" dirty="0">
                <a:solidFill>
                  <a:schemeClr val="tx1"/>
                </a:solidFill>
                <a:latin typeface="Arial" charset="0"/>
              </a:rPr>
              <a:t>2 </a:t>
            </a:r>
          </a:p>
          <a:p>
            <a:pPr eaLnBrk="0" hangingPunct="0">
              <a:spcAft>
                <a:spcPct val="15000"/>
              </a:spcAft>
            </a:pPr>
            <a:r>
              <a:rPr lang="en-US" sz="3200" b="1" dirty="0">
                <a:solidFill>
                  <a:schemeClr val="tx1"/>
                </a:solidFill>
                <a:latin typeface="Arial" charset="0"/>
              </a:rPr>
              <a:t>         + .4($74.61-$74.61)</a:t>
            </a:r>
            <a:r>
              <a:rPr lang="en-US" sz="3200" b="1" baseline="30000" dirty="0">
                <a:solidFill>
                  <a:schemeClr val="tx1"/>
                </a:solidFill>
                <a:latin typeface="Arial" charset="0"/>
              </a:rPr>
              <a:t>2</a:t>
            </a:r>
            <a:r>
              <a:rPr lang="en-US" sz="3200" b="1" dirty="0">
                <a:solidFill>
                  <a:schemeClr val="tx1"/>
                </a:solidFill>
                <a:latin typeface="Arial" charset="0"/>
              </a:rPr>
              <a:t>	 </a:t>
            </a:r>
          </a:p>
          <a:p>
            <a:pPr eaLnBrk="0" hangingPunct="0">
              <a:spcAft>
                <a:spcPct val="15000"/>
              </a:spcAft>
            </a:pPr>
            <a:r>
              <a:rPr lang="en-US" sz="3200" b="1" dirty="0">
                <a:solidFill>
                  <a:schemeClr val="tx1"/>
                </a:solidFill>
                <a:latin typeface="Arial" charset="0"/>
              </a:rPr>
              <a:t>         + .3($37.30-$74.61)</a:t>
            </a:r>
            <a:r>
              <a:rPr lang="en-US" sz="3200" b="1" baseline="30000" dirty="0">
                <a:solidFill>
                  <a:schemeClr val="tx1"/>
                </a:solidFill>
                <a:latin typeface="Arial" charset="0"/>
              </a:rPr>
              <a:t>2</a:t>
            </a:r>
            <a:r>
              <a:rPr lang="en-US" sz="3200" b="1" dirty="0">
                <a:solidFill>
                  <a:schemeClr val="tx1"/>
                </a:solidFill>
                <a:latin typeface="Arial" charset="0"/>
              </a:rPr>
              <a:t>]</a:t>
            </a:r>
            <a:r>
              <a:rPr lang="en-US" sz="3200" b="1" baseline="30000" dirty="0">
                <a:solidFill>
                  <a:schemeClr val="tx1"/>
                </a:solidFill>
                <a:latin typeface="Arial" charset="0"/>
              </a:rPr>
              <a:t>1/2</a:t>
            </a:r>
          </a:p>
          <a:p>
            <a:pPr eaLnBrk="0" hangingPunct="0">
              <a:spcAft>
                <a:spcPct val="15000"/>
              </a:spcAft>
            </a:pPr>
            <a:r>
              <a:rPr lang="en-US" sz="3200" b="1" dirty="0">
                <a:solidFill>
                  <a:schemeClr val="tx1"/>
                </a:solidFill>
                <a:latin typeface="Arial" charset="0"/>
                <a:sym typeface="Symbol" pitchFamily="18" charset="2"/>
              </a:rPr>
              <a:t></a:t>
            </a:r>
            <a:r>
              <a:rPr lang="en-US" sz="3200" b="1" baseline="-25000" dirty="0">
                <a:solidFill>
                  <a:schemeClr val="tx1"/>
                </a:solidFill>
                <a:latin typeface="Times New Roman" pitchFamily="18" charset="0"/>
                <a:sym typeface="Symbol" pitchFamily="18" charset="2"/>
              </a:rPr>
              <a:t>PV </a:t>
            </a:r>
            <a:r>
              <a:rPr lang="en-US" sz="3200" b="1" dirty="0">
                <a:solidFill>
                  <a:schemeClr val="tx1"/>
                </a:solidFill>
                <a:latin typeface="Arial" charset="0"/>
              </a:rPr>
              <a:t>=   </a:t>
            </a:r>
            <a:r>
              <a:rPr lang="en-US" sz="3200" b="1" dirty="0">
                <a:solidFill>
                  <a:schemeClr val="bg1"/>
                </a:solidFill>
                <a:latin typeface="Arial" charset="0"/>
              </a:rPr>
              <a:t>$28.90</a:t>
            </a:r>
            <a:r>
              <a:rPr lang="en-US" sz="3200" b="1" dirty="0">
                <a:solidFill>
                  <a:schemeClr val="tx1"/>
                </a:solidFill>
                <a:latin typeface="Arial" charset="0"/>
              </a:rPr>
              <a: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1150938" y="214313"/>
            <a:ext cx="7793037" cy="1365250"/>
          </a:xfrm>
        </p:spPr>
        <p:txBody>
          <a:bodyPr rtlCol="0">
            <a:normAutofit fontScale="90000"/>
          </a:bodyPr>
          <a:lstStyle/>
          <a:p>
            <a:pPr eaLnBrk="1" fontAlgn="auto" hangingPunct="1">
              <a:spcAft>
                <a:spcPts val="0"/>
              </a:spcAft>
              <a:defRPr/>
            </a:pPr>
            <a:r>
              <a:rPr lang="en-US" smtClean="0"/>
              <a:t>Now use the indirect formula to estimate </a:t>
            </a:r>
            <a:r>
              <a:rPr lang="en-US" sz="5400" smtClean="0">
                <a:latin typeface="Symbol" pitchFamily="18" charset="2"/>
              </a:rPr>
              <a:t></a:t>
            </a:r>
            <a:r>
              <a:rPr lang="en-US" sz="5400" baseline="25000" smtClean="0"/>
              <a:t>2</a:t>
            </a:r>
            <a:r>
              <a:rPr lang="en-US" sz="5400" smtClean="0"/>
              <a:t>.</a:t>
            </a:r>
            <a:endParaRPr lang="en-US" smtClean="0"/>
          </a:p>
        </p:txBody>
      </p:sp>
      <p:sp>
        <p:nvSpPr>
          <p:cNvPr id="2052" name="Rectangle 3"/>
          <p:cNvSpPr>
            <a:spLocks noGrp="1" noChangeArrowheads="1"/>
          </p:cNvSpPr>
          <p:nvPr>
            <p:ph idx="1"/>
          </p:nvPr>
        </p:nvSpPr>
        <p:spPr>
          <a:xfrm>
            <a:off x="685800" y="1981200"/>
            <a:ext cx="7924800" cy="1295400"/>
          </a:xfrm>
        </p:spPr>
        <p:txBody>
          <a:bodyPr/>
          <a:lstStyle/>
          <a:p>
            <a:pPr eaLnBrk="1" hangingPunct="1"/>
            <a:r>
              <a:rPr lang="en-US" smtClean="0"/>
              <a:t>CV</a:t>
            </a:r>
            <a:r>
              <a:rPr lang="en-US" baseline="-25000" smtClean="0">
                <a:sym typeface="Symbol" pitchFamily="18" charset="2"/>
              </a:rPr>
              <a:t>PV </a:t>
            </a:r>
            <a:r>
              <a:rPr lang="en-US" smtClean="0">
                <a:sym typeface="Symbol" pitchFamily="18" charset="2"/>
              </a:rPr>
              <a:t>= $28.90 /$74.61 =  0.39.</a:t>
            </a:r>
            <a:endParaRPr lang="en-US" sz="4000" b="1" smtClean="0">
              <a:sym typeface="Symbol" pitchFamily="18" charset="2"/>
            </a:endParaRPr>
          </a:p>
          <a:p>
            <a:pPr eaLnBrk="1" hangingPunct="1"/>
            <a:r>
              <a:rPr lang="en-US" smtClean="0"/>
              <a:t>The option expires in 3 years, t=3.</a:t>
            </a:r>
          </a:p>
        </p:txBody>
      </p:sp>
      <p:graphicFrame>
        <p:nvGraphicFramePr>
          <p:cNvPr id="2050" name="Object 4"/>
          <p:cNvGraphicFramePr>
            <a:graphicFrameLocks noChangeAspect="1"/>
          </p:cNvGraphicFramePr>
          <p:nvPr/>
        </p:nvGraphicFramePr>
        <p:xfrm>
          <a:off x="1981200" y="3733800"/>
          <a:ext cx="5029200" cy="1382713"/>
        </p:xfrm>
        <a:graphic>
          <a:graphicData uri="http://schemas.openxmlformats.org/presentationml/2006/ole">
            <p:oleObj spid="_x0000_s1026" name="Equation" r:id="rId3" imgW="1536480" imgH="43164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nSpc>
                <a:spcPct val="90000"/>
              </a:lnSpc>
            </a:pPr>
            <a:endParaRPr lang="en-US"/>
          </a:p>
        </p:txBody>
      </p:sp>
      <p:sp>
        <p:nvSpPr>
          <p:cNvPr id="55299"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nSpc>
                <a:spcPct val="90000"/>
              </a:lnSpc>
            </a:pPr>
            <a:endParaRPr lang="en-US"/>
          </a:p>
        </p:txBody>
      </p:sp>
      <p:sp>
        <p:nvSpPr>
          <p:cNvPr id="55300" name="Rectangle 4"/>
          <p:cNvSpPr>
            <a:spLocks noChangeArrowheads="1"/>
          </p:cNvSpPr>
          <p:nvPr/>
        </p:nvSpPr>
        <p:spPr bwMode="auto">
          <a:xfrm>
            <a:off x="609600" y="715963"/>
            <a:ext cx="7924800" cy="1646237"/>
          </a:xfrm>
          <a:prstGeom prst="rect">
            <a:avLst/>
          </a:prstGeom>
          <a:noFill/>
          <a:ln w="50800">
            <a:noFill/>
            <a:miter lim="800000"/>
            <a:headEnd/>
            <a:tailEnd/>
          </a:ln>
        </p:spPr>
        <p:txBody>
          <a:bodyPr wrap="none" anchor="ctr"/>
          <a:lstStyle/>
          <a:p>
            <a:pPr>
              <a:lnSpc>
                <a:spcPct val="90000"/>
              </a:lnSpc>
            </a:pPr>
            <a:endParaRPr lang="en-US"/>
          </a:p>
        </p:txBody>
      </p:sp>
      <p:sp>
        <p:nvSpPr>
          <p:cNvPr id="55301" name="Rectangle 5"/>
          <p:cNvSpPr>
            <a:spLocks noChangeArrowheads="1"/>
          </p:cNvSpPr>
          <p:nvPr/>
        </p:nvSpPr>
        <p:spPr bwMode="auto">
          <a:xfrm>
            <a:off x="685800" y="444500"/>
            <a:ext cx="7772400" cy="1384300"/>
          </a:xfrm>
          <a:prstGeom prst="rect">
            <a:avLst/>
          </a:prstGeom>
          <a:noFill/>
          <a:ln w="12700">
            <a:noFill/>
            <a:miter lim="800000"/>
            <a:headEnd/>
            <a:tailEnd/>
          </a:ln>
        </p:spPr>
        <p:txBody>
          <a:bodyPr lIns="90488" tIns="44450" rIns="90488" bIns="44450">
            <a:spAutoFit/>
          </a:bodyPr>
          <a:lstStyle/>
          <a:p>
            <a:pPr algn="ctr" eaLnBrk="0" hangingPunct="0">
              <a:lnSpc>
                <a:spcPts val="3400"/>
              </a:lnSpc>
            </a:pPr>
            <a:r>
              <a:rPr lang="en-US" sz="3200" b="1">
                <a:solidFill>
                  <a:schemeClr val="tx1"/>
                </a:solidFill>
                <a:latin typeface="Arial" charset="0"/>
              </a:rPr>
              <a:t>Use the Black-Scholes Model: </a:t>
            </a:r>
          </a:p>
          <a:p>
            <a:pPr algn="ctr" eaLnBrk="0" hangingPunct="0">
              <a:lnSpc>
                <a:spcPts val="3400"/>
              </a:lnSpc>
            </a:pPr>
            <a:r>
              <a:rPr lang="en-US" sz="3200" b="1">
                <a:solidFill>
                  <a:schemeClr val="tx1"/>
                </a:solidFill>
                <a:latin typeface="Arial" charset="0"/>
              </a:rPr>
              <a:t>P = $56.06; X = $75; r</a:t>
            </a:r>
            <a:r>
              <a:rPr lang="en-US" sz="3200" b="1" baseline="-25000">
                <a:solidFill>
                  <a:schemeClr val="tx1"/>
                </a:solidFill>
                <a:latin typeface="Arial" charset="0"/>
              </a:rPr>
              <a:t>RF</a:t>
            </a:r>
            <a:r>
              <a:rPr lang="en-US" sz="3200" b="1">
                <a:solidFill>
                  <a:schemeClr val="tx1"/>
                </a:solidFill>
                <a:latin typeface="Arial" charset="0"/>
              </a:rPr>
              <a:t> = 6%;</a:t>
            </a:r>
            <a:br>
              <a:rPr lang="en-US" sz="3200" b="1">
                <a:solidFill>
                  <a:schemeClr val="tx1"/>
                </a:solidFill>
                <a:latin typeface="Arial" charset="0"/>
              </a:rPr>
            </a:br>
            <a:r>
              <a:rPr lang="en-US" sz="3200" b="1">
                <a:solidFill>
                  <a:schemeClr val="tx1"/>
                </a:solidFill>
                <a:latin typeface="Arial" charset="0"/>
              </a:rPr>
              <a:t>t = 3 years: </a:t>
            </a:r>
            <a:r>
              <a:rPr lang="en-US" sz="3200" b="1">
                <a:solidFill>
                  <a:schemeClr val="tx1"/>
                </a:solidFill>
                <a:latin typeface="Symbol" pitchFamily="18" charset="2"/>
              </a:rPr>
              <a:t></a:t>
            </a:r>
            <a:r>
              <a:rPr lang="en-US" sz="3200" b="1" baseline="25000">
                <a:solidFill>
                  <a:schemeClr val="tx1"/>
                </a:solidFill>
                <a:latin typeface="Arial" charset="0"/>
              </a:rPr>
              <a:t>2</a:t>
            </a:r>
            <a:r>
              <a:rPr lang="en-US" sz="3200" b="1">
                <a:solidFill>
                  <a:schemeClr val="tx1"/>
                </a:solidFill>
                <a:latin typeface="Arial" charset="0"/>
              </a:rPr>
              <a:t> = 0.047</a:t>
            </a:r>
          </a:p>
        </p:txBody>
      </p:sp>
      <p:sp>
        <p:nvSpPr>
          <p:cNvPr id="52230" name="Rectangle 6"/>
          <p:cNvSpPr>
            <a:spLocks noGrp="1" noChangeArrowheads="1"/>
          </p:cNvSpPr>
          <p:nvPr>
            <p:ph idx="1"/>
          </p:nvPr>
        </p:nvSpPr>
        <p:spPr>
          <a:xfrm>
            <a:off x="685800" y="2057400"/>
            <a:ext cx="7772400" cy="3352800"/>
          </a:xfrm>
        </p:spPr>
        <p:txBody>
          <a:bodyPr lIns="90488" tIns="44450" rIns="90488" bIns="44450" rtlCol="0">
            <a:normAutofit fontScale="92500" lnSpcReduction="10000"/>
          </a:bodyPr>
          <a:lstStyle/>
          <a:p>
            <a:pPr eaLnBrk="1" fontAlgn="auto" hangingPunct="1">
              <a:spcBef>
                <a:spcPct val="30000"/>
              </a:spcBef>
              <a:spcAft>
                <a:spcPts val="0"/>
              </a:spcAft>
              <a:buFont typeface="Wingdings" pitchFamily="2" charset="2"/>
              <a:buNone/>
              <a:defRPr/>
            </a:pPr>
            <a:r>
              <a:rPr lang="en-US" smtClean="0"/>
              <a:t>V  = $56.06[N(d</a:t>
            </a:r>
            <a:r>
              <a:rPr lang="en-US" baseline="-25000" smtClean="0"/>
              <a:t>1</a:t>
            </a:r>
            <a:r>
              <a:rPr lang="en-US" smtClean="0"/>
              <a:t>)] - $75e</a:t>
            </a:r>
            <a:r>
              <a:rPr lang="en-US" baseline="30000" smtClean="0"/>
              <a:t>-(0.06)(3)</a:t>
            </a:r>
            <a:r>
              <a:rPr lang="en-US" smtClean="0"/>
              <a:t>[N(d</a:t>
            </a:r>
            <a:r>
              <a:rPr lang="en-US" baseline="-25000" smtClean="0"/>
              <a:t>2</a:t>
            </a:r>
            <a:r>
              <a:rPr lang="en-US" smtClean="0"/>
              <a:t>)].</a:t>
            </a:r>
          </a:p>
          <a:p>
            <a:pPr eaLnBrk="1" fontAlgn="auto" hangingPunct="1">
              <a:spcBef>
                <a:spcPct val="30000"/>
              </a:spcBef>
              <a:spcAft>
                <a:spcPts val="0"/>
              </a:spcAft>
              <a:buFont typeface="Wingdings" pitchFamily="2" charset="2"/>
              <a:buNone/>
              <a:defRPr/>
            </a:pPr>
            <a:r>
              <a:rPr lang="en-US" smtClean="0"/>
              <a:t>        </a:t>
            </a:r>
            <a:r>
              <a:rPr lang="en-US" sz="2800" smtClean="0"/>
              <a:t>ln($56.06/$75)+[(0.06 + 0.047/2)](3)</a:t>
            </a:r>
          </a:p>
          <a:p>
            <a:pPr eaLnBrk="1" fontAlgn="auto" hangingPunct="1">
              <a:spcBef>
                <a:spcPct val="30000"/>
              </a:spcBef>
              <a:spcAft>
                <a:spcPts val="0"/>
              </a:spcAft>
              <a:buFont typeface="Wingdings" pitchFamily="2" charset="2"/>
              <a:buNone/>
              <a:defRPr/>
            </a:pPr>
            <a:r>
              <a:rPr lang="en-US" smtClean="0"/>
              <a:t>				(0.047)</a:t>
            </a:r>
            <a:r>
              <a:rPr lang="en-US" baseline="30000" smtClean="0"/>
              <a:t>0.5 </a:t>
            </a:r>
            <a:r>
              <a:rPr lang="en-US" smtClean="0"/>
              <a:t>(3)</a:t>
            </a:r>
            <a:r>
              <a:rPr lang="en-US" baseline="30000" smtClean="0"/>
              <a:t>.05</a:t>
            </a:r>
            <a:endParaRPr lang="en-US" smtClean="0"/>
          </a:p>
          <a:p>
            <a:pPr eaLnBrk="1" fontAlgn="auto" hangingPunct="1">
              <a:spcBef>
                <a:spcPct val="30000"/>
              </a:spcBef>
              <a:spcAft>
                <a:spcPts val="0"/>
              </a:spcAft>
              <a:buFont typeface="Wingdings" pitchFamily="2" charset="2"/>
              <a:buNone/>
              <a:defRPr/>
            </a:pPr>
            <a:r>
              <a:rPr lang="en-US" smtClean="0"/>
              <a:t>	 </a:t>
            </a:r>
            <a:r>
              <a:rPr lang="en-US" baseline="-25000" smtClean="0"/>
              <a:t> </a:t>
            </a:r>
            <a:r>
              <a:rPr lang="en-US" smtClean="0"/>
              <a:t>= -0.1085.</a:t>
            </a:r>
          </a:p>
          <a:p>
            <a:pPr eaLnBrk="1" fontAlgn="auto" hangingPunct="1">
              <a:spcBef>
                <a:spcPct val="30000"/>
              </a:spcBef>
              <a:spcAft>
                <a:spcPts val="0"/>
              </a:spcAft>
              <a:buFont typeface="Wingdings" pitchFamily="2" charset="2"/>
              <a:buNone/>
              <a:defRPr/>
            </a:pPr>
            <a:r>
              <a:rPr lang="en-US" smtClean="0"/>
              <a:t>d</a:t>
            </a:r>
            <a:r>
              <a:rPr lang="en-US" baseline="-25000" smtClean="0"/>
              <a:t>2</a:t>
            </a:r>
            <a:r>
              <a:rPr lang="en-US" smtClean="0"/>
              <a:t> = d</a:t>
            </a:r>
            <a:r>
              <a:rPr lang="en-US" baseline="-25000" smtClean="0"/>
              <a:t>1</a:t>
            </a:r>
            <a:r>
              <a:rPr lang="en-US" smtClean="0"/>
              <a:t> - (0.047)</a:t>
            </a:r>
            <a:r>
              <a:rPr lang="en-US" baseline="30000" smtClean="0"/>
              <a:t>0.5 </a:t>
            </a:r>
            <a:r>
              <a:rPr lang="en-US" smtClean="0"/>
              <a:t>(3)</a:t>
            </a:r>
            <a:r>
              <a:rPr lang="en-US" baseline="30000" smtClean="0"/>
              <a:t>.05</a:t>
            </a:r>
            <a:r>
              <a:rPr lang="en-US" smtClean="0"/>
              <a:t>= d</a:t>
            </a:r>
            <a:r>
              <a:rPr lang="en-US" baseline="-25000" smtClean="0"/>
              <a:t>1</a:t>
            </a:r>
            <a:r>
              <a:rPr lang="en-US" smtClean="0"/>
              <a:t> - 0.3755</a:t>
            </a:r>
          </a:p>
          <a:p>
            <a:pPr eaLnBrk="1" fontAlgn="auto" hangingPunct="1">
              <a:spcBef>
                <a:spcPct val="30000"/>
              </a:spcBef>
              <a:spcAft>
                <a:spcPts val="0"/>
              </a:spcAft>
              <a:buFont typeface="Wingdings" pitchFamily="2" charset="2"/>
              <a:buNone/>
              <a:defRPr/>
            </a:pPr>
            <a:r>
              <a:rPr lang="en-US" smtClean="0"/>
              <a:t>	</a:t>
            </a:r>
            <a:r>
              <a:rPr lang="en-US" baseline="-25000" smtClean="0"/>
              <a:t>  </a:t>
            </a:r>
            <a:r>
              <a:rPr lang="en-US" smtClean="0"/>
              <a:t>= -0.1085 - 0.3755 =- 0.4840.</a:t>
            </a:r>
          </a:p>
        </p:txBody>
      </p:sp>
      <p:sp>
        <p:nvSpPr>
          <p:cNvPr id="55303" name="Line 7"/>
          <p:cNvSpPr>
            <a:spLocks noChangeShapeType="1"/>
          </p:cNvSpPr>
          <p:nvPr/>
        </p:nvSpPr>
        <p:spPr bwMode="auto">
          <a:xfrm>
            <a:off x="1752600" y="3276600"/>
            <a:ext cx="6299200" cy="0"/>
          </a:xfrm>
          <a:prstGeom prst="line">
            <a:avLst/>
          </a:prstGeom>
          <a:noFill/>
          <a:ln w="50800">
            <a:solidFill>
              <a:schemeClr val="tx1"/>
            </a:solidFill>
            <a:round/>
            <a:headEnd/>
            <a:tailEnd/>
          </a:ln>
        </p:spPr>
        <p:txBody>
          <a:bodyPr wrap="none" anchor="ctr"/>
          <a:lstStyle/>
          <a:p>
            <a:endParaRPr lang="en-US"/>
          </a:p>
        </p:txBody>
      </p:sp>
      <p:sp>
        <p:nvSpPr>
          <p:cNvPr id="55304" name="Rectangle 8"/>
          <p:cNvSpPr>
            <a:spLocks noChangeArrowheads="1"/>
          </p:cNvSpPr>
          <p:nvPr/>
        </p:nvSpPr>
        <p:spPr bwMode="auto">
          <a:xfrm>
            <a:off x="685800" y="2667000"/>
            <a:ext cx="927100" cy="576263"/>
          </a:xfrm>
          <a:prstGeom prst="rect">
            <a:avLst/>
          </a:prstGeom>
          <a:noFill/>
          <a:ln w="12700">
            <a:noFill/>
            <a:miter lim="800000"/>
            <a:headEnd/>
            <a:tailEnd/>
          </a:ln>
        </p:spPr>
        <p:txBody>
          <a:bodyPr wrap="none" lIns="90488" tIns="44450" rIns="90488" bIns="44450">
            <a:spAutoFit/>
          </a:bodyPr>
          <a:lstStyle/>
          <a:p>
            <a:pPr algn="ctr" eaLnBrk="0" hangingPunct="0"/>
            <a:r>
              <a:rPr lang="en-US" sz="3200" b="1">
                <a:solidFill>
                  <a:schemeClr val="tx1"/>
                </a:solidFill>
                <a:latin typeface="Arial" charset="0"/>
              </a:rPr>
              <a:t>d</a:t>
            </a:r>
            <a:r>
              <a:rPr lang="en-US" sz="3200" b="1" baseline="-25000">
                <a:solidFill>
                  <a:schemeClr val="tx1"/>
                </a:solidFill>
                <a:latin typeface="Arial" charset="0"/>
              </a:rPr>
              <a:t>1</a:t>
            </a:r>
            <a:r>
              <a:rPr lang="en-US" sz="3200" b="1">
                <a:solidFill>
                  <a:schemeClr val="tx1"/>
                </a:solidFill>
                <a:latin typeface="Arial" charset="0"/>
              </a:rPr>
              <a:t>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nSpc>
                <a:spcPct val="90000"/>
              </a:lnSpc>
            </a:pPr>
            <a:endParaRPr lang="en-US"/>
          </a:p>
        </p:txBody>
      </p:sp>
      <p:sp>
        <p:nvSpPr>
          <p:cNvPr id="56323"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nSpc>
                <a:spcPct val="90000"/>
              </a:lnSpc>
            </a:pPr>
            <a:endParaRPr lang="en-US"/>
          </a:p>
        </p:txBody>
      </p:sp>
      <p:sp>
        <p:nvSpPr>
          <p:cNvPr id="56324" name="Rectangle 4"/>
          <p:cNvSpPr>
            <a:spLocks noChangeArrowheads="1"/>
          </p:cNvSpPr>
          <p:nvPr/>
        </p:nvSpPr>
        <p:spPr bwMode="auto">
          <a:xfrm>
            <a:off x="692150" y="1987550"/>
            <a:ext cx="7918450" cy="2736850"/>
          </a:xfrm>
          <a:prstGeom prst="rect">
            <a:avLst/>
          </a:prstGeom>
          <a:noFill/>
          <a:ln w="12700">
            <a:noFill/>
            <a:miter lim="800000"/>
            <a:headEnd/>
            <a:tailEnd/>
          </a:ln>
        </p:spPr>
        <p:txBody>
          <a:bodyPr lIns="90488" tIns="44450" rIns="90488" bIns="44450">
            <a:spAutoFit/>
          </a:bodyPr>
          <a:lstStyle/>
          <a:p>
            <a:pPr eaLnBrk="0" hangingPunct="0">
              <a:lnSpc>
                <a:spcPts val="3600"/>
              </a:lnSpc>
              <a:spcBef>
                <a:spcPct val="20000"/>
              </a:spcBef>
            </a:pPr>
            <a:r>
              <a:rPr lang="en-US" sz="3200" b="1">
                <a:solidFill>
                  <a:schemeClr val="tx1"/>
                </a:solidFill>
                <a:latin typeface="Arial" charset="0"/>
              </a:rPr>
              <a:t>N(d</a:t>
            </a:r>
            <a:r>
              <a:rPr lang="en-US" sz="3200" b="1" baseline="-25000">
                <a:solidFill>
                  <a:schemeClr val="tx1"/>
                </a:solidFill>
                <a:latin typeface="Arial" charset="0"/>
              </a:rPr>
              <a:t>1</a:t>
            </a:r>
            <a:r>
              <a:rPr lang="en-US" sz="3200" b="1">
                <a:solidFill>
                  <a:schemeClr val="tx1"/>
                </a:solidFill>
                <a:latin typeface="Arial" charset="0"/>
              </a:rPr>
              <a:t>) = N(0.2641) = 0.4568</a:t>
            </a:r>
          </a:p>
          <a:p>
            <a:pPr eaLnBrk="0" hangingPunct="0">
              <a:lnSpc>
                <a:spcPts val="3600"/>
              </a:lnSpc>
              <a:spcBef>
                <a:spcPct val="20000"/>
              </a:spcBef>
            </a:pPr>
            <a:r>
              <a:rPr lang="en-US" sz="3200" b="1">
                <a:solidFill>
                  <a:schemeClr val="tx1"/>
                </a:solidFill>
                <a:latin typeface="Arial" charset="0"/>
              </a:rPr>
              <a:t>N(d</a:t>
            </a:r>
            <a:r>
              <a:rPr lang="en-US" sz="3200" b="1" baseline="-25000">
                <a:solidFill>
                  <a:schemeClr val="tx1"/>
                </a:solidFill>
                <a:latin typeface="Arial" charset="0"/>
              </a:rPr>
              <a:t>2</a:t>
            </a:r>
            <a:r>
              <a:rPr lang="en-US" sz="3200" b="1">
                <a:solidFill>
                  <a:schemeClr val="tx1"/>
                </a:solidFill>
                <a:latin typeface="Arial" charset="0"/>
              </a:rPr>
              <a:t>) = N(- 0.1127) = 0.3142</a:t>
            </a:r>
          </a:p>
          <a:p>
            <a:pPr eaLnBrk="0" hangingPunct="0">
              <a:lnSpc>
                <a:spcPts val="3400"/>
              </a:lnSpc>
              <a:spcBef>
                <a:spcPct val="20000"/>
              </a:spcBef>
            </a:pPr>
            <a:endParaRPr lang="en-US" sz="3200" b="1">
              <a:solidFill>
                <a:schemeClr val="tx1"/>
              </a:solidFill>
              <a:latin typeface="Arial" charset="0"/>
            </a:endParaRPr>
          </a:p>
          <a:p>
            <a:pPr eaLnBrk="0" hangingPunct="0">
              <a:lnSpc>
                <a:spcPts val="3600"/>
              </a:lnSpc>
              <a:spcBef>
                <a:spcPct val="20000"/>
              </a:spcBef>
            </a:pPr>
            <a:r>
              <a:rPr lang="en-US" sz="3200" b="1">
                <a:solidFill>
                  <a:schemeClr val="tx1"/>
                </a:solidFill>
                <a:latin typeface="Arial" charset="0"/>
              </a:rPr>
              <a:t>V = $56.06(0.4568) - $75e</a:t>
            </a:r>
            <a:r>
              <a:rPr lang="en-US" sz="3200" b="1" baseline="30000">
                <a:solidFill>
                  <a:schemeClr val="tx1"/>
                </a:solidFill>
                <a:latin typeface="Arial" charset="0"/>
              </a:rPr>
              <a:t>(-0.06)(3)</a:t>
            </a:r>
            <a:r>
              <a:rPr lang="en-US" sz="3200" b="1">
                <a:solidFill>
                  <a:schemeClr val="tx1"/>
                </a:solidFill>
                <a:latin typeface="Arial" charset="0"/>
              </a:rPr>
              <a:t>(0.3142)</a:t>
            </a:r>
          </a:p>
          <a:p>
            <a:pPr eaLnBrk="0" hangingPunct="0">
              <a:lnSpc>
                <a:spcPts val="3600"/>
              </a:lnSpc>
              <a:spcBef>
                <a:spcPct val="20000"/>
              </a:spcBef>
            </a:pPr>
            <a:r>
              <a:rPr lang="en-US" sz="3200" b="1">
                <a:solidFill>
                  <a:schemeClr val="tx1"/>
                </a:solidFill>
                <a:latin typeface="Arial" charset="0"/>
              </a:rPr>
              <a:t>  </a:t>
            </a:r>
            <a:r>
              <a:rPr lang="en-US" sz="3200" b="1" baseline="-25000">
                <a:solidFill>
                  <a:schemeClr val="tx1"/>
                </a:solidFill>
                <a:latin typeface="Arial" charset="0"/>
              </a:rPr>
              <a:t>  </a:t>
            </a:r>
            <a:r>
              <a:rPr lang="en-US" sz="3200" b="1">
                <a:solidFill>
                  <a:schemeClr val="tx1"/>
                </a:solidFill>
                <a:latin typeface="Arial" charset="0"/>
              </a:rPr>
              <a:t>  </a:t>
            </a:r>
            <a:r>
              <a:rPr lang="en-US" sz="3200" b="1" baseline="-25000">
                <a:solidFill>
                  <a:schemeClr val="tx1"/>
                </a:solidFill>
                <a:latin typeface="Arial" charset="0"/>
              </a:rPr>
              <a:t>  </a:t>
            </a:r>
            <a:r>
              <a:rPr lang="en-US" sz="3200" b="1">
                <a:solidFill>
                  <a:schemeClr val="tx1"/>
                </a:solidFill>
                <a:latin typeface="Arial" charset="0"/>
              </a:rPr>
              <a:t>= </a:t>
            </a:r>
            <a:r>
              <a:rPr lang="en-US" sz="3200" b="1">
                <a:solidFill>
                  <a:schemeClr val="hlink"/>
                </a:solidFill>
                <a:latin typeface="Arial" charset="0"/>
              </a:rPr>
              <a:t>$5.92</a:t>
            </a:r>
            <a:r>
              <a:rPr lang="en-US" sz="3200" b="1">
                <a:solidFill>
                  <a:schemeClr val="tx1"/>
                </a:solidFill>
                <a:latin typeface="Arial" charset="0"/>
              </a:rPr>
              <a:t>.</a:t>
            </a:r>
          </a:p>
        </p:txBody>
      </p:sp>
      <p:sp>
        <p:nvSpPr>
          <p:cNvPr id="56325" name="Text Box 5"/>
          <p:cNvSpPr txBox="1">
            <a:spLocks noChangeArrowheads="1"/>
          </p:cNvSpPr>
          <p:nvPr/>
        </p:nvSpPr>
        <p:spPr bwMode="auto">
          <a:xfrm>
            <a:off x="762000" y="4876800"/>
            <a:ext cx="7467600" cy="1387475"/>
          </a:xfrm>
          <a:prstGeom prst="rect">
            <a:avLst/>
          </a:prstGeom>
          <a:noFill/>
          <a:ln w="12700">
            <a:noFill/>
            <a:miter lim="800000"/>
            <a:headEnd/>
            <a:tailEnd/>
          </a:ln>
        </p:spPr>
        <p:txBody>
          <a:bodyPr>
            <a:spAutoFit/>
          </a:bodyPr>
          <a:lstStyle/>
          <a:p>
            <a:pPr eaLnBrk="0" hangingPunct="0">
              <a:lnSpc>
                <a:spcPts val="3400"/>
              </a:lnSpc>
              <a:spcBef>
                <a:spcPct val="20000"/>
              </a:spcBef>
            </a:pPr>
            <a:r>
              <a:rPr lang="en-US" sz="2200" b="1" dirty="0">
                <a:solidFill>
                  <a:schemeClr val="tx1"/>
                </a:solidFill>
                <a:latin typeface="Arial" charset="0"/>
              </a:rPr>
              <a:t>Note:  Values of N(</a:t>
            </a:r>
            <a:r>
              <a:rPr lang="en-US" sz="2200" b="1" dirty="0" err="1">
                <a:solidFill>
                  <a:schemeClr val="tx1"/>
                </a:solidFill>
                <a:latin typeface="Arial" charset="0"/>
              </a:rPr>
              <a:t>d</a:t>
            </a:r>
            <a:r>
              <a:rPr lang="en-US" sz="2200" b="1" baseline="-25000" dirty="0" err="1">
                <a:solidFill>
                  <a:schemeClr val="tx1"/>
                </a:solidFill>
                <a:latin typeface="Arial" charset="0"/>
              </a:rPr>
              <a:t>i</a:t>
            </a:r>
            <a:r>
              <a:rPr lang="en-US" sz="2200" b="1" dirty="0">
                <a:solidFill>
                  <a:schemeClr val="tx1"/>
                </a:solidFill>
                <a:latin typeface="Arial" charset="0"/>
              </a:rPr>
              <a:t>) obtained from Excel using NORMSDIST function.  See </a:t>
            </a:r>
            <a:r>
              <a:rPr lang="en-US" sz="2200" b="1" i="1" dirty="0" smtClean="0">
                <a:solidFill>
                  <a:schemeClr val="tx1"/>
                </a:solidFill>
                <a:latin typeface="Arial" charset="0"/>
              </a:rPr>
              <a:t>Mini </a:t>
            </a:r>
            <a:r>
              <a:rPr lang="en-US" sz="2200" b="1" i="1" dirty="0">
                <a:solidFill>
                  <a:schemeClr val="tx1"/>
                </a:solidFill>
                <a:latin typeface="Arial" charset="0"/>
              </a:rPr>
              <a:t>Case.xls</a:t>
            </a:r>
            <a:r>
              <a:rPr lang="en-US" sz="2200" b="1" dirty="0">
                <a:solidFill>
                  <a:schemeClr val="tx1"/>
                </a:solidFill>
                <a:latin typeface="Arial" charset="0"/>
              </a:rPr>
              <a:t> for calculations.</a:t>
            </a:r>
            <a:endParaRPr lang="en-US" sz="2200" dirty="0">
              <a:solidFill>
                <a:schemeClr val="tx1"/>
              </a:solidFill>
              <a:latin typeface="Times New Roman" pitchFamily="18" charset="0"/>
            </a:endParaRPr>
          </a:p>
        </p:txBody>
      </p:sp>
      <p:sp>
        <p:nvSpPr>
          <p:cNvPr id="56326" name="Rectangle 6"/>
          <p:cNvSpPr>
            <a:spLocks noChangeArrowheads="1"/>
          </p:cNvSpPr>
          <p:nvPr/>
        </p:nvSpPr>
        <p:spPr bwMode="auto">
          <a:xfrm>
            <a:off x="685800" y="1155700"/>
            <a:ext cx="7772400" cy="520700"/>
          </a:xfrm>
          <a:prstGeom prst="rect">
            <a:avLst/>
          </a:prstGeom>
          <a:noFill/>
          <a:ln w="12700">
            <a:noFill/>
            <a:miter lim="800000"/>
            <a:headEnd/>
            <a:tailEnd/>
          </a:ln>
        </p:spPr>
        <p:txBody>
          <a:bodyPr lIns="90488" tIns="44450" rIns="90488" bIns="44450">
            <a:spAutoFit/>
          </a:bodyPr>
          <a:lstStyle/>
          <a:p>
            <a:pPr algn="ctr" eaLnBrk="0" hangingPunct="0">
              <a:lnSpc>
                <a:spcPts val="3400"/>
              </a:lnSpc>
            </a:pPr>
            <a:r>
              <a:rPr lang="en-US" sz="3200" b="1" dirty="0" err="1">
                <a:latin typeface="Arial" charset="0"/>
              </a:rPr>
              <a:t>Contd</a:t>
            </a:r>
            <a:r>
              <a:rPr lang="en-US" sz="3200" b="1" dirty="0">
                <a:latin typeface="Arial" charset="0"/>
              </a:rPr>
              <a: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Total Value of Project with Growth Opportunity</a:t>
            </a:r>
          </a:p>
        </p:txBody>
      </p:sp>
      <p:sp>
        <p:nvSpPr>
          <p:cNvPr id="57347" name="Rectangle 3"/>
          <p:cNvSpPr>
            <a:spLocks noGrp="1" noChangeArrowheads="1"/>
          </p:cNvSpPr>
          <p:nvPr>
            <p:ph idx="1"/>
          </p:nvPr>
        </p:nvSpPr>
        <p:spPr/>
        <p:txBody>
          <a:bodyPr/>
          <a:lstStyle/>
          <a:p>
            <a:pPr marL="2571750" indent="-2571750" eaLnBrk="1" hangingPunct="1">
              <a:lnSpc>
                <a:spcPts val="3600"/>
              </a:lnSpc>
              <a:buFont typeface="Wingdings" pitchFamily="2" charset="2"/>
              <a:buNone/>
            </a:pPr>
            <a:r>
              <a:rPr lang="en-US" smtClean="0"/>
              <a:t>Total value = NPV of Original Project + Value of growth option</a:t>
            </a:r>
          </a:p>
          <a:p>
            <a:pPr marL="2571750" indent="-2571750" eaLnBrk="1" hangingPunct="1">
              <a:lnSpc>
                <a:spcPts val="3600"/>
              </a:lnSpc>
              <a:buFont typeface="Wingdings" pitchFamily="2" charset="2"/>
              <a:buNone/>
            </a:pPr>
            <a:r>
              <a:rPr lang="en-US" smtClean="0"/>
              <a:t>                    =-$0.39 + $5.92</a:t>
            </a:r>
          </a:p>
          <a:p>
            <a:pPr marL="2571750" indent="-2571750" eaLnBrk="1" hangingPunct="1">
              <a:lnSpc>
                <a:spcPts val="3600"/>
              </a:lnSpc>
              <a:buFont typeface="Wingdings" pitchFamily="2" charset="2"/>
              <a:buNone/>
            </a:pPr>
            <a:r>
              <a:rPr lang="en-US" smtClean="0"/>
              <a:t>                    = $5.5 million.</a:t>
            </a:r>
          </a:p>
          <a:p>
            <a:pPr marL="2571750" indent="-2571750" eaLnBrk="1" hangingPunct="1">
              <a:lnSpc>
                <a:spcPts val="3600"/>
              </a:lnSpc>
              <a:buFont typeface="Wingdings" pitchFamily="2" charset="2"/>
              <a:buNone/>
            </a:pPr>
            <a:endParaRPr lang="en-US" b="1" smtClean="0"/>
          </a:p>
          <a:p>
            <a:pPr marL="2571750" indent="-2571750"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3600" smtClean="0"/>
              <a:t>Sensitivity Analysis on the Impact of Risk (using the Black-Scholes model)</a:t>
            </a:r>
          </a:p>
        </p:txBody>
      </p:sp>
      <p:sp>
        <p:nvSpPr>
          <p:cNvPr id="58371" name="Rectangle 3"/>
          <p:cNvSpPr>
            <a:spLocks noGrp="1" noChangeArrowheads="1"/>
          </p:cNvSpPr>
          <p:nvPr>
            <p:ph idx="1"/>
          </p:nvPr>
        </p:nvSpPr>
        <p:spPr/>
        <p:txBody>
          <a:bodyPr/>
          <a:lstStyle/>
          <a:p>
            <a:pPr eaLnBrk="1" hangingPunct="1"/>
            <a:r>
              <a:rPr lang="en-US" smtClean="0"/>
              <a:t>If risk, defined by </a:t>
            </a:r>
            <a:r>
              <a:rPr lang="en-US" smtClean="0">
                <a:latin typeface="Symbol" pitchFamily="18" charset="2"/>
              </a:rPr>
              <a:t>s</a:t>
            </a:r>
            <a:r>
              <a:rPr lang="en-US" baseline="30000" smtClean="0"/>
              <a:t>2</a:t>
            </a:r>
            <a:r>
              <a:rPr lang="en-US" smtClean="0"/>
              <a:t>, goes up, then value of growth option goes up:</a:t>
            </a:r>
          </a:p>
          <a:p>
            <a:pPr lvl="1" eaLnBrk="1" hangingPunct="1"/>
            <a:r>
              <a:rPr lang="en-US" smtClean="0">
                <a:latin typeface="Symbol" pitchFamily="18" charset="2"/>
              </a:rPr>
              <a:t>s</a:t>
            </a:r>
            <a:r>
              <a:rPr lang="en-US" baseline="30000" smtClean="0"/>
              <a:t>2</a:t>
            </a:r>
            <a:r>
              <a:rPr lang="en-US" smtClean="0"/>
              <a:t> = 4.7%, Option Value = $5.92</a:t>
            </a:r>
          </a:p>
          <a:p>
            <a:pPr lvl="1" eaLnBrk="1" hangingPunct="1"/>
            <a:r>
              <a:rPr lang="en-US" smtClean="0">
                <a:latin typeface="Symbol" pitchFamily="18" charset="2"/>
              </a:rPr>
              <a:t>s</a:t>
            </a:r>
            <a:r>
              <a:rPr lang="en-US" baseline="30000" smtClean="0"/>
              <a:t>2</a:t>
            </a:r>
            <a:r>
              <a:rPr lang="en-US" smtClean="0"/>
              <a:t> = 14.2%, Option Value = $12.10</a:t>
            </a:r>
          </a:p>
          <a:p>
            <a:pPr lvl="1" eaLnBrk="1" hangingPunct="1"/>
            <a:r>
              <a:rPr lang="en-US" smtClean="0">
                <a:latin typeface="Symbol" pitchFamily="18" charset="2"/>
              </a:rPr>
              <a:t>s</a:t>
            </a:r>
            <a:r>
              <a:rPr lang="en-US" baseline="30000" smtClean="0"/>
              <a:t>2</a:t>
            </a:r>
            <a:r>
              <a:rPr lang="en-US" smtClean="0"/>
              <a:t> = 50%, Option Value = $24.08</a:t>
            </a:r>
          </a:p>
          <a:p>
            <a:pPr eaLnBrk="1" hangingPunct="1"/>
            <a:r>
              <a:rPr lang="en-US" smtClean="0"/>
              <a:t>Does this help explain the high value of many dot.com companies?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1311</Words>
  <Application>Microsoft Office PowerPoint</Application>
  <PresentationFormat>On-screen Show (4:3)</PresentationFormat>
  <Paragraphs>245</Paragraphs>
  <Slides>25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Capital Budgeting and Financial Planning</vt:lpstr>
      <vt:lpstr>Estimating s2 with the Indirect Approach</vt:lpstr>
      <vt:lpstr>The Indirect Approach (Cont.)</vt:lpstr>
      <vt:lpstr>Indirect Estimate of 2 </vt:lpstr>
      <vt:lpstr>From earlier slides, we know the value of the project for each scenario at the expiration date.</vt:lpstr>
      <vt:lpstr>Other Factors to Consider When Deciding When to Invest</vt:lpstr>
      <vt:lpstr>A New Situation: Cost is $75 Million, No Option to Wait</vt:lpstr>
      <vt:lpstr>Expected NPV of New Situation</vt:lpstr>
      <vt:lpstr>Growth Option: You can replicate the original project after it ends in 3 years</vt:lpstr>
      <vt:lpstr>Decision Tree Analysis</vt:lpstr>
      <vt:lpstr>Expected NPV of Decision Tree</vt:lpstr>
      <vt:lpstr>Financial Option Analysis: Inputs</vt:lpstr>
      <vt:lpstr>Estimating P: First, find the value of future CFs at exercise year.</vt:lpstr>
      <vt:lpstr>Now find the expected PV at the current date, 2003.</vt:lpstr>
      <vt:lpstr>The Input for P in the Black-Scholes Model</vt:lpstr>
      <vt:lpstr>Estimating s2: Find Returns from the Present until the Option Expires</vt:lpstr>
      <vt:lpstr>Use these scenarios, with their given probabilities, to find the expected return and variance of return.</vt:lpstr>
      <vt:lpstr>Why is s2 so much lower than in the investment timing example?  </vt:lpstr>
      <vt:lpstr>Estimating s2 with the Indirect Method</vt:lpstr>
      <vt:lpstr>Use these scenarios, with their given probabilities, to find the project’s expected PV and PV.</vt:lpstr>
      <vt:lpstr>Now use the indirect formula to estimate 2.</vt:lpstr>
      <vt:lpstr>Slide 22</vt:lpstr>
      <vt:lpstr>Slide 23</vt:lpstr>
      <vt:lpstr>Total Value of Project with Growth Opportunity</vt:lpstr>
      <vt:lpstr>Sensitivity Analysis on the Impact of Risk (using the Black-Scholes model)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8</cp:revision>
  <dcterms:created xsi:type="dcterms:W3CDTF">2013-05-16T07:40:25Z</dcterms:created>
  <dcterms:modified xsi:type="dcterms:W3CDTF">2013-05-16T08:57:14Z</dcterms:modified>
</cp:coreProperties>
</file>