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A0C536-A28F-4D0A-A01F-1BF6EBD979CD}" type="datetimeFigureOut">
              <a:rPr lang="en-US" smtClean="0"/>
              <a:pPr/>
              <a:t>5/16/2013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546EAC-4DEF-466C-BE12-1814CFD87FB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A0C536-A28F-4D0A-A01F-1BF6EBD979CD}" type="datetimeFigureOut">
              <a:rPr lang="en-US" smtClean="0"/>
              <a:pPr/>
              <a:t>5/16/2013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546EAC-4DEF-466C-BE12-1814CFD87FB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A0C536-A28F-4D0A-A01F-1BF6EBD979CD}" type="datetimeFigureOut">
              <a:rPr lang="en-US" smtClean="0"/>
              <a:pPr/>
              <a:t>5/16/2013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546EAC-4DEF-466C-BE12-1814CFD87FB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A0C536-A28F-4D0A-A01F-1BF6EBD979CD}" type="datetimeFigureOut">
              <a:rPr lang="en-US" smtClean="0"/>
              <a:pPr/>
              <a:t>5/16/2013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546EAC-4DEF-466C-BE12-1814CFD87FB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A0C536-A28F-4D0A-A01F-1BF6EBD979CD}" type="datetimeFigureOut">
              <a:rPr lang="en-US" smtClean="0"/>
              <a:pPr/>
              <a:t>5/16/2013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546EAC-4DEF-466C-BE12-1814CFD87FB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A0C536-A28F-4D0A-A01F-1BF6EBD979CD}" type="datetimeFigureOut">
              <a:rPr lang="en-US" smtClean="0"/>
              <a:pPr/>
              <a:t>5/16/2013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546EAC-4DEF-466C-BE12-1814CFD87FB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A0C536-A28F-4D0A-A01F-1BF6EBD979CD}" type="datetimeFigureOut">
              <a:rPr lang="en-US" smtClean="0"/>
              <a:pPr/>
              <a:t>5/16/2013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546EAC-4DEF-466C-BE12-1814CFD87FB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A0C536-A28F-4D0A-A01F-1BF6EBD979CD}" type="datetimeFigureOut">
              <a:rPr lang="en-US" smtClean="0"/>
              <a:pPr/>
              <a:t>5/16/2013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546EAC-4DEF-466C-BE12-1814CFD87FB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A0C536-A28F-4D0A-A01F-1BF6EBD979CD}" type="datetimeFigureOut">
              <a:rPr lang="en-US" smtClean="0"/>
              <a:pPr/>
              <a:t>5/16/2013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546EAC-4DEF-466C-BE12-1814CFD87FB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A0C536-A28F-4D0A-A01F-1BF6EBD979CD}" type="datetimeFigureOut">
              <a:rPr lang="en-US" smtClean="0"/>
              <a:pPr/>
              <a:t>5/16/2013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546EAC-4DEF-466C-BE12-1814CFD87FB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A0C536-A28F-4D0A-A01F-1BF6EBD979CD}" type="datetimeFigureOut">
              <a:rPr lang="en-US" smtClean="0"/>
              <a:pPr/>
              <a:t>5/16/2013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546EAC-4DEF-466C-BE12-1814CFD87FB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A0C536-A28F-4D0A-A01F-1BF6EBD979CD}" type="datetimeFigureOut">
              <a:rPr lang="en-US" smtClean="0"/>
              <a:pPr/>
              <a:t>5/16/2013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546EAC-4DEF-466C-BE12-1814CFD87FB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9.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0.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5.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CAPITAL BUDGETING &amp;FINANCIAL PLANNING</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2"/>
          <p:cNvSpPr>
            <a:spLocks noGrp="1"/>
          </p:cNvSpPr>
          <p:nvPr>
            <p:ph idx="1"/>
          </p:nvPr>
        </p:nvSpPr>
        <p:spPr>
          <a:xfrm>
            <a:off x="457200" y="457200"/>
            <a:ext cx="8229600" cy="5668963"/>
          </a:xfrm>
        </p:spPr>
        <p:txBody>
          <a:bodyPr/>
          <a:lstStyle/>
          <a:p>
            <a:pPr>
              <a:buFont typeface="Arial" charset="0"/>
              <a:buNone/>
            </a:pPr>
            <a:r>
              <a:rPr lang="en-GB" b="1" smtClean="0"/>
              <a:t>d.   Now suppose this project has an investment timing option, since it can be delayed for a year.  The cost will still be $70 million at the end of the year, and the cash flows for the scenarios will still last three years.  However, Tropical Sweets will know the level of demand, and will implement the project only if it adds value to the company.  Perform a qualitative assessment of the investment timing option’s value. </a:t>
            </a:r>
            <a:endParaRPr lang="en-GB"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457200"/>
            <a:ext cx="7793038" cy="1169988"/>
          </a:xfrm>
        </p:spPr>
        <p:txBody>
          <a:bodyPr/>
          <a:lstStyle/>
          <a:p>
            <a:pPr eaLnBrk="1" hangingPunct="1"/>
            <a:r>
              <a:rPr lang="en-US" smtClean="0"/>
              <a:t> Qualitative Assessment</a:t>
            </a:r>
          </a:p>
        </p:txBody>
      </p:sp>
      <p:sp>
        <p:nvSpPr>
          <p:cNvPr id="18435" name="Rectangle 3"/>
          <p:cNvSpPr>
            <a:spLocks noGrp="1" noChangeArrowheads="1"/>
          </p:cNvSpPr>
          <p:nvPr>
            <p:ph idx="1"/>
          </p:nvPr>
        </p:nvSpPr>
        <p:spPr>
          <a:xfrm>
            <a:off x="457200" y="1752600"/>
            <a:ext cx="8382000" cy="4343400"/>
          </a:xfrm>
        </p:spPr>
        <p:txBody>
          <a:bodyPr/>
          <a:lstStyle/>
          <a:p>
            <a:pPr eaLnBrk="1" hangingPunct="1"/>
            <a:r>
              <a:rPr lang="en-US" smtClean="0"/>
              <a:t>The value of any real option increases if:</a:t>
            </a:r>
          </a:p>
          <a:p>
            <a:pPr lvl="1" eaLnBrk="1" hangingPunct="1"/>
            <a:r>
              <a:rPr lang="en-US" smtClean="0"/>
              <a:t>the underlying project is very risky</a:t>
            </a:r>
          </a:p>
          <a:p>
            <a:pPr lvl="1" eaLnBrk="1" hangingPunct="1"/>
            <a:r>
              <a:rPr lang="en-US" smtClean="0"/>
              <a:t>there is a long time before you must exercise the option</a:t>
            </a:r>
          </a:p>
          <a:p>
            <a:pPr eaLnBrk="1" hangingPunct="1"/>
            <a:r>
              <a:rPr lang="en-US" smtClean="0"/>
              <a:t>This project is risky and has one year before we must decide, so the option to wait is probably valuable.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idx="1"/>
          </p:nvPr>
        </p:nvSpPr>
        <p:spPr/>
        <p:txBody>
          <a:bodyPr/>
          <a:lstStyle/>
          <a:p>
            <a:pPr>
              <a:buFont typeface="Arial" charset="0"/>
              <a:buNone/>
            </a:pPr>
            <a:r>
              <a:rPr lang="en-GB" b="1" smtClean="0"/>
              <a:t>e.  Use decision tree analysis to calculate the NPV of the project with the investment timing option.									</a:t>
            </a:r>
          </a:p>
          <a:p>
            <a:pPr>
              <a:buFont typeface="Arial" charset="0"/>
              <a:buNone/>
            </a:pPr>
            <a:endParaRPr lang="en-GB"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150938" y="304800"/>
            <a:ext cx="7793037" cy="1462088"/>
          </a:xfrm>
        </p:spPr>
        <p:txBody>
          <a:bodyPr/>
          <a:lstStyle/>
          <a:p>
            <a:pPr eaLnBrk="1" hangingPunct="1"/>
            <a:r>
              <a:rPr lang="en-US" sz="3600" smtClean="0"/>
              <a:t>Procedure 3: Decision Tree Analysis</a:t>
            </a:r>
            <a:br>
              <a:rPr lang="en-US" sz="3600" smtClean="0"/>
            </a:br>
            <a:r>
              <a:rPr lang="en-US" sz="3600" smtClean="0"/>
              <a:t>(Implement only if demand is not low.)</a:t>
            </a:r>
          </a:p>
        </p:txBody>
      </p:sp>
      <p:sp>
        <p:nvSpPr>
          <p:cNvPr id="20483" name="Rectangle 3"/>
          <p:cNvSpPr>
            <a:spLocks noChangeArrowheads="1"/>
          </p:cNvSpPr>
          <p:nvPr/>
        </p:nvSpPr>
        <p:spPr bwMode="auto">
          <a:xfrm>
            <a:off x="7596188" y="2001838"/>
            <a:ext cx="1247775" cy="409575"/>
          </a:xfrm>
          <a:prstGeom prst="rect">
            <a:avLst/>
          </a:prstGeom>
          <a:noFill/>
          <a:ln w="9525">
            <a:noFill/>
            <a:miter lim="800000"/>
            <a:headEnd/>
            <a:tailEnd/>
          </a:ln>
        </p:spPr>
        <p:txBody>
          <a:bodyPr wrap="none" lIns="0" tIns="0" rIns="0" bIns="0">
            <a:spAutoFit/>
          </a:bodyPr>
          <a:lstStyle/>
          <a:p>
            <a:pPr eaLnBrk="0" hangingPunct="0"/>
            <a:r>
              <a:rPr lang="en-US" sz="2200" b="1">
                <a:solidFill>
                  <a:srgbClr val="800000"/>
                </a:solidFill>
                <a:latin typeface="Times New Roman" pitchFamily="18" charset="0"/>
              </a:rPr>
              <a:t>NPV this</a:t>
            </a:r>
            <a:endParaRPr lang="en-US" sz="2400">
              <a:solidFill>
                <a:schemeClr val="tx1"/>
              </a:solidFill>
              <a:latin typeface="Times New Roman" pitchFamily="18" charset="0"/>
            </a:endParaRPr>
          </a:p>
        </p:txBody>
      </p:sp>
      <p:sp>
        <p:nvSpPr>
          <p:cNvPr id="20484" name="Rectangle 4"/>
          <p:cNvSpPr>
            <a:spLocks noChangeArrowheads="1"/>
          </p:cNvSpPr>
          <p:nvPr/>
        </p:nvSpPr>
        <p:spPr bwMode="auto">
          <a:xfrm>
            <a:off x="7916863" y="3195638"/>
            <a:ext cx="939800" cy="409575"/>
          </a:xfrm>
          <a:prstGeom prst="rect">
            <a:avLst/>
          </a:prstGeom>
          <a:noFill/>
          <a:ln w="9525">
            <a:noFill/>
            <a:miter lim="800000"/>
            <a:headEnd/>
            <a:tailEnd/>
          </a:ln>
        </p:spPr>
        <p:txBody>
          <a:bodyPr wrap="none" lIns="0" tIns="0" rIns="0" bIns="0">
            <a:spAutoFit/>
          </a:bodyPr>
          <a:lstStyle/>
          <a:p>
            <a:pPr eaLnBrk="0" hangingPunct="0"/>
            <a:r>
              <a:rPr lang="en-US" sz="2200" b="1">
                <a:solidFill>
                  <a:srgbClr val="800000"/>
                </a:solidFill>
                <a:latin typeface="Times New Roman" pitchFamily="18" charset="0"/>
              </a:rPr>
              <a:t>$35.70</a:t>
            </a:r>
            <a:endParaRPr lang="en-US" sz="2400">
              <a:solidFill>
                <a:schemeClr val="tx1"/>
              </a:solidFill>
              <a:latin typeface="Times New Roman" pitchFamily="18" charset="0"/>
            </a:endParaRPr>
          </a:p>
        </p:txBody>
      </p:sp>
      <p:sp>
        <p:nvSpPr>
          <p:cNvPr id="20485" name="Rectangle 5"/>
          <p:cNvSpPr>
            <a:spLocks noChangeArrowheads="1"/>
          </p:cNvSpPr>
          <p:nvPr/>
        </p:nvSpPr>
        <p:spPr bwMode="auto">
          <a:xfrm>
            <a:off x="8058150" y="3921125"/>
            <a:ext cx="792163" cy="409575"/>
          </a:xfrm>
          <a:prstGeom prst="rect">
            <a:avLst/>
          </a:prstGeom>
          <a:noFill/>
          <a:ln w="9525">
            <a:noFill/>
            <a:miter lim="800000"/>
            <a:headEnd/>
            <a:tailEnd/>
          </a:ln>
        </p:spPr>
        <p:txBody>
          <a:bodyPr wrap="none" lIns="0" tIns="0" rIns="0" bIns="0">
            <a:spAutoFit/>
          </a:bodyPr>
          <a:lstStyle/>
          <a:p>
            <a:pPr eaLnBrk="0" hangingPunct="0"/>
            <a:r>
              <a:rPr lang="en-US" sz="2200" b="1">
                <a:solidFill>
                  <a:srgbClr val="800000"/>
                </a:solidFill>
                <a:latin typeface="Times New Roman" pitchFamily="18" charset="0"/>
              </a:rPr>
              <a:t>$1.79</a:t>
            </a:r>
            <a:endParaRPr lang="en-US" sz="2400">
              <a:solidFill>
                <a:schemeClr val="tx1"/>
              </a:solidFill>
              <a:latin typeface="Times New Roman" pitchFamily="18" charset="0"/>
            </a:endParaRPr>
          </a:p>
        </p:txBody>
      </p:sp>
      <p:sp>
        <p:nvSpPr>
          <p:cNvPr id="20486" name="Rectangle 6"/>
          <p:cNvSpPr>
            <a:spLocks noChangeArrowheads="1"/>
          </p:cNvSpPr>
          <p:nvPr/>
        </p:nvSpPr>
        <p:spPr bwMode="auto">
          <a:xfrm>
            <a:off x="8058150" y="4646613"/>
            <a:ext cx="792163" cy="409575"/>
          </a:xfrm>
          <a:prstGeom prst="rect">
            <a:avLst/>
          </a:prstGeom>
          <a:noFill/>
          <a:ln w="9525">
            <a:noFill/>
            <a:miter lim="800000"/>
            <a:headEnd/>
            <a:tailEnd/>
          </a:ln>
        </p:spPr>
        <p:txBody>
          <a:bodyPr wrap="none" lIns="0" tIns="0" rIns="0" bIns="0">
            <a:spAutoFit/>
          </a:bodyPr>
          <a:lstStyle/>
          <a:p>
            <a:pPr eaLnBrk="0" hangingPunct="0"/>
            <a:r>
              <a:rPr lang="en-US" sz="2200" b="1">
                <a:solidFill>
                  <a:srgbClr val="800000"/>
                </a:solidFill>
                <a:latin typeface="Times New Roman" pitchFamily="18" charset="0"/>
              </a:rPr>
              <a:t>$0.00</a:t>
            </a:r>
            <a:endParaRPr lang="en-US" sz="2400">
              <a:solidFill>
                <a:schemeClr val="tx1"/>
              </a:solidFill>
              <a:latin typeface="Times New Roman" pitchFamily="18" charset="0"/>
            </a:endParaRPr>
          </a:p>
        </p:txBody>
      </p:sp>
      <p:sp>
        <p:nvSpPr>
          <p:cNvPr id="20487" name="Rectangle 7"/>
          <p:cNvSpPr>
            <a:spLocks noChangeArrowheads="1"/>
          </p:cNvSpPr>
          <p:nvPr/>
        </p:nvSpPr>
        <p:spPr bwMode="auto">
          <a:xfrm>
            <a:off x="12700" y="2351088"/>
            <a:ext cx="7496175" cy="52387"/>
          </a:xfrm>
          <a:prstGeom prst="rect">
            <a:avLst/>
          </a:prstGeom>
          <a:solidFill>
            <a:srgbClr val="000000"/>
          </a:solidFill>
          <a:ln w="9525">
            <a:noFill/>
            <a:miter lim="800000"/>
            <a:headEnd/>
            <a:tailEnd/>
          </a:ln>
        </p:spPr>
        <p:txBody>
          <a:bodyPr/>
          <a:lstStyle/>
          <a:p>
            <a:pPr>
              <a:lnSpc>
                <a:spcPct val="90000"/>
              </a:lnSpc>
            </a:pPr>
            <a:endParaRPr lang="en-US"/>
          </a:p>
        </p:txBody>
      </p:sp>
      <p:sp>
        <p:nvSpPr>
          <p:cNvPr id="20488" name="Line 8"/>
          <p:cNvSpPr>
            <a:spLocks noChangeShapeType="1"/>
          </p:cNvSpPr>
          <p:nvPr/>
        </p:nvSpPr>
        <p:spPr bwMode="auto">
          <a:xfrm>
            <a:off x="12700" y="2806700"/>
            <a:ext cx="8743950" cy="1588"/>
          </a:xfrm>
          <a:prstGeom prst="line">
            <a:avLst/>
          </a:prstGeom>
          <a:noFill/>
          <a:ln w="0">
            <a:solidFill>
              <a:srgbClr val="000000"/>
            </a:solidFill>
            <a:round/>
            <a:headEnd/>
            <a:tailEnd/>
          </a:ln>
        </p:spPr>
        <p:txBody>
          <a:bodyPr/>
          <a:lstStyle/>
          <a:p>
            <a:endParaRPr lang="en-US"/>
          </a:p>
        </p:txBody>
      </p:sp>
      <p:sp>
        <p:nvSpPr>
          <p:cNvPr id="20489" name="Rectangle 9"/>
          <p:cNvSpPr>
            <a:spLocks noChangeArrowheads="1"/>
          </p:cNvSpPr>
          <p:nvPr/>
        </p:nvSpPr>
        <p:spPr bwMode="auto">
          <a:xfrm>
            <a:off x="12700" y="2806700"/>
            <a:ext cx="8743950" cy="26988"/>
          </a:xfrm>
          <a:prstGeom prst="rect">
            <a:avLst/>
          </a:prstGeom>
          <a:solidFill>
            <a:srgbClr val="000000"/>
          </a:solidFill>
          <a:ln w="9525">
            <a:noFill/>
            <a:miter lim="800000"/>
            <a:headEnd/>
            <a:tailEnd/>
          </a:ln>
        </p:spPr>
        <p:txBody>
          <a:bodyPr/>
          <a:lstStyle/>
          <a:p>
            <a:pPr>
              <a:lnSpc>
                <a:spcPct val="90000"/>
              </a:lnSpc>
            </a:pPr>
            <a:endParaRPr lang="en-US"/>
          </a:p>
        </p:txBody>
      </p:sp>
      <p:grpSp>
        <p:nvGrpSpPr>
          <p:cNvPr id="2" name="Group 10"/>
          <p:cNvGrpSpPr>
            <a:grpSpLocks/>
          </p:cNvGrpSpPr>
          <p:nvPr/>
        </p:nvGrpSpPr>
        <p:grpSpPr bwMode="auto">
          <a:xfrm>
            <a:off x="322263" y="2001838"/>
            <a:ext cx="8467725" cy="3054350"/>
            <a:chOff x="203" y="1261"/>
            <a:chExt cx="5334" cy="1924"/>
          </a:xfrm>
        </p:grpSpPr>
        <p:sp>
          <p:nvSpPr>
            <p:cNvPr id="20492" name="Rectangle 11"/>
            <p:cNvSpPr>
              <a:spLocks noChangeArrowheads="1"/>
            </p:cNvSpPr>
            <p:nvPr/>
          </p:nvSpPr>
          <p:spPr bwMode="auto">
            <a:xfrm>
              <a:off x="4725" y="2005"/>
              <a:ext cx="791" cy="232"/>
            </a:xfrm>
            <a:prstGeom prst="rect">
              <a:avLst/>
            </a:prstGeom>
            <a:solidFill>
              <a:srgbClr val="FFFF99"/>
            </a:solidFill>
            <a:ln w="9525">
              <a:noFill/>
              <a:miter lim="800000"/>
              <a:headEnd/>
              <a:tailEnd/>
            </a:ln>
          </p:spPr>
          <p:txBody>
            <a:bodyPr/>
            <a:lstStyle/>
            <a:p>
              <a:pPr>
                <a:lnSpc>
                  <a:spcPct val="90000"/>
                </a:lnSpc>
              </a:pPr>
              <a:endParaRPr lang="en-US"/>
            </a:p>
          </p:txBody>
        </p:sp>
        <p:sp>
          <p:nvSpPr>
            <p:cNvPr id="20493" name="Rectangle 12"/>
            <p:cNvSpPr>
              <a:spLocks noChangeArrowheads="1"/>
            </p:cNvSpPr>
            <p:nvPr/>
          </p:nvSpPr>
          <p:spPr bwMode="auto">
            <a:xfrm>
              <a:off x="4725" y="2462"/>
              <a:ext cx="791" cy="232"/>
            </a:xfrm>
            <a:prstGeom prst="rect">
              <a:avLst/>
            </a:prstGeom>
            <a:solidFill>
              <a:srgbClr val="FFFF99"/>
            </a:solidFill>
            <a:ln w="9525">
              <a:noFill/>
              <a:miter lim="800000"/>
              <a:headEnd/>
              <a:tailEnd/>
            </a:ln>
          </p:spPr>
          <p:txBody>
            <a:bodyPr/>
            <a:lstStyle/>
            <a:p>
              <a:pPr>
                <a:lnSpc>
                  <a:spcPct val="90000"/>
                </a:lnSpc>
              </a:pPr>
              <a:endParaRPr lang="en-US"/>
            </a:p>
          </p:txBody>
        </p:sp>
        <p:sp>
          <p:nvSpPr>
            <p:cNvPr id="20494" name="Rectangle 13"/>
            <p:cNvSpPr>
              <a:spLocks noChangeArrowheads="1"/>
            </p:cNvSpPr>
            <p:nvPr/>
          </p:nvSpPr>
          <p:spPr bwMode="auto">
            <a:xfrm>
              <a:off x="4725" y="2918"/>
              <a:ext cx="791" cy="233"/>
            </a:xfrm>
            <a:prstGeom prst="rect">
              <a:avLst/>
            </a:prstGeom>
            <a:solidFill>
              <a:srgbClr val="FFFF99"/>
            </a:solidFill>
            <a:ln w="9525">
              <a:noFill/>
              <a:miter lim="800000"/>
              <a:headEnd/>
              <a:tailEnd/>
            </a:ln>
          </p:spPr>
          <p:txBody>
            <a:bodyPr/>
            <a:lstStyle/>
            <a:p>
              <a:pPr>
                <a:lnSpc>
                  <a:spcPct val="90000"/>
                </a:lnSpc>
              </a:pPr>
              <a:endParaRPr lang="en-US"/>
            </a:p>
          </p:txBody>
        </p:sp>
        <p:sp>
          <p:nvSpPr>
            <p:cNvPr id="20495" name="Rectangle 14"/>
            <p:cNvSpPr>
              <a:spLocks noChangeArrowheads="1"/>
            </p:cNvSpPr>
            <p:nvPr/>
          </p:nvSpPr>
          <p:spPr bwMode="auto">
            <a:xfrm>
              <a:off x="1813" y="1261"/>
              <a:ext cx="444" cy="258"/>
            </a:xfrm>
            <a:prstGeom prst="rect">
              <a:avLst/>
            </a:prstGeom>
            <a:noFill/>
            <a:ln w="9525">
              <a:noFill/>
              <a:miter lim="800000"/>
              <a:headEnd/>
              <a:tailEnd/>
            </a:ln>
          </p:spPr>
          <p:txBody>
            <a:bodyPr wrap="none" lIns="0" tIns="0" rIns="0" bIns="0">
              <a:spAutoFit/>
            </a:bodyPr>
            <a:lstStyle/>
            <a:p>
              <a:pPr eaLnBrk="0" hangingPunct="0"/>
              <a:r>
                <a:rPr lang="en-US" sz="2200" b="1">
                  <a:solidFill>
                    <a:srgbClr val="000080"/>
                  </a:solidFill>
                  <a:latin typeface="Times New Roman" pitchFamily="18" charset="0"/>
                </a:rPr>
                <a:t>Cost</a:t>
              </a:r>
              <a:endParaRPr lang="en-US" sz="2400">
                <a:solidFill>
                  <a:schemeClr val="tx1"/>
                </a:solidFill>
                <a:latin typeface="Times New Roman" pitchFamily="18" charset="0"/>
              </a:endParaRPr>
            </a:p>
          </p:txBody>
        </p:sp>
        <p:sp>
          <p:nvSpPr>
            <p:cNvPr id="20496" name="Rectangle 15"/>
            <p:cNvSpPr>
              <a:spLocks noChangeArrowheads="1"/>
            </p:cNvSpPr>
            <p:nvPr/>
          </p:nvSpPr>
          <p:spPr bwMode="auto">
            <a:xfrm>
              <a:off x="203" y="1557"/>
              <a:ext cx="352" cy="211"/>
            </a:xfrm>
            <a:prstGeom prst="rect">
              <a:avLst/>
            </a:prstGeom>
            <a:noFill/>
            <a:ln w="9525">
              <a:noFill/>
              <a:miter lim="800000"/>
              <a:headEnd/>
              <a:tailEnd/>
            </a:ln>
          </p:spPr>
          <p:txBody>
            <a:bodyPr wrap="none" lIns="0" tIns="0" rIns="0" bIns="0">
              <a:spAutoFit/>
            </a:bodyPr>
            <a:lstStyle/>
            <a:p>
              <a:pPr eaLnBrk="0" hangingPunct="0"/>
              <a:r>
                <a:rPr lang="en-US" sz="2200" b="1">
                  <a:solidFill>
                    <a:srgbClr val="000080"/>
                  </a:solidFill>
                  <a:latin typeface="Times New Roman" pitchFamily="18" charset="0"/>
                </a:rPr>
                <a:t>2003</a:t>
              </a:r>
              <a:endParaRPr lang="en-US" sz="2400">
                <a:solidFill>
                  <a:schemeClr val="tx1"/>
                </a:solidFill>
                <a:latin typeface="Times New Roman" pitchFamily="18" charset="0"/>
              </a:endParaRPr>
            </a:p>
          </p:txBody>
        </p:sp>
        <p:sp>
          <p:nvSpPr>
            <p:cNvPr id="20497" name="Rectangle 16"/>
            <p:cNvSpPr>
              <a:spLocks noChangeArrowheads="1"/>
            </p:cNvSpPr>
            <p:nvPr/>
          </p:nvSpPr>
          <p:spPr bwMode="auto">
            <a:xfrm>
              <a:off x="989" y="1557"/>
              <a:ext cx="516" cy="258"/>
            </a:xfrm>
            <a:prstGeom prst="rect">
              <a:avLst/>
            </a:prstGeom>
            <a:noFill/>
            <a:ln w="9525">
              <a:noFill/>
              <a:miter lim="800000"/>
              <a:headEnd/>
              <a:tailEnd/>
            </a:ln>
          </p:spPr>
          <p:txBody>
            <a:bodyPr wrap="none" lIns="0" tIns="0" rIns="0" bIns="0">
              <a:spAutoFit/>
            </a:bodyPr>
            <a:lstStyle/>
            <a:p>
              <a:pPr eaLnBrk="0" hangingPunct="0"/>
              <a:r>
                <a:rPr lang="en-US" sz="2200" b="1">
                  <a:solidFill>
                    <a:srgbClr val="800000"/>
                  </a:solidFill>
                  <a:latin typeface="Times New Roman" pitchFamily="18" charset="0"/>
                </a:rPr>
                <a:t>Prob.</a:t>
              </a:r>
              <a:endParaRPr lang="en-US" sz="2400">
                <a:solidFill>
                  <a:schemeClr val="tx1"/>
                </a:solidFill>
                <a:latin typeface="Times New Roman" pitchFamily="18" charset="0"/>
              </a:endParaRPr>
            </a:p>
          </p:txBody>
        </p:sp>
        <p:sp>
          <p:nvSpPr>
            <p:cNvPr id="20498" name="Rectangle 17"/>
            <p:cNvSpPr>
              <a:spLocks noChangeArrowheads="1"/>
            </p:cNvSpPr>
            <p:nvPr/>
          </p:nvSpPr>
          <p:spPr bwMode="auto">
            <a:xfrm>
              <a:off x="1775" y="1557"/>
              <a:ext cx="352" cy="211"/>
            </a:xfrm>
            <a:prstGeom prst="rect">
              <a:avLst/>
            </a:prstGeom>
            <a:noFill/>
            <a:ln w="9525">
              <a:noFill/>
              <a:miter lim="800000"/>
              <a:headEnd/>
              <a:tailEnd/>
            </a:ln>
          </p:spPr>
          <p:txBody>
            <a:bodyPr wrap="none" lIns="0" tIns="0" rIns="0" bIns="0">
              <a:spAutoFit/>
            </a:bodyPr>
            <a:lstStyle/>
            <a:p>
              <a:pPr eaLnBrk="0" hangingPunct="0"/>
              <a:r>
                <a:rPr lang="en-US" sz="2200" b="1">
                  <a:solidFill>
                    <a:srgbClr val="000080"/>
                  </a:solidFill>
                  <a:latin typeface="Times New Roman" pitchFamily="18" charset="0"/>
                </a:rPr>
                <a:t>2004</a:t>
              </a:r>
              <a:endParaRPr lang="en-US" sz="2400">
                <a:solidFill>
                  <a:schemeClr val="tx1"/>
                </a:solidFill>
                <a:latin typeface="Times New Roman" pitchFamily="18" charset="0"/>
              </a:endParaRPr>
            </a:p>
          </p:txBody>
        </p:sp>
        <p:sp>
          <p:nvSpPr>
            <p:cNvPr id="20499" name="Rectangle 18"/>
            <p:cNvSpPr>
              <a:spLocks noChangeArrowheads="1"/>
            </p:cNvSpPr>
            <p:nvPr/>
          </p:nvSpPr>
          <p:spPr bwMode="auto">
            <a:xfrm>
              <a:off x="2561" y="1557"/>
              <a:ext cx="352" cy="211"/>
            </a:xfrm>
            <a:prstGeom prst="rect">
              <a:avLst/>
            </a:prstGeom>
            <a:noFill/>
            <a:ln w="9525">
              <a:noFill/>
              <a:miter lim="800000"/>
              <a:headEnd/>
              <a:tailEnd/>
            </a:ln>
          </p:spPr>
          <p:txBody>
            <a:bodyPr wrap="none" lIns="0" tIns="0" rIns="0" bIns="0">
              <a:spAutoFit/>
            </a:bodyPr>
            <a:lstStyle/>
            <a:p>
              <a:pPr eaLnBrk="0" hangingPunct="0"/>
              <a:r>
                <a:rPr lang="en-US" sz="2200" b="1">
                  <a:solidFill>
                    <a:srgbClr val="800000"/>
                  </a:solidFill>
                  <a:latin typeface="Times New Roman" pitchFamily="18" charset="0"/>
                </a:rPr>
                <a:t>2005</a:t>
              </a:r>
              <a:endParaRPr lang="en-US" sz="2400">
                <a:solidFill>
                  <a:schemeClr val="tx1"/>
                </a:solidFill>
                <a:latin typeface="Times New Roman" pitchFamily="18" charset="0"/>
              </a:endParaRPr>
            </a:p>
          </p:txBody>
        </p:sp>
        <p:sp>
          <p:nvSpPr>
            <p:cNvPr id="20500" name="Rectangle 19"/>
            <p:cNvSpPr>
              <a:spLocks noChangeArrowheads="1"/>
            </p:cNvSpPr>
            <p:nvPr/>
          </p:nvSpPr>
          <p:spPr bwMode="auto">
            <a:xfrm>
              <a:off x="3348" y="1557"/>
              <a:ext cx="352" cy="211"/>
            </a:xfrm>
            <a:prstGeom prst="rect">
              <a:avLst/>
            </a:prstGeom>
            <a:noFill/>
            <a:ln w="9525">
              <a:noFill/>
              <a:miter lim="800000"/>
              <a:headEnd/>
              <a:tailEnd/>
            </a:ln>
          </p:spPr>
          <p:txBody>
            <a:bodyPr wrap="none" lIns="0" tIns="0" rIns="0" bIns="0">
              <a:spAutoFit/>
            </a:bodyPr>
            <a:lstStyle/>
            <a:p>
              <a:pPr eaLnBrk="0" hangingPunct="0"/>
              <a:r>
                <a:rPr lang="en-US" sz="2200" b="1">
                  <a:solidFill>
                    <a:srgbClr val="800000"/>
                  </a:solidFill>
                  <a:latin typeface="Times New Roman" pitchFamily="18" charset="0"/>
                </a:rPr>
                <a:t>2006</a:t>
              </a:r>
              <a:endParaRPr lang="en-US" sz="2400">
                <a:solidFill>
                  <a:schemeClr val="tx1"/>
                </a:solidFill>
                <a:latin typeface="Times New Roman" pitchFamily="18" charset="0"/>
              </a:endParaRPr>
            </a:p>
          </p:txBody>
        </p:sp>
        <p:sp>
          <p:nvSpPr>
            <p:cNvPr id="20501" name="Rectangle 20"/>
            <p:cNvSpPr>
              <a:spLocks noChangeArrowheads="1"/>
            </p:cNvSpPr>
            <p:nvPr/>
          </p:nvSpPr>
          <p:spPr bwMode="auto">
            <a:xfrm>
              <a:off x="4134" y="1557"/>
              <a:ext cx="352" cy="211"/>
            </a:xfrm>
            <a:prstGeom prst="rect">
              <a:avLst/>
            </a:prstGeom>
            <a:noFill/>
            <a:ln w="9525">
              <a:noFill/>
              <a:miter lim="800000"/>
              <a:headEnd/>
              <a:tailEnd/>
            </a:ln>
          </p:spPr>
          <p:txBody>
            <a:bodyPr wrap="none" lIns="0" tIns="0" rIns="0" bIns="0">
              <a:spAutoFit/>
            </a:bodyPr>
            <a:lstStyle/>
            <a:p>
              <a:pPr eaLnBrk="0" hangingPunct="0"/>
              <a:r>
                <a:rPr lang="en-US" sz="2200" b="1">
                  <a:solidFill>
                    <a:srgbClr val="800000"/>
                  </a:solidFill>
                  <a:latin typeface="Times New Roman" pitchFamily="18" charset="0"/>
                </a:rPr>
                <a:t>2007</a:t>
              </a:r>
              <a:endParaRPr lang="en-US" sz="2400">
                <a:solidFill>
                  <a:schemeClr val="tx1"/>
                </a:solidFill>
                <a:latin typeface="Times New Roman" pitchFamily="18" charset="0"/>
              </a:endParaRPr>
            </a:p>
          </p:txBody>
        </p:sp>
        <p:sp>
          <p:nvSpPr>
            <p:cNvPr id="20502" name="Rectangle 21"/>
            <p:cNvSpPr>
              <a:spLocks noChangeArrowheads="1"/>
            </p:cNvSpPr>
            <p:nvPr/>
          </p:nvSpPr>
          <p:spPr bwMode="auto">
            <a:xfrm>
              <a:off x="4768" y="1548"/>
              <a:ext cx="769" cy="258"/>
            </a:xfrm>
            <a:prstGeom prst="rect">
              <a:avLst/>
            </a:prstGeom>
            <a:noFill/>
            <a:ln w="9525">
              <a:noFill/>
              <a:miter lim="800000"/>
              <a:headEnd/>
              <a:tailEnd/>
            </a:ln>
          </p:spPr>
          <p:txBody>
            <a:bodyPr wrap="none" lIns="0" tIns="0" rIns="0" bIns="0">
              <a:spAutoFit/>
            </a:bodyPr>
            <a:lstStyle/>
            <a:p>
              <a:pPr eaLnBrk="0" hangingPunct="0"/>
              <a:r>
                <a:rPr lang="en-US" sz="2200" b="1">
                  <a:solidFill>
                    <a:srgbClr val="800000"/>
                  </a:solidFill>
                  <a:latin typeface="Times New Roman" pitchFamily="18" charset="0"/>
                </a:rPr>
                <a:t>Scenario</a:t>
              </a:r>
              <a:endParaRPr lang="en-US" sz="2400">
                <a:solidFill>
                  <a:schemeClr val="tx1"/>
                </a:solidFill>
                <a:latin typeface="Times New Roman" pitchFamily="18" charset="0"/>
              </a:endParaRPr>
            </a:p>
          </p:txBody>
        </p:sp>
        <p:sp>
          <p:nvSpPr>
            <p:cNvPr id="20503" name="Rectangle 22"/>
            <p:cNvSpPr>
              <a:spLocks noChangeArrowheads="1"/>
            </p:cNvSpPr>
            <p:nvPr/>
          </p:nvSpPr>
          <p:spPr bwMode="auto">
            <a:xfrm>
              <a:off x="5427" y="1514"/>
              <a:ext cx="110" cy="161"/>
            </a:xfrm>
            <a:prstGeom prst="rect">
              <a:avLst/>
            </a:prstGeom>
            <a:noFill/>
            <a:ln w="9525">
              <a:noFill/>
              <a:miter lim="800000"/>
              <a:headEnd/>
              <a:tailEnd/>
            </a:ln>
          </p:spPr>
          <p:txBody>
            <a:bodyPr wrap="none" lIns="0" tIns="0" rIns="0" bIns="0">
              <a:spAutoFit/>
            </a:bodyPr>
            <a:lstStyle/>
            <a:p>
              <a:pPr eaLnBrk="0" hangingPunct="0"/>
              <a:r>
                <a:rPr lang="en-US" sz="1500" b="1">
                  <a:solidFill>
                    <a:srgbClr val="800000"/>
                  </a:solidFill>
                  <a:latin typeface="Times New Roman" pitchFamily="18" charset="0"/>
                </a:rPr>
                <a:t>a</a:t>
              </a:r>
              <a:endParaRPr lang="en-US" sz="2400">
                <a:solidFill>
                  <a:schemeClr val="tx1"/>
                </a:solidFill>
                <a:latin typeface="Times New Roman" pitchFamily="18" charset="0"/>
              </a:endParaRPr>
            </a:p>
          </p:txBody>
        </p:sp>
        <p:sp>
          <p:nvSpPr>
            <p:cNvPr id="20504" name="Rectangle 23"/>
            <p:cNvSpPr>
              <a:spLocks noChangeArrowheads="1"/>
            </p:cNvSpPr>
            <p:nvPr/>
          </p:nvSpPr>
          <p:spPr bwMode="auto">
            <a:xfrm>
              <a:off x="1817" y="2013"/>
              <a:ext cx="423" cy="258"/>
            </a:xfrm>
            <a:prstGeom prst="rect">
              <a:avLst/>
            </a:prstGeom>
            <a:noFill/>
            <a:ln w="9525">
              <a:noFill/>
              <a:miter lim="800000"/>
              <a:headEnd/>
              <a:tailEnd/>
            </a:ln>
          </p:spPr>
          <p:txBody>
            <a:bodyPr wrap="none" lIns="0" tIns="0" rIns="0" bIns="0">
              <a:spAutoFit/>
            </a:bodyPr>
            <a:lstStyle/>
            <a:p>
              <a:pPr eaLnBrk="0" hangingPunct="0"/>
              <a:r>
                <a:rPr lang="en-US" sz="2200" b="1">
                  <a:solidFill>
                    <a:srgbClr val="000080"/>
                  </a:solidFill>
                  <a:latin typeface="Times New Roman" pitchFamily="18" charset="0"/>
                </a:rPr>
                <a:t>-$70</a:t>
              </a:r>
              <a:endParaRPr lang="en-US" sz="2400">
                <a:solidFill>
                  <a:schemeClr val="tx1"/>
                </a:solidFill>
                <a:latin typeface="Times New Roman" pitchFamily="18" charset="0"/>
              </a:endParaRPr>
            </a:p>
          </p:txBody>
        </p:sp>
        <p:sp>
          <p:nvSpPr>
            <p:cNvPr id="20505" name="Rectangle 24"/>
            <p:cNvSpPr>
              <a:spLocks noChangeArrowheads="1"/>
            </p:cNvSpPr>
            <p:nvPr/>
          </p:nvSpPr>
          <p:spPr bwMode="auto">
            <a:xfrm>
              <a:off x="2853" y="2013"/>
              <a:ext cx="359" cy="258"/>
            </a:xfrm>
            <a:prstGeom prst="rect">
              <a:avLst/>
            </a:prstGeom>
            <a:noFill/>
            <a:ln w="9525">
              <a:noFill/>
              <a:miter lim="800000"/>
              <a:headEnd/>
              <a:tailEnd/>
            </a:ln>
          </p:spPr>
          <p:txBody>
            <a:bodyPr wrap="none" lIns="0" tIns="0" rIns="0" bIns="0">
              <a:spAutoFit/>
            </a:bodyPr>
            <a:lstStyle/>
            <a:p>
              <a:pPr eaLnBrk="0" hangingPunct="0"/>
              <a:r>
                <a:rPr lang="en-US" sz="2200" b="1">
                  <a:solidFill>
                    <a:srgbClr val="0000FF"/>
                  </a:solidFill>
                  <a:latin typeface="Times New Roman" pitchFamily="18" charset="0"/>
                </a:rPr>
                <a:t>$45</a:t>
              </a:r>
              <a:endParaRPr lang="en-US" sz="2400">
                <a:solidFill>
                  <a:schemeClr val="tx1"/>
                </a:solidFill>
                <a:latin typeface="Times New Roman" pitchFamily="18" charset="0"/>
              </a:endParaRPr>
            </a:p>
          </p:txBody>
        </p:sp>
        <p:sp>
          <p:nvSpPr>
            <p:cNvPr id="20506" name="Rectangle 25"/>
            <p:cNvSpPr>
              <a:spLocks noChangeArrowheads="1"/>
            </p:cNvSpPr>
            <p:nvPr/>
          </p:nvSpPr>
          <p:spPr bwMode="auto">
            <a:xfrm>
              <a:off x="3639" y="2013"/>
              <a:ext cx="359" cy="258"/>
            </a:xfrm>
            <a:prstGeom prst="rect">
              <a:avLst/>
            </a:prstGeom>
            <a:noFill/>
            <a:ln w="9525">
              <a:noFill/>
              <a:miter lim="800000"/>
              <a:headEnd/>
              <a:tailEnd/>
            </a:ln>
          </p:spPr>
          <p:txBody>
            <a:bodyPr wrap="none" lIns="0" tIns="0" rIns="0" bIns="0">
              <a:spAutoFit/>
            </a:bodyPr>
            <a:lstStyle/>
            <a:p>
              <a:pPr eaLnBrk="0" hangingPunct="0"/>
              <a:r>
                <a:rPr lang="en-US" sz="2200" b="1">
                  <a:solidFill>
                    <a:srgbClr val="0000FF"/>
                  </a:solidFill>
                  <a:latin typeface="Times New Roman" pitchFamily="18" charset="0"/>
                </a:rPr>
                <a:t>$45</a:t>
              </a:r>
              <a:endParaRPr lang="en-US" sz="2400">
                <a:solidFill>
                  <a:schemeClr val="tx1"/>
                </a:solidFill>
                <a:latin typeface="Times New Roman" pitchFamily="18" charset="0"/>
              </a:endParaRPr>
            </a:p>
          </p:txBody>
        </p:sp>
        <p:sp>
          <p:nvSpPr>
            <p:cNvPr id="20507" name="Rectangle 26"/>
            <p:cNvSpPr>
              <a:spLocks noChangeArrowheads="1"/>
            </p:cNvSpPr>
            <p:nvPr/>
          </p:nvSpPr>
          <p:spPr bwMode="auto">
            <a:xfrm>
              <a:off x="4425" y="2013"/>
              <a:ext cx="359" cy="258"/>
            </a:xfrm>
            <a:prstGeom prst="rect">
              <a:avLst/>
            </a:prstGeom>
            <a:noFill/>
            <a:ln w="9525">
              <a:noFill/>
              <a:miter lim="800000"/>
              <a:headEnd/>
              <a:tailEnd/>
            </a:ln>
          </p:spPr>
          <p:txBody>
            <a:bodyPr wrap="none" lIns="0" tIns="0" rIns="0" bIns="0">
              <a:spAutoFit/>
            </a:bodyPr>
            <a:lstStyle/>
            <a:p>
              <a:pPr eaLnBrk="0" hangingPunct="0"/>
              <a:r>
                <a:rPr lang="en-US" sz="2200" b="1">
                  <a:solidFill>
                    <a:srgbClr val="0000FF"/>
                  </a:solidFill>
                  <a:latin typeface="Times New Roman" pitchFamily="18" charset="0"/>
                </a:rPr>
                <a:t>$45</a:t>
              </a:r>
              <a:endParaRPr lang="en-US" sz="2400">
                <a:solidFill>
                  <a:schemeClr val="tx1"/>
                </a:solidFill>
                <a:latin typeface="Times New Roman" pitchFamily="18" charset="0"/>
              </a:endParaRPr>
            </a:p>
          </p:txBody>
        </p:sp>
        <p:sp>
          <p:nvSpPr>
            <p:cNvPr id="20508" name="Rectangle 27"/>
            <p:cNvSpPr>
              <a:spLocks noChangeArrowheads="1"/>
            </p:cNvSpPr>
            <p:nvPr/>
          </p:nvSpPr>
          <p:spPr bwMode="auto">
            <a:xfrm>
              <a:off x="828" y="2242"/>
              <a:ext cx="448" cy="258"/>
            </a:xfrm>
            <a:prstGeom prst="rect">
              <a:avLst/>
            </a:prstGeom>
            <a:noFill/>
            <a:ln w="9525">
              <a:noFill/>
              <a:miter lim="800000"/>
              <a:headEnd/>
              <a:tailEnd/>
            </a:ln>
          </p:spPr>
          <p:txBody>
            <a:bodyPr wrap="none" lIns="0" tIns="0" rIns="0" bIns="0">
              <a:spAutoFit/>
            </a:bodyPr>
            <a:lstStyle/>
            <a:p>
              <a:pPr eaLnBrk="0" hangingPunct="0"/>
              <a:r>
                <a:rPr lang="en-US" sz="2200" b="1">
                  <a:solidFill>
                    <a:srgbClr val="800000"/>
                  </a:solidFill>
                  <a:latin typeface="Times New Roman" pitchFamily="18" charset="0"/>
                </a:rPr>
                <a:t>30%</a:t>
              </a:r>
              <a:endParaRPr lang="en-US" sz="2400">
                <a:solidFill>
                  <a:schemeClr val="tx1"/>
                </a:solidFill>
                <a:latin typeface="Times New Roman" pitchFamily="18" charset="0"/>
              </a:endParaRPr>
            </a:p>
          </p:txBody>
        </p:sp>
        <p:sp>
          <p:nvSpPr>
            <p:cNvPr id="20509" name="Rectangle 28"/>
            <p:cNvSpPr>
              <a:spLocks noChangeArrowheads="1"/>
            </p:cNvSpPr>
            <p:nvPr/>
          </p:nvSpPr>
          <p:spPr bwMode="auto">
            <a:xfrm>
              <a:off x="321" y="2470"/>
              <a:ext cx="266" cy="258"/>
            </a:xfrm>
            <a:prstGeom prst="rect">
              <a:avLst/>
            </a:prstGeom>
            <a:noFill/>
            <a:ln w="9525">
              <a:noFill/>
              <a:miter lim="800000"/>
              <a:headEnd/>
              <a:tailEnd/>
            </a:ln>
          </p:spPr>
          <p:txBody>
            <a:bodyPr wrap="none" lIns="0" tIns="0" rIns="0" bIns="0">
              <a:spAutoFit/>
            </a:bodyPr>
            <a:lstStyle/>
            <a:p>
              <a:pPr eaLnBrk="0" hangingPunct="0"/>
              <a:r>
                <a:rPr lang="en-US" sz="2200" b="1">
                  <a:solidFill>
                    <a:srgbClr val="000080"/>
                  </a:solidFill>
                  <a:latin typeface="Times New Roman" pitchFamily="18" charset="0"/>
                </a:rPr>
                <a:t>$0</a:t>
              </a:r>
              <a:endParaRPr lang="en-US" sz="2400">
                <a:solidFill>
                  <a:schemeClr val="tx1"/>
                </a:solidFill>
                <a:latin typeface="Times New Roman" pitchFamily="18" charset="0"/>
              </a:endParaRPr>
            </a:p>
          </p:txBody>
        </p:sp>
        <p:sp>
          <p:nvSpPr>
            <p:cNvPr id="20510" name="Rectangle 29"/>
            <p:cNvSpPr>
              <a:spLocks noChangeArrowheads="1"/>
            </p:cNvSpPr>
            <p:nvPr/>
          </p:nvSpPr>
          <p:spPr bwMode="auto">
            <a:xfrm>
              <a:off x="828" y="2470"/>
              <a:ext cx="448" cy="258"/>
            </a:xfrm>
            <a:prstGeom prst="rect">
              <a:avLst/>
            </a:prstGeom>
            <a:noFill/>
            <a:ln w="9525">
              <a:noFill/>
              <a:miter lim="800000"/>
              <a:headEnd/>
              <a:tailEnd/>
            </a:ln>
          </p:spPr>
          <p:txBody>
            <a:bodyPr wrap="none" lIns="0" tIns="0" rIns="0" bIns="0">
              <a:spAutoFit/>
            </a:bodyPr>
            <a:lstStyle/>
            <a:p>
              <a:pPr eaLnBrk="0" hangingPunct="0"/>
              <a:r>
                <a:rPr lang="en-US" sz="2200" b="1">
                  <a:solidFill>
                    <a:srgbClr val="800000"/>
                  </a:solidFill>
                  <a:latin typeface="Times New Roman" pitchFamily="18" charset="0"/>
                </a:rPr>
                <a:t>40%</a:t>
              </a:r>
              <a:endParaRPr lang="en-US" sz="2400">
                <a:solidFill>
                  <a:schemeClr val="tx1"/>
                </a:solidFill>
                <a:latin typeface="Times New Roman" pitchFamily="18" charset="0"/>
              </a:endParaRPr>
            </a:p>
          </p:txBody>
        </p:sp>
        <p:sp>
          <p:nvSpPr>
            <p:cNvPr id="20511" name="Rectangle 30"/>
            <p:cNvSpPr>
              <a:spLocks noChangeArrowheads="1"/>
            </p:cNvSpPr>
            <p:nvPr/>
          </p:nvSpPr>
          <p:spPr bwMode="auto">
            <a:xfrm>
              <a:off x="1817" y="2470"/>
              <a:ext cx="423" cy="258"/>
            </a:xfrm>
            <a:prstGeom prst="rect">
              <a:avLst/>
            </a:prstGeom>
            <a:noFill/>
            <a:ln w="9525">
              <a:noFill/>
              <a:miter lim="800000"/>
              <a:headEnd/>
              <a:tailEnd/>
            </a:ln>
          </p:spPr>
          <p:txBody>
            <a:bodyPr wrap="none" lIns="0" tIns="0" rIns="0" bIns="0">
              <a:spAutoFit/>
            </a:bodyPr>
            <a:lstStyle/>
            <a:p>
              <a:pPr eaLnBrk="0" hangingPunct="0"/>
              <a:r>
                <a:rPr lang="en-US" sz="2200" b="1">
                  <a:solidFill>
                    <a:srgbClr val="000080"/>
                  </a:solidFill>
                  <a:latin typeface="Times New Roman" pitchFamily="18" charset="0"/>
                </a:rPr>
                <a:t>-$70</a:t>
              </a:r>
              <a:endParaRPr lang="en-US" sz="2400">
                <a:solidFill>
                  <a:schemeClr val="tx1"/>
                </a:solidFill>
                <a:latin typeface="Times New Roman" pitchFamily="18" charset="0"/>
              </a:endParaRPr>
            </a:p>
          </p:txBody>
        </p:sp>
        <p:sp>
          <p:nvSpPr>
            <p:cNvPr id="20512" name="Rectangle 31"/>
            <p:cNvSpPr>
              <a:spLocks noChangeArrowheads="1"/>
            </p:cNvSpPr>
            <p:nvPr/>
          </p:nvSpPr>
          <p:spPr bwMode="auto">
            <a:xfrm>
              <a:off x="2853" y="2470"/>
              <a:ext cx="359" cy="258"/>
            </a:xfrm>
            <a:prstGeom prst="rect">
              <a:avLst/>
            </a:prstGeom>
            <a:noFill/>
            <a:ln w="9525">
              <a:noFill/>
              <a:miter lim="800000"/>
              <a:headEnd/>
              <a:tailEnd/>
            </a:ln>
          </p:spPr>
          <p:txBody>
            <a:bodyPr wrap="none" lIns="0" tIns="0" rIns="0" bIns="0">
              <a:spAutoFit/>
            </a:bodyPr>
            <a:lstStyle/>
            <a:p>
              <a:pPr eaLnBrk="0" hangingPunct="0"/>
              <a:r>
                <a:rPr lang="en-US" sz="2200" b="1">
                  <a:solidFill>
                    <a:srgbClr val="0000FF"/>
                  </a:solidFill>
                  <a:latin typeface="Times New Roman" pitchFamily="18" charset="0"/>
                </a:rPr>
                <a:t>$30</a:t>
              </a:r>
              <a:endParaRPr lang="en-US" sz="2400">
                <a:solidFill>
                  <a:schemeClr val="tx1"/>
                </a:solidFill>
                <a:latin typeface="Times New Roman" pitchFamily="18" charset="0"/>
              </a:endParaRPr>
            </a:p>
          </p:txBody>
        </p:sp>
        <p:sp>
          <p:nvSpPr>
            <p:cNvPr id="20513" name="Rectangle 32"/>
            <p:cNvSpPr>
              <a:spLocks noChangeArrowheads="1"/>
            </p:cNvSpPr>
            <p:nvPr/>
          </p:nvSpPr>
          <p:spPr bwMode="auto">
            <a:xfrm>
              <a:off x="3639" y="2470"/>
              <a:ext cx="359" cy="258"/>
            </a:xfrm>
            <a:prstGeom prst="rect">
              <a:avLst/>
            </a:prstGeom>
            <a:noFill/>
            <a:ln w="9525">
              <a:noFill/>
              <a:miter lim="800000"/>
              <a:headEnd/>
              <a:tailEnd/>
            </a:ln>
          </p:spPr>
          <p:txBody>
            <a:bodyPr wrap="none" lIns="0" tIns="0" rIns="0" bIns="0">
              <a:spAutoFit/>
            </a:bodyPr>
            <a:lstStyle/>
            <a:p>
              <a:pPr eaLnBrk="0" hangingPunct="0"/>
              <a:r>
                <a:rPr lang="en-US" sz="2200" b="1">
                  <a:solidFill>
                    <a:srgbClr val="0000FF"/>
                  </a:solidFill>
                  <a:latin typeface="Times New Roman" pitchFamily="18" charset="0"/>
                </a:rPr>
                <a:t>$30</a:t>
              </a:r>
              <a:endParaRPr lang="en-US" sz="2400">
                <a:solidFill>
                  <a:schemeClr val="tx1"/>
                </a:solidFill>
                <a:latin typeface="Times New Roman" pitchFamily="18" charset="0"/>
              </a:endParaRPr>
            </a:p>
          </p:txBody>
        </p:sp>
        <p:sp>
          <p:nvSpPr>
            <p:cNvPr id="20514" name="Rectangle 33"/>
            <p:cNvSpPr>
              <a:spLocks noChangeArrowheads="1"/>
            </p:cNvSpPr>
            <p:nvPr/>
          </p:nvSpPr>
          <p:spPr bwMode="auto">
            <a:xfrm>
              <a:off x="4425" y="2470"/>
              <a:ext cx="359" cy="258"/>
            </a:xfrm>
            <a:prstGeom prst="rect">
              <a:avLst/>
            </a:prstGeom>
            <a:noFill/>
            <a:ln w="9525">
              <a:noFill/>
              <a:miter lim="800000"/>
              <a:headEnd/>
              <a:tailEnd/>
            </a:ln>
          </p:spPr>
          <p:txBody>
            <a:bodyPr wrap="none" lIns="0" tIns="0" rIns="0" bIns="0">
              <a:spAutoFit/>
            </a:bodyPr>
            <a:lstStyle/>
            <a:p>
              <a:pPr eaLnBrk="0" hangingPunct="0"/>
              <a:r>
                <a:rPr lang="en-US" sz="2200" b="1">
                  <a:solidFill>
                    <a:srgbClr val="0000FF"/>
                  </a:solidFill>
                  <a:latin typeface="Times New Roman" pitchFamily="18" charset="0"/>
                </a:rPr>
                <a:t>$30</a:t>
              </a:r>
              <a:endParaRPr lang="en-US" sz="2400">
                <a:solidFill>
                  <a:schemeClr val="tx1"/>
                </a:solidFill>
                <a:latin typeface="Times New Roman" pitchFamily="18" charset="0"/>
              </a:endParaRPr>
            </a:p>
          </p:txBody>
        </p:sp>
        <p:sp>
          <p:nvSpPr>
            <p:cNvPr id="20515" name="Rectangle 34"/>
            <p:cNvSpPr>
              <a:spLocks noChangeArrowheads="1"/>
            </p:cNvSpPr>
            <p:nvPr/>
          </p:nvSpPr>
          <p:spPr bwMode="auto">
            <a:xfrm>
              <a:off x="828" y="2698"/>
              <a:ext cx="448" cy="258"/>
            </a:xfrm>
            <a:prstGeom prst="rect">
              <a:avLst/>
            </a:prstGeom>
            <a:noFill/>
            <a:ln w="9525">
              <a:noFill/>
              <a:miter lim="800000"/>
              <a:headEnd/>
              <a:tailEnd/>
            </a:ln>
          </p:spPr>
          <p:txBody>
            <a:bodyPr wrap="none" lIns="0" tIns="0" rIns="0" bIns="0">
              <a:spAutoFit/>
            </a:bodyPr>
            <a:lstStyle/>
            <a:p>
              <a:pPr eaLnBrk="0" hangingPunct="0"/>
              <a:r>
                <a:rPr lang="en-US" sz="2200" b="1">
                  <a:solidFill>
                    <a:srgbClr val="800000"/>
                  </a:solidFill>
                  <a:latin typeface="Times New Roman" pitchFamily="18" charset="0"/>
                </a:rPr>
                <a:t>30%</a:t>
              </a:r>
              <a:endParaRPr lang="en-US" sz="2400">
                <a:solidFill>
                  <a:schemeClr val="tx1"/>
                </a:solidFill>
                <a:latin typeface="Times New Roman" pitchFamily="18" charset="0"/>
              </a:endParaRPr>
            </a:p>
          </p:txBody>
        </p:sp>
        <p:sp>
          <p:nvSpPr>
            <p:cNvPr id="20516" name="Rectangle 35"/>
            <p:cNvSpPr>
              <a:spLocks noChangeArrowheads="1"/>
            </p:cNvSpPr>
            <p:nvPr/>
          </p:nvSpPr>
          <p:spPr bwMode="auto">
            <a:xfrm>
              <a:off x="1894" y="2927"/>
              <a:ext cx="266" cy="258"/>
            </a:xfrm>
            <a:prstGeom prst="rect">
              <a:avLst/>
            </a:prstGeom>
            <a:noFill/>
            <a:ln w="9525">
              <a:noFill/>
              <a:miter lim="800000"/>
              <a:headEnd/>
              <a:tailEnd/>
            </a:ln>
          </p:spPr>
          <p:txBody>
            <a:bodyPr wrap="none" lIns="0" tIns="0" rIns="0" bIns="0">
              <a:spAutoFit/>
            </a:bodyPr>
            <a:lstStyle/>
            <a:p>
              <a:pPr eaLnBrk="0" hangingPunct="0"/>
              <a:r>
                <a:rPr lang="en-US" sz="2200" b="1">
                  <a:solidFill>
                    <a:srgbClr val="000080"/>
                  </a:solidFill>
                  <a:latin typeface="Times New Roman" pitchFamily="18" charset="0"/>
                </a:rPr>
                <a:t>$0</a:t>
              </a:r>
              <a:endParaRPr lang="en-US" sz="2400">
                <a:solidFill>
                  <a:schemeClr val="tx1"/>
                </a:solidFill>
                <a:latin typeface="Times New Roman" pitchFamily="18" charset="0"/>
              </a:endParaRPr>
            </a:p>
          </p:txBody>
        </p:sp>
        <p:sp>
          <p:nvSpPr>
            <p:cNvPr id="20517" name="Rectangle 36"/>
            <p:cNvSpPr>
              <a:spLocks noChangeArrowheads="1"/>
            </p:cNvSpPr>
            <p:nvPr/>
          </p:nvSpPr>
          <p:spPr bwMode="auto">
            <a:xfrm>
              <a:off x="2942" y="2927"/>
              <a:ext cx="266" cy="258"/>
            </a:xfrm>
            <a:prstGeom prst="rect">
              <a:avLst/>
            </a:prstGeom>
            <a:noFill/>
            <a:ln w="9525">
              <a:noFill/>
              <a:miter lim="800000"/>
              <a:headEnd/>
              <a:tailEnd/>
            </a:ln>
          </p:spPr>
          <p:txBody>
            <a:bodyPr wrap="none" lIns="0" tIns="0" rIns="0" bIns="0">
              <a:spAutoFit/>
            </a:bodyPr>
            <a:lstStyle/>
            <a:p>
              <a:pPr eaLnBrk="0" hangingPunct="0"/>
              <a:r>
                <a:rPr lang="en-US" sz="2200" b="1">
                  <a:solidFill>
                    <a:srgbClr val="0000FF"/>
                  </a:solidFill>
                  <a:latin typeface="Times New Roman" pitchFamily="18" charset="0"/>
                </a:rPr>
                <a:t>$0</a:t>
              </a:r>
              <a:endParaRPr lang="en-US" sz="2400">
                <a:solidFill>
                  <a:schemeClr val="tx1"/>
                </a:solidFill>
                <a:latin typeface="Times New Roman" pitchFamily="18" charset="0"/>
              </a:endParaRPr>
            </a:p>
          </p:txBody>
        </p:sp>
        <p:sp>
          <p:nvSpPr>
            <p:cNvPr id="20518" name="Rectangle 37"/>
            <p:cNvSpPr>
              <a:spLocks noChangeArrowheads="1"/>
            </p:cNvSpPr>
            <p:nvPr/>
          </p:nvSpPr>
          <p:spPr bwMode="auto">
            <a:xfrm>
              <a:off x="3728" y="2927"/>
              <a:ext cx="266" cy="258"/>
            </a:xfrm>
            <a:prstGeom prst="rect">
              <a:avLst/>
            </a:prstGeom>
            <a:noFill/>
            <a:ln w="9525">
              <a:noFill/>
              <a:miter lim="800000"/>
              <a:headEnd/>
              <a:tailEnd/>
            </a:ln>
          </p:spPr>
          <p:txBody>
            <a:bodyPr wrap="none" lIns="0" tIns="0" rIns="0" bIns="0">
              <a:spAutoFit/>
            </a:bodyPr>
            <a:lstStyle/>
            <a:p>
              <a:pPr eaLnBrk="0" hangingPunct="0"/>
              <a:r>
                <a:rPr lang="en-US" sz="2200" b="1">
                  <a:solidFill>
                    <a:srgbClr val="0000FF"/>
                  </a:solidFill>
                  <a:latin typeface="Times New Roman" pitchFamily="18" charset="0"/>
                </a:rPr>
                <a:t>$0</a:t>
              </a:r>
              <a:endParaRPr lang="en-US" sz="2400">
                <a:solidFill>
                  <a:schemeClr val="tx1"/>
                </a:solidFill>
                <a:latin typeface="Times New Roman" pitchFamily="18" charset="0"/>
              </a:endParaRPr>
            </a:p>
          </p:txBody>
        </p:sp>
        <p:sp>
          <p:nvSpPr>
            <p:cNvPr id="20519" name="Rectangle 38"/>
            <p:cNvSpPr>
              <a:spLocks noChangeArrowheads="1"/>
            </p:cNvSpPr>
            <p:nvPr/>
          </p:nvSpPr>
          <p:spPr bwMode="auto">
            <a:xfrm>
              <a:off x="4514" y="2927"/>
              <a:ext cx="266" cy="258"/>
            </a:xfrm>
            <a:prstGeom prst="rect">
              <a:avLst/>
            </a:prstGeom>
            <a:noFill/>
            <a:ln w="9525">
              <a:noFill/>
              <a:miter lim="800000"/>
              <a:headEnd/>
              <a:tailEnd/>
            </a:ln>
          </p:spPr>
          <p:txBody>
            <a:bodyPr wrap="none" lIns="0" tIns="0" rIns="0" bIns="0">
              <a:spAutoFit/>
            </a:bodyPr>
            <a:lstStyle/>
            <a:p>
              <a:pPr eaLnBrk="0" hangingPunct="0"/>
              <a:r>
                <a:rPr lang="en-US" sz="2200" b="1">
                  <a:solidFill>
                    <a:srgbClr val="0000FF"/>
                  </a:solidFill>
                  <a:latin typeface="Times New Roman" pitchFamily="18" charset="0"/>
                </a:rPr>
                <a:t>$0</a:t>
              </a:r>
              <a:endParaRPr lang="en-US" sz="2400">
                <a:solidFill>
                  <a:schemeClr val="tx1"/>
                </a:solidFill>
                <a:latin typeface="Times New Roman" pitchFamily="18" charset="0"/>
              </a:endParaRPr>
            </a:p>
          </p:txBody>
        </p:sp>
        <p:sp>
          <p:nvSpPr>
            <p:cNvPr id="20520" name="Rectangle 39"/>
            <p:cNvSpPr>
              <a:spLocks noChangeArrowheads="1"/>
            </p:cNvSpPr>
            <p:nvPr/>
          </p:nvSpPr>
          <p:spPr bwMode="auto">
            <a:xfrm>
              <a:off x="2845" y="1286"/>
              <a:ext cx="1560" cy="258"/>
            </a:xfrm>
            <a:prstGeom prst="rect">
              <a:avLst/>
            </a:prstGeom>
            <a:noFill/>
            <a:ln w="9525">
              <a:noFill/>
              <a:miter lim="800000"/>
              <a:headEnd/>
              <a:tailEnd/>
            </a:ln>
          </p:spPr>
          <p:txBody>
            <a:bodyPr wrap="none" lIns="0" tIns="0" rIns="0" bIns="0">
              <a:spAutoFit/>
            </a:bodyPr>
            <a:lstStyle/>
            <a:p>
              <a:pPr eaLnBrk="0" hangingPunct="0"/>
              <a:r>
                <a:rPr lang="en-US" sz="2200" b="1">
                  <a:solidFill>
                    <a:srgbClr val="0000FF"/>
                  </a:solidFill>
                  <a:latin typeface="Times New Roman" pitchFamily="18" charset="0"/>
                </a:rPr>
                <a:t>Future Cash Flows</a:t>
              </a:r>
              <a:endParaRPr lang="en-US" sz="2400">
                <a:solidFill>
                  <a:schemeClr val="tx1"/>
                </a:solidFill>
                <a:latin typeface="Times New Roman" pitchFamily="18" charset="0"/>
              </a:endParaRPr>
            </a:p>
          </p:txBody>
        </p:sp>
        <p:sp>
          <p:nvSpPr>
            <p:cNvPr id="20521" name="Line 40"/>
            <p:cNvSpPr>
              <a:spLocks noChangeShapeType="1"/>
            </p:cNvSpPr>
            <p:nvPr/>
          </p:nvSpPr>
          <p:spPr bwMode="auto">
            <a:xfrm>
              <a:off x="2358" y="1996"/>
              <a:ext cx="1" cy="246"/>
            </a:xfrm>
            <a:prstGeom prst="line">
              <a:avLst/>
            </a:prstGeom>
            <a:noFill/>
            <a:ln w="0">
              <a:solidFill>
                <a:srgbClr val="000000"/>
              </a:solidFill>
              <a:round/>
              <a:headEnd/>
              <a:tailEnd/>
            </a:ln>
          </p:spPr>
          <p:txBody>
            <a:bodyPr/>
            <a:lstStyle/>
            <a:p>
              <a:endParaRPr lang="en-US"/>
            </a:p>
          </p:txBody>
        </p:sp>
        <p:sp>
          <p:nvSpPr>
            <p:cNvPr id="20522" name="Rectangle 41"/>
            <p:cNvSpPr>
              <a:spLocks noChangeArrowheads="1"/>
            </p:cNvSpPr>
            <p:nvPr/>
          </p:nvSpPr>
          <p:spPr bwMode="auto">
            <a:xfrm>
              <a:off x="2358" y="1996"/>
              <a:ext cx="17" cy="246"/>
            </a:xfrm>
            <a:prstGeom prst="rect">
              <a:avLst/>
            </a:prstGeom>
            <a:solidFill>
              <a:srgbClr val="000000"/>
            </a:solidFill>
            <a:ln w="9525">
              <a:noFill/>
              <a:miter lim="800000"/>
              <a:headEnd/>
              <a:tailEnd/>
            </a:ln>
          </p:spPr>
          <p:txBody>
            <a:bodyPr/>
            <a:lstStyle/>
            <a:p>
              <a:pPr>
                <a:lnSpc>
                  <a:spcPct val="90000"/>
                </a:lnSpc>
              </a:pPr>
              <a:endParaRPr lang="en-US"/>
            </a:p>
          </p:txBody>
        </p:sp>
        <p:sp>
          <p:nvSpPr>
            <p:cNvPr id="20523" name="Line 42"/>
            <p:cNvSpPr>
              <a:spLocks noChangeShapeType="1"/>
            </p:cNvSpPr>
            <p:nvPr/>
          </p:nvSpPr>
          <p:spPr bwMode="auto">
            <a:xfrm>
              <a:off x="4717" y="2013"/>
              <a:ext cx="1" cy="229"/>
            </a:xfrm>
            <a:prstGeom prst="line">
              <a:avLst/>
            </a:prstGeom>
            <a:noFill/>
            <a:ln w="0">
              <a:solidFill>
                <a:srgbClr val="000000"/>
              </a:solidFill>
              <a:round/>
              <a:headEnd/>
              <a:tailEnd/>
            </a:ln>
          </p:spPr>
          <p:txBody>
            <a:bodyPr/>
            <a:lstStyle/>
            <a:p>
              <a:endParaRPr lang="en-US"/>
            </a:p>
          </p:txBody>
        </p:sp>
        <p:sp>
          <p:nvSpPr>
            <p:cNvPr id="20524" name="Rectangle 43"/>
            <p:cNvSpPr>
              <a:spLocks noChangeArrowheads="1"/>
            </p:cNvSpPr>
            <p:nvPr/>
          </p:nvSpPr>
          <p:spPr bwMode="auto">
            <a:xfrm>
              <a:off x="4717" y="2013"/>
              <a:ext cx="17" cy="229"/>
            </a:xfrm>
            <a:prstGeom prst="rect">
              <a:avLst/>
            </a:prstGeom>
            <a:solidFill>
              <a:srgbClr val="000000"/>
            </a:solidFill>
            <a:ln w="9525">
              <a:noFill/>
              <a:miter lim="800000"/>
              <a:headEnd/>
              <a:tailEnd/>
            </a:ln>
          </p:spPr>
          <p:txBody>
            <a:bodyPr/>
            <a:lstStyle/>
            <a:p>
              <a:pPr>
                <a:lnSpc>
                  <a:spcPct val="90000"/>
                </a:lnSpc>
              </a:pPr>
              <a:endParaRPr lang="en-US"/>
            </a:p>
          </p:txBody>
        </p:sp>
        <p:sp>
          <p:nvSpPr>
            <p:cNvPr id="20525" name="Line 44"/>
            <p:cNvSpPr>
              <a:spLocks noChangeShapeType="1"/>
            </p:cNvSpPr>
            <p:nvPr/>
          </p:nvSpPr>
          <p:spPr bwMode="auto">
            <a:xfrm>
              <a:off x="5503" y="2013"/>
              <a:ext cx="1" cy="229"/>
            </a:xfrm>
            <a:prstGeom prst="line">
              <a:avLst/>
            </a:prstGeom>
            <a:noFill/>
            <a:ln w="0">
              <a:solidFill>
                <a:srgbClr val="000000"/>
              </a:solidFill>
              <a:round/>
              <a:headEnd/>
              <a:tailEnd/>
            </a:ln>
          </p:spPr>
          <p:txBody>
            <a:bodyPr/>
            <a:lstStyle/>
            <a:p>
              <a:endParaRPr lang="en-US"/>
            </a:p>
          </p:txBody>
        </p:sp>
        <p:sp>
          <p:nvSpPr>
            <p:cNvPr id="20526" name="Rectangle 45"/>
            <p:cNvSpPr>
              <a:spLocks noChangeArrowheads="1"/>
            </p:cNvSpPr>
            <p:nvPr/>
          </p:nvSpPr>
          <p:spPr bwMode="auto">
            <a:xfrm>
              <a:off x="5503" y="2013"/>
              <a:ext cx="17" cy="229"/>
            </a:xfrm>
            <a:prstGeom prst="rect">
              <a:avLst/>
            </a:prstGeom>
            <a:solidFill>
              <a:srgbClr val="000000"/>
            </a:solidFill>
            <a:ln w="9525">
              <a:noFill/>
              <a:miter lim="800000"/>
              <a:headEnd/>
              <a:tailEnd/>
            </a:ln>
          </p:spPr>
          <p:txBody>
            <a:bodyPr/>
            <a:lstStyle/>
            <a:p>
              <a:pPr>
                <a:lnSpc>
                  <a:spcPct val="90000"/>
                </a:lnSpc>
              </a:pPr>
              <a:endParaRPr lang="en-US"/>
            </a:p>
          </p:txBody>
        </p:sp>
        <p:sp>
          <p:nvSpPr>
            <p:cNvPr id="20527" name="Line 46"/>
            <p:cNvSpPr>
              <a:spLocks noChangeShapeType="1"/>
            </p:cNvSpPr>
            <p:nvPr/>
          </p:nvSpPr>
          <p:spPr bwMode="auto">
            <a:xfrm>
              <a:off x="2358" y="2453"/>
              <a:ext cx="1" cy="245"/>
            </a:xfrm>
            <a:prstGeom prst="line">
              <a:avLst/>
            </a:prstGeom>
            <a:noFill/>
            <a:ln w="0">
              <a:solidFill>
                <a:srgbClr val="000000"/>
              </a:solidFill>
              <a:round/>
              <a:headEnd/>
              <a:tailEnd/>
            </a:ln>
          </p:spPr>
          <p:txBody>
            <a:bodyPr/>
            <a:lstStyle/>
            <a:p>
              <a:endParaRPr lang="en-US"/>
            </a:p>
          </p:txBody>
        </p:sp>
        <p:sp>
          <p:nvSpPr>
            <p:cNvPr id="20528" name="Rectangle 47"/>
            <p:cNvSpPr>
              <a:spLocks noChangeArrowheads="1"/>
            </p:cNvSpPr>
            <p:nvPr/>
          </p:nvSpPr>
          <p:spPr bwMode="auto">
            <a:xfrm>
              <a:off x="2358" y="2453"/>
              <a:ext cx="17" cy="245"/>
            </a:xfrm>
            <a:prstGeom prst="rect">
              <a:avLst/>
            </a:prstGeom>
            <a:solidFill>
              <a:srgbClr val="000000"/>
            </a:solidFill>
            <a:ln w="9525">
              <a:noFill/>
              <a:miter lim="800000"/>
              <a:headEnd/>
              <a:tailEnd/>
            </a:ln>
          </p:spPr>
          <p:txBody>
            <a:bodyPr/>
            <a:lstStyle/>
            <a:p>
              <a:pPr>
                <a:lnSpc>
                  <a:spcPct val="90000"/>
                </a:lnSpc>
              </a:pPr>
              <a:endParaRPr lang="en-US"/>
            </a:p>
          </p:txBody>
        </p:sp>
        <p:sp>
          <p:nvSpPr>
            <p:cNvPr id="20529" name="Line 48"/>
            <p:cNvSpPr>
              <a:spLocks noChangeShapeType="1"/>
            </p:cNvSpPr>
            <p:nvPr/>
          </p:nvSpPr>
          <p:spPr bwMode="auto">
            <a:xfrm>
              <a:off x="4717" y="2470"/>
              <a:ext cx="1" cy="228"/>
            </a:xfrm>
            <a:prstGeom prst="line">
              <a:avLst/>
            </a:prstGeom>
            <a:noFill/>
            <a:ln w="0">
              <a:solidFill>
                <a:srgbClr val="000000"/>
              </a:solidFill>
              <a:round/>
              <a:headEnd/>
              <a:tailEnd/>
            </a:ln>
          </p:spPr>
          <p:txBody>
            <a:bodyPr/>
            <a:lstStyle/>
            <a:p>
              <a:endParaRPr lang="en-US"/>
            </a:p>
          </p:txBody>
        </p:sp>
        <p:sp>
          <p:nvSpPr>
            <p:cNvPr id="20530" name="Rectangle 49"/>
            <p:cNvSpPr>
              <a:spLocks noChangeArrowheads="1"/>
            </p:cNvSpPr>
            <p:nvPr/>
          </p:nvSpPr>
          <p:spPr bwMode="auto">
            <a:xfrm>
              <a:off x="4717" y="2470"/>
              <a:ext cx="17" cy="228"/>
            </a:xfrm>
            <a:prstGeom prst="rect">
              <a:avLst/>
            </a:prstGeom>
            <a:solidFill>
              <a:srgbClr val="000000"/>
            </a:solidFill>
            <a:ln w="9525">
              <a:noFill/>
              <a:miter lim="800000"/>
              <a:headEnd/>
              <a:tailEnd/>
            </a:ln>
          </p:spPr>
          <p:txBody>
            <a:bodyPr/>
            <a:lstStyle/>
            <a:p>
              <a:pPr>
                <a:lnSpc>
                  <a:spcPct val="90000"/>
                </a:lnSpc>
              </a:pPr>
              <a:endParaRPr lang="en-US"/>
            </a:p>
          </p:txBody>
        </p:sp>
        <p:sp>
          <p:nvSpPr>
            <p:cNvPr id="20531" name="Line 50"/>
            <p:cNvSpPr>
              <a:spLocks noChangeShapeType="1"/>
            </p:cNvSpPr>
            <p:nvPr/>
          </p:nvSpPr>
          <p:spPr bwMode="auto">
            <a:xfrm>
              <a:off x="5503" y="2470"/>
              <a:ext cx="1" cy="228"/>
            </a:xfrm>
            <a:prstGeom prst="line">
              <a:avLst/>
            </a:prstGeom>
            <a:noFill/>
            <a:ln w="0">
              <a:solidFill>
                <a:srgbClr val="000000"/>
              </a:solidFill>
              <a:round/>
              <a:headEnd/>
              <a:tailEnd/>
            </a:ln>
          </p:spPr>
          <p:txBody>
            <a:bodyPr/>
            <a:lstStyle/>
            <a:p>
              <a:endParaRPr lang="en-US"/>
            </a:p>
          </p:txBody>
        </p:sp>
        <p:sp>
          <p:nvSpPr>
            <p:cNvPr id="20532" name="Rectangle 51"/>
            <p:cNvSpPr>
              <a:spLocks noChangeArrowheads="1"/>
            </p:cNvSpPr>
            <p:nvPr/>
          </p:nvSpPr>
          <p:spPr bwMode="auto">
            <a:xfrm>
              <a:off x="5503" y="2470"/>
              <a:ext cx="17" cy="228"/>
            </a:xfrm>
            <a:prstGeom prst="rect">
              <a:avLst/>
            </a:prstGeom>
            <a:solidFill>
              <a:srgbClr val="000000"/>
            </a:solidFill>
            <a:ln w="9525">
              <a:noFill/>
              <a:miter lim="800000"/>
              <a:headEnd/>
              <a:tailEnd/>
            </a:ln>
          </p:spPr>
          <p:txBody>
            <a:bodyPr/>
            <a:lstStyle/>
            <a:p>
              <a:pPr>
                <a:lnSpc>
                  <a:spcPct val="90000"/>
                </a:lnSpc>
              </a:pPr>
              <a:endParaRPr lang="en-US"/>
            </a:p>
          </p:txBody>
        </p:sp>
        <p:sp>
          <p:nvSpPr>
            <p:cNvPr id="20533" name="Line 52"/>
            <p:cNvSpPr>
              <a:spLocks noChangeShapeType="1"/>
            </p:cNvSpPr>
            <p:nvPr/>
          </p:nvSpPr>
          <p:spPr bwMode="auto">
            <a:xfrm>
              <a:off x="2358" y="2910"/>
              <a:ext cx="1" cy="245"/>
            </a:xfrm>
            <a:prstGeom prst="line">
              <a:avLst/>
            </a:prstGeom>
            <a:noFill/>
            <a:ln w="0">
              <a:solidFill>
                <a:srgbClr val="000000"/>
              </a:solidFill>
              <a:round/>
              <a:headEnd/>
              <a:tailEnd/>
            </a:ln>
          </p:spPr>
          <p:txBody>
            <a:bodyPr/>
            <a:lstStyle/>
            <a:p>
              <a:endParaRPr lang="en-US"/>
            </a:p>
          </p:txBody>
        </p:sp>
        <p:sp>
          <p:nvSpPr>
            <p:cNvPr id="20534" name="Rectangle 53"/>
            <p:cNvSpPr>
              <a:spLocks noChangeArrowheads="1"/>
            </p:cNvSpPr>
            <p:nvPr/>
          </p:nvSpPr>
          <p:spPr bwMode="auto">
            <a:xfrm>
              <a:off x="2358" y="2910"/>
              <a:ext cx="17" cy="245"/>
            </a:xfrm>
            <a:prstGeom prst="rect">
              <a:avLst/>
            </a:prstGeom>
            <a:solidFill>
              <a:srgbClr val="000000"/>
            </a:solidFill>
            <a:ln w="9525">
              <a:noFill/>
              <a:miter lim="800000"/>
              <a:headEnd/>
              <a:tailEnd/>
            </a:ln>
          </p:spPr>
          <p:txBody>
            <a:bodyPr/>
            <a:lstStyle/>
            <a:p>
              <a:pPr>
                <a:lnSpc>
                  <a:spcPct val="90000"/>
                </a:lnSpc>
              </a:pPr>
              <a:endParaRPr lang="en-US"/>
            </a:p>
          </p:txBody>
        </p:sp>
        <p:sp>
          <p:nvSpPr>
            <p:cNvPr id="20535" name="Line 54"/>
            <p:cNvSpPr>
              <a:spLocks noChangeShapeType="1"/>
            </p:cNvSpPr>
            <p:nvPr/>
          </p:nvSpPr>
          <p:spPr bwMode="auto">
            <a:xfrm>
              <a:off x="4717" y="2927"/>
              <a:ext cx="1" cy="228"/>
            </a:xfrm>
            <a:prstGeom prst="line">
              <a:avLst/>
            </a:prstGeom>
            <a:noFill/>
            <a:ln w="0">
              <a:solidFill>
                <a:srgbClr val="000000"/>
              </a:solidFill>
              <a:round/>
              <a:headEnd/>
              <a:tailEnd/>
            </a:ln>
          </p:spPr>
          <p:txBody>
            <a:bodyPr/>
            <a:lstStyle/>
            <a:p>
              <a:endParaRPr lang="en-US"/>
            </a:p>
          </p:txBody>
        </p:sp>
        <p:sp>
          <p:nvSpPr>
            <p:cNvPr id="20536" name="Rectangle 55"/>
            <p:cNvSpPr>
              <a:spLocks noChangeArrowheads="1"/>
            </p:cNvSpPr>
            <p:nvPr/>
          </p:nvSpPr>
          <p:spPr bwMode="auto">
            <a:xfrm>
              <a:off x="4717" y="2927"/>
              <a:ext cx="17" cy="228"/>
            </a:xfrm>
            <a:prstGeom prst="rect">
              <a:avLst/>
            </a:prstGeom>
            <a:solidFill>
              <a:srgbClr val="000000"/>
            </a:solidFill>
            <a:ln w="9525">
              <a:noFill/>
              <a:miter lim="800000"/>
              <a:headEnd/>
              <a:tailEnd/>
            </a:ln>
          </p:spPr>
          <p:txBody>
            <a:bodyPr/>
            <a:lstStyle/>
            <a:p>
              <a:pPr>
                <a:lnSpc>
                  <a:spcPct val="90000"/>
                </a:lnSpc>
              </a:pPr>
              <a:endParaRPr lang="en-US"/>
            </a:p>
          </p:txBody>
        </p:sp>
        <p:sp>
          <p:nvSpPr>
            <p:cNvPr id="20537" name="Line 56"/>
            <p:cNvSpPr>
              <a:spLocks noChangeShapeType="1"/>
            </p:cNvSpPr>
            <p:nvPr/>
          </p:nvSpPr>
          <p:spPr bwMode="auto">
            <a:xfrm>
              <a:off x="5503" y="2927"/>
              <a:ext cx="1" cy="228"/>
            </a:xfrm>
            <a:prstGeom prst="line">
              <a:avLst/>
            </a:prstGeom>
            <a:noFill/>
            <a:ln w="0">
              <a:solidFill>
                <a:srgbClr val="000000"/>
              </a:solidFill>
              <a:round/>
              <a:headEnd/>
              <a:tailEnd/>
            </a:ln>
          </p:spPr>
          <p:txBody>
            <a:bodyPr/>
            <a:lstStyle/>
            <a:p>
              <a:endParaRPr lang="en-US"/>
            </a:p>
          </p:txBody>
        </p:sp>
        <p:sp>
          <p:nvSpPr>
            <p:cNvPr id="20538" name="Rectangle 57"/>
            <p:cNvSpPr>
              <a:spLocks noChangeArrowheads="1"/>
            </p:cNvSpPr>
            <p:nvPr/>
          </p:nvSpPr>
          <p:spPr bwMode="auto">
            <a:xfrm>
              <a:off x="5503" y="2927"/>
              <a:ext cx="17" cy="228"/>
            </a:xfrm>
            <a:prstGeom prst="rect">
              <a:avLst/>
            </a:prstGeom>
            <a:solidFill>
              <a:srgbClr val="000000"/>
            </a:solidFill>
            <a:ln w="9525">
              <a:noFill/>
              <a:miter lim="800000"/>
              <a:headEnd/>
              <a:tailEnd/>
            </a:ln>
          </p:spPr>
          <p:txBody>
            <a:bodyPr/>
            <a:lstStyle/>
            <a:p>
              <a:pPr>
                <a:lnSpc>
                  <a:spcPct val="90000"/>
                </a:lnSpc>
              </a:pPr>
              <a:endParaRPr lang="en-US"/>
            </a:p>
          </p:txBody>
        </p:sp>
        <p:sp>
          <p:nvSpPr>
            <p:cNvPr id="20539" name="Line 58"/>
            <p:cNvSpPr>
              <a:spLocks noChangeShapeType="1"/>
            </p:cNvSpPr>
            <p:nvPr/>
          </p:nvSpPr>
          <p:spPr bwMode="auto">
            <a:xfrm>
              <a:off x="2375" y="1996"/>
              <a:ext cx="3145" cy="1"/>
            </a:xfrm>
            <a:prstGeom prst="line">
              <a:avLst/>
            </a:prstGeom>
            <a:noFill/>
            <a:ln w="0">
              <a:solidFill>
                <a:srgbClr val="000000"/>
              </a:solidFill>
              <a:round/>
              <a:headEnd/>
              <a:tailEnd/>
            </a:ln>
          </p:spPr>
          <p:txBody>
            <a:bodyPr/>
            <a:lstStyle/>
            <a:p>
              <a:endParaRPr lang="en-US"/>
            </a:p>
          </p:txBody>
        </p:sp>
        <p:sp>
          <p:nvSpPr>
            <p:cNvPr id="20540" name="Rectangle 59"/>
            <p:cNvSpPr>
              <a:spLocks noChangeArrowheads="1"/>
            </p:cNvSpPr>
            <p:nvPr/>
          </p:nvSpPr>
          <p:spPr bwMode="auto">
            <a:xfrm>
              <a:off x="2375" y="1996"/>
              <a:ext cx="3145" cy="17"/>
            </a:xfrm>
            <a:prstGeom prst="rect">
              <a:avLst/>
            </a:prstGeom>
            <a:solidFill>
              <a:srgbClr val="000000"/>
            </a:solidFill>
            <a:ln w="9525">
              <a:noFill/>
              <a:miter lim="800000"/>
              <a:headEnd/>
              <a:tailEnd/>
            </a:ln>
          </p:spPr>
          <p:txBody>
            <a:bodyPr/>
            <a:lstStyle/>
            <a:p>
              <a:pPr>
                <a:lnSpc>
                  <a:spcPct val="90000"/>
                </a:lnSpc>
              </a:pPr>
              <a:endParaRPr lang="en-US"/>
            </a:p>
          </p:txBody>
        </p:sp>
        <p:sp>
          <p:nvSpPr>
            <p:cNvPr id="20541" name="Line 60"/>
            <p:cNvSpPr>
              <a:spLocks noChangeShapeType="1"/>
            </p:cNvSpPr>
            <p:nvPr/>
          </p:nvSpPr>
          <p:spPr bwMode="auto">
            <a:xfrm>
              <a:off x="2375" y="2225"/>
              <a:ext cx="3145" cy="1"/>
            </a:xfrm>
            <a:prstGeom prst="line">
              <a:avLst/>
            </a:prstGeom>
            <a:noFill/>
            <a:ln w="0">
              <a:solidFill>
                <a:srgbClr val="000000"/>
              </a:solidFill>
              <a:round/>
              <a:headEnd/>
              <a:tailEnd/>
            </a:ln>
          </p:spPr>
          <p:txBody>
            <a:bodyPr/>
            <a:lstStyle/>
            <a:p>
              <a:endParaRPr lang="en-US"/>
            </a:p>
          </p:txBody>
        </p:sp>
        <p:sp>
          <p:nvSpPr>
            <p:cNvPr id="20542" name="Rectangle 61"/>
            <p:cNvSpPr>
              <a:spLocks noChangeArrowheads="1"/>
            </p:cNvSpPr>
            <p:nvPr/>
          </p:nvSpPr>
          <p:spPr bwMode="auto">
            <a:xfrm>
              <a:off x="2375" y="2225"/>
              <a:ext cx="3145" cy="17"/>
            </a:xfrm>
            <a:prstGeom prst="rect">
              <a:avLst/>
            </a:prstGeom>
            <a:solidFill>
              <a:srgbClr val="000000"/>
            </a:solidFill>
            <a:ln w="9525">
              <a:noFill/>
              <a:miter lim="800000"/>
              <a:headEnd/>
              <a:tailEnd/>
            </a:ln>
          </p:spPr>
          <p:txBody>
            <a:bodyPr/>
            <a:lstStyle/>
            <a:p>
              <a:pPr>
                <a:lnSpc>
                  <a:spcPct val="90000"/>
                </a:lnSpc>
              </a:pPr>
              <a:endParaRPr lang="en-US"/>
            </a:p>
          </p:txBody>
        </p:sp>
        <p:sp>
          <p:nvSpPr>
            <p:cNvPr id="20543" name="Line 62"/>
            <p:cNvSpPr>
              <a:spLocks noChangeShapeType="1"/>
            </p:cNvSpPr>
            <p:nvPr/>
          </p:nvSpPr>
          <p:spPr bwMode="auto">
            <a:xfrm>
              <a:off x="2375" y="2453"/>
              <a:ext cx="3145" cy="1"/>
            </a:xfrm>
            <a:prstGeom prst="line">
              <a:avLst/>
            </a:prstGeom>
            <a:noFill/>
            <a:ln w="0">
              <a:solidFill>
                <a:srgbClr val="000000"/>
              </a:solidFill>
              <a:round/>
              <a:headEnd/>
              <a:tailEnd/>
            </a:ln>
          </p:spPr>
          <p:txBody>
            <a:bodyPr/>
            <a:lstStyle/>
            <a:p>
              <a:endParaRPr lang="en-US"/>
            </a:p>
          </p:txBody>
        </p:sp>
        <p:sp>
          <p:nvSpPr>
            <p:cNvPr id="20544" name="Rectangle 63"/>
            <p:cNvSpPr>
              <a:spLocks noChangeArrowheads="1"/>
            </p:cNvSpPr>
            <p:nvPr/>
          </p:nvSpPr>
          <p:spPr bwMode="auto">
            <a:xfrm>
              <a:off x="2375" y="2453"/>
              <a:ext cx="3145" cy="17"/>
            </a:xfrm>
            <a:prstGeom prst="rect">
              <a:avLst/>
            </a:prstGeom>
            <a:solidFill>
              <a:srgbClr val="000000"/>
            </a:solidFill>
            <a:ln w="9525">
              <a:noFill/>
              <a:miter lim="800000"/>
              <a:headEnd/>
              <a:tailEnd/>
            </a:ln>
          </p:spPr>
          <p:txBody>
            <a:bodyPr/>
            <a:lstStyle/>
            <a:p>
              <a:pPr>
                <a:lnSpc>
                  <a:spcPct val="90000"/>
                </a:lnSpc>
              </a:pPr>
              <a:endParaRPr lang="en-US"/>
            </a:p>
          </p:txBody>
        </p:sp>
        <p:sp>
          <p:nvSpPr>
            <p:cNvPr id="20545" name="Line 64"/>
            <p:cNvSpPr>
              <a:spLocks noChangeShapeType="1"/>
            </p:cNvSpPr>
            <p:nvPr/>
          </p:nvSpPr>
          <p:spPr bwMode="auto">
            <a:xfrm>
              <a:off x="2375" y="2681"/>
              <a:ext cx="3145" cy="1"/>
            </a:xfrm>
            <a:prstGeom prst="line">
              <a:avLst/>
            </a:prstGeom>
            <a:noFill/>
            <a:ln w="0">
              <a:solidFill>
                <a:srgbClr val="000000"/>
              </a:solidFill>
              <a:round/>
              <a:headEnd/>
              <a:tailEnd/>
            </a:ln>
          </p:spPr>
          <p:txBody>
            <a:bodyPr/>
            <a:lstStyle/>
            <a:p>
              <a:endParaRPr lang="en-US"/>
            </a:p>
          </p:txBody>
        </p:sp>
        <p:sp>
          <p:nvSpPr>
            <p:cNvPr id="20546" name="Rectangle 65"/>
            <p:cNvSpPr>
              <a:spLocks noChangeArrowheads="1"/>
            </p:cNvSpPr>
            <p:nvPr/>
          </p:nvSpPr>
          <p:spPr bwMode="auto">
            <a:xfrm>
              <a:off x="2375" y="2681"/>
              <a:ext cx="3145" cy="17"/>
            </a:xfrm>
            <a:prstGeom prst="rect">
              <a:avLst/>
            </a:prstGeom>
            <a:solidFill>
              <a:srgbClr val="000000"/>
            </a:solidFill>
            <a:ln w="9525">
              <a:noFill/>
              <a:miter lim="800000"/>
              <a:headEnd/>
              <a:tailEnd/>
            </a:ln>
          </p:spPr>
          <p:txBody>
            <a:bodyPr/>
            <a:lstStyle/>
            <a:p>
              <a:pPr>
                <a:lnSpc>
                  <a:spcPct val="90000"/>
                </a:lnSpc>
              </a:pPr>
              <a:endParaRPr lang="en-US"/>
            </a:p>
          </p:txBody>
        </p:sp>
        <p:sp>
          <p:nvSpPr>
            <p:cNvPr id="20547" name="Line 66"/>
            <p:cNvSpPr>
              <a:spLocks noChangeShapeType="1"/>
            </p:cNvSpPr>
            <p:nvPr/>
          </p:nvSpPr>
          <p:spPr bwMode="auto">
            <a:xfrm>
              <a:off x="2375" y="2910"/>
              <a:ext cx="3145" cy="1"/>
            </a:xfrm>
            <a:prstGeom prst="line">
              <a:avLst/>
            </a:prstGeom>
            <a:noFill/>
            <a:ln w="0">
              <a:solidFill>
                <a:srgbClr val="000000"/>
              </a:solidFill>
              <a:round/>
              <a:headEnd/>
              <a:tailEnd/>
            </a:ln>
          </p:spPr>
          <p:txBody>
            <a:bodyPr/>
            <a:lstStyle/>
            <a:p>
              <a:endParaRPr lang="en-US"/>
            </a:p>
          </p:txBody>
        </p:sp>
        <p:sp>
          <p:nvSpPr>
            <p:cNvPr id="20548" name="Rectangle 67"/>
            <p:cNvSpPr>
              <a:spLocks noChangeArrowheads="1"/>
            </p:cNvSpPr>
            <p:nvPr/>
          </p:nvSpPr>
          <p:spPr bwMode="auto">
            <a:xfrm>
              <a:off x="2375" y="2910"/>
              <a:ext cx="3145" cy="17"/>
            </a:xfrm>
            <a:prstGeom prst="rect">
              <a:avLst/>
            </a:prstGeom>
            <a:solidFill>
              <a:srgbClr val="000000"/>
            </a:solidFill>
            <a:ln w="9525">
              <a:noFill/>
              <a:miter lim="800000"/>
              <a:headEnd/>
              <a:tailEnd/>
            </a:ln>
          </p:spPr>
          <p:txBody>
            <a:bodyPr/>
            <a:lstStyle/>
            <a:p>
              <a:pPr>
                <a:lnSpc>
                  <a:spcPct val="90000"/>
                </a:lnSpc>
              </a:pPr>
              <a:endParaRPr lang="en-US"/>
            </a:p>
          </p:txBody>
        </p:sp>
        <p:sp>
          <p:nvSpPr>
            <p:cNvPr id="20549" name="Line 68"/>
            <p:cNvSpPr>
              <a:spLocks noChangeShapeType="1"/>
            </p:cNvSpPr>
            <p:nvPr/>
          </p:nvSpPr>
          <p:spPr bwMode="auto">
            <a:xfrm>
              <a:off x="2375" y="3138"/>
              <a:ext cx="3145" cy="1"/>
            </a:xfrm>
            <a:prstGeom prst="line">
              <a:avLst/>
            </a:prstGeom>
            <a:noFill/>
            <a:ln w="0">
              <a:solidFill>
                <a:srgbClr val="000000"/>
              </a:solidFill>
              <a:round/>
              <a:headEnd/>
              <a:tailEnd/>
            </a:ln>
          </p:spPr>
          <p:txBody>
            <a:bodyPr/>
            <a:lstStyle/>
            <a:p>
              <a:endParaRPr lang="en-US"/>
            </a:p>
          </p:txBody>
        </p:sp>
        <p:sp>
          <p:nvSpPr>
            <p:cNvPr id="20550" name="Rectangle 69"/>
            <p:cNvSpPr>
              <a:spLocks noChangeArrowheads="1"/>
            </p:cNvSpPr>
            <p:nvPr/>
          </p:nvSpPr>
          <p:spPr bwMode="auto">
            <a:xfrm>
              <a:off x="2375" y="3138"/>
              <a:ext cx="3145" cy="17"/>
            </a:xfrm>
            <a:prstGeom prst="rect">
              <a:avLst/>
            </a:prstGeom>
            <a:solidFill>
              <a:srgbClr val="000000"/>
            </a:solidFill>
            <a:ln w="9525">
              <a:noFill/>
              <a:miter lim="800000"/>
              <a:headEnd/>
              <a:tailEnd/>
            </a:ln>
          </p:spPr>
          <p:txBody>
            <a:bodyPr/>
            <a:lstStyle/>
            <a:p>
              <a:pPr>
                <a:lnSpc>
                  <a:spcPct val="90000"/>
                </a:lnSpc>
              </a:pPr>
              <a:endParaRPr lang="en-US"/>
            </a:p>
          </p:txBody>
        </p:sp>
        <p:grpSp>
          <p:nvGrpSpPr>
            <p:cNvPr id="3" name="Group 70"/>
            <p:cNvGrpSpPr>
              <a:grpSpLocks/>
            </p:cNvGrpSpPr>
            <p:nvPr/>
          </p:nvGrpSpPr>
          <p:grpSpPr bwMode="auto">
            <a:xfrm>
              <a:off x="1289" y="2153"/>
              <a:ext cx="283" cy="139"/>
              <a:chOff x="1289" y="2153"/>
              <a:chExt cx="283" cy="139"/>
            </a:xfrm>
          </p:grpSpPr>
          <p:sp>
            <p:nvSpPr>
              <p:cNvPr id="20558" name="Line 71"/>
              <p:cNvSpPr>
                <a:spLocks noChangeShapeType="1"/>
              </p:cNvSpPr>
              <p:nvPr/>
            </p:nvSpPr>
            <p:spPr bwMode="auto">
              <a:xfrm flipV="1">
                <a:off x="1289" y="2221"/>
                <a:ext cx="157" cy="71"/>
              </a:xfrm>
              <a:prstGeom prst="line">
                <a:avLst/>
              </a:prstGeom>
              <a:noFill/>
              <a:ln w="26988">
                <a:solidFill>
                  <a:srgbClr val="000000"/>
                </a:solidFill>
                <a:round/>
                <a:headEnd/>
                <a:tailEnd/>
              </a:ln>
            </p:spPr>
            <p:txBody>
              <a:bodyPr/>
              <a:lstStyle/>
              <a:p>
                <a:endParaRPr lang="en-US"/>
              </a:p>
            </p:txBody>
          </p:sp>
          <p:sp>
            <p:nvSpPr>
              <p:cNvPr id="20559" name="Freeform 72"/>
              <p:cNvSpPr>
                <a:spLocks/>
              </p:cNvSpPr>
              <p:nvPr/>
            </p:nvSpPr>
            <p:spPr bwMode="auto">
              <a:xfrm>
                <a:off x="1407" y="2153"/>
                <a:ext cx="165" cy="135"/>
              </a:xfrm>
              <a:custGeom>
                <a:avLst/>
                <a:gdLst>
                  <a:gd name="T0" fmla="*/ 64 w 165"/>
                  <a:gd name="T1" fmla="*/ 135 h 135"/>
                  <a:gd name="T2" fmla="*/ 165 w 165"/>
                  <a:gd name="T3" fmla="*/ 4 h 135"/>
                  <a:gd name="T4" fmla="*/ 0 w 165"/>
                  <a:gd name="T5" fmla="*/ 0 h 135"/>
                  <a:gd name="T6" fmla="*/ 64 w 165"/>
                  <a:gd name="T7" fmla="*/ 135 h 135"/>
                  <a:gd name="T8" fmla="*/ 0 60000 65536"/>
                  <a:gd name="T9" fmla="*/ 0 60000 65536"/>
                  <a:gd name="T10" fmla="*/ 0 60000 65536"/>
                  <a:gd name="T11" fmla="*/ 0 60000 65536"/>
                  <a:gd name="T12" fmla="*/ 0 w 165"/>
                  <a:gd name="T13" fmla="*/ 0 h 135"/>
                  <a:gd name="T14" fmla="*/ 165 w 165"/>
                  <a:gd name="T15" fmla="*/ 135 h 135"/>
                </a:gdLst>
                <a:ahLst/>
                <a:cxnLst>
                  <a:cxn ang="T8">
                    <a:pos x="T0" y="T1"/>
                  </a:cxn>
                  <a:cxn ang="T9">
                    <a:pos x="T2" y="T3"/>
                  </a:cxn>
                  <a:cxn ang="T10">
                    <a:pos x="T4" y="T5"/>
                  </a:cxn>
                  <a:cxn ang="T11">
                    <a:pos x="T6" y="T7"/>
                  </a:cxn>
                </a:cxnLst>
                <a:rect l="T12" t="T13" r="T14" b="T15"/>
                <a:pathLst>
                  <a:path w="165" h="135">
                    <a:moveTo>
                      <a:pt x="64" y="135"/>
                    </a:moveTo>
                    <a:lnTo>
                      <a:pt x="165" y="4"/>
                    </a:lnTo>
                    <a:lnTo>
                      <a:pt x="0" y="0"/>
                    </a:lnTo>
                    <a:lnTo>
                      <a:pt x="64" y="135"/>
                    </a:lnTo>
                    <a:close/>
                  </a:path>
                </a:pathLst>
              </a:custGeom>
              <a:solidFill>
                <a:srgbClr val="000000"/>
              </a:solidFill>
              <a:ln w="9525">
                <a:noFill/>
                <a:round/>
                <a:headEnd/>
                <a:tailEnd/>
              </a:ln>
            </p:spPr>
            <p:txBody>
              <a:bodyPr/>
              <a:lstStyle/>
              <a:p>
                <a:endParaRPr lang="en-US"/>
              </a:p>
            </p:txBody>
          </p:sp>
        </p:grpSp>
        <p:grpSp>
          <p:nvGrpSpPr>
            <p:cNvPr id="4" name="Group 73"/>
            <p:cNvGrpSpPr>
              <a:grpSpLocks/>
            </p:cNvGrpSpPr>
            <p:nvPr/>
          </p:nvGrpSpPr>
          <p:grpSpPr bwMode="auto">
            <a:xfrm>
              <a:off x="1289" y="2491"/>
              <a:ext cx="283" cy="140"/>
              <a:chOff x="1289" y="2491"/>
              <a:chExt cx="283" cy="140"/>
            </a:xfrm>
          </p:grpSpPr>
          <p:sp>
            <p:nvSpPr>
              <p:cNvPr id="20556" name="Line 74"/>
              <p:cNvSpPr>
                <a:spLocks noChangeShapeType="1"/>
              </p:cNvSpPr>
              <p:nvPr/>
            </p:nvSpPr>
            <p:spPr bwMode="auto">
              <a:xfrm>
                <a:off x="1289" y="2559"/>
                <a:ext cx="157" cy="1"/>
              </a:xfrm>
              <a:prstGeom prst="line">
                <a:avLst/>
              </a:prstGeom>
              <a:noFill/>
              <a:ln w="20638">
                <a:solidFill>
                  <a:srgbClr val="000000"/>
                </a:solidFill>
                <a:round/>
                <a:headEnd/>
                <a:tailEnd/>
              </a:ln>
            </p:spPr>
            <p:txBody>
              <a:bodyPr/>
              <a:lstStyle/>
              <a:p>
                <a:endParaRPr lang="en-US"/>
              </a:p>
            </p:txBody>
          </p:sp>
          <p:sp>
            <p:nvSpPr>
              <p:cNvPr id="20557" name="Freeform 75"/>
              <p:cNvSpPr>
                <a:spLocks/>
              </p:cNvSpPr>
              <p:nvPr/>
            </p:nvSpPr>
            <p:spPr bwMode="auto">
              <a:xfrm>
                <a:off x="1437" y="2491"/>
                <a:ext cx="135" cy="140"/>
              </a:xfrm>
              <a:custGeom>
                <a:avLst/>
                <a:gdLst>
                  <a:gd name="T0" fmla="*/ 0 w 135"/>
                  <a:gd name="T1" fmla="*/ 140 h 140"/>
                  <a:gd name="T2" fmla="*/ 135 w 135"/>
                  <a:gd name="T3" fmla="*/ 68 h 140"/>
                  <a:gd name="T4" fmla="*/ 0 w 135"/>
                  <a:gd name="T5" fmla="*/ 0 h 140"/>
                  <a:gd name="T6" fmla="*/ 0 w 135"/>
                  <a:gd name="T7" fmla="*/ 140 h 140"/>
                  <a:gd name="T8" fmla="*/ 0 60000 65536"/>
                  <a:gd name="T9" fmla="*/ 0 60000 65536"/>
                  <a:gd name="T10" fmla="*/ 0 60000 65536"/>
                  <a:gd name="T11" fmla="*/ 0 60000 65536"/>
                  <a:gd name="T12" fmla="*/ 0 w 135"/>
                  <a:gd name="T13" fmla="*/ 0 h 140"/>
                  <a:gd name="T14" fmla="*/ 135 w 135"/>
                  <a:gd name="T15" fmla="*/ 140 h 140"/>
                </a:gdLst>
                <a:ahLst/>
                <a:cxnLst>
                  <a:cxn ang="T8">
                    <a:pos x="T0" y="T1"/>
                  </a:cxn>
                  <a:cxn ang="T9">
                    <a:pos x="T2" y="T3"/>
                  </a:cxn>
                  <a:cxn ang="T10">
                    <a:pos x="T4" y="T5"/>
                  </a:cxn>
                  <a:cxn ang="T11">
                    <a:pos x="T6" y="T7"/>
                  </a:cxn>
                </a:cxnLst>
                <a:rect l="T12" t="T13" r="T14" b="T15"/>
                <a:pathLst>
                  <a:path w="135" h="140">
                    <a:moveTo>
                      <a:pt x="0" y="140"/>
                    </a:moveTo>
                    <a:lnTo>
                      <a:pt x="135" y="68"/>
                    </a:lnTo>
                    <a:lnTo>
                      <a:pt x="0" y="0"/>
                    </a:lnTo>
                    <a:lnTo>
                      <a:pt x="0" y="140"/>
                    </a:lnTo>
                    <a:close/>
                  </a:path>
                </a:pathLst>
              </a:custGeom>
              <a:solidFill>
                <a:srgbClr val="000000"/>
              </a:solidFill>
              <a:ln w="9525">
                <a:noFill/>
                <a:round/>
                <a:headEnd/>
                <a:tailEnd/>
              </a:ln>
            </p:spPr>
            <p:txBody>
              <a:bodyPr/>
              <a:lstStyle/>
              <a:p>
                <a:endParaRPr lang="en-US"/>
              </a:p>
            </p:txBody>
          </p:sp>
        </p:grpSp>
        <p:grpSp>
          <p:nvGrpSpPr>
            <p:cNvPr id="5" name="Group 76"/>
            <p:cNvGrpSpPr>
              <a:grpSpLocks/>
            </p:cNvGrpSpPr>
            <p:nvPr/>
          </p:nvGrpSpPr>
          <p:grpSpPr bwMode="auto">
            <a:xfrm>
              <a:off x="1260" y="2867"/>
              <a:ext cx="312" cy="178"/>
              <a:chOff x="1260" y="2867"/>
              <a:chExt cx="312" cy="178"/>
            </a:xfrm>
          </p:grpSpPr>
          <p:sp>
            <p:nvSpPr>
              <p:cNvPr id="20554" name="Line 77"/>
              <p:cNvSpPr>
                <a:spLocks noChangeShapeType="1"/>
              </p:cNvSpPr>
              <p:nvPr/>
            </p:nvSpPr>
            <p:spPr bwMode="auto">
              <a:xfrm>
                <a:off x="1260" y="2867"/>
                <a:ext cx="202" cy="119"/>
              </a:xfrm>
              <a:prstGeom prst="line">
                <a:avLst/>
              </a:prstGeom>
              <a:noFill/>
              <a:ln w="20638">
                <a:solidFill>
                  <a:srgbClr val="000000"/>
                </a:solidFill>
                <a:round/>
                <a:headEnd/>
                <a:tailEnd/>
              </a:ln>
            </p:spPr>
            <p:txBody>
              <a:bodyPr/>
              <a:lstStyle/>
              <a:p>
                <a:endParaRPr lang="en-US"/>
              </a:p>
            </p:txBody>
          </p:sp>
          <p:sp>
            <p:nvSpPr>
              <p:cNvPr id="20555" name="Freeform 78"/>
              <p:cNvSpPr>
                <a:spLocks/>
              </p:cNvSpPr>
              <p:nvPr/>
            </p:nvSpPr>
            <p:spPr bwMode="auto">
              <a:xfrm>
                <a:off x="1420" y="2918"/>
                <a:ext cx="152" cy="127"/>
              </a:xfrm>
              <a:custGeom>
                <a:avLst/>
                <a:gdLst>
                  <a:gd name="T0" fmla="*/ 0 w 152"/>
                  <a:gd name="T1" fmla="*/ 123 h 127"/>
                  <a:gd name="T2" fmla="*/ 152 w 152"/>
                  <a:gd name="T3" fmla="*/ 127 h 127"/>
                  <a:gd name="T4" fmla="*/ 68 w 152"/>
                  <a:gd name="T5" fmla="*/ 0 h 127"/>
                  <a:gd name="T6" fmla="*/ 0 w 152"/>
                  <a:gd name="T7" fmla="*/ 123 h 127"/>
                  <a:gd name="T8" fmla="*/ 0 60000 65536"/>
                  <a:gd name="T9" fmla="*/ 0 60000 65536"/>
                  <a:gd name="T10" fmla="*/ 0 60000 65536"/>
                  <a:gd name="T11" fmla="*/ 0 60000 65536"/>
                  <a:gd name="T12" fmla="*/ 0 w 152"/>
                  <a:gd name="T13" fmla="*/ 0 h 127"/>
                  <a:gd name="T14" fmla="*/ 152 w 152"/>
                  <a:gd name="T15" fmla="*/ 127 h 127"/>
                </a:gdLst>
                <a:ahLst/>
                <a:cxnLst>
                  <a:cxn ang="T8">
                    <a:pos x="T0" y="T1"/>
                  </a:cxn>
                  <a:cxn ang="T9">
                    <a:pos x="T2" y="T3"/>
                  </a:cxn>
                  <a:cxn ang="T10">
                    <a:pos x="T4" y="T5"/>
                  </a:cxn>
                  <a:cxn ang="T11">
                    <a:pos x="T6" y="T7"/>
                  </a:cxn>
                </a:cxnLst>
                <a:rect l="T12" t="T13" r="T14" b="T15"/>
                <a:pathLst>
                  <a:path w="152" h="127">
                    <a:moveTo>
                      <a:pt x="0" y="123"/>
                    </a:moveTo>
                    <a:lnTo>
                      <a:pt x="152" y="127"/>
                    </a:lnTo>
                    <a:lnTo>
                      <a:pt x="68" y="0"/>
                    </a:lnTo>
                    <a:lnTo>
                      <a:pt x="0" y="123"/>
                    </a:lnTo>
                    <a:close/>
                  </a:path>
                </a:pathLst>
              </a:custGeom>
              <a:solidFill>
                <a:srgbClr val="000000"/>
              </a:solidFill>
              <a:ln w="9525">
                <a:noFill/>
                <a:round/>
                <a:headEnd/>
                <a:tailEnd/>
              </a:ln>
            </p:spPr>
            <p:txBody>
              <a:bodyPr/>
              <a:lstStyle/>
              <a:p>
                <a:endParaRPr lang="en-US"/>
              </a:p>
            </p:txBody>
          </p:sp>
        </p:grpSp>
      </p:grpSp>
      <p:sp>
        <p:nvSpPr>
          <p:cNvPr id="20491" name="Text Box 79"/>
          <p:cNvSpPr txBox="1">
            <a:spLocks noChangeArrowheads="1"/>
          </p:cNvSpPr>
          <p:nvPr/>
        </p:nvSpPr>
        <p:spPr bwMode="auto">
          <a:xfrm>
            <a:off x="304800" y="5029200"/>
            <a:ext cx="8534400" cy="1360488"/>
          </a:xfrm>
          <a:prstGeom prst="rect">
            <a:avLst/>
          </a:prstGeom>
          <a:noFill/>
          <a:ln w="19050">
            <a:solidFill>
              <a:schemeClr val="tx1"/>
            </a:solidFill>
            <a:miter lim="800000"/>
            <a:headEnd/>
            <a:tailEnd/>
          </a:ln>
        </p:spPr>
        <p:txBody>
          <a:bodyPr>
            <a:spAutoFit/>
          </a:bodyPr>
          <a:lstStyle/>
          <a:p>
            <a:pPr eaLnBrk="0" hangingPunct="0">
              <a:spcBef>
                <a:spcPct val="10000"/>
              </a:spcBef>
            </a:pPr>
            <a:r>
              <a:rPr lang="en-US" sz="2000" b="1">
                <a:solidFill>
                  <a:schemeClr val="tx1"/>
                </a:solidFill>
                <a:latin typeface="Arial" charset="0"/>
              </a:rPr>
              <a:t>Discount the cost of the project at the risk-free rate, since the cost is known.  Discount the operating cash flows at the cost of capital. Example: $35.70 = -$70/1.06 + $45/1.1</a:t>
            </a:r>
            <a:r>
              <a:rPr lang="en-US" sz="2000" b="1" baseline="30000">
                <a:solidFill>
                  <a:schemeClr val="tx1"/>
                </a:solidFill>
                <a:latin typeface="Arial" charset="0"/>
              </a:rPr>
              <a:t>2</a:t>
            </a:r>
            <a:r>
              <a:rPr lang="en-US" sz="2000" b="1">
                <a:solidFill>
                  <a:schemeClr val="tx1"/>
                </a:solidFill>
                <a:latin typeface="Arial" charset="0"/>
              </a:rPr>
              <a:t> + $45/1.1</a:t>
            </a:r>
            <a:r>
              <a:rPr lang="en-US" sz="2000" b="1" baseline="30000">
                <a:solidFill>
                  <a:schemeClr val="tx1"/>
                </a:solidFill>
                <a:latin typeface="Arial" charset="0"/>
              </a:rPr>
              <a:t>3</a:t>
            </a:r>
            <a:r>
              <a:rPr lang="en-US" sz="2000" b="1">
                <a:solidFill>
                  <a:schemeClr val="tx1"/>
                </a:solidFill>
                <a:latin typeface="Arial" charset="0"/>
              </a:rPr>
              <a:t> + $45/1.1</a:t>
            </a:r>
            <a:r>
              <a:rPr lang="en-US" sz="2000" b="1" baseline="30000">
                <a:solidFill>
                  <a:schemeClr val="tx1"/>
                </a:solidFill>
                <a:latin typeface="Arial" charset="0"/>
              </a:rPr>
              <a:t>3</a:t>
            </a:r>
            <a:r>
              <a:rPr lang="en-US" sz="2000" b="1">
                <a:solidFill>
                  <a:schemeClr val="tx1"/>
                </a:solidFill>
                <a:latin typeface="Arial" charset="0"/>
              </a:rPr>
              <a:t>. </a:t>
            </a:r>
          </a:p>
          <a:p>
            <a:pPr eaLnBrk="0" hangingPunct="0">
              <a:spcBef>
                <a:spcPct val="10000"/>
              </a:spcBef>
            </a:pPr>
            <a:endParaRPr lang="en-US" sz="2000" b="1">
              <a:solidFill>
                <a:schemeClr val="tx1"/>
              </a:solidFill>
              <a:latin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304800" y="2971800"/>
            <a:ext cx="8229600" cy="1944688"/>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sz="3200">
                <a:solidFill>
                  <a:schemeClr val="tx1"/>
                </a:solidFill>
              </a:rPr>
              <a:t>E(NPV) = [0.3($35.70)]+[0.4($1.79)]</a:t>
            </a:r>
          </a:p>
          <a:p>
            <a:pPr eaLnBrk="0" hangingPunct="0">
              <a:spcBef>
                <a:spcPct val="50000"/>
              </a:spcBef>
            </a:pPr>
            <a:r>
              <a:rPr lang="en-US" sz="3200">
                <a:solidFill>
                  <a:schemeClr val="tx1"/>
                </a:solidFill>
              </a:rPr>
              <a:t>                + [0.3 ($0)]</a:t>
            </a:r>
          </a:p>
          <a:p>
            <a:pPr eaLnBrk="0" hangingPunct="0">
              <a:spcBef>
                <a:spcPct val="30000"/>
              </a:spcBef>
            </a:pPr>
            <a:r>
              <a:rPr lang="en-US" sz="3200">
                <a:solidFill>
                  <a:schemeClr val="tx1"/>
                </a:solidFill>
              </a:rPr>
              <a:t>E(NPV) =   $11.42.</a:t>
            </a:r>
            <a:endParaRPr lang="en-US" sz="3200">
              <a:solidFill>
                <a:schemeClr val="tx1"/>
              </a:solidFill>
              <a:sym typeface="Symbol" pitchFamily="18" charset="2"/>
            </a:endParaRPr>
          </a:p>
        </p:txBody>
      </p:sp>
      <p:sp>
        <p:nvSpPr>
          <p:cNvPr id="21507" name="Rectangle 3"/>
          <p:cNvSpPr>
            <a:spLocks noChangeArrowheads="1"/>
          </p:cNvSpPr>
          <p:nvPr/>
        </p:nvSpPr>
        <p:spPr bwMode="auto">
          <a:xfrm>
            <a:off x="609600" y="685800"/>
            <a:ext cx="7924800" cy="1524000"/>
          </a:xfrm>
          <a:prstGeom prst="rect">
            <a:avLst/>
          </a:prstGeom>
          <a:noFill/>
          <a:ln w="50800">
            <a:noFill/>
            <a:miter lim="800000"/>
            <a:headEnd/>
            <a:tailEnd/>
          </a:ln>
        </p:spPr>
        <p:txBody>
          <a:bodyPr wrap="none" anchor="ctr"/>
          <a:lstStyle/>
          <a:p>
            <a:pPr>
              <a:lnSpc>
                <a:spcPct val="90000"/>
              </a:lnSpc>
            </a:pPr>
            <a:endParaRPr lang="en-US"/>
          </a:p>
        </p:txBody>
      </p:sp>
      <p:sp>
        <p:nvSpPr>
          <p:cNvPr id="18436" name="Rectangle 4"/>
          <p:cNvSpPr>
            <a:spLocks noGrp="1" noChangeArrowheads="1"/>
          </p:cNvSpPr>
          <p:nvPr>
            <p:ph type="title"/>
          </p:nvPr>
        </p:nvSpPr>
        <p:spPr>
          <a:xfrm>
            <a:off x="990600" y="304800"/>
            <a:ext cx="7848600" cy="1444625"/>
          </a:xfrm>
        </p:spPr>
        <p:txBody>
          <a:bodyPr lIns="92075" tIns="46038" rIns="92075" bIns="46038" rtlCol="0">
            <a:normAutofit fontScale="90000"/>
          </a:bodyPr>
          <a:lstStyle/>
          <a:p>
            <a:pPr eaLnBrk="1" fontAlgn="auto" hangingPunct="1">
              <a:lnSpc>
                <a:spcPct val="90000"/>
              </a:lnSpc>
              <a:spcAft>
                <a:spcPts val="0"/>
              </a:spcAft>
              <a:defRPr/>
            </a:pPr>
            <a:r>
              <a:rPr lang="en-US" sz="4000" smtClean="0"/>
              <a:t>Use these scenarios, with their given probabilities, to find the project’s expected NPV </a:t>
            </a:r>
            <a:r>
              <a:rPr lang="en-US" sz="4000" smtClean="0">
                <a:sym typeface="Symbol" pitchFamily="18" charset="2"/>
              </a:rPr>
              <a:t>if we wait.</a:t>
            </a:r>
            <a:endParaRPr lang="en-US" b="1" smtClean="0">
              <a:sym typeface="Symbol" pitchFamily="18" charset="2"/>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150938" y="214313"/>
            <a:ext cx="7793037" cy="1266825"/>
          </a:xfrm>
        </p:spPr>
        <p:txBody>
          <a:bodyPr rtlCol="0">
            <a:normAutofit fontScale="90000"/>
          </a:bodyPr>
          <a:lstStyle/>
          <a:p>
            <a:pPr eaLnBrk="1" fontAlgn="auto" hangingPunct="1">
              <a:spcAft>
                <a:spcPts val="0"/>
              </a:spcAft>
              <a:defRPr/>
            </a:pPr>
            <a:r>
              <a:rPr lang="en-US" smtClean="0"/>
              <a:t>Decision Tree with Option to Wait vs. Original DCF Analysis</a:t>
            </a:r>
          </a:p>
        </p:txBody>
      </p:sp>
      <p:sp>
        <p:nvSpPr>
          <p:cNvPr id="19459" name="Rectangle 3"/>
          <p:cNvSpPr>
            <a:spLocks noGrp="1" noChangeArrowheads="1"/>
          </p:cNvSpPr>
          <p:nvPr>
            <p:ph idx="1"/>
          </p:nvPr>
        </p:nvSpPr>
        <p:spPr>
          <a:xfrm>
            <a:off x="381000" y="1676400"/>
            <a:ext cx="8077200" cy="4419600"/>
          </a:xfrm>
        </p:spPr>
        <p:txBody>
          <a:bodyPr rtlCol="0">
            <a:normAutofit lnSpcReduction="10000"/>
          </a:bodyPr>
          <a:lstStyle/>
          <a:p>
            <a:pPr eaLnBrk="1" fontAlgn="auto" hangingPunct="1">
              <a:spcAft>
                <a:spcPts val="0"/>
              </a:spcAft>
              <a:buFont typeface="Arial" pitchFamily="34" charset="0"/>
              <a:buChar char="•"/>
              <a:defRPr/>
            </a:pPr>
            <a:r>
              <a:rPr lang="en-US" smtClean="0"/>
              <a:t>Decision tree NPV is higher ($11.42 million vs. $4.61).</a:t>
            </a:r>
          </a:p>
          <a:p>
            <a:pPr eaLnBrk="1" fontAlgn="auto" hangingPunct="1">
              <a:spcAft>
                <a:spcPts val="0"/>
              </a:spcAft>
              <a:buFont typeface="Arial" pitchFamily="34" charset="0"/>
              <a:buChar char="•"/>
              <a:defRPr/>
            </a:pPr>
            <a:r>
              <a:rPr lang="en-US" smtClean="0"/>
              <a:t>In other words, the option to wait is worth $11.42 million.  If we implement project today, we gain $4.61 million but lose the option worth $11.42 million.</a:t>
            </a:r>
          </a:p>
          <a:p>
            <a:pPr eaLnBrk="1" fontAlgn="auto" hangingPunct="1">
              <a:spcAft>
                <a:spcPts val="0"/>
              </a:spcAft>
              <a:buFont typeface="Arial" pitchFamily="34" charset="0"/>
              <a:buChar char="•"/>
              <a:defRPr/>
            </a:pPr>
            <a:r>
              <a:rPr lang="en-US" smtClean="0"/>
              <a:t>Therefore, we should wait and decide next year whether to implement project, based on demand.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150938" y="917575"/>
            <a:ext cx="7793037" cy="682625"/>
          </a:xfrm>
        </p:spPr>
        <p:txBody>
          <a:bodyPr rtlCol="0">
            <a:normAutofit fontScale="90000"/>
          </a:bodyPr>
          <a:lstStyle/>
          <a:p>
            <a:pPr eaLnBrk="1" fontAlgn="auto" hangingPunct="1">
              <a:spcAft>
                <a:spcPts val="0"/>
              </a:spcAft>
              <a:defRPr/>
            </a:pPr>
            <a:r>
              <a:rPr lang="en-US" sz="4000" smtClean="0"/>
              <a:t>The Option to Wait Changes Risk</a:t>
            </a:r>
          </a:p>
        </p:txBody>
      </p:sp>
      <p:sp>
        <p:nvSpPr>
          <p:cNvPr id="23555" name="Rectangle 3"/>
          <p:cNvSpPr>
            <a:spLocks noGrp="1" noChangeArrowheads="1"/>
          </p:cNvSpPr>
          <p:nvPr>
            <p:ph idx="1"/>
          </p:nvPr>
        </p:nvSpPr>
        <p:spPr>
          <a:xfrm>
            <a:off x="609600" y="1676400"/>
            <a:ext cx="8382000" cy="5257800"/>
          </a:xfrm>
        </p:spPr>
        <p:txBody>
          <a:bodyPr/>
          <a:lstStyle/>
          <a:p>
            <a:pPr eaLnBrk="1" hangingPunct="1">
              <a:spcBef>
                <a:spcPct val="30000"/>
              </a:spcBef>
            </a:pPr>
            <a:r>
              <a:rPr lang="en-US" sz="3000" smtClean="0"/>
              <a:t>The cash flows are less risky under the option to wait, since we can avoid the low cash flows.  Also, the cost to implement may not be risk-free.</a:t>
            </a:r>
          </a:p>
          <a:p>
            <a:pPr eaLnBrk="1" hangingPunct="1">
              <a:spcBef>
                <a:spcPct val="30000"/>
              </a:spcBef>
            </a:pPr>
            <a:r>
              <a:rPr lang="en-US" sz="3000" smtClean="0"/>
              <a:t>Given the change in risk, perhaps we should use different rates to discount the cash flows.</a:t>
            </a:r>
          </a:p>
          <a:p>
            <a:pPr eaLnBrk="1" hangingPunct="1">
              <a:spcBef>
                <a:spcPct val="30000"/>
              </a:spcBef>
            </a:pPr>
            <a:r>
              <a:rPr lang="en-US" sz="3000" smtClean="0"/>
              <a:t>But finance theory doesn’t tell us how to estimate the right discount rates, so we normally do sensitivity analysis using a range of different rates.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smtClean="0"/>
              <a:t>Procedure 4: Use the existing model of a financial option.</a:t>
            </a:r>
          </a:p>
        </p:txBody>
      </p:sp>
      <p:sp>
        <p:nvSpPr>
          <p:cNvPr id="24579" name="Rectangle 3"/>
          <p:cNvSpPr>
            <a:spLocks noGrp="1" noChangeArrowheads="1"/>
          </p:cNvSpPr>
          <p:nvPr>
            <p:ph idx="1"/>
          </p:nvPr>
        </p:nvSpPr>
        <p:spPr/>
        <p:txBody>
          <a:bodyPr/>
          <a:lstStyle/>
          <a:p>
            <a:pPr eaLnBrk="1" hangingPunct="1"/>
            <a:r>
              <a:rPr lang="en-US" smtClean="0"/>
              <a:t>The option to wait resembles a financial call option-- we get to “buy” the project for $70 million in one year if value of project in one year is greater than $70 million.</a:t>
            </a:r>
          </a:p>
          <a:p>
            <a:pPr eaLnBrk="1" hangingPunct="1"/>
            <a:r>
              <a:rPr lang="en-US" smtClean="0"/>
              <a:t>This is like a call option with an exercise price of $70 million and an expiration date of one year.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smtClean="0"/>
              <a:t>Inputs to Black-Scholes Model for Option to Wait</a:t>
            </a:r>
          </a:p>
        </p:txBody>
      </p:sp>
      <p:sp>
        <p:nvSpPr>
          <p:cNvPr id="25603" name="Rectangle 3"/>
          <p:cNvSpPr>
            <a:spLocks noGrp="1" noChangeArrowheads="1"/>
          </p:cNvSpPr>
          <p:nvPr>
            <p:ph idx="1"/>
          </p:nvPr>
        </p:nvSpPr>
        <p:spPr>
          <a:xfrm>
            <a:off x="228600" y="1981200"/>
            <a:ext cx="8610600" cy="4114800"/>
          </a:xfrm>
        </p:spPr>
        <p:txBody>
          <a:bodyPr/>
          <a:lstStyle/>
          <a:p>
            <a:pPr eaLnBrk="1" hangingPunct="1">
              <a:lnSpc>
                <a:spcPct val="80000"/>
              </a:lnSpc>
              <a:spcBef>
                <a:spcPct val="30000"/>
              </a:spcBef>
            </a:pPr>
            <a:r>
              <a:rPr lang="en-US" smtClean="0"/>
              <a:t>X = exercise price = cost to implement project = $70 million.</a:t>
            </a:r>
          </a:p>
          <a:p>
            <a:pPr eaLnBrk="1" hangingPunct="1">
              <a:lnSpc>
                <a:spcPct val="80000"/>
              </a:lnSpc>
              <a:spcBef>
                <a:spcPct val="30000"/>
              </a:spcBef>
            </a:pPr>
            <a:r>
              <a:rPr lang="en-US" smtClean="0"/>
              <a:t>r</a:t>
            </a:r>
            <a:r>
              <a:rPr lang="en-US" baseline="-25000" smtClean="0"/>
              <a:t>RF</a:t>
            </a:r>
            <a:r>
              <a:rPr lang="en-US" smtClean="0"/>
              <a:t> = risk-free rate = 6%.</a:t>
            </a:r>
          </a:p>
          <a:p>
            <a:pPr eaLnBrk="1" hangingPunct="1">
              <a:lnSpc>
                <a:spcPct val="80000"/>
              </a:lnSpc>
              <a:spcBef>
                <a:spcPct val="30000"/>
              </a:spcBef>
            </a:pPr>
            <a:r>
              <a:rPr lang="en-US" smtClean="0"/>
              <a:t>t = time to maturity = 1 year.</a:t>
            </a:r>
          </a:p>
          <a:p>
            <a:pPr eaLnBrk="1" hangingPunct="1">
              <a:lnSpc>
                <a:spcPct val="80000"/>
              </a:lnSpc>
              <a:spcBef>
                <a:spcPct val="30000"/>
              </a:spcBef>
            </a:pPr>
            <a:r>
              <a:rPr lang="en-US" smtClean="0"/>
              <a:t>P = current stock price = Estimated on following slides. </a:t>
            </a:r>
          </a:p>
          <a:p>
            <a:pPr eaLnBrk="1" hangingPunct="1">
              <a:lnSpc>
                <a:spcPct val="80000"/>
              </a:lnSpc>
              <a:spcBef>
                <a:spcPct val="30000"/>
              </a:spcBef>
            </a:pPr>
            <a:r>
              <a:rPr lang="en-US" sz="4000" smtClean="0">
                <a:latin typeface="Symbol" pitchFamily="18" charset="2"/>
              </a:rPr>
              <a:t></a:t>
            </a:r>
            <a:r>
              <a:rPr lang="en-US" sz="4000" baseline="25000" smtClean="0"/>
              <a:t>2</a:t>
            </a:r>
            <a:r>
              <a:rPr lang="en-US" sz="4000" smtClean="0"/>
              <a:t> </a:t>
            </a:r>
            <a:r>
              <a:rPr lang="en-US" smtClean="0"/>
              <a:t>= variance of stock return =  Estimated on following slides.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150938" y="896938"/>
            <a:ext cx="7793037" cy="779462"/>
          </a:xfrm>
        </p:spPr>
        <p:txBody>
          <a:bodyPr/>
          <a:lstStyle/>
          <a:p>
            <a:pPr eaLnBrk="1" hangingPunct="1"/>
            <a:r>
              <a:rPr lang="en-US" smtClean="0"/>
              <a:t>Estimate of P</a:t>
            </a:r>
          </a:p>
        </p:txBody>
      </p:sp>
      <p:sp>
        <p:nvSpPr>
          <p:cNvPr id="26627" name="Rectangle 3"/>
          <p:cNvSpPr>
            <a:spLocks noGrp="1" noChangeArrowheads="1"/>
          </p:cNvSpPr>
          <p:nvPr>
            <p:ph idx="1"/>
          </p:nvPr>
        </p:nvSpPr>
        <p:spPr>
          <a:xfrm>
            <a:off x="228600" y="1981200"/>
            <a:ext cx="8382000" cy="4724400"/>
          </a:xfrm>
        </p:spPr>
        <p:txBody>
          <a:bodyPr/>
          <a:lstStyle/>
          <a:p>
            <a:pPr eaLnBrk="1" hangingPunct="1">
              <a:spcBef>
                <a:spcPct val="25000"/>
              </a:spcBef>
              <a:tabLst>
                <a:tab pos="3771900" algn="ctr"/>
              </a:tabLst>
            </a:pPr>
            <a:r>
              <a:rPr lang="en-US" smtClean="0"/>
              <a:t>For a financial option:</a:t>
            </a:r>
          </a:p>
          <a:p>
            <a:pPr lvl="1" eaLnBrk="1" hangingPunct="1">
              <a:spcBef>
                <a:spcPct val="25000"/>
              </a:spcBef>
              <a:tabLst>
                <a:tab pos="3771900" algn="ctr"/>
              </a:tabLst>
            </a:pPr>
            <a:r>
              <a:rPr lang="en-US" smtClean="0"/>
              <a:t>P = current price of stock = PV of all of stock’s expected future cash flows.</a:t>
            </a:r>
          </a:p>
          <a:p>
            <a:pPr lvl="1" eaLnBrk="1" hangingPunct="1">
              <a:spcBef>
                <a:spcPct val="25000"/>
              </a:spcBef>
              <a:tabLst>
                <a:tab pos="3771900" algn="ctr"/>
              </a:tabLst>
            </a:pPr>
            <a:r>
              <a:rPr lang="en-US" smtClean="0"/>
              <a:t>Current price is unaffected by the exercise cost of the option.</a:t>
            </a:r>
          </a:p>
          <a:p>
            <a:pPr eaLnBrk="1" hangingPunct="1">
              <a:spcBef>
                <a:spcPct val="25000"/>
              </a:spcBef>
              <a:tabLst>
                <a:tab pos="3771900" algn="ctr"/>
              </a:tabLst>
            </a:pPr>
            <a:r>
              <a:rPr lang="en-US" smtClean="0"/>
              <a:t>For a real option:</a:t>
            </a:r>
          </a:p>
          <a:p>
            <a:pPr lvl="1" eaLnBrk="1" hangingPunct="1">
              <a:spcBef>
                <a:spcPct val="25000"/>
              </a:spcBef>
              <a:tabLst>
                <a:tab pos="3771900" algn="ctr"/>
              </a:tabLst>
            </a:pPr>
            <a:r>
              <a:rPr lang="en-US" smtClean="0"/>
              <a:t>P = PV of all of project’s future expected cash flows.</a:t>
            </a:r>
          </a:p>
          <a:p>
            <a:pPr lvl="1" eaLnBrk="1" hangingPunct="1">
              <a:spcBef>
                <a:spcPct val="25000"/>
              </a:spcBef>
              <a:tabLst>
                <a:tab pos="3771900" algn="ctr"/>
              </a:tabLst>
            </a:pPr>
            <a:r>
              <a:rPr lang="en-US" smtClean="0"/>
              <a:t>P does not include the project’s cost.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150938" y="214313"/>
            <a:ext cx="7793037" cy="1266825"/>
          </a:xfrm>
        </p:spPr>
        <p:txBody>
          <a:bodyPr rtlCol="0">
            <a:normAutofit fontScale="90000"/>
          </a:bodyPr>
          <a:lstStyle/>
          <a:p>
            <a:pPr eaLnBrk="1" fontAlgn="auto" hangingPunct="1">
              <a:spcAft>
                <a:spcPts val="0"/>
              </a:spcAft>
              <a:defRPr/>
            </a:pPr>
            <a:r>
              <a:rPr lang="en-US" smtClean="0"/>
              <a:t>Step 1: Find the PV of future CFs at option’s exercise year.</a:t>
            </a:r>
          </a:p>
        </p:txBody>
      </p:sp>
      <p:sp>
        <p:nvSpPr>
          <p:cNvPr id="27651" name="Rectangle 3"/>
          <p:cNvSpPr>
            <a:spLocks noChangeArrowheads="1"/>
          </p:cNvSpPr>
          <p:nvPr/>
        </p:nvSpPr>
        <p:spPr bwMode="auto">
          <a:xfrm>
            <a:off x="7632700" y="3032125"/>
            <a:ext cx="1276350" cy="374650"/>
          </a:xfrm>
          <a:prstGeom prst="rect">
            <a:avLst/>
          </a:prstGeom>
          <a:solidFill>
            <a:srgbClr val="FFFF99"/>
          </a:solidFill>
          <a:ln w="9525">
            <a:noFill/>
            <a:miter lim="800000"/>
            <a:headEnd/>
            <a:tailEnd/>
          </a:ln>
        </p:spPr>
        <p:txBody>
          <a:bodyPr/>
          <a:lstStyle/>
          <a:p>
            <a:pPr>
              <a:lnSpc>
                <a:spcPct val="90000"/>
              </a:lnSpc>
            </a:pPr>
            <a:endParaRPr lang="en-US"/>
          </a:p>
        </p:txBody>
      </p:sp>
      <p:sp>
        <p:nvSpPr>
          <p:cNvPr id="27652" name="Rectangle 4"/>
          <p:cNvSpPr>
            <a:spLocks noChangeArrowheads="1"/>
          </p:cNvSpPr>
          <p:nvPr/>
        </p:nvSpPr>
        <p:spPr bwMode="auto">
          <a:xfrm>
            <a:off x="7632700" y="3768725"/>
            <a:ext cx="1276350" cy="376238"/>
          </a:xfrm>
          <a:prstGeom prst="rect">
            <a:avLst/>
          </a:prstGeom>
          <a:solidFill>
            <a:srgbClr val="FFFF99"/>
          </a:solidFill>
          <a:ln w="9525">
            <a:noFill/>
            <a:miter lim="800000"/>
            <a:headEnd/>
            <a:tailEnd/>
          </a:ln>
        </p:spPr>
        <p:txBody>
          <a:bodyPr/>
          <a:lstStyle/>
          <a:p>
            <a:pPr>
              <a:lnSpc>
                <a:spcPct val="90000"/>
              </a:lnSpc>
            </a:pPr>
            <a:endParaRPr lang="en-US"/>
          </a:p>
        </p:txBody>
      </p:sp>
      <p:sp>
        <p:nvSpPr>
          <p:cNvPr id="27653" name="Rectangle 5"/>
          <p:cNvSpPr>
            <a:spLocks noChangeArrowheads="1"/>
          </p:cNvSpPr>
          <p:nvPr/>
        </p:nvSpPr>
        <p:spPr bwMode="auto">
          <a:xfrm>
            <a:off x="7632700" y="4506913"/>
            <a:ext cx="1276350" cy="376237"/>
          </a:xfrm>
          <a:prstGeom prst="rect">
            <a:avLst/>
          </a:prstGeom>
          <a:solidFill>
            <a:srgbClr val="FFFF99"/>
          </a:solidFill>
          <a:ln w="9525">
            <a:noFill/>
            <a:miter lim="800000"/>
            <a:headEnd/>
            <a:tailEnd/>
          </a:ln>
        </p:spPr>
        <p:txBody>
          <a:bodyPr/>
          <a:lstStyle/>
          <a:p>
            <a:pPr>
              <a:lnSpc>
                <a:spcPct val="90000"/>
              </a:lnSpc>
            </a:pPr>
            <a:endParaRPr lang="en-US"/>
          </a:p>
        </p:txBody>
      </p:sp>
      <p:sp>
        <p:nvSpPr>
          <p:cNvPr id="27654" name="Rectangle 6"/>
          <p:cNvSpPr>
            <a:spLocks noChangeArrowheads="1"/>
          </p:cNvSpPr>
          <p:nvPr/>
        </p:nvSpPr>
        <p:spPr bwMode="auto">
          <a:xfrm>
            <a:off x="7932738" y="1911350"/>
            <a:ext cx="833437" cy="396875"/>
          </a:xfrm>
          <a:prstGeom prst="rect">
            <a:avLst/>
          </a:prstGeom>
          <a:noFill/>
          <a:ln w="9525">
            <a:noFill/>
            <a:miter lim="800000"/>
            <a:headEnd/>
            <a:tailEnd/>
          </a:ln>
        </p:spPr>
        <p:txBody>
          <a:bodyPr wrap="none" lIns="0" tIns="0" rIns="0" bIns="0">
            <a:spAutoFit/>
          </a:bodyPr>
          <a:lstStyle/>
          <a:p>
            <a:pPr eaLnBrk="0" hangingPunct="0"/>
            <a:r>
              <a:rPr lang="en-US" sz="2300" b="1">
                <a:solidFill>
                  <a:srgbClr val="800000"/>
                </a:solidFill>
                <a:latin typeface="Times New Roman" pitchFamily="18" charset="0"/>
              </a:rPr>
              <a:t>PV at</a:t>
            </a:r>
            <a:endParaRPr lang="en-US" sz="2400">
              <a:solidFill>
                <a:schemeClr val="tx1"/>
              </a:solidFill>
              <a:latin typeface="Times New Roman" pitchFamily="18" charset="0"/>
            </a:endParaRPr>
          </a:p>
        </p:txBody>
      </p:sp>
      <p:sp>
        <p:nvSpPr>
          <p:cNvPr id="27655" name="Rectangle 7"/>
          <p:cNvSpPr>
            <a:spLocks noChangeArrowheads="1"/>
          </p:cNvSpPr>
          <p:nvPr/>
        </p:nvSpPr>
        <p:spPr bwMode="auto">
          <a:xfrm>
            <a:off x="327025" y="2306638"/>
            <a:ext cx="584200" cy="350837"/>
          </a:xfrm>
          <a:prstGeom prst="rect">
            <a:avLst/>
          </a:prstGeom>
          <a:noFill/>
          <a:ln w="9525">
            <a:noFill/>
            <a:miter lim="800000"/>
            <a:headEnd/>
            <a:tailEnd/>
          </a:ln>
        </p:spPr>
        <p:txBody>
          <a:bodyPr wrap="none" lIns="0" tIns="0" rIns="0" bIns="0">
            <a:spAutoFit/>
          </a:bodyPr>
          <a:lstStyle/>
          <a:p>
            <a:pPr eaLnBrk="0" hangingPunct="0"/>
            <a:r>
              <a:rPr lang="en-US" sz="2300" b="1">
                <a:solidFill>
                  <a:srgbClr val="800000"/>
                </a:solidFill>
                <a:latin typeface="Times New Roman" pitchFamily="18" charset="0"/>
              </a:rPr>
              <a:t>2003</a:t>
            </a:r>
            <a:endParaRPr lang="en-US" sz="2400">
              <a:solidFill>
                <a:schemeClr val="tx1"/>
              </a:solidFill>
              <a:latin typeface="Times New Roman" pitchFamily="18" charset="0"/>
            </a:endParaRPr>
          </a:p>
        </p:txBody>
      </p:sp>
      <p:sp>
        <p:nvSpPr>
          <p:cNvPr id="27656" name="Rectangle 8"/>
          <p:cNvSpPr>
            <a:spLocks noChangeArrowheads="1"/>
          </p:cNvSpPr>
          <p:nvPr/>
        </p:nvSpPr>
        <p:spPr bwMode="auto">
          <a:xfrm>
            <a:off x="1597025" y="2306638"/>
            <a:ext cx="688975" cy="350837"/>
          </a:xfrm>
          <a:prstGeom prst="rect">
            <a:avLst/>
          </a:prstGeom>
          <a:noFill/>
          <a:ln w="9525">
            <a:noFill/>
            <a:miter lim="800000"/>
            <a:headEnd/>
            <a:tailEnd/>
          </a:ln>
        </p:spPr>
        <p:txBody>
          <a:bodyPr wrap="none" lIns="0" tIns="0" rIns="0" bIns="0">
            <a:spAutoFit/>
          </a:bodyPr>
          <a:lstStyle/>
          <a:p>
            <a:pPr eaLnBrk="0" hangingPunct="0"/>
            <a:r>
              <a:rPr lang="en-US" sz="2300" b="1">
                <a:solidFill>
                  <a:srgbClr val="800000"/>
                </a:solidFill>
                <a:latin typeface="Times New Roman" pitchFamily="18" charset="0"/>
              </a:rPr>
              <a:t>Prob.</a:t>
            </a:r>
            <a:endParaRPr lang="en-US" sz="2400">
              <a:solidFill>
                <a:schemeClr val="tx1"/>
              </a:solidFill>
              <a:latin typeface="Times New Roman" pitchFamily="18" charset="0"/>
            </a:endParaRPr>
          </a:p>
        </p:txBody>
      </p:sp>
      <p:sp>
        <p:nvSpPr>
          <p:cNvPr id="27657" name="Rectangle 9"/>
          <p:cNvSpPr>
            <a:spLocks noChangeArrowheads="1"/>
          </p:cNvSpPr>
          <p:nvPr/>
        </p:nvSpPr>
        <p:spPr bwMode="auto">
          <a:xfrm>
            <a:off x="2867025" y="2306638"/>
            <a:ext cx="584200" cy="350837"/>
          </a:xfrm>
          <a:prstGeom prst="rect">
            <a:avLst/>
          </a:prstGeom>
          <a:noFill/>
          <a:ln w="9525">
            <a:noFill/>
            <a:miter lim="800000"/>
            <a:headEnd/>
            <a:tailEnd/>
          </a:ln>
        </p:spPr>
        <p:txBody>
          <a:bodyPr wrap="none" lIns="0" tIns="0" rIns="0" bIns="0">
            <a:spAutoFit/>
          </a:bodyPr>
          <a:lstStyle/>
          <a:p>
            <a:pPr eaLnBrk="0" hangingPunct="0"/>
            <a:r>
              <a:rPr lang="en-US" sz="2300" b="1">
                <a:solidFill>
                  <a:srgbClr val="800000"/>
                </a:solidFill>
                <a:latin typeface="Times New Roman" pitchFamily="18" charset="0"/>
              </a:rPr>
              <a:t>2004</a:t>
            </a:r>
            <a:endParaRPr lang="en-US" sz="2400">
              <a:solidFill>
                <a:schemeClr val="tx1"/>
              </a:solidFill>
              <a:latin typeface="Times New Roman" pitchFamily="18" charset="0"/>
            </a:endParaRPr>
          </a:p>
        </p:txBody>
      </p:sp>
      <p:sp>
        <p:nvSpPr>
          <p:cNvPr id="27658" name="Rectangle 10"/>
          <p:cNvSpPr>
            <a:spLocks noChangeArrowheads="1"/>
          </p:cNvSpPr>
          <p:nvPr/>
        </p:nvSpPr>
        <p:spPr bwMode="auto">
          <a:xfrm>
            <a:off x="4137025" y="2306638"/>
            <a:ext cx="584200" cy="350837"/>
          </a:xfrm>
          <a:prstGeom prst="rect">
            <a:avLst/>
          </a:prstGeom>
          <a:noFill/>
          <a:ln w="9525">
            <a:noFill/>
            <a:miter lim="800000"/>
            <a:headEnd/>
            <a:tailEnd/>
          </a:ln>
        </p:spPr>
        <p:txBody>
          <a:bodyPr wrap="none" lIns="0" tIns="0" rIns="0" bIns="0">
            <a:spAutoFit/>
          </a:bodyPr>
          <a:lstStyle/>
          <a:p>
            <a:pPr eaLnBrk="0" hangingPunct="0"/>
            <a:r>
              <a:rPr lang="en-US" sz="2300" b="1">
                <a:solidFill>
                  <a:srgbClr val="800000"/>
                </a:solidFill>
                <a:latin typeface="Times New Roman" pitchFamily="18" charset="0"/>
              </a:rPr>
              <a:t>2005</a:t>
            </a:r>
            <a:endParaRPr lang="en-US" sz="2400">
              <a:solidFill>
                <a:schemeClr val="tx1"/>
              </a:solidFill>
              <a:latin typeface="Times New Roman" pitchFamily="18" charset="0"/>
            </a:endParaRPr>
          </a:p>
        </p:txBody>
      </p:sp>
      <p:sp>
        <p:nvSpPr>
          <p:cNvPr id="27659" name="Rectangle 11"/>
          <p:cNvSpPr>
            <a:spLocks noChangeArrowheads="1"/>
          </p:cNvSpPr>
          <p:nvPr/>
        </p:nvSpPr>
        <p:spPr bwMode="auto">
          <a:xfrm>
            <a:off x="5407025" y="2306638"/>
            <a:ext cx="584200" cy="350837"/>
          </a:xfrm>
          <a:prstGeom prst="rect">
            <a:avLst/>
          </a:prstGeom>
          <a:noFill/>
          <a:ln w="9525">
            <a:noFill/>
            <a:miter lim="800000"/>
            <a:headEnd/>
            <a:tailEnd/>
          </a:ln>
        </p:spPr>
        <p:txBody>
          <a:bodyPr wrap="none" lIns="0" tIns="0" rIns="0" bIns="0">
            <a:spAutoFit/>
          </a:bodyPr>
          <a:lstStyle/>
          <a:p>
            <a:pPr eaLnBrk="0" hangingPunct="0"/>
            <a:r>
              <a:rPr lang="en-US" sz="2300" b="1">
                <a:solidFill>
                  <a:srgbClr val="800000"/>
                </a:solidFill>
                <a:latin typeface="Times New Roman" pitchFamily="18" charset="0"/>
              </a:rPr>
              <a:t>2006</a:t>
            </a:r>
            <a:endParaRPr lang="en-US" sz="2400">
              <a:solidFill>
                <a:schemeClr val="tx1"/>
              </a:solidFill>
              <a:latin typeface="Times New Roman" pitchFamily="18" charset="0"/>
            </a:endParaRPr>
          </a:p>
        </p:txBody>
      </p:sp>
      <p:sp>
        <p:nvSpPr>
          <p:cNvPr id="27660" name="Rectangle 12"/>
          <p:cNvSpPr>
            <a:spLocks noChangeArrowheads="1"/>
          </p:cNvSpPr>
          <p:nvPr/>
        </p:nvSpPr>
        <p:spPr bwMode="auto">
          <a:xfrm>
            <a:off x="6677025" y="2306638"/>
            <a:ext cx="584200" cy="350837"/>
          </a:xfrm>
          <a:prstGeom prst="rect">
            <a:avLst/>
          </a:prstGeom>
          <a:noFill/>
          <a:ln w="9525">
            <a:noFill/>
            <a:miter lim="800000"/>
            <a:headEnd/>
            <a:tailEnd/>
          </a:ln>
        </p:spPr>
        <p:txBody>
          <a:bodyPr wrap="none" lIns="0" tIns="0" rIns="0" bIns="0">
            <a:spAutoFit/>
          </a:bodyPr>
          <a:lstStyle/>
          <a:p>
            <a:pPr eaLnBrk="0" hangingPunct="0"/>
            <a:r>
              <a:rPr lang="en-US" sz="2300" b="1">
                <a:solidFill>
                  <a:srgbClr val="800000"/>
                </a:solidFill>
                <a:latin typeface="Times New Roman" pitchFamily="18" charset="0"/>
              </a:rPr>
              <a:t>2007</a:t>
            </a:r>
            <a:endParaRPr lang="en-US" sz="2400">
              <a:solidFill>
                <a:schemeClr val="tx1"/>
              </a:solidFill>
              <a:latin typeface="Times New Roman" pitchFamily="18" charset="0"/>
            </a:endParaRPr>
          </a:p>
        </p:txBody>
      </p:sp>
      <p:sp>
        <p:nvSpPr>
          <p:cNvPr id="27661" name="Rectangle 13"/>
          <p:cNvSpPr>
            <a:spLocks noChangeArrowheads="1"/>
          </p:cNvSpPr>
          <p:nvPr/>
        </p:nvSpPr>
        <p:spPr bwMode="auto">
          <a:xfrm>
            <a:off x="7945438" y="2306638"/>
            <a:ext cx="584200" cy="350837"/>
          </a:xfrm>
          <a:prstGeom prst="rect">
            <a:avLst/>
          </a:prstGeom>
          <a:noFill/>
          <a:ln w="9525">
            <a:noFill/>
            <a:miter lim="800000"/>
            <a:headEnd/>
            <a:tailEnd/>
          </a:ln>
        </p:spPr>
        <p:txBody>
          <a:bodyPr wrap="none" lIns="0" tIns="0" rIns="0" bIns="0">
            <a:spAutoFit/>
          </a:bodyPr>
          <a:lstStyle/>
          <a:p>
            <a:pPr eaLnBrk="0" hangingPunct="0"/>
            <a:r>
              <a:rPr lang="en-US" sz="2300" b="1">
                <a:solidFill>
                  <a:srgbClr val="800000"/>
                </a:solidFill>
                <a:latin typeface="Times New Roman" pitchFamily="18" charset="0"/>
              </a:rPr>
              <a:t>2004</a:t>
            </a:r>
            <a:endParaRPr lang="en-US" sz="2400">
              <a:solidFill>
                <a:schemeClr val="tx1"/>
              </a:solidFill>
              <a:latin typeface="Times New Roman" pitchFamily="18" charset="0"/>
            </a:endParaRPr>
          </a:p>
        </p:txBody>
      </p:sp>
      <p:sp>
        <p:nvSpPr>
          <p:cNvPr id="27662" name="Rectangle 14"/>
          <p:cNvSpPr>
            <a:spLocks noChangeArrowheads="1"/>
          </p:cNvSpPr>
          <p:nvPr/>
        </p:nvSpPr>
        <p:spPr bwMode="auto">
          <a:xfrm>
            <a:off x="4608513" y="3044825"/>
            <a:ext cx="573087" cy="396875"/>
          </a:xfrm>
          <a:prstGeom prst="rect">
            <a:avLst/>
          </a:prstGeom>
          <a:noFill/>
          <a:ln w="9525">
            <a:noFill/>
            <a:miter lim="800000"/>
            <a:headEnd/>
            <a:tailEnd/>
          </a:ln>
        </p:spPr>
        <p:txBody>
          <a:bodyPr wrap="none" lIns="0" tIns="0" rIns="0" bIns="0">
            <a:spAutoFit/>
          </a:bodyPr>
          <a:lstStyle/>
          <a:p>
            <a:pPr eaLnBrk="0" hangingPunct="0"/>
            <a:r>
              <a:rPr lang="en-US" sz="2300" b="1">
                <a:solidFill>
                  <a:srgbClr val="0000FF"/>
                </a:solidFill>
                <a:latin typeface="Times New Roman" pitchFamily="18" charset="0"/>
              </a:rPr>
              <a:t>$45</a:t>
            </a:r>
            <a:endParaRPr lang="en-US" sz="2400">
              <a:solidFill>
                <a:schemeClr val="tx1"/>
              </a:solidFill>
              <a:latin typeface="Times New Roman" pitchFamily="18" charset="0"/>
            </a:endParaRPr>
          </a:p>
        </p:txBody>
      </p:sp>
      <p:sp>
        <p:nvSpPr>
          <p:cNvPr id="27663" name="Rectangle 15"/>
          <p:cNvSpPr>
            <a:spLocks noChangeArrowheads="1"/>
          </p:cNvSpPr>
          <p:nvPr/>
        </p:nvSpPr>
        <p:spPr bwMode="auto">
          <a:xfrm>
            <a:off x="5876925" y="3044825"/>
            <a:ext cx="573088" cy="396875"/>
          </a:xfrm>
          <a:prstGeom prst="rect">
            <a:avLst/>
          </a:prstGeom>
          <a:noFill/>
          <a:ln w="9525">
            <a:noFill/>
            <a:miter lim="800000"/>
            <a:headEnd/>
            <a:tailEnd/>
          </a:ln>
        </p:spPr>
        <p:txBody>
          <a:bodyPr wrap="none" lIns="0" tIns="0" rIns="0" bIns="0">
            <a:spAutoFit/>
          </a:bodyPr>
          <a:lstStyle/>
          <a:p>
            <a:pPr eaLnBrk="0" hangingPunct="0"/>
            <a:r>
              <a:rPr lang="en-US" sz="2300" b="1">
                <a:solidFill>
                  <a:srgbClr val="0000FF"/>
                </a:solidFill>
                <a:latin typeface="Times New Roman" pitchFamily="18" charset="0"/>
              </a:rPr>
              <a:t>$45</a:t>
            </a:r>
            <a:endParaRPr lang="en-US" sz="2400">
              <a:solidFill>
                <a:schemeClr val="tx1"/>
              </a:solidFill>
              <a:latin typeface="Times New Roman" pitchFamily="18" charset="0"/>
            </a:endParaRPr>
          </a:p>
        </p:txBody>
      </p:sp>
      <p:sp>
        <p:nvSpPr>
          <p:cNvPr id="27664" name="Rectangle 16"/>
          <p:cNvSpPr>
            <a:spLocks noChangeArrowheads="1"/>
          </p:cNvSpPr>
          <p:nvPr/>
        </p:nvSpPr>
        <p:spPr bwMode="auto">
          <a:xfrm>
            <a:off x="7146925" y="3044825"/>
            <a:ext cx="573088" cy="396875"/>
          </a:xfrm>
          <a:prstGeom prst="rect">
            <a:avLst/>
          </a:prstGeom>
          <a:noFill/>
          <a:ln w="9525">
            <a:noFill/>
            <a:miter lim="800000"/>
            <a:headEnd/>
            <a:tailEnd/>
          </a:ln>
        </p:spPr>
        <p:txBody>
          <a:bodyPr wrap="none" lIns="0" tIns="0" rIns="0" bIns="0">
            <a:spAutoFit/>
          </a:bodyPr>
          <a:lstStyle/>
          <a:p>
            <a:pPr eaLnBrk="0" hangingPunct="0"/>
            <a:r>
              <a:rPr lang="en-US" sz="2300" b="1">
                <a:solidFill>
                  <a:srgbClr val="0000FF"/>
                </a:solidFill>
                <a:latin typeface="Times New Roman" pitchFamily="18" charset="0"/>
              </a:rPr>
              <a:t>$45</a:t>
            </a:r>
            <a:endParaRPr lang="en-US" sz="2400">
              <a:solidFill>
                <a:schemeClr val="tx1"/>
              </a:solidFill>
              <a:latin typeface="Times New Roman" pitchFamily="18" charset="0"/>
            </a:endParaRPr>
          </a:p>
        </p:txBody>
      </p:sp>
      <p:sp>
        <p:nvSpPr>
          <p:cNvPr id="27665" name="Rectangle 17"/>
          <p:cNvSpPr>
            <a:spLocks noChangeArrowheads="1"/>
          </p:cNvSpPr>
          <p:nvPr/>
        </p:nvSpPr>
        <p:spPr bwMode="auto">
          <a:xfrm>
            <a:off x="7912100" y="3044825"/>
            <a:ext cx="1098550" cy="396875"/>
          </a:xfrm>
          <a:prstGeom prst="rect">
            <a:avLst/>
          </a:prstGeom>
          <a:noFill/>
          <a:ln w="9525">
            <a:noFill/>
            <a:miter lim="800000"/>
            <a:headEnd/>
            <a:tailEnd/>
          </a:ln>
        </p:spPr>
        <p:txBody>
          <a:bodyPr wrap="none" lIns="0" tIns="0" rIns="0" bIns="0">
            <a:spAutoFit/>
          </a:bodyPr>
          <a:lstStyle/>
          <a:p>
            <a:pPr eaLnBrk="0" hangingPunct="0"/>
            <a:r>
              <a:rPr lang="en-US" sz="2300" b="1">
                <a:solidFill>
                  <a:srgbClr val="800000"/>
                </a:solidFill>
                <a:latin typeface="Times New Roman" pitchFamily="18" charset="0"/>
              </a:rPr>
              <a:t>$111.91</a:t>
            </a:r>
            <a:endParaRPr lang="en-US" sz="2400">
              <a:solidFill>
                <a:schemeClr val="tx1"/>
              </a:solidFill>
              <a:latin typeface="Times New Roman" pitchFamily="18" charset="0"/>
            </a:endParaRPr>
          </a:p>
        </p:txBody>
      </p:sp>
      <p:sp>
        <p:nvSpPr>
          <p:cNvPr id="27666" name="Rectangle 18"/>
          <p:cNvSpPr>
            <a:spLocks noChangeArrowheads="1"/>
          </p:cNvSpPr>
          <p:nvPr/>
        </p:nvSpPr>
        <p:spPr bwMode="auto">
          <a:xfrm>
            <a:off x="1338263" y="3414713"/>
            <a:ext cx="717550" cy="396875"/>
          </a:xfrm>
          <a:prstGeom prst="rect">
            <a:avLst/>
          </a:prstGeom>
          <a:noFill/>
          <a:ln w="9525">
            <a:noFill/>
            <a:miter lim="800000"/>
            <a:headEnd/>
            <a:tailEnd/>
          </a:ln>
        </p:spPr>
        <p:txBody>
          <a:bodyPr wrap="none" lIns="0" tIns="0" rIns="0" bIns="0">
            <a:spAutoFit/>
          </a:bodyPr>
          <a:lstStyle/>
          <a:p>
            <a:pPr eaLnBrk="0" hangingPunct="0"/>
            <a:r>
              <a:rPr lang="en-US" sz="2300" b="1">
                <a:solidFill>
                  <a:srgbClr val="800000"/>
                </a:solidFill>
                <a:latin typeface="Times New Roman" pitchFamily="18" charset="0"/>
              </a:rPr>
              <a:t>30%</a:t>
            </a:r>
            <a:endParaRPr lang="en-US" sz="2400">
              <a:solidFill>
                <a:schemeClr val="tx1"/>
              </a:solidFill>
              <a:latin typeface="Times New Roman" pitchFamily="18" charset="0"/>
            </a:endParaRPr>
          </a:p>
        </p:txBody>
      </p:sp>
      <p:sp>
        <p:nvSpPr>
          <p:cNvPr id="27667" name="Rectangle 19"/>
          <p:cNvSpPr>
            <a:spLocks noChangeArrowheads="1"/>
          </p:cNvSpPr>
          <p:nvPr/>
        </p:nvSpPr>
        <p:spPr bwMode="auto">
          <a:xfrm>
            <a:off x="1338263" y="3783013"/>
            <a:ext cx="717550" cy="396875"/>
          </a:xfrm>
          <a:prstGeom prst="rect">
            <a:avLst/>
          </a:prstGeom>
          <a:noFill/>
          <a:ln w="9525">
            <a:noFill/>
            <a:miter lim="800000"/>
            <a:headEnd/>
            <a:tailEnd/>
          </a:ln>
        </p:spPr>
        <p:txBody>
          <a:bodyPr wrap="none" lIns="0" tIns="0" rIns="0" bIns="0">
            <a:spAutoFit/>
          </a:bodyPr>
          <a:lstStyle/>
          <a:p>
            <a:pPr eaLnBrk="0" hangingPunct="0"/>
            <a:r>
              <a:rPr lang="en-US" sz="2300" b="1">
                <a:solidFill>
                  <a:srgbClr val="800000"/>
                </a:solidFill>
                <a:latin typeface="Times New Roman" pitchFamily="18" charset="0"/>
              </a:rPr>
              <a:t>40%</a:t>
            </a:r>
            <a:endParaRPr lang="en-US" sz="2400">
              <a:solidFill>
                <a:schemeClr val="tx1"/>
              </a:solidFill>
              <a:latin typeface="Times New Roman" pitchFamily="18" charset="0"/>
            </a:endParaRPr>
          </a:p>
        </p:txBody>
      </p:sp>
      <p:sp>
        <p:nvSpPr>
          <p:cNvPr id="27668" name="Rectangle 20"/>
          <p:cNvSpPr>
            <a:spLocks noChangeArrowheads="1"/>
          </p:cNvSpPr>
          <p:nvPr/>
        </p:nvSpPr>
        <p:spPr bwMode="auto">
          <a:xfrm>
            <a:off x="4608513" y="3783013"/>
            <a:ext cx="573087" cy="396875"/>
          </a:xfrm>
          <a:prstGeom prst="rect">
            <a:avLst/>
          </a:prstGeom>
          <a:noFill/>
          <a:ln w="9525">
            <a:noFill/>
            <a:miter lim="800000"/>
            <a:headEnd/>
            <a:tailEnd/>
          </a:ln>
        </p:spPr>
        <p:txBody>
          <a:bodyPr wrap="none" lIns="0" tIns="0" rIns="0" bIns="0">
            <a:spAutoFit/>
          </a:bodyPr>
          <a:lstStyle/>
          <a:p>
            <a:pPr eaLnBrk="0" hangingPunct="0"/>
            <a:r>
              <a:rPr lang="en-US" sz="2300" b="1">
                <a:solidFill>
                  <a:srgbClr val="0000FF"/>
                </a:solidFill>
                <a:latin typeface="Times New Roman" pitchFamily="18" charset="0"/>
              </a:rPr>
              <a:t>$30</a:t>
            </a:r>
            <a:endParaRPr lang="en-US" sz="2400">
              <a:solidFill>
                <a:schemeClr val="tx1"/>
              </a:solidFill>
              <a:latin typeface="Times New Roman" pitchFamily="18" charset="0"/>
            </a:endParaRPr>
          </a:p>
        </p:txBody>
      </p:sp>
      <p:sp>
        <p:nvSpPr>
          <p:cNvPr id="27669" name="Rectangle 21"/>
          <p:cNvSpPr>
            <a:spLocks noChangeArrowheads="1"/>
          </p:cNvSpPr>
          <p:nvPr/>
        </p:nvSpPr>
        <p:spPr bwMode="auto">
          <a:xfrm>
            <a:off x="5876925" y="3783013"/>
            <a:ext cx="573088" cy="396875"/>
          </a:xfrm>
          <a:prstGeom prst="rect">
            <a:avLst/>
          </a:prstGeom>
          <a:noFill/>
          <a:ln w="9525">
            <a:noFill/>
            <a:miter lim="800000"/>
            <a:headEnd/>
            <a:tailEnd/>
          </a:ln>
        </p:spPr>
        <p:txBody>
          <a:bodyPr wrap="none" lIns="0" tIns="0" rIns="0" bIns="0">
            <a:spAutoFit/>
          </a:bodyPr>
          <a:lstStyle/>
          <a:p>
            <a:pPr eaLnBrk="0" hangingPunct="0"/>
            <a:r>
              <a:rPr lang="en-US" sz="2300" b="1">
                <a:solidFill>
                  <a:srgbClr val="0000FF"/>
                </a:solidFill>
                <a:latin typeface="Times New Roman" pitchFamily="18" charset="0"/>
              </a:rPr>
              <a:t>$30</a:t>
            </a:r>
            <a:endParaRPr lang="en-US" sz="2400">
              <a:solidFill>
                <a:schemeClr val="tx1"/>
              </a:solidFill>
              <a:latin typeface="Times New Roman" pitchFamily="18" charset="0"/>
            </a:endParaRPr>
          </a:p>
        </p:txBody>
      </p:sp>
      <p:sp>
        <p:nvSpPr>
          <p:cNvPr id="27670" name="Rectangle 22"/>
          <p:cNvSpPr>
            <a:spLocks noChangeArrowheads="1"/>
          </p:cNvSpPr>
          <p:nvPr/>
        </p:nvSpPr>
        <p:spPr bwMode="auto">
          <a:xfrm>
            <a:off x="7146925" y="3783013"/>
            <a:ext cx="573088" cy="396875"/>
          </a:xfrm>
          <a:prstGeom prst="rect">
            <a:avLst/>
          </a:prstGeom>
          <a:noFill/>
          <a:ln w="9525">
            <a:noFill/>
            <a:miter lim="800000"/>
            <a:headEnd/>
            <a:tailEnd/>
          </a:ln>
        </p:spPr>
        <p:txBody>
          <a:bodyPr wrap="none" lIns="0" tIns="0" rIns="0" bIns="0">
            <a:spAutoFit/>
          </a:bodyPr>
          <a:lstStyle/>
          <a:p>
            <a:pPr eaLnBrk="0" hangingPunct="0"/>
            <a:r>
              <a:rPr lang="en-US" sz="2300" b="1">
                <a:solidFill>
                  <a:srgbClr val="0000FF"/>
                </a:solidFill>
                <a:latin typeface="Times New Roman" pitchFamily="18" charset="0"/>
              </a:rPr>
              <a:t>$30</a:t>
            </a:r>
            <a:endParaRPr lang="en-US" sz="2400">
              <a:solidFill>
                <a:schemeClr val="tx1"/>
              </a:solidFill>
              <a:latin typeface="Times New Roman" pitchFamily="18" charset="0"/>
            </a:endParaRPr>
          </a:p>
        </p:txBody>
      </p:sp>
      <p:sp>
        <p:nvSpPr>
          <p:cNvPr id="27671" name="Rectangle 23"/>
          <p:cNvSpPr>
            <a:spLocks noChangeArrowheads="1"/>
          </p:cNvSpPr>
          <p:nvPr/>
        </p:nvSpPr>
        <p:spPr bwMode="auto">
          <a:xfrm>
            <a:off x="8054975" y="3783013"/>
            <a:ext cx="949325" cy="396875"/>
          </a:xfrm>
          <a:prstGeom prst="rect">
            <a:avLst/>
          </a:prstGeom>
          <a:noFill/>
          <a:ln w="9525">
            <a:noFill/>
            <a:miter lim="800000"/>
            <a:headEnd/>
            <a:tailEnd/>
          </a:ln>
        </p:spPr>
        <p:txBody>
          <a:bodyPr wrap="none" lIns="0" tIns="0" rIns="0" bIns="0">
            <a:spAutoFit/>
          </a:bodyPr>
          <a:lstStyle/>
          <a:p>
            <a:pPr eaLnBrk="0" hangingPunct="0"/>
            <a:r>
              <a:rPr lang="en-US" sz="2300" b="1">
                <a:solidFill>
                  <a:srgbClr val="800000"/>
                </a:solidFill>
                <a:latin typeface="Times New Roman" pitchFamily="18" charset="0"/>
              </a:rPr>
              <a:t>$74.61</a:t>
            </a:r>
            <a:endParaRPr lang="en-US" sz="2400">
              <a:solidFill>
                <a:schemeClr val="tx1"/>
              </a:solidFill>
              <a:latin typeface="Times New Roman" pitchFamily="18" charset="0"/>
            </a:endParaRPr>
          </a:p>
        </p:txBody>
      </p:sp>
      <p:sp>
        <p:nvSpPr>
          <p:cNvPr id="27672" name="Rectangle 24"/>
          <p:cNvSpPr>
            <a:spLocks noChangeArrowheads="1"/>
          </p:cNvSpPr>
          <p:nvPr/>
        </p:nvSpPr>
        <p:spPr bwMode="auto">
          <a:xfrm>
            <a:off x="1338263" y="4151313"/>
            <a:ext cx="717550" cy="396875"/>
          </a:xfrm>
          <a:prstGeom prst="rect">
            <a:avLst/>
          </a:prstGeom>
          <a:noFill/>
          <a:ln w="9525">
            <a:noFill/>
            <a:miter lim="800000"/>
            <a:headEnd/>
            <a:tailEnd/>
          </a:ln>
        </p:spPr>
        <p:txBody>
          <a:bodyPr wrap="none" lIns="0" tIns="0" rIns="0" bIns="0">
            <a:spAutoFit/>
          </a:bodyPr>
          <a:lstStyle/>
          <a:p>
            <a:pPr eaLnBrk="0" hangingPunct="0"/>
            <a:r>
              <a:rPr lang="en-US" sz="2300" b="1">
                <a:solidFill>
                  <a:srgbClr val="800000"/>
                </a:solidFill>
                <a:latin typeface="Times New Roman" pitchFamily="18" charset="0"/>
              </a:rPr>
              <a:t>30%</a:t>
            </a:r>
            <a:endParaRPr lang="en-US" sz="2400">
              <a:solidFill>
                <a:schemeClr val="tx1"/>
              </a:solidFill>
              <a:latin typeface="Times New Roman" pitchFamily="18" charset="0"/>
            </a:endParaRPr>
          </a:p>
        </p:txBody>
      </p:sp>
      <p:sp>
        <p:nvSpPr>
          <p:cNvPr id="27673" name="Rectangle 25"/>
          <p:cNvSpPr>
            <a:spLocks noChangeArrowheads="1"/>
          </p:cNvSpPr>
          <p:nvPr/>
        </p:nvSpPr>
        <p:spPr bwMode="auto">
          <a:xfrm>
            <a:off x="4608513" y="4521200"/>
            <a:ext cx="573087" cy="396875"/>
          </a:xfrm>
          <a:prstGeom prst="rect">
            <a:avLst/>
          </a:prstGeom>
          <a:noFill/>
          <a:ln w="9525">
            <a:noFill/>
            <a:miter lim="800000"/>
            <a:headEnd/>
            <a:tailEnd/>
          </a:ln>
        </p:spPr>
        <p:txBody>
          <a:bodyPr wrap="none" lIns="0" tIns="0" rIns="0" bIns="0">
            <a:spAutoFit/>
          </a:bodyPr>
          <a:lstStyle/>
          <a:p>
            <a:pPr eaLnBrk="0" hangingPunct="0"/>
            <a:r>
              <a:rPr lang="en-US" sz="2300" b="1">
                <a:solidFill>
                  <a:srgbClr val="0000FF"/>
                </a:solidFill>
                <a:latin typeface="Times New Roman" pitchFamily="18" charset="0"/>
              </a:rPr>
              <a:t>$15</a:t>
            </a:r>
            <a:endParaRPr lang="en-US" sz="2400">
              <a:solidFill>
                <a:schemeClr val="tx1"/>
              </a:solidFill>
              <a:latin typeface="Times New Roman" pitchFamily="18" charset="0"/>
            </a:endParaRPr>
          </a:p>
        </p:txBody>
      </p:sp>
      <p:sp>
        <p:nvSpPr>
          <p:cNvPr id="27674" name="Rectangle 26"/>
          <p:cNvSpPr>
            <a:spLocks noChangeArrowheads="1"/>
          </p:cNvSpPr>
          <p:nvPr/>
        </p:nvSpPr>
        <p:spPr bwMode="auto">
          <a:xfrm>
            <a:off x="5876925" y="4521200"/>
            <a:ext cx="573088" cy="396875"/>
          </a:xfrm>
          <a:prstGeom prst="rect">
            <a:avLst/>
          </a:prstGeom>
          <a:noFill/>
          <a:ln w="9525">
            <a:noFill/>
            <a:miter lim="800000"/>
            <a:headEnd/>
            <a:tailEnd/>
          </a:ln>
        </p:spPr>
        <p:txBody>
          <a:bodyPr wrap="none" lIns="0" tIns="0" rIns="0" bIns="0">
            <a:spAutoFit/>
          </a:bodyPr>
          <a:lstStyle/>
          <a:p>
            <a:pPr eaLnBrk="0" hangingPunct="0"/>
            <a:r>
              <a:rPr lang="en-US" sz="2300" b="1">
                <a:solidFill>
                  <a:srgbClr val="0000FF"/>
                </a:solidFill>
                <a:latin typeface="Times New Roman" pitchFamily="18" charset="0"/>
              </a:rPr>
              <a:t>$15</a:t>
            </a:r>
            <a:endParaRPr lang="en-US" sz="2400">
              <a:solidFill>
                <a:schemeClr val="tx1"/>
              </a:solidFill>
              <a:latin typeface="Times New Roman" pitchFamily="18" charset="0"/>
            </a:endParaRPr>
          </a:p>
        </p:txBody>
      </p:sp>
      <p:sp>
        <p:nvSpPr>
          <p:cNvPr id="27675" name="Rectangle 27"/>
          <p:cNvSpPr>
            <a:spLocks noChangeArrowheads="1"/>
          </p:cNvSpPr>
          <p:nvPr/>
        </p:nvSpPr>
        <p:spPr bwMode="auto">
          <a:xfrm>
            <a:off x="7146925" y="4521200"/>
            <a:ext cx="573088" cy="396875"/>
          </a:xfrm>
          <a:prstGeom prst="rect">
            <a:avLst/>
          </a:prstGeom>
          <a:noFill/>
          <a:ln w="9525">
            <a:noFill/>
            <a:miter lim="800000"/>
            <a:headEnd/>
            <a:tailEnd/>
          </a:ln>
        </p:spPr>
        <p:txBody>
          <a:bodyPr wrap="none" lIns="0" tIns="0" rIns="0" bIns="0">
            <a:spAutoFit/>
          </a:bodyPr>
          <a:lstStyle/>
          <a:p>
            <a:pPr eaLnBrk="0" hangingPunct="0"/>
            <a:r>
              <a:rPr lang="en-US" sz="2300" b="1">
                <a:solidFill>
                  <a:srgbClr val="0000FF"/>
                </a:solidFill>
                <a:latin typeface="Times New Roman" pitchFamily="18" charset="0"/>
              </a:rPr>
              <a:t>$15</a:t>
            </a:r>
            <a:endParaRPr lang="en-US" sz="2400">
              <a:solidFill>
                <a:schemeClr val="tx1"/>
              </a:solidFill>
              <a:latin typeface="Times New Roman" pitchFamily="18" charset="0"/>
            </a:endParaRPr>
          </a:p>
        </p:txBody>
      </p:sp>
      <p:sp>
        <p:nvSpPr>
          <p:cNvPr id="27676" name="Rectangle 28"/>
          <p:cNvSpPr>
            <a:spLocks noChangeArrowheads="1"/>
          </p:cNvSpPr>
          <p:nvPr/>
        </p:nvSpPr>
        <p:spPr bwMode="auto">
          <a:xfrm>
            <a:off x="8054975" y="4521200"/>
            <a:ext cx="949325" cy="396875"/>
          </a:xfrm>
          <a:prstGeom prst="rect">
            <a:avLst/>
          </a:prstGeom>
          <a:noFill/>
          <a:ln w="9525">
            <a:noFill/>
            <a:miter lim="800000"/>
            <a:headEnd/>
            <a:tailEnd/>
          </a:ln>
        </p:spPr>
        <p:txBody>
          <a:bodyPr wrap="none" lIns="0" tIns="0" rIns="0" bIns="0">
            <a:spAutoFit/>
          </a:bodyPr>
          <a:lstStyle/>
          <a:p>
            <a:pPr eaLnBrk="0" hangingPunct="0"/>
            <a:r>
              <a:rPr lang="en-US" sz="2300" b="1">
                <a:solidFill>
                  <a:srgbClr val="800000"/>
                </a:solidFill>
                <a:latin typeface="Times New Roman" pitchFamily="18" charset="0"/>
              </a:rPr>
              <a:t>$37.30</a:t>
            </a:r>
            <a:endParaRPr lang="en-US" sz="2400">
              <a:solidFill>
                <a:schemeClr val="tx1"/>
              </a:solidFill>
              <a:latin typeface="Times New Roman" pitchFamily="18" charset="0"/>
            </a:endParaRPr>
          </a:p>
        </p:txBody>
      </p:sp>
      <p:sp>
        <p:nvSpPr>
          <p:cNvPr id="27677" name="Rectangle 29"/>
          <p:cNvSpPr>
            <a:spLocks noChangeArrowheads="1"/>
          </p:cNvSpPr>
          <p:nvPr/>
        </p:nvSpPr>
        <p:spPr bwMode="auto">
          <a:xfrm>
            <a:off x="4594225" y="1952625"/>
            <a:ext cx="2498725" cy="396875"/>
          </a:xfrm>
          <a:prstGeom prst="rect">
            <a:avLst/>
          </a:prstGeom>
          <a:noFill/>
          <a:ln w="9525">
            <a:noFill/>
            <a:miter lim="800000"/>
            <a:headEnd/>
            <a:tailEnd/>
          </a:ln>
        </p:spPr>
        <p:txBody>
          <a:bodyPr wrap="none" lIns="0" tIns="0" rIns="0" bIns="0">
            <a:spAutoFit/>
          </a:bodyPr>
          <a:lstStyle/>
          <a:p>
            <a:pPr eaLnBrk="0" hangingPunct="0"/>
            <a:r>
              <a:rPr lang="en-US" sz="2300" b="1">
                <a:solidFill>
                  <a:srgbClr val="0000FF"/>
                </a:solidFill>
                <a:latin typeface="Times New Roman" pitchFamily="18" charset="0"/>
              </a:rPr>
              <a:t>Future Cash Flows</a:t>
            </a:r>
            <a:endParaRPr lang="en-US" sz="2400">
              <a:solidFill>
                <a:schemeClr val="tx1"/>
              </a:solidFill>
              <a:latin typeface="Times New Roman" pitchFamily="18" charset="0"/>
            </a:endParaRPr>
          </a:p>
        </p:txBody>
      </p:sp>
      <p:sp>
        <p:nvSpPr>
          <p:cNvPr id="27678" name="Line 30"/>
          <p:cNvSpPr>
            <a:spLocks noChangeShapeType="1"/>
          </p:cNvSpPr>
          <p:nvPr/>
        </p:nvSpPr>
        <p:spPr bwMode="auto">
          <a:xfrm>
            <a:off x="7618413" y="3044825"/>
            <a:ext cx="1587" cy="369888"/>
          </a:xfrm>
          <a:prstGeom prst="line">
            <a:avLst/>
          </a:prstGeom>
          <a:noFill/>
          <a:ln w="0">
            <a:solidFill>
              <a:srgbClr val="000000"/>
            </a:solidFill>
            <a:round/>
            <a:headEnd/>
            <a:tailEnd/>
          </a:ln>
        </p:spPr>
        <p:txBody>
          <a:bodyPr/>
          <a:lstStyle/>
          <a:p>
            <a:endParaRPr lang="en-US"/>
          </a:p>
        </p:txBody>
      </p:sp>
      <p:sp>
        <p:nvSpPr>
          <p:cNvPr id="27679" name="Rectangle 31"/>
          <p:cNvSpPr>
            <a:spLocks noChangeArrowheads="1"/>
          </p:cNvSpPr>
          <p:nvPr/>
        </p:nvSpPr>
        <p:spPr bwMode="auto">
          <a:xfrm>
            <a:off x="7618413" y="3044825"/>
            <a:ext cx="26987" cy="369888"/>
          </a:xfrm>
          <a:prstGeom prst="rect">
            <a:avLst/>
          </a:prstGeom>
          <a:solidFill>
            <a:srgbClr val="000000"/>
          </a:solidFill>
          <a:ln w="9525">
            <a:noFill/>
            <a:miter lim="800000"/>
            <a:headEnd/>
            <a:tailEnd/>
          </a:ln>
        </p:spPr>
        <p:txBody>
          <a:bodyPr/>
          <a:lstStyle/>
          <a:p>
            <a:pPr>
              <a:lnSpc>
                <a:spcPct val="90000"/>
              </a:lnSpc>
            </a:pPr>
            <a:endParaRPr lang="en-US"/>
          </a:p>
        </p:txBody>
      </p:sp>
      <p:sp>
        <p:nvSpPr>
          <p:cNvPr id="27680" name="Line 32"/>
          <p:cNvSpPr>
            <a:spLocks noChangeShapeType="1"/>
          </p:cNvSpPr>
          <p:nvPr/>
        </p:nvSpPr>
        <p:spPr bwMode="auto">
          <a:xfrm>
            <a:off x="8888413" y="3044825"/>
            <a:ext cx="1587" cy="369888"/>
          </a:xfrm>
          <a:prstGeom prst="line">
            <a:avLst/>
          </a:prstGeom>
          <a:noFill/>
          <a:ln w="0">
            <a:solidFill>
              <a:srgbClr val="000000"/>
            </a:solidFill>
            <a:round/>
            <a:headEnd/>
            <a:tailEnd/>
          </a:ln>
        </p:spPr>
        <p:txBody>
          <a:bodyPr/>
          <a:lstStyle/>
          <a:p>
            <a:endParaRPr lang="en-US"/>
          </a:p>
        </p:txBody>
      </p:sp>
      <p:sp>
        <p:nvSpPr>
          <p:cNvPr id="27681" name="Rectangle 33"/>
          <p:cNvSpPr>
            <a:spLocks noChangeArrowheads="1"/>
          </p:cNvSpPr>
          <p:nvPr/>
        </p:nvSpPr>
        <p:spPr bwMode="auto">
          <a:xfrm>
            <a:off x="8888413" y="3044825"/>
            <a:ext cx="26987" cy="369888"/>
          </a:xfrm>
          <a:prstGeom prst="rect">
            <a:avLst/>
          </a:prstGeom>
          <a:solidFill>
            <a:srgbClr val="000000"/>
          </a:solidFill>
          <a:ln w="9525">
            <a:noFill/>
            <a:miter lim="800000"/>
            <a:headEnd/>
            <a:tailEnd/>
          </a:ln>
        </p:spPr>
        <p:txBody>
          <a:bodyPr/>
          <a:lstStyle/>
          <a:p>
            <a:pPr>
              <a:lnSpc>
                <a:spcPct val="90000"/>
              </a:lnSpc>
            </a:pPr>
            <a:endParaRPr lang="en-US"/>
          </a:p>
        </p:txBody>
      </p:sp>
      <p:sp>
        <p:nvSpPr>
          <p:cNvPr id="27682" name="Line 34"/>
          <p:cNvSpPr>
            <a:spLocks noChangeShapeType="1"/>
          </p:cNvSpPr>
          <p:nvPr/>
        </p:nvSpPr>
        <p:spPr bwMode="auto">
          <a:xfrm>
            <a:off x="7618413" y="3783013"/>
            <a:ext cx="1587" cy="368300"/>
          </a:xfrm>
          <a:prstGeom prst="line">
            <a:avLst/>
          </a:prstGeom>
          <a:noFill/>
          <a:ln w="0">
            <a:solidFill>
              <a:srgbClr val="000000"/>
            </a:solidFill>
            <a:round/>
            <a:headEnd/>
            <a:tailEnd/>
          </a:ln>
        </p:spPr>
        <p:txBody>
          <a:bodyPr/>
          <a:lstStyle/>
          <a:p>
            <a:endParaRPr lang="en-US"/>
          </a:p>
        </p:txBody>
      </p:sp>
      <p:sp>
        <p:nvSpPr>
          <p:cNvPr id="27683" name="Rectangle 35"/>
          <p:cNvSpPr>
            <a:spLocks noChangeArrowheads="1"/>
          </p:cNvSpPr>
          <p:nvPr/>
        </p:nvSpPr>
        <p:spPr bwMode="auto">
          <a:xfrm>
            <a:off x="7618413" y="3783013"/>
            <a:ext cx="26987" cy="368300"/>
          </a:xfrm>
          <a:prstGeom prst="rect">
            <a:avLst/>
          </a:prstGeom>
          <a:solidFill>
            <a:srgbClr val="000000"/>
          </a:solidFill>
          <a:ln w="9525">
            <a:noFill/>
            <a:miter lim="800000"/>
            <a:headEnd/>
            <a:tailEnd/>
          </a:ln>
        </p:spPr>
        <p:txBody>
          <a:bodyPr/>
          <a:lstStyle/>
          <a:p>
            <a:pPr>
              <a:lnSpc>
                <a:spcPct val="90000"/>
              </a:lnSpc>
            </a:pPr>
            <a:endParaRPr lang="en-US"/>
          </a:p>
        </p:txBody>
      </p:sp>
      <p:sp>
        <p:nvSpPr>
          <p:cNvPr id="27684" name="Line 36"/>
          <p:cNvSpPr>
            <a:spLocks noChangeShapeType="1"/>
          </p:cNvSpPr>
          <p:nvPr/>
        </p:nvSpPr>
        <p:spPr bwMode="auto">
          <a:xfrm>
            <a:off x="8888413" y="3783013"/>
            <a:ext cx="1587" cy="368300"/>
          </a:xfrm>
          <a:prstGeom prst="line">
            <a:avLst/>
          </a:prstGeom>
          <a:noFill/>
          <a:ln w="0">
            <a:solidFill>
              <a:srgbClr val="000000"/>
            </a:solidFill>
            <a:round/>
            <a:headEnd/>
            <a:tailEnd/>
          </a:ln>
        </p:spPr>
        <p:txBody>
          <a:bodyPr/>
          <a:lstStyle/>
          <a:p>
            <a:endParaRPr lang="en-US"/>
          </a:p>
        </p:txBody>
      </p:sp>
      <p:sp>
        <p:nvSpPr>
          <p:cNvPr id="27685" name="Rectangle 37"/>
          <p:cNvSpPr>
            <a:spLocks noChangeArrowheads="1"/>
          </p:cNvSpPr>
          <p:nvPr/>
        </p:nvSpPr>
        <p:spPr bwMode="auto">
          <a:xfrm>
            <a:off x="8888413" y="3783013"/>
            <a:ext cx="26987" cy="368300"/>
          </a:xfrm>
          <a:prstGeom prst="rect">
            <a:avLst/>
          </a:prstGeom>
          <a:solidFill>
            <a:srgbClr val="000000"/>
          </a:solidFill>
          <a:ln w="9525">
            <a:noFill/>
            <a:miter lim="800000"/>
            <a:headEnd/>
            <a:tailEnd/>
          </a:ln>
        </p:spPr>
        <p:txBody>
          <a:bodyPr/>
          <a:lstStyle/>
          <a:p>
            <a:pPr>
              <a:lnSpc>
                <a:spcPct val="90000"/>
              </a:lnSpc>
            </a:pPr>
            <a:endParaRPr lang="en-US"/>
          </a:p>
        </p:txBody>
      </p:sp>
      <p:sp>
        <p:nvSpPr>
          <p:cNvPr id="27686" name="Line 38"/>
          <p:cNvSpPr>
            <a:spLocks noChangeShapeType="1"/>
          </p:cNvSpPr>
          <p:nvPr/>
        </p:nvSpPr>
        <p:spPr bwMode="auto">
          <a:xfrm>
            <a:off x="3808413" y="3017838"/>
            <a:ext cx="1587" cy="1871662"/>
          </a:xfrm>
          <a:prstGeom prst="line">
            <a:avLst/>
          </a:prstGeom>
          <a:noFill/>
          <a:ln w="0">
            <a:solidFill>
              <a:srgbClr val="000000"/>
            </a:solidFill>
            <a:round/>
            <a:headEnd/>
            <a:tailEnd/>
          </a:ln>
        </p:spPr>
        <p:txBody>
          <a:bodyPr/>
          <a:lstStyle/>
          <a:p>
            <a:endParaRPr lang="en-US"/>
          </a:p>
        </p:txBody>
      </p:sp>
      <p:sp>
        <p:nvSpPr>
          <p:cNvPr id="27687" name="Rectangle 39"/>
          <p:cNvSpPr>
            <a:spLocks noChangeArrowheads="1"/>
          </p:cNvSpPr>
          <p:nvPr/>
        </p:nvSpPr>
        <p:spPr bwMode="auto">
          <a:xfrm>
            <a:off x="3808413" y="3017838"/>
            <a:ext cx="28575" cy="1871662"/>
          </a:xfrm>
          <a:prstGeom prst="rect">
            <a:avLst/>
          </a:prstGeom>
          <a:solidFill>
            <a:srgbClr val="000000"/>
          </a:solidFill>
          <a:ln w="9525">
            <a:noFill/>
            <a:miter lim="800000"/>
            <a:headEnd/>
            <a:tailEnd/>
          </a:ln>
        </p:spPr>
        <p:txBody>
          <a:bodyPr/>
          <a:lstStyle/>
          <a:p>
            <a:pPr>
              <a:lnSpc>
                <a:spcPct val="90000"/>
              </a:lnSpc>
            </a:pPr>
            <a:endParaRPr lang="en-US"/>
          </a:p>
        </p:txBody>
      </p:sp>
      <p:sp>
        <p:nvSpPr>
          <p:cNvPr id="27688" name="Line 40"/>
          <p:cNvSpPr>
            <a:spLocks noChangeShapeType="1"/>
          </p:cNvSpPr>
          <p:nvPr/>
        </p:nvSpPr>
        <p:spPr bwMode="auto">
          <a:xfrm>
            <a:off x="5078413" y="3044825"/>
            <a:ext cx="1587" cy="1844675"/>
          </a:xfrm>
          <a:prstGeom prst="line">
            <a:avLst/>
          </a:prstGeom>
          <a:noFill/>
          <a:ln w="0">
            <a:solidFill>
              <a:srgbClr val="000000"/>
            </a:solidFill>
            <a:round/>
            <a:headEnd/>
            <a:tailEnd/>
          </a:ln>
        </p:spPr>
        <p:txBody>
          <a:bodyPr/>
          <a:lstStyle/>
          <a:p>
            <a:endParaRPr lang="en-US"/>
          </a:p>
        </p:txBody>
      </p:sp>
      <p:sp>
        <p:nvSpPr>
          <p:cNvPr id="27689" name="Rectangle 41"/>
          <p:cNvSpPr>
            <a:spLocks noChangeArrowheads="1"/>
          </p:cNvSpPr>
          <p:nvPr/>
        </p:nvSpPr>
        <p:spPr bwMode="auto">
          <a:xfrm>
            <a:off x="5078413" y="3044825"/>
            <a:ext cx="28575" cy="1844675"/>
          </a:xfrm>
          <a:prstGeom prst="rect">
            <a:avLst/>
          </a:prstGeom>
          <a:solidFill>
            <a:srgbClr val="000000"/>
          </a:solidFill>
          <a:ln w="9525">
            <a:noFill/>
            <a:miter lim="800000"/>
            <a:headEnd/>
            <a:tailEnd/>
          </a:ln>
        </p:spPr>
        <p:txBody>
          <a:bodyPr/>
          <a:lstStyle/>
          <a:p>
            <a:pPr>
              <a:lnSpc>
                <a:spcPct val="90000"/>
              </a:lnSpc>
            </a:pPr>
            <a:endParaRPr lang="en-US"/>
          </a:p>
        </p:txBody>
      </p:sp>
      <p:sp>
        <p:nvSpPr>
          <p:cNvPr id="27690" name="Line 42"/>
          <p:cNvSpPr>
            <a:spLocks noChangeShapeType="1"/>
          </p:cNvSpPr>
          <p:nvPr/>
        </p:nvSpPr>
        <p:spPr bwMode="auto">
          <a:xfrm>
            <a:off x="6348413" y="3044825"/>
            <a:ext cx="1587" cy="1844675"/>
          </a:xfrm>
          <a:prstGeom prst="line">
            <a:avLst/>
          </a:prstGeom>
          <a:noFill/>
          <a:ln w="0">
            <a:solidFill>
              <a:srgbClr val="000000"/>
            </a:solidFill>
            <a:round/>
            <a:headEnd/>
            <a:tailEnd/>
          </a:ln>
        </p:spPr>
        <p:txBody>
          <a:bodyPr/>
          <a:lstStyle/>
          <a:p>
            <a:endParaRPr lang="en-US"/>
          </a:p>
        </p:txBody>
      </p:sp>
      <p:sp>
        <p:nvSpPr>
          <p:cNvPr id="27691" name="Rectangle 43"/>
          <p:cNvSpPr>
            <a:spLocks noChangeArrowheads="1"/>
          </p:cNvSpPr>
          <p:nvPr/>
        </p:nvSpPr>
        <p:spPr bwMode="auto">
          <a:xfrm>
            <a:off x="6348413" y="3044825"/>
            <a:ext cx="26987" cy="1844675"/>
          </a:xfrm>
          <a:prstGeom prst="rect">
            <a:avLst/>
          </a:prstGeom>
          <a:solidFill>
            <a:srgbClr val="000000"/>
          </a:solidFill>
          <a:ln w="9525">
            <a:noFill/>
            <a:miter lim="800000"/>
            <a:headEnd/>
            <a:tailEnd/>
          </a:ln>
        </p:spPr>
        <p:txBody>
          <a:bodyPr/>
          <a:lstStyle/>
          <a:p>
            <a:pPr>
              <a:lnSpc>
                <a:spcPct val="90000"/>
              </a:lnSpc>
            </a:pPr>
            <a:endParaRPr lang="en-US"/>
          </a:p>
        </p:txBody>
      </p:sp>
      <p:sp>
        <p:nvSpPr>
          <p:cNvPr id="27692" name="Line 44"/>
          <p:cNvSpPr>
            <a:spLocks noChangeShapeType="1"/>
          </p:cNvSpPr>
          <p:nvPr/>
        </p:nvSpPr>
        <p:spPr bwMode="auto">
          <a:xfrm>
            <a:off x="7618413" y="4521200"/>
            <a:ext cx="1587" cy="368300"/>
          </a:xfrm>
          <a:prstGeom prst="line">
            <a:avLst/>
          </a:prstGeom>
          <a:noFill/>
          <a:ln w="0">
            <a:solidFill>
              <a:srgbClr val="000000"/>
            </a:solidFill>
            <a:round/>
            <a:headEnd/>
            <a:tailEnd/>
          </a:ln>
        </p:spPr>
        <p:txBody>
          <a:bodyPr/>
          <a:lstStyle/>
          <a:p>
            <a:endParaRPr lang="en-US"/>
          </a:p>
        </p:txBody>
      </p:sp>
      <p:sp>
        <p:nvSpPr>
          <p:cNvPr id="27693" name="Rectangle 45"/>
          <p:cNvSpPr>
            <a:spLocks noChangeArrowheads="1"/>
          </p:cNvSpPr>
          <p:nvPr/>
        </p:nvSpPr>
        <p:spPr bwMode="auto">
          <a:xfrm>
            <a:off x="7618413" y="4521200"/>
            <a:ext cx="26987" cy="368300"/>
          </a:xfrm>
          <a:prstGeom prst="rect">
            <a:avLst/>
          </a:prstGeom>
          <a:solidFill>
            <a:srgbClr val="000000"/>
          </a:solidFill>
          <a:ln w="9525">
            <a:noFill/>
            <a:miter lim="800000"/>
            <a:headEnd/>
            <a:tailEnd/>
          </a:ln>
        </p:spPr>
        <p:txBody>
          <a:bodyPr/>
          <a:lstStyle/>
          <a:p>
            <a:pPr>
              <a:lnSpc>
                <a:spcPct val="90000"/>
              </a:lnSpc>
            </a:pPr>
            <a:endParaRPr lang="en-US"/>
          </a:p>
        </p:txBody>
      </p:sp>
      <p:sp>
        <p:nvSpPr>
          <p:cNvPr id="27694" name="Line 46"/>
          <p:cNvSpPr>
            <a:spLocks noChangeShapeType="1"/>
          </p:cNvSpPr>
          <p:nvPr/>
        </p:nvSpPr>
        <p:spPr bwMode="auto">
          <a:xfrm>
            <a:off x="8888413" y="4521200"/>
            <a:ext cx="1587" cy="368300"/>
          </a:xfrm>
          <a:prstGeom prst="line">
            <a:avLst/>
          </a:prstGeom>
          <a:noFill/>
          <a:ln w="0">
            <a:solidFill>
              <a:srgbClr val="000000"/>
            </a:solidFill>
            <a:round/>
            <a:headEnd/>
            <a:tailEnd/>
          </a:ln>
        </p:spPr>
        <p:txBody>
          <a:bodyPr/>
          <a:lstStyle/>
          <a:p>
            <a:endParaRPr lang="en-US"/>
          </a:p>
        </p:txBody>
      </p:sp>
      <p:sp>
        <p:nvSpPr>
          <p:cNvPr id="27695" name="Rectangle 47"/>
          <p:cNvSpPr>
            <a:spLocks noChangeArrowheads="1"/>
          </p:cNvSpPr>
          <p:nvPr/>
        </p:nvSpPr>
        <p:spPr bwMode="auto">
          <a:xfrm>
            <a:off x="8888413" y="4521200"/>
            <a:ext cx="26987" cy="368300"/>
          </a:xfrm>
          <a:prstGeom prst="rect">
            <a:avLst/>
          </a:prstGeom>
          <a:solidFill>
            <a:srgbClr val="000000"/>
          </a:solidFill>
          <a:ln w="9525">
            <a:noFill/>
            <a:miter lim="800000"/>
            <a:headEnd/>
            <a:tailEnd/>
          </a:ln>
        </p:spPr>
        <p:txBody>
          <a:bodyPr/>
          <a:lstStyle/>
          <a:p>
            <a:pPr>
              <a:lnSpc>
                <a:spcPct val="90000"/>
              </a:lnSpc>
            </a:pPr>
            <a:endParaRPr lang="en-US"/>
          </a:p>
        </p:txBody>
      </p:sp>
      <p:sp>
        <p:nvSpPr>
          <p:cNvPr id="27696" name="Rectangle 48"/>
          <p:cNvSpPr>
            <a:spLocks noChangeArrowheads="1"/>
          </p:cNvSpPr>
          <p:nvPr/>
        </p:nvSpPr>
        <p:spPr bwMode="auto">
          <a:xfrm>
            <a:off x="14288" y="2266950"/>
            <a:ext cx="7624762" cy="53975"/>
          </a:xfrm>
          <a:prstGeom prst="rect">
            <a:avLst/>
          </a:prstGeom>
          <a:solidFill>
            <a:srgbClr val="000000"/>
          </a:solidFill>
          <a:ln w="9525">
            <a:noFill/>
            <a:miter lim="800000"/>
            <a:headEnd/>
            <a:tailEnd/>
          </a:ln>
        </p:spPr>
        <p:txBody>
          <a:bodyPr/>
          <a:lstStyle/>
          <a:p>
            <a:pPr>
              <a:lnSpc>
                <a:spcPct val="90000"/>
              </a:lnSpc>
            </a:pPr>
            <a:endParaRPr lang="en-US"/>
          </a:p>
        </p:txBody>
      </p:sp>
      <p:sp>
        <p:nvSpPr>
          <p:cNvPr id="27697" name="Line 49"/>
          <p:cNvSpPr>
            <a:spLocks noChangeShapeType="1"/>
          </p:cNvSpPr>
          <p:nvPr/>
        </p:nvSpPr>
        <p:spPr bwMode="auto">
          <a:xfrm>
            <a:off x="14288" y="2649538"/>
            <a:ext cx="8894762" cy="1587"/>
          </a:xfrm>
          <a:prstGeom prst="line">
            <a:avLst/>
          </a:prstGeom>
          <a:noFill/>
          <a:ln w="0">
            <a:solidFill>
              <a:srgbClr val="000000"/>
            </a:solidFill>
            <a:round/>
            <a:headEnd/>
            <a:tailEnd/>
          </a:ln>
        </p:spPr>
        <p:txBody>
          <a:bodyPr/>
          <a:lstStyle/>
          <a:p>
            <a:endParaRPr lang="en-US"/>
          </a:p>
        </p:txBody>
      </p:sp>
      <p:sp>
        <p:nvSpPr>
          <p:cNvPr id="27698" name="Rectangle 50"/>
          <p:cNvSpPr>
            <a:spLocks noChangeArrowheads="1"/>
          </p:cNvSpPr>
          <p:nvPr/>
        </p:nvSpPr>
        <p:spPr bwMode="auto">
          <a:xfrm>
            <a:off x="14288" y="2649538"/>
            <a:ext cx="8894762" cy="26987"/>
          </a:xfrm>
          <a:prstGeom prst="rect">
            <a:avLst/>
          </a:prstGeom>
          <a:solidFill>
            <a:srgbClr val="000000"/>
          </a:solidFill>
          <a:ln w="9525">
            <a:noFill/>
            <a:miter lim="800000"/>
            <a:headEnd/>
            <a:tailEnd/>
          </a:ln>
        </p:spPr>
        <p:txBody>
          <a:bodyPr/>
          <a:lstStyle/>
          <a:p>
            <a:pPr>
              <a:lnSpc>
                <a:spcPct val="90000"/>
              </a:lnSpc>
            </a:pPr>
            <a:endParaRPr lang="en-US"/>
          </a:p>
        </p:txBody>
      </p:sp>
      <p:sp>
        <p:nvSpPr>
          <p:cNvPr id="27699" name="Line 51"/>
          <p:cNvSpPr>
            <a:spLocks noChangeShapeType="1"/>
          </p:cNvSpPr>
          <p:nvPr/>
        </p:nvSpPr>
        <p:spPr bwMode="auto">
          <a:xfrm>
            <a:off x="3836988" y="3017838"/>
            <a:ext cx="5078412" cy="1587"/>
          </a:xfrm>
          <a:prstGeom prst="line">
            <a:avLst/>
          </a:prstGeom>
          <a:noFill/>
          <a:ln w="0">
            <a:solidFill>
              <a:srgbClr val="000000"/>
            </a:solidFill>
            <a:round/>
            <a:headEnd/>
            <a:tailEnd/>
          </a:ln>
        </p:spPr>
        <p:txBody>
          <a:bodyPr/>
          <a:lstStyle/>
          <a:p>
            <a:endParaRPr lang="en-US"/>
          </a:p>
        </p:txBody>
      </p:sp>
      <p:sp>
        <p:nvSpPr>
          <p:cNvPr id="27700" name="Rectangle 52"/>
          <p:cNvSpPr>
            <a:spLocks noChangeArrowheads="1"/>
          </p:cNvSpPr>
          <p:nvPr/>
        </p:nvSpPr>
        <p:spPr bwMode="auto">
          <a:xfrm>
            <a:off x="3836988" y="3017838"/>
            <a:ext cx="5078412" cy="26987"/>
          </a:xfrm>
          <a:prstGeom prst="rect">
            <a:avLst/>
          </a:prstGeom>
          <a:solidFill>
            <a:srgbClr val="000000"/>
          </a:solidFill>
          <a:ln w="9525">
            <a:noFill/>
            <a:miter lim="800000"/>
            <a:headEnd/>
            <a:tailEnd/>
          </a:ln>
        </p:spPr>
        <p:txBody>
          <a:bodyPr/>
          <a:lstStyle/>
          <a:p>
            <a:pPr>
              <a:lnSpc>
                <a:spcPct val="90000"/>
              </a:lnSpc>
            </a:pPr>
            <a:endParaRPr lang="en-US"/>
          </a:p>
        </p:txBody>
      </p:sp>
      <p:sp>
        <p:nvSpPr>
          <p:cNvPr id="27701" name="Line 53"/>
          <p:cNvSpPr>
            <a:spLocks noChangeShapeType="1"/>
          </p:cNvSpPr>
          <p:nvPr/>
        </p:nvSpPr>
        <p:spPr bwMode="auto">
          <a:xfrm>
            <a:off x="3836988" y="3386138"/>
            <a:ext cx="5078412" cy="1587"/>
          </a:xfrm>
          <a:prstGeom prst="line">
            <a:avLst/>
          </a:prstGeom>
          <a:noFill/>
          <a:ln w="0">
            <a:solidFill>
              <a:srgbClr val="000000"/>
            </a:solidFill>
            <a:round/>
            <a:headEnd/>
            <a:tailEnd/>
          </a:ln>
        </p:spPr>
        <p:txBody>
          <a:bodyPr/>
          <a:lstStyle/>
          <a:p>
            <a:endParaRPr lang="en-US"/>
          </a:p>
        </p:txBody>
      </p:sp>
      <p:sp>
        <p:nvSpPr>
          <p:cNvPr id="27702" name="Rectangle 54"/>
          <p:cNvSpPr>
            <a:spLocks noChangeArrowheads="1"/>
          </p:cNvSpPr>
          <p:nvPr/>
        </p:nvSpPr>
        <p:spPr bwMode="auto">
          <a:xfrm>
            <a:off x="3836988" y="3386138"/>
            <a:ext cx="5078412" cy="28575"/>
          </a:xfrm>
          <a:prstGeom prst="rect">
            <a:avLst/>
          </a:prstGeom>
          <a:solidFill>
            <a:srgbClr val="000000"/>
          </a:solidFill>
          <a:ln w="9525">
            <a:noFill/>
            <a:miter lim="800000"/>
            <a:headEnd/>
            <a:tailEnd/>
          </a:ln>
        </p:spPr>
        <p:txBody>
          <a:bodyPr/>
          <a:lstStyle/>
          <a:p>
            <a:pPr>
              <a:lnSpc>
                <a:spcPct val="90000"/>
              </a:lnSpc>
            </a:pPr>
            <a:endParaRPr lang="en-US"/>
          </a:p>
        </p:txBody>
      </p:sp>
      <p:sp>
        <p:nvSpPr>
          <p:cNvPr id="27703" name="Line 55"/>
          <p:cNvSpPr>
            <a:spLocks noChangeShapeType="1"/>
          </p:cNvSpPr>
          <p:nvPr/>
        </p:nvSpPr>
        <p:spPr bwMode="auto">
          <a:xfrm>
            <a:off x="3836988" y="3756025"/>
            <a:ext cx="5078412" cy="1588"/>
          </a:xfrm>
          <a:prstGeom prst="line">
            <a:avLst/>
          </a:prstGeom>
          <a:noFill/>
          <a:ln w="0">
            <a:solidFill>
              <a:srgbClr val="000000"/>
            </a:solidFill>
            <a:round/>
            <a:headEnd/>
            <a:tailEnd/>
          </a:ln>
        </p:spPr>
        <p:txBody>
          <a:bodyPr/>
          <a:lstStyle/>
          <a:p>
            <a:endParaRPr lang="en-US"/>
          </a:p>
        </p:txBody>
      </p:sp>
      <p:sp>
        <p:nvSpPr>
          <p:cNvPr id="27704" name="Rectangle 56"/>
          <p:cNvSpPr>
            <a:spLocks noChangeArrowheads="1"/>
          </p:cNvSpPr>
          <p:nvPr/>
        </p:nvSpPr>
        <p:spPr bwMode="auto">
          <a:xfrm>
            <a:off x="3836988" y="3756025"/>
            <a:ext cx="5078412" cy="26988"/>
          </a:xfrm>
          <a:prstGeom prst="rect">
            <a:avLst/>
          </a:prstGeom>
          <a:solidFill>
            <a:srgbClr val="000000"/>
          </a:solidFill>
          <a:ln w="9525">
            <a:noFill/>
            <a:miter lim="800000"/>
            <a:headEnd/>
            <a:tailEnd/>
          </a:ln>
        </p:spPr>
        <p:txBody>
          <a:bodyPr/>
          <a:lstStyle/>
          <a:p>
            <a:pPr>
              <a:lnSpc>
                <a:spcPct val="90000"/>
              </a:lnSpc>
            </a:pPr>
            <a:endParaRPr lang="en-US"/>
          </a:p>
        </p:txBody>
      </p:sp>
      <p:sp>
        <p:nvSpPr>
          <p:cNvPr id="27705" name="Line 57"/>
          <p:cNvSpPr>
            <a:spLocks noChangeShapeType="1"/>
          </p:cNvSpPr>
          <p:nvPr/>
        </p:nvSpPr>
        <p:spPr bwMode="auto">
          <a:xfrm>
            <a:off x="3836988" y="4124325"/>
            <a:ext cx="5078412" cy="1588"/>
          </a:xfrm>
          <a:prstGeom prst="line">
            <a:avLst/>
          </a:prstGeom>
          <a:noFill/>
          <a:ln w="0">
            <a:solidFill>
              <a:srgbClr val="000000"/>
            </a:solidFill>
            <a:round/>
            <a:headEnd/>
            <a:tailEnd/>
          </a:ln>
        </p:spPr>
        <p:txBody>
          <a:bodyPr/>
          <a:lstStyle/>
          <a:p>
            <a:endParaRPr lang="en-US"/>
          </a:p>
        </p:txBody>
      </p:sp>
      <p:sp>
        <p:nvSpPr>
          <p:cNvPr id="27706" name="Rectangle 58"/>
          <p:cNvSpPr>
            <a:spLocks noChangeArrowheads="1"/>
          </p:cNvSpPr>
          <p:nvPr/>
        </p:nvSpPr>
        <p:spPr bwMode="auto">
          <a:xfrm>
            <a:off x="3836988" y="4124325"/>
            <a:ext cx="5078412" cy="26988"/>
          </a:xfrm>
          <a:prstGeom prst="rect">
            <a:avLst/>
          </a:prstGeom>
          <a:solidFill>
            <a:srgbClr val="000000"/>
          </a:solidFill>
          <a:ln w="9525">
            <a:noFill/>
            <a:miter lim="800000"/>
            <a:headEnd/>
            <a:tailEnd/>
          </a:ln>
        </p:spPr>
        <p:txBody>
          <a:bodyPr/>
          <a:lstStyle/>
          <a:p>
            <a:pPr>
              <a:lnSpc>
                <a:spcPct val="90000"/>
              </a:lnSpc>
            </a:pPr>
            <a:endParaRPr lang="en-US"/>
          </a:p>
        </p:txBody>
      </p:sp>
      <p:sp>
        <p:nvSpPr>
          <p:cNvPr id="27707" name="Line 59"/>
          <p:cNvSpPr>
            <a:spLocks noChangeShapeType="1"/>
          </p:cNvSpPr>
          <p:nvPr/>
        </p:nvSpPr>
        <p:spPr bwMode="auto">
          <a:xfrm>
            <a:off x="3836988" y="4492625"/>
            <a:ext cx="5078412" cy="1588"/>
          </a:xfrm>
          <a:prstGeom prst="line">
            <a:avLst/>
          </a:prstGeom>
          <a:noFill/>
          <a:ln w="0">
            <a:solidFill>
              <a:srgbClr val="000000"/>
            </a:solidFill>
            <a:round/>
            <a:headEnd/>
            <a:tailEnd/>
          </a:ln>
        </p:spPr>
        <p:txBody>
          <a:bodyPr/>
          <a:lstStyle/>
          <a:p>
            <a:endParaRPr lang="en-US"/>
          </a:p>
        </p:txBody>
      </p:sp>
      <p:sp>
        <p:nvSpPr>
          <p:cNvPr id="27708" name="Rectangle 60"/>
          <p:cNvSpPr>
            <a:spLocks noChangeArrowheads="1"/>
          </p:cNvSpPr>
          <p:nvPr/>
        </p:nvSpPr>
        <p:spPr bwMode="auto">
          <a:xfrm>
            <a:off x="3836988" y="4492625"/>
            <a:ext cx="5078412" cy="28575"/>
          </a:xfrm>
          <a:prstGeom prst="rect">
            <a:avLst/>
          </a:prstGeom>
          <a:solidFill>
            <a:srgbClr val="000000"/>
          </a:solidFill>
          <a:ln w="9525">
            <a:noFill/>
            <a:miter lim="800000"/>
            <a:headEnd/>
            <a:tailEnd/>
          </a:ln>
        </p:spPr>
        <p:txBody>
          <a:bodyPr/>
          <a:lstStyle/>
          <a:p>
            <a:pPr>
              <a:lnSpc>
                <a:spcPct val="90000"/>
              </a:lnSpc>
            </a:pPr>
            <a:endParaRPr lang="en-US"/>
          </a:p>
        </p:txBody>
      </p:sp>
      <p:sp>
        <p:nvSpPr>
          <p:cNvPr id="27709" name="Line 61"/>
          <p:cNvSpPr>
            <a:spLocks noChangeShapeType="1"/>
          </p:cNvSpPr>
          <p:nvPr/>
        </p:nvSpPr>
        <p:spPr bwMode="auto">
          <a:xfrm>
            <a:off x="3836988" y="4862513"/>
            <a:ext cx="5078412" cy="1587"/>
          </a:xfrm>
          <a:prstGeom prst="line">
            <a:avLst/>
          </a:prstGeom>
          <a:noFill/>
          <a:ln w="0">
            <a:solidFill>
              <a:srgbClr val="000000"/>
            </a:solidFill>
            <a:round/>
            <a:headEnd/>
            <a:tailEnd/>
          </a:ln>
        </p:spPr>
        <p:txBody>
          <a:bodyPr/>
          <a:lstStyle/>
          <a:p>
            <a:endParaRPr lang="en-US"/>
          </a:p>
        </p:txBody>
      </p:sp>
      <p:sp>
        <p:nvSpPr>
          <p:cNvPr id="27710" name="Rectangle 62"/>
          <p:cNvSpPr>
            <a:spLocks noChangeArrowheads="1"/>
          </p:cNvSpPr>
          <p:nvPr/>
        </p:nvSpPr>
        <p:spPr bwMode="auto">
          <a:xfrm>
            <a:off x="3836988" y="4862513"/>
            <a:ext cx="5078412" cy="26987"/>
          </a:xfrm>
          <a:prstGeom prst="rect">
            <a:avLst/>
          </a:prstGeom>
          <a:solidFill>
            <a:srgbClr val="000000"/>
          </a:solidFill>
          <a:ln w="9525">
            <a:noFill/>
            <a:miter lim="800000"/>
            <a:headEnd/>
            <a:tailEnd/>
          </a:ln>
        </p:spPr>
        <p:txBody>
          <a:bodyPr/>
          <a:lstStyle/>
          <a:p>
            <a:pPr>
              <a:lnSpc>
                <a:spcPct val="90000"/>
              </a:lnSpc>
            </a:pPr>
            <a:endParaRPr lang="en-US"/>
          </a:p>
        </p:txBody>
      </p:sp>
      <p:grpSp>
        <p:nvGrpSpPr>
          <p:cNvPr id="2" name="Group 63"/>
          <p:cNvGrpSpPr>
            <a:grpSpLocks/>
          </p:cNvGrpSpPr>
          <p:nvPr/>
        </p:nvGrpSpPr>
        <p:grpSpPr bwMode="auto">
          <a:xfrm>
            <a:off x="2082800" y="3270250"/>
            <a:ext cx="457200" cy="225425"/>
            <a:chOff x="1312" y="2060"/>
            <a:chExt cx="288" cy="142"/>
          </a:xfrm>
        </p:grpSpPr>
        <p:sp>
          <p:nvSpPr>
            <p:cNvPr id="27719" name="Line 64"/>
            <p:cNvSpPr>
              <a:spLocks noChangeShapeType="1"/>
            </p:cNvSpPr>
            <p:nvPr/>
          </p:nvSpPr>
          <p:spPr bwMode="auto">
            <a:xfrm flipV="1">
              <a:off x="1312" y="2129"/>
              <a:ext cx="159" cy="73"/>
            </a:xfrm>
            <a:prstGeom prst="line">
              <a:avLst/>
            </a:prstGeom>
            <a:noFill/>
            <a:ln w="26988">
              <a:solidFill>
                <a:srgbClr val="000000"/>
              </a:solidFill>
              <a:round/>
              <a:headEnd/>
              <a:tailEnd/>
            </a:ln>
          </p:spPr>
          <p:txBody>
            <a:bodyPr/>
            <a:lstStyle/>
            <a:p>
              <a:endParaRPr lang="en-US"/>
            </a:p>
          </p:txBody>
        </p:sp>
        <p:sp>
          <p:nvSpPr>
            <p:cNvPr id="27720" name="Freeform 65"/>
            <p:cNvSpPr>
              <a:spLocks/>
            </p:cNvSpPr>
            <p:nvPr/>
          </p:nvSpPr>
          <p:spPr bwMode="auto">
            <a:xfrm>
              <a:off x="1432" y="2060"/>
              <a:ext cx="168" cy="138"/>
            </a:xfrm>
            <a:custGeom>
              <a:avLst/>
              <a:gdLst>
                <a:gd name="T0" fmla="*/ 64 w 168"/>
                <a:gd name="T1" fmla="*/ 138 h 138"/>
                <a:gd name="T2" fmla="*/ 168 w 168"/>
                <a:gd name="T3" fmla="*/ 5 h 138"/>
                <a:gd name="T4" fmla="*/ 0 w 168"/>
                <a:gd name="T5" fmla="*/ 0 h 138"/>
                <a:gd name="T6" fmla="*/ 64 w 168"/>
                <a:gd name="T7" fmla="*/ 138 h 138"/>
                <a:gd name="T8" fmla="*/ 0 60000 65536"/>
                <a:gd name="T9" fmla="*/ 0 60000 65536"/>
                <a:gd name="T10" fmla="*/ 0 60000 65536"/>
                <a:gd name="T11" fmla="*/ 0 60000 65536"/>
                <a:gd name="T12" fmla="*/ 0 w 168"/>
                <a:gd name="T13" fmla="*/ 0 h 138"/>
                <a:gd name="T14" fmla="*/ 168 w 168"/>
                <a:gd name="T15" fmla="*/ 138 h 138"/>
              </a:gdLst>
              <a:ahLst/>
              <a:cxnLst>
                <a:cxn ang="T8">
                  <a:pos x="T0" y="T1"/>
                </a:cxn>
                <a:cxn ang="T9">
                  <a:pos x="T2" y="T3"/>
                </a:cxn>
                <a:cxn ang="T10">
                  <a:pos x="T4" y="T5"/>
                </a:cxn>
                <a:cxn ang="T11">
                  <a:pos x="T6" y="T7"/>
                </a:cxn>
              </a:cxnLst>
              <a:rect l="T12" t="T13" r="T14" b="T15"/>
              <a:pathLst>
                <a:path w="168" h="138">
                  <a:moveTo>
                    <a:pt x="64" y="138"/>
                  </a:moveTo>
                  <a:lnTo>
                    <a:pt x="168" y="5"/>
                  </a:lnTo>
                  <a:lnTo>
                    <a:pt x="0" y="0"/>
                  </a:lnTo>
                  <a:lnTo>
                    <a:pt x="64" y="138"/>
                  </a:lnTo>
                  <a:close/>
                </a:path>
              </a:pathLst>
            </a:custGeom>
            <a:solidFill>
              <a:srgbClr val="000000"/>
            </a:solidFill>
            <a:ln w="9525">
              <a:noFill/>
              <a:round/>
              <a:headEnd/>
              <a:tailEnd/>
            </a:ln>
          </p:spPr>
          <p:txBody>
            <a:bodyPr/>
            <a:lstStyle/>
            <a:p>
              <a:endParaRPr lang="en-US"/>
            </a:p>
          </p:txBody>
        </p:sp>
      </p:grpSp>
      <p:grpSp>
        <p:nvGrpSpPr>
          <p:cNvPr id="3" name="Group 66"/>
          <p:cNvGrpSpPr>
            <a:grpSpLocks/>
          </p:cNvGrpSpPr>
          <p:nvPr/>
        </p:nvGrpSpPr>
        <p:grpSpPr bwMode="auto">
          <a:xfrm>
            <a:off x="2082800" y="3816350"/>
            <a:ext cx="457200" cy="225425"/>
            <a:chOff x="1312" y="2404"/>
            <a:chExt cx="288" cy="142"/>
          </a:xfrm>
        </p:grpSpPr>
        <p:sp>
          <p:nvSpPr>
            <p:cNvPr id="27717" name="Line 67"/>
            <p:cNvSpPr>
              <a:spLocks noChangeShapeType="1"/>
            </p:cNvSpPr>
            <p:nvPr/>
          </p:nvSpPr>
          <p:spPr bwMode="auto">
            <a:xfrm>
              <a:off x="1312" y="2473"/>
              <a:ext cx="159" cy="1"/>
            </a:xfrm>
            <a:prstGeom prst="line">
              <a:avLst/>
            </a:prstGeom>
            <a:noFill/>
            <a:ln w="20638">
              <a:solidFill>
                <a:srgbClr val="000000"/>
              </a:solidFill>
              <a:round/>
              <a:headEnd/>
              <a:tailEnd/>
            </a:ln>
          </p:spPr>
          <p:txBody>
            <a:bodyPr/>
            <a:lstStyle/>
            <a:p>
              <a:endParaRPr lang="en-US"/>
            </a:p>
          </p:txBody>
        </p:sp>
        <p:sp>
          <p:nvSpPr>
            <p:cNvPr id="27718" name="Freeform 68"/>
            <p:cNvSpPr>
              <a:spLocks/>
            </p:cNvSpPr>
            <p:nvPr/>
          </p:nvSpPr>
          <p:spPr bwMode="auto">
            <a:xfrm>
              <a:off x="1462" y="2404"/>
              <a:ext cx="138" cy="142"/>
            </a:xfrm>
            <a:custGeom>
              <a:avLst/>
              <a:gdLst>
                <a:gd name="T0" fmla="*/ 0 w 138"/>
                <a:gd name="T1" fmla="*/ 142 h 142"/>
                <a:gd name="T2" fmla="*/ 138 w 138"/>
                <a:gd name="T3" fmla="*/ 69 h 142"/>
                <a:gd name="T4" fmla="*/ 0 w 138"/>
                <a:gd name="T5" fmla="*/ 0 h 142"/>
                <a:gd name="T6" fmla="*/ 0 w 138"/>
                <a:gd name="T7" fmla="*/ 142 h 142"/>
                <a:gd name="T8" fmla="*/ 0 60000 65536"/>
                <a:gd name="T9" fmla="*/ 0 60000 65536"/>
                <a:gd name="T10" fmla="*/ 0 60000 65536"/>
                <a:gd name="T11" fmla="*/ 0 60000 65536"/>
                <a:gd name="T12" fmla="*/ 0 w 138"/>
                <a:gd name="T13" fmla="*/ 0 h 142"/>
                <a:gd name="T14" fmla="*/ 138 w 138"/>
                <a:gd name="T15" fmla="*/ 142 h 142"/>
              </a:gdLst>
              <a:ahLst/>
              <a:cxnLst>
                <a:cxn ang="T8">
                  <a:pos x="T0" y="T1"/>
                </a:cxn>
                <a:cxn ang="T9">
                  <a:pos x="T2" y="T3"/>
                </a:cxn>
                <a:cxn ang="T10">
                  <a:pos x="T4" y="T5"/>
                </a:cxn>
                <a:cxn ang="T11">
                  <a:pos x="T6" y="T7"/>
                </a:cxn>
              </a:cxnLst>
              <a:rect l="T12" t="T13" r="T14" b="T15"/>
              <a:pathLst>
                <a:path w="138" h="142">
                  <a:moveTo>
                    <a:pt x="0" y="142"/>
                  </a:moveTo>
                  <a:lnTo>
                    <a:pt x="138" y="69"/>
                  </a:lnTo>
                  <a:lnTo>
                    <a:pt x="0" y="0"/>
                  </a:lnTo>
                  <a:lnTo>
                    <a:pt x="0" y="142"/>
                  </a:lnTo>
                  <a:close/>
                </a:path>
              </a:pathLst>
            </a:custGeom>
            <a:solidFill>
              <a:srgbClr val="000000"/>
            </a:solidFill>
            <a:ln w="9525">
              <a:noFill/>
              <a:round/>
              <a:headEnd/>
              <a:tailEnd/>
            </a:ln>
          </p:spPr>
          <p:txBody>
            <a:bodyPr/>
            <a:lstStyle/>
            <a:p>
              <a:endParaRPr lang="en-US"/>
            </a:p>
          </p:txBody>
        </p:sp>
      </p:grpSp>
      <p:grpSp>
        <p:nvGrpSpPr>
          <p:cNvPr id="4" name="Group 69"/>
          <p:cNvGrpSpPr>
            <a:grpSpLocks/>
          </p:cNvGrpSpPr>
          <p:nvPr/>
        </p:nvGrpSpPr>
        <p:grpSpPr bwMode="auto">
          <a:xfrm>
            <a:off x="2033588" y="4424363"/>
            <a:ext cx="506412" cy="287337"/>
            <a:chOff x="1281" y="2787"/>
            <a:chExt cx="319" cy="181"/>
          </a:xfrm>
        </p:grpSpPr>
        <p:sp>
          <p:nvSpPr>
            <p:cNvPr id="27715" name="Line 70"/>
            <p:cNvSpPr>
              <a:spLocks noChangeShapeType="1"/>
            </p:cNvSpPr>
            <p:nvPr/>
          </p:nvSpPr>
          <p:spPr bwMode="auto">
            <a:xfrm>
              <a:off x="1281" y="2787"/>
              <a:ext cx="207" cy="121"/>
            </a:xfrm>
            <a:prstGeom prst="line">
              <a:avLst/>
            </a:prstGeom>
            <a:noFill/>
            <a:ln w="20638">
              <a:solidFill>
                <a:srgbClr val="000000"/>
              </a:solidFill>
              <a:round/>
              <a:headEnd/>
              <a:tailEnd/>
            </a:ln>
          </p:spPr>
          <p:txBody>
            <a:bodyPr/>
            <a:lstStyle/>
            <a:p>
              <a:endParaRPr lang="en-US"/>
            </a:p>
          </p:txBody>
        </p:sp>
        <p:sp>
          <p:nvSpPr>
            <p:cNvPr id="27716" name="Freeform 71"/>
            <p:cNvSpPr>
              <a:spLocks/>
            </p:cNvSpPr>
            <p:nvPr/>
          </p:nvSpPr>
          <p:spPr bwMode="auto">
            <a:xfrm>
              <a:off x="1445" y="2839"/>
              <a:ext cx="155" cy="129"/>
            </a:xfrm>
            <a:custGeom>
              <a:avLst/>
              <a:gdLst>
                <a:gd name="T0" fmla="*/ 0 w 155"/>
                <a:gd name="T1" fmla="*/ 125 h 129"/>
                <a:gd name="T2" fmla="*/ 155 w 155"/>
                <a:gd name="T3" fmla="*/ 129 h 129"/>
                <a:gd name="T4" fmla="*/ 69 w 155"/>
                <a:gd name="T5" fmla="*/ 0 h 129"/>
                <a:gd name="T6" fmla="*/ 0 w 155"/>
                <a:gd name="T7" fmla="*/ 125 h 129"/>
                <a:gd name="T8" fmla="*/ 0 60000 65536"/>
                <a:gd name="T9" fmla="*/ 0 60000 65536"/>
                <a:gd name="T10" fmla="*/ 0 60000 65536"/>
                <a:gd name="T11" fmla="*/ 0 60000 65536"/>
                <a:gd name="T12" fmla="*/ 0 w 155"/>
                <a:gd name="T13" fmla="*/ 0 h 129"/>
                <a:gd name="T14" fmla="*/ 155 w 155"/>
                <a:gd name="T15" fmla="*/ 129 h 129"/>
              </a:gdLst>
              <a:ahLst/>
              <a:cxnLst>
                <a:cxn ang="T8">
                  <a:pos x="T0" y="T1"/>
                </a:cxn>
                <a:cxn ang="T9">
                  <a:pos x="T2" y="T3"/>
                </a:cxn>
                <a:cxn ang="T10">
                  <a:pos x="T4" y="T5"/>
                </a:cxn>
                <a:cxn ang="T11">
                  <a:pos x="T6" y="T7"/>
                </a:cxn>
              </a:cxnLst>
              <a:rect l="T12" t="T13" r="T14" b="T15"/>
              <a:pathLst>
                <a:path w="155" h="129">
                  <a:moveTo>
                    <a:pt x="0" y="125"/>
                  </a:moveTo>
                  <a:lnTo>
                    <a:pt x="155" y="129"/>
                  </a:lnTo>
                  <a:lnTo>
                    <a:pt x="69" y="0"/>
                  </a:lnTo>
                  <a:lnTo>
                    <a:pt x="0" y="125"/>
                  </a:lnTo>
                  <a:close/>
                </a:path>
              </a:pathLst>
            </a:custGeom>
            <a:solidFill>
              <a:srgbClr val="000000"/>
            </a:solidFill>
            <a:ln w="9525">
              <a:noFill/>
              <a:round/>
              <a:headEnd/>
              <a:tailEnd/>
            </a:ln>
          </p:spPr>
          <p:txBody>
            <a:bodyPr/>
            <a:lstStyle/>
            <a:p>
              <a:endParaRPr lang="en-US"/>
            </a:p>
          </p:txBody>
        </p:sp>
      </p:grpSp>
      <p:sp>
        <p:nvSpPr>
          <p:cNvPr id="27714" name="Text Box 72"/>
          <p:cNvSpPr txBox="1">
            <a:spLocks noChangeArrowheads="1"/>
          </p:cNvSpPr>
          <p:nvPr/>
        </p:nvSpPr>
        <p:spPr bwMode="auto">
          <a:xfrm>
            <a:off x="1066800" y="5257800"/>
            <a:ext cx="7162800" cy="873125"/>
          </a:xfrm>
          <a:prstGeom prst="rect">
            <a:avLst/>
          </a:prstGeom>
          <a:noFill/>
          <a:ln w="19050">
            <a:solidFill>
              <a:schemeClr val="tx1"/>
            </a:solidFill>
            <a:miter lim="800000"/>
            <a:headEnd/>
            <a:tailEnd/>
          </a:ln>
        </p:spPr>
        <p:txBody>
          <a:bodyPr>
            <a:spAutoFit/>
          </a:bodyPr>
          <a:lstStyle/>
          <a:p>
            <a:pPr eaLnBrk="0" hangingPunct="0">
              <a:spcBef>
                <a:spcPct val="50000"/>
              </a:spcBef>
            </a:pPr>
            <a:r>
              <a:rPr lang="en-US" sz="2000" b="1">
                <a:solidFill>
                  <a:schemeClr val="tx1"/>
                </a:solidFill>
                <a:latin typeface="Arial" charset="0"/>
              </a:rPr>
              <a:t>Example: $111.91 = $45/1.1 + $45/1.1</a:t>
            </a:r>
            <a:r>
              <a:rPr lang="en-US" sz="2000" b="1" baseline="30000">
                <a:solidFill>
                  <a:schemeClr val="tx1"/>
                </a:solidFill>
                <a:latin typeface="Arial" charset="0"/>
              </a:rPr>
              <a:t>2</a:t>
            </a:r>
            <a:r>
              <a:rPr lang="en-US" sz="2000" b="1">
                <a:solidFill>
                  <a:schemeClr val="tx1"/>
                </a:solidFill>
                <a:latin typeface="Arial" charset="0"/>
              </a:rPr>
              <a:t> + $45/1.1</a:t>
            </a:r>
            <a:r>
              <a:rPr lang="en-US" sz="2000" b="1" baseline="30000">
                <a:solidFill>
                  <a:schemeClr val="tx1"/>
                </a:solidFill>
                <a:latin typeface="Arial" charset="0"/>
              </a:rPr>
              <a:t>3</a:t>
            </a:r>
            <a:r>
              <a:rPr lang="en-US" sz="2000" b="1">
                <a:solidFill>
                  <a:schemeClr val="tx1"/>
                </a:solidFill>
                <a:latin typeface="Arial" charset="0"/>
              </a:rPr>
              <a:t>.</a:t>
            </a:r>
          </a:p>
          <a:p>
            <a:pPr eaLnBrk="0" hangingPunct="0">
              <a:spcBef>
                <a:spcPct val="50000"/>
              </a:spcBef>
            </a:pPr>
            <a:r>
              <a:rPr lang="en-US" sz="2000" b="1" i="1">
                <a:solidFill>
                  <a:schemeClr val="tx1"/>
                </a:solidFill>
                <a:latin typeface="Arial" charset="0"/>
              </a:rPr>
              <a:t>Mini Case.xls</a:t>
            </a:r>
            <a:r>
              <a:rPr lang="en-US" sz="2000" b="1">
                <a:solidFill>
                  <a:schemeClr val="tx1"/>
                </a:solidFill>
                <a:latin typeface="Arial" charset="0"/>
              </a:rPr>
              <a:t> for calculations.</a:t>
            </a:r>
            <a:endParaRPr lang="en-US" sz="2400" b="1">
              <a:solidFill>
                <a:schemeClr val="tx1"/>
              </a:solidFill>
              <a:latin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150938" y="214313"/>
            <a:ext cx="7793037" cy="1266825"/>
          </a:xfrm>
        </p:spPr>
        <p:txBody>
          <a:bodyPr rtlCol="0">
            <a:normAutofit fontScale="90000"/>
          </a:bodyPr>
          <a:lstStyle/>
          <a:p>
            <a:pPr eaLnBrk="1" fontAlgn="auto" hangingPunct="1">
              <a:spcAft>
                <a:spcPts val="0"/>
              </a:spcAft>
              <a:defRPr/>
            </a:pPr>
            <a:r>
              <a:rPr lang="en-US" smtClean="0"/>
              <a:t>Step 2: Find the expected PV at the current date, 2003.</a:t>
            </a:r>
          </a:p>
        </p:txBody>
      </p:sp>
      <p:sp>
        <p:nvSpPr>
          <p:cNvPr id="28675" name="Text Box 3"/>
          <p:cNvSpPr txBox="1">
            <a:spLocks noChangeArrowheads="1"/>
          </p:cNvSpPr>
          <p:nvPr/>
        </p:nvSpPr>
        <p:spPr bwMode="auto">
          <a:xfrm>
            <a:off x="381000" y="5334000"/>
            <a:ext cx="8534400" cy="1085850"/>
          </a:xfrm>
          <a:prstGeom prst="rect">
            <a:avLst/>
          </a:prstGeom>
          <a:noFill/>
          <a:ln w="19050">
            <a:solidFill>
              <a:schemeClr val="tx1"/>
            </a:solidFill>
            <a:miter lim="800000"/>
            <a:headEnd/>
            <a:tailEnd/>
          </a:ln>
        </p:spPr>
        <p:txBody>
          <a:bodyPr>
            <a:spAutoFit/>
          </a:bodyPr>
          <a:lstStyle/>
          <a:p>
            <a:pPr eaLnBrk="0" hangingPunct="0">
              <a:spcBef>
                <a:spcPct val="20000"/>
              </a:spcBef>
            </a:pPr>
            <a:r>
              <a:rPr lang="en-US" sz="2000" b="1" dirty="0">
                <a:solidFill>
                  <a:schemeClr val="tx1"/>
                </a:solidFill>
                <a:latin typeface="Arial" charset="0"/>
              </a:rPr>
              <a:t>PV</a:t>
            </a:r>
            <a:r>
              <a:rPr lang="en-US" sz="2000" b="1" baseline="-25000" dirty="0">
                <a:solidFill>
                  <a:schemeClr val="tx1"/>
                </a:solidFill>
                <a:latin typeface="Arial" charset="0"/>
              </a:rPr>
              <a:t>2003</a:t>
            </a:r>
            <a:r>
              <a:rPr lang="en-US" sz="2000" b="1" dirty="0">
                <a:solidFill>
                  <a:schemeClr val="tx1"/>
                </a:solidFill>
                <a:latin typeface="Arial" charset="0"/>
              </a:rPr>
              <a:t>=PV of Exp. PV</a:t>
            </a:r>
            <a:r>
              <a:rPr lang="en-US" sz="2000" b="1" baseline="-25000" dirty="0">
                <a:solidFill>
                  <a:schemeClr val="tx1"/>
                </a:solidFill>
                <a:latin typeface="Arial" charset="0"/>
              </a:rPr>
              <a:t>2004</a:t>
            </a:r>
            <a:r>
              <a:rPr lang="en-US" sz="2000" b="1" dirty="0">
                <a:solidFill>
                  <a:schemeClr val="tx1"/>
                </a:solidFill>
                <a:latin typeface="Arial" charset="0"/>
              </a:rPr>
              <a:t> = [(0.3* $111.91) +(0.4*$74.61) +(0.3*$37.3)]/1.1 = $67.82.</a:t>
            </a:r>
          </a:p>
          <a:p>
            <a:pPr eaLnBrk="0" hangingPunct="0">
              <a:spcBef>
                <a:spcPct val="20000"/>
              </a:spcBef>
            </a:pPr>
            <a:r>
              <a:rPr lang="en-US" sz="2000" b="1" dirty="0">
                <a:solidFill>
                  <a:schemeClr val="tx1"/>
                </a:solidFill>
                <a:latin typeface="Arial" charset="0"/>
              </a:rPr>
              <a:t>See </a:t>
            </a:r>
            <a:r>
              <a:rPr lang="en-US" sz="2000" b="1" i="1" dirty="0" smtClean="0">
                <a:solidFill>
                  <a:schemeClr val="tx1"/>
                </a:solidFill>
                <a:latin typeface="Arial" charset="0"/>
              </a:rPr>
              <a:t>Mini </a:t>
            </a:r>
            <a:r>
              <a:rPr lang="en-US" sz="2000" b="1" i="1" dirty="0">
                <a:solidFill>
                  <a:schemeClr val="tx1"/>
                </a:solidFill>
                <a:latin typeface="Arial" charset="0"/>
              </a:rPr>
              <a:t>Case.xls</a:t>
            </a:r>
            <a:r>
              <a:rPr lang="en-US" sz="2000" b="1" dirty="0">
                <a:solidFill>
                  <a:schemeClr val="tx1"/>
                </a:solidFill>
                <a:latin typeface="Arial" charset="0"/>
              </a:rPr>
              <a:t> for calculations.</a:t>
            </a:r>
            <a:endParaRPr lang="en-US" sz="2400" b="1" dirty="0">
              <a:solidFill>
                <a:schemeClr val="tx1"/>
              </a:solidFill>
              <a:latin typeface="Times New Roman" pitchFamily="18" charset="0"/>
            </a:endParaRPr>
          </a:p>
        </p:txBody>
      </p:sp>
      <p:sp>
        <p:nvSpPr>
          <p:cNvPr id="28676" name="Rectangle 4"/>
          <p:cNvSpPr>
            <a:spLocks noChangeArrowheads="1"/>
          </p:cNvSpPr>
          <p:nvPr/>
        </p:nvSpPr>
        <p:spPr bwMode="auto">
          <a:xfrm>
            <a:off x="1828800" y="1828800"/>
            <a:ext cx="4724400" cy="3262313"/>
          </a:xfrm>
          <a:prstGeom prst="rect">
            <a:avLst/>
          </a:prstGeom>
          <a:noFill/>
          <a:ln w="38100">
            <a:solidFill>
              <a:schemeClr val="tx1"/>
            </a:solidFill>
            <a:miter lim="800000"/>
            <a:headEnd/>
            <a:tailEnd/>
          </a:ln>
        </p:spPr>
        <p:txBody>
          <a:bodyPr/>
          <a:lstStyle/>
          <a:p>
            <a:pPr>
              <a:lnSpc>
                <a:spcPct val="90000"/>
              </a:lnSpc>
            </a:pPr>
            <a:endParaRPr lang="en-US"/>
          </a:p>
        </p:txBody>
      </p:sp>
      <p:sp>
        <p:nvSpPr>
          <p:cNvPr id="28677" name="Rectangle 5"/>
          <p:cNvSpPr>
            <a:spLocks noChangeArrowheads="1"/>
          </p:cNvSpPr>
          <p:nvPr/>
        </p:nvSpPr>
        <p:spPr bwMode="auto">
          <a:xfrm>
            <a:off x="2173288" y="1887538"/>
            <a:ext cx="614362" cy="479425"/>
          </a:xfrm>
          <a:prstGeom prst="rect">
            <a:avLst/>
          </a:prstGeom>
          <a:noFill/>
          <a:ln w="9525">
            <a:noFill/>
            <a:miter lim="800000"/>
            <a:headEnd/>
            <a:tailEnd/>
          </a:ln>
        </p:spPr>
        <p:txBody>
          <a:bodyPr wrap="none" lIns="0" tIns="0" rIns="0" bIns="0">
            <a:spAutoFit/>
          </a:bodyPr>
          <a:lstStyle/>
          <a:p>
            <a:pPr eaLnBrk="0" hangingPunct="0"/>
            <a:r>
              <a:rPr lang="en-US" sz="2800" b="1">
                <a:solidFill>
                  <a:srgbClr val="800000"/>
                </a:solidFill>
                <a:latin typeface="Times New Roman" pitchFamily="18" charset="0"/>
              </a:rPr>
              <a:t>PV</a:t>
            </a:r>
            <a:endParaRPr lang="en-US" sz="2400">
              <a:solidFill>
                <a:schemeClr val="tx1"/>
              </a:solidFill>
              <a:latin typeface="Times New Roman" pitchFamily="18" charset="0"/>
            </a:endParaRPr>
          </a:p>
        </p:txBody>
      </p:sp>
      <p:sp>
        <p:nvSpPr>
          <p:cNvPr id="28678" name="Rectangle 6"/>
          <p:cNvSpPr>
            <a:spLocks noChangeArrowheads="1"/>
          </p:cNvSpPr>
          <p:nvPr/>
        </p:nvSpPr>
        <p:spPr bwMode="auto">
          <a:xfrm>
            <a:off x="2635250" y="2063750"/>
            <a:ext cx="482600" cy="288925"/>
          </a:xfrm>
          <a:prstGeom prst="rect">
            <a:avLst/>
          </a:prstGeom>
          <a:noFill/>
          <a:ln w="9525">
            <a:noFill/>
            <a:miter lim="800000"/>
            <a:headEnd/>
            <a:tailEnd/>
          </a:ln>
        </p:spPr>
        <p:txBody>
          <a:bodyPr wrap="none" lIns="0" tIns="0" rIns="0" bIns="0">
            <a:spAutoFit/>
          </a:bodyPr>
          <a:lstStyle/>
          <a:p>
            <a:pPr eaLnBrk="0" hangingPunct="0"/>
            <a:r>
              <a:rPr lang="en-US" sz="1900" b="1">
                <a:solidFill>
                  <a:srgbClr val="800000"/>
                </a:solidFill>
                <a:latin typeface="Times New Roman" pitchFamily="18" charset="0"/>
              </a:rPr>
              <a:t>2003</a:t>
            </a:r>
            <a:endParaRPr lang="en-US" sz="2400">
              <a:solidFill>
                <a:schemeClr val="tx1"/>
              </a:solidFill>
              <a:latin typeface="Times New Roman" pitchFamily="18" charset="0"/>
            </a:endParaRPr>
          </a:p>
        </p:txBody>
      </p:sp>
      <p:sp>
        <p:nvSpPr>
          <p:cNvPr id="28679" name="Rectangle 7"/>
          <p:cNvSpPr>
            <a:spLocks noChangeArrowheads="1"/>
          </p:cNvSpPr>
          <p:nvPr/>
        </p:nvSpPr>
        <p:spPr bwMode="auto">
          <a:xfrm>
            <a:off x="5300663" y="1887538"/>
            <a:ext cx="614362" cy="479425"/>
          </a:xfrm>
          <a:prstGeom prst="rect">
            <a:avLst/>
          </a:prstGeom>
          <a:noFill/>
          <a:ln w="9525">
            <a:noFill/>
            <a:miter lim="800000"/>
            <a:headEnd/>
            <a:tailEnd/>
          </a:ln>
        </p:spPr>
        <p:txBody>
          <a:bodyPr wrap="none" lIns="0" tIns="0" rIns="0" bIns="0">
            <a:spAutoFit/>
          </a:bodyPr>
          <a:lstStyle/>
          <a:p>
            <a:pPr eaLnBrk="0" hangingPunct="0"/>
            <a:r>
              <a:rPr lang="en-US" sz="2800" b="1">
                <a:solidFill>
                  <a:srgbClr val="800000"/>
                </a:solidFill>
                <a:latin typeface="Times New Roman" pitchFamily="18" charset="0"/>
              </a:rPr>
              <a:t>PV</a:t>
            </a:r>
            <a:endParaRPr lang="en-US" sz="2400">
              <a:solidFill>
                <a:schemeClr val="tx1"/>
              </a:solidFill>
              <a:latin typeface="Times New Roman" pitchFamily="18" charset="0"/>
            </a:endParaRPr>
          </a:p>
        </p:txBody>
      </p:sp>
      <p:sp>
        <p:nvSpPr>
          <p:cNvPr id="28680" name="Rectangle 8"/>
          <p:cNvSpPr>
            <a:spLocks noChangeArrowheads="1"/>
          </p:cNvSpPr>
          <p:nvPr/>
        </p:nvSpPr>
        <p:spPr bwMode="auto">
          <a:xfrm>
            <a:off x="5762625" y="2063750"/>
            <a:ext cx="482600" cy="288925"/>
          </a:xfrm>
          <a:prstGeom prst="rect">
            <a:avLst/>
          </a:prstGeom>
          <a:noFill/>
          <a:ln w="9525">
            <a:noFill/>
            <a:miter lim="800000"/>
            <a:headEnd/>
            <a:tailEnd/>
          </a:ln>
        </p:spPr>
        <p:txBody>
          <a:bodyPr wrap="none" lIns="0" tIns="0" rIns="0" bIns="0">
            <a:spAutoFit/>
          </a:bodyPr>
          <a:lstStyle/>
          <a:p>
            <a:pPr eaLnBrk="0" hangingPunct="0"/>
            <a:r>
              <a:rPr lang="en-US" sz="1900" b="1">
                <a:solidFill>
                  <a:srgbClr val="800000"/>
                </a:solidFill>
                <a:latin typeface="Times New Roman" pitchFamily="18" charset="0"/>
              </a:rPr>
              <a:t>2004</a:t>
            </a:r>
            <a:endParaRPr lang="en-US" sz="2400">
              <a:solidFill>
                <a:schemeClr val="tx1"/>
              </a:solidFill>
              <a:latin typeface="Times New Roman" pitchFamily="18" charset="0"/>
            </a:endParaRPr>
          </a:p>
        </p:txBody>
      </p:sp>
      <p:sp>
        <p:nvSpPr>
          <p:cNvPr id="28681" name="Rectangle 9"/>
          <p:cNvSpPr>
            <a:spLocks noChangeArrowheads="1"/>
          </p:cNvSpPr>
          <p:nvPr/>
        </p:nvSpPr>
        <p:spPr bwMode="auto">
          <a:xfrm>
            <a:off x="5191125" y="2820988"/>
            <a:ext cx="1303338" cy="479425"/>
          </a:xfrm>
          <a:prstGeom prst="rect">
            <a:avLst/>
          </a:prstGeom>
          <a:noFill/>
          <a:ln w="9525">
            <a:noFill/>
            <a:miter lim="800000"/>
            <a:headEnd/>
            <a:tailEnd/>
          </a:ln>
        </p:spPr>
        <p:txBody>
          <a:bodyPr wrap="none" lIns="0" tIns="0" rIns="0" bIns="0">
            <a:spAutoFit/>
          </a:bodyPr>
          <a:lstStyle/>
          <a:p>
            <a:pPr eaLnBrk="0" hangingPunct="0"/>
            <a:r>
              <a:rPr lang="en-US" sz="2800" b="1">
                <a:solidFill>
                  <a:srgbClr val="000080"/>
                </a:solidFill>
                <a:latin typeface="Times New Roman" pitchFamily="18" charset="0"/>
              </a:rPr>
              <a:t>$111.91</a:t>
            </a:r>
            <a:endParaRPr lang="en-US" sz="2400">
              <a:solidFill>
                <a:schemeClr val="tx1"/>
              </a:solidFill>
              <a:latin typeface="Times New Roman" pitchFamily="18" charset="0"/>
            </a:endParaRPr>
          </a:p>
        </p:txBody>
      </p:sp>
      <p:sp>
        <p:nvSpPr>
          <p:cNvPr id="28682" name="Rectangle 10"/>
          <p:cNvSpPr>
            <a:spLocks noChangeArrowheads="1"/>
          </p:cNvSpPr>
          <p:nvPr/>
        </p:nvSpPr>
        <p:spPr bwMode="auto">
          <a:xfrm>
            <a:off x="3468688" y="3351213"/>
            <a:ext cx="706437" cy="369887"/>
          </a:xfrm>
          <a:prstGeom prst="rect">
            <a:avLst/>
          </a:prstGeom>
          <a:noFill/>
          <a:ln w="9525">
            <a:noFill/>
            <a:miter lim="800000"/>
            <a:headEnd/>
            <a:tailEnd/>
          </a:ln>
        </p:spPr>
        <p:txBody>
          <a:bodyPr wrap="none" lIns="0" tIns="0" rIns="0" bIns="0">
            <a:spAutoFit/>
          </a:bodyPr>
          <a:lstStyle/>
          <a:p>
            <a:pPr eaLnBrk="0" hangingPunct="0"/>
            <a:r>
              <a:rPr lang="en-US" sz="2200" b="1">
                <a:solidFill>
                  <a:srgbClr val="000000"/>
                </a:solidFill>
                <a:latin typeface="Times New Roman" pitchFamily="18" charset="0"/>
              </a:rPr>
              <a:t>High</a:t>
            </a:r>
            <a:endParaRPr lang="en-US" sz="2400">
              <a:solidFill>
                <a:schemeClr val="tx1"/>
              </a:solidFill>
              <a:latin typeface="Times New Roman" pitchFamily="18" charset="0"/>
            </a:endParaRPr>
          </a:p>
        </p:txBody>
      </p:sp>
      <p:sp>
        <p:nvSpPr>
          <p:cNvPr id="28683" name="Rectangle 11"/>
          <p:cNvSpPr>
            <a:spLocks noChangeArrowheads="1"/>
          </p:cNvSpPr>
          <p:nvPr/>
        </p:nvSpPr>
        <p:spPr bwMode="auto">
          <a:xfrm>
            <a:off x="2157413" y="3729038"/>
            <a:ext cx="1127125" cy="479425"/>
          </a:xfrm>
          <a:prstGeom prst="rect">
            <a:avLst/>
          </a:prstGeom>
          <a:noFill/>
          <a:ln w="9525">
            <a:noFill/>
            <a:miter lim="800000"/>
            <a:headEnd/>
            <a:tailEnd/>
          </a:ln>
        </p:spPr>
        <p:txBody>
          <a:bodyPr wrap="none" lIns="0" tIns="0" rIns="0" bIns="0">
            <a:spAutoFit/>
          </a:bodyPr>
          <a:lstStyle/>
          <a:p>
            <a:pPr eaLnBrk="0" hangingPunct="0"/>
            <a:r>
              <a:rPr lang="en-US" sz="2800" b="1">
                <a:solidFill>
                  <a:srgbClr val="000080"/>
                </a:solidFill>
                <a:latin typeface="Times New Roman" pitchFamily="18" charset="0"/>
              </a:rPr>
              <a:t>$67.82</a:t>
            </a:r>
            <a:endParaRPr lang="en-US" sz="2400">
              <a:solidFill>
                <a:schemeClr val="tx1"/>
              </a:solidFill>
              <a:latin typeface="Times New Roman" pitchFamily="18" charset="0"/>
            </a:endParaRPr>
          </a:p>
        </p:txBody>
      </p:sp>
      <p:sp>
        <p:nvSpPr>
          <p:cNvPr id="28684" name="Rectangle 12"/>
          <p:cNvSpPr>
            <a:spLocks noChangeArrowheads="1"/>
          </p:cNvSpPr>
          <p:nvPr/>
        </p:nvSpPr>
        <p:spPr bwMode="auto">
          <a:xfrm>
            <a:off x="3468688" y="3805238"/>
            <a:ext cx="1109662" cy="369887"/>
          </a:xfrm>
          <a:prstGeom prst="rect">
            <a:avLst/>
          </a:prstGeom>
          <a:noFill/>
          <a:ln w="9525">
            <a:noFill/>
            <a:miter lim="800000"/>
            <a:headEnd/>
            <a:tailEnd/>
          </a:ln>
        </p:spPr>
        <p:txBody>
          <a:bodyPr wrap="none" lIns="0" tIns="0" rIns="0" bIns="0">
            <a:spAutoFit/>
          </a:bodyPr>
          <a:lstStyle/>
          <a:p>
            <a:pPr eaLnBrk="0" hangingPunct="0"/>
            <a:r>
              <a:rPr lang="en-US" sz="2200" b="1">
                <a:solidFill>
                  <a:srgbClr val="000000"/>
                </a:solidFill>
                <a:latin typeface="Times New Roman" pitchFamily="18" charset="0"/>
              </a:rPr>
              <a:t>Average</a:t>
            </a:r>
            <a:endParaRPr lang="en-US" sz="2400">
              <a:solidFill>
                <a:schemeClr val="tx1"/>
              </a:solidFill>
              <a:latin typeface="Times New Roman" pitchFamily="18" charset="0"/>
            </a:endParaRPr>
          </a:p>
        </p:txBody>
      </p:sp>
      <p:sp>
        <p:nvSpPr>
          <p:cNvPr id="28685" name="Rectangle 13"/>
          <p:cNvSpPr>
            <a:spLocks noChangeArrowheads="1"/>
          </p:cNvSpPr>
          <p:nvPr/>
        </p:nvSpPr>
        <p:spPr bwMode="auto">
          <a:xfrm>
            <a:off x="5283200" y="3729038"/>
            <a:ext cx="1127125" cy="479425"/>
          </a:xfrm>
          <a:prstGeom prst="rect">
            <a:avLst/>
          </a:prstGeom>
          <a:noFill/>
          <a:ln w="9525">
            <a:noFill/>
            <a:miter lim="800000"/>
            <a:headEnd/>
            <a:tailEnd/>
          </a:ln>
        </p:spPr>
        <p:txBody>
          <a:bodyPr wrap="none" lIns="0" tIns="0" rIns="0" bIns="0">
            <a:spAutoFit/>
          </a:bodyPr>
          <a:lstStyle/>
          <a:p>
            <a:pPr eaLnBrk="0" hangingPunct="0"/>
            <a:r>
              <a:rPr lang="en-US" sz="2800" b="1">
                <a:solidFill>
                  <a:srgbClr val="000080"/>
                </a:solidFill>
                <a:latin typeface="Times New Roman" pitchFamily="18" charset="0"/>
              </a:rPr>
              <a:t>$74.61</a:t>
            </a:r>
            <a:endParaRPr lang="en-US" sz="2400">
              <a:solidFill>
                <a:schemeClr val="tx1"/>
              </a:solidFill>
              <a:latin typeface="Times New Roman" pitchFamily="18" charset="0"/>
            </a:endParaRPr>
          </a:p>
        </p:txBody>
      </p:sp>
      <p:sp>
        <p:nvSpPr>
          <p:cNvPr id="28686" name="Rectangle 14"/>
          <p:cNvSpPr>
            <a:spLocks noChangeArrowheads="1"/>
          </p:cNvSpPr>
          <p:nvPr/>
        </p:nvSpPr>
        <p:spPr bwMode="auto">
          <a:xfrm>
            <a:off x="3468688" y="4259263"/>
            <a:ext cx="630237" cy="369887"/>
          </a:xfrm>
          <a:prstGeom prst="rect">
            <a:avLst/>
          </a:prstGeom>
          <a:noFill/>
          <a:ln w="9525">
            <a:noFill/>
            <a:miter lim="800000"/>
            <a:headEnd/>
            <a:tailEnd/>
          </a:ln>
        </p:spPr>
        <p:txBody>
          <a:bodyPr wrap="none" lIns="0" tIns="0" rIns="0" bIns="0">
            <a:spAutoFit/>
          </a:bodyPr>
          <a:lstStyle/>
          <a:p>
            <a:pPr eaLnBrk="0" hangingPunct="0"/>
            <a:r>
              <a:rPr lang="en-US" sz="2200" b="1">
                <a:solidFill>
                  <a:srgbClr val="000000"/>
                </a:solidFill>
                <a:latin typeface="Times New Roman" pitchFamily="18" charset="0"/>
              </a:rPr>
              <a:t>Low</a:t>
            </a:r>
            <a:endParaRPr lang="en-US" sz="2400">
              <a:solidFill>
                <a:schemeClr val="tx1"/>
              </a:solidFill>
              <a:latin typeface="Times New Roman" pitchFamily="18" charset="0"/>
            </a:endParaRPr>
          </a:p>
        </p:txBody>
      </p:sp>
      <p:sp>
        <p:nvSpPr>
          <p:cNvPr id="28687" name="Rectangle 15"/>
          <p:cNvSpPr>
            <a:spLocks noChangeArrowheads="1"/>
          </p:cNvSpPr>
          <p:nvPr/>
        </p:nvSpPr>
        <p:spPr bwMode="auto">
          <a:xfrm>
            <a:off x="5283200" y="4637088"/>
            <a:ext cx="1127125" cy="479425"/>
          </a:xfrm>
          <a:prstGeom prst="rect">
            <a:avLst/>
          </a:prstGeom>
          <a:noFill/>
          <a:ln w="9525">
            <a:noFill/>
            <a:miter lim="800000"/>
            <a:headEnd/>
            <a:tailEnd/>
          </a:ln>
        </p:spPr>
        <p:txBody>
          <a:bodyPr wrap="none" lIns="0" tIns="0" rIns="0" bIns="0">
            <a:spAutoFit/>
          </a:bodyPr>
          <a:lstStyle/>
          <a:p>
            <a:pPr eaLnBrk="0" hangingPunct="0"/>
            <a:r>
              <a:rPr lang="en-US" sz="2800" b="1">
                <a:solidFill>
                  <a:srgbClr val="000080"/>
                </a:solidFill>
                <a:latin typeface="Times New Roman" pitchFamily="18" charset="0"/>
              </a:rPr>
              <a:t>$37.30</a:t>
            </a:r>
            <a:endParaRPr lang="en-US" sz="2400">
              <a:solidFill>
                <a:schemeClr val="tx1"/>
              </a:solidFill>
              <a:latin typeface="Times New Roman" pitchFamily="18" charset="0"/>
            </a:endParaRPr>
          </a:p>
        </p:txBody>
      </p:sp>
      <p:sp>
        <p:nvSpPr>
          <p:cNvPr id="28688" name="Line 16"/>
          <p:cNvSpPr>
            <a:spLocks noChangeShapeType="1"/>
          </p:cNvSpPr>
          <p:nvPr/>
        </p:nvSpPr>
        <p:spPr bwMode="auto">
          <a:xfrm>
            <a:off x="4956175" y="2787650"/>
            <a:ext cx="1588" cy="487363"/>
          </a:xfrm>
          <a:prstGeom prst="line">
            <a:avLst/>
          </a:prstGeom>
          <a:noFill/>
          <a:ln w="0">
            <a:solidFill>
              <a:srgbClr val="000000"/>
            </a:solidFill>
            <a:round/>
            <a:headEnd/>
            <a:tailEnd/>
          </a:ln>
        </p:spPr>
        <p:txBody>
          <a:bodyPr/>
          <a:lstStyle/>
          <a:p>
            <a:endParaRPr lang="en-US"/>
          </a:p>
        </p:txBody>
      </p:sp>
      <p:sp>
        <p:nvSpPr>
          <p:cNvPr id="28689" name="Rectangle 17"/>
          <p:cNvSpPr>
            <a:spLocks noChangeArrowheads="1"/>
          </p:cNvSpPr>
          <p:nvPr/>
        </p:nvSpPr>
        <p:spPr bwMode="auto">
          <a:xfrm>
            <a:off x="4956175" y="2787650"/>
            <a:ext cx="33338" cy="487363"/>
          </a:xfrm>
          <a:prstGeom prst="rect">
            <a:avLst/>
          </a:prstGeom>
          <a:solidFill>
            <a:srgbClr val="000000"/>
          </a:solidFill>
          <a:ln w="9525">
            <a:noFill/>
            <a:miter lim="800000"/>
            <a:headEnd/>
            <a:tailEnd/>
          </a:ln>
        </p:spPr>
        <p:txBody>
          <a:bodyPr/>
          <a:lstStyle/>
          <a:p>
            <a:pPr>
              <a:lnSpc>
                <a:spcPct val="90000"/>
              </a:lnSpc>
            </a:pPr>
            <a:endParaRPr lang="en-US"/>
          </a:p>
        </p:txBody>
      </p:sp>
      <p:sp>
        <p:nvSpPr>
          <p:cNvPr id="28690" name="Line 18"/>
          <p:cNvSpPr>
            <a:spLocks noChangeShapeType="1"/>
          </p:cNvSpPr>
          <p:nvPr/>
        </p:nvSpPr>
        <p:spPr bwMode="auto">
          <a:xfrm>
            <a:off x="6519863" y="2820988"/>
            <a:ext cx="1587" cy="454025"/>
          </a:xfrm>
          <a:prstGeom prst="line">
            <a:avLst/>
          </a:prstGeom>
          <a:noFill/>
          <a:ln w="0">
            <a:solidFill>
              <a:srgbClr val="000000"/>
            </a:solidFill>
            <a:round/>
            <a:headEnd/>
            <a:tailEnd/>
          </a:ln>
        </p:spPr>
        <p:txBody>
          <a:bodyPr/>
          <a:lstStyle/>
          <a:p>
            <a:endParaRPr lang="en-US"/>
          </a:p>
        </p:txBody>
      </p:sp>
      <p:sp>
        <p:nvSpPr>
          <p:cNvPr id="28691" name="Rectangle 19"/>
          <p:cNvSpPr>
            <a:spLocks noChangeArrowheads="1"/>
          </p:cNvSpPr>
          <p:nvPr/>
        </p:nvSpPr>
        <p:spPr bwMode="auto">
          <a:xfrm>
            <a:off x="6519863" y="2820988"/>
            <a:ext cx="33337" cy="454025"/>
          </a:xfrm>
          <a:prstGeom prst="rect">
            <a:avLst/>
          </a:prstGeom>
          <a:solidFill>
            <a:srgbClr val="000000"/>
          </a:solidFill>
          <a:ln w="9525">
            <a:noFill/>
            <a:miter lim="800000"/>
            <a:headEnd/>
            <a:tailEnd/>
          </a:ln>
        </p:spPr>
        <p:txBody>
          <a:bodyPr/>
          <a:lstStyle/>
          <a:p>
            <a:pPr>
              <a:lnSpc>
                <a:spcPct val="90000"/>
              </a:lnSpc>
            </a:pPr>
            <a:endParaRPr lang="en-US"/>
          </a:p>
        </p:txBody>
      </p:sp>
      <p:sp>
        <p:nvSpPr>
          <p:cNvPr id="28692" name="Line 20"/>
          <p:cNvSpPr>
            <a:spLocks noChangeShapeType="1"/>
          </p:cNvSpPr>
          <p:nvPr/>
        </p:nvSpPr>
        <p:spPr bwMode="auto">
          <a:xfrm>
            <a:off x="4956175" y="3695700"/>
            <a:ext cx="1588" cy="487363"/>
          </a:xfrm>
          <a:prstGeom prst="line">
            <a:avLst/>
          </a:prstGeom>
          <a:noFill/>
          <a:ln w="0">
            <a:solidFill>
              <a:srgbClr val="000000"/>
            </a:solidFill>
            <a:round/>
            <a:headEnd/>
            <a:tailEnd/>
          </a:ln>
        </p:spPr>
        <p:txBody>
          <a:bodyPr/>
          <a:lstStyle/>
          <a:p>
            <a:endParaRPr lang="en-US"/>
          </a:p>
        </p:txBody>
      </p:sp>
      <p:sp>
        <p:nvSpPr>
          <p:cNvPr id="28693" name="Rectangle 21"/>
          <p:cNvSpPr>
            <a:spLocks noChangeArrowheads="1"/>
          </p:cNvSpPr>
          <p:nvPr/>
        </p:nvSpPr>
        <p:spPr bwMode="auto">
          <a:xfrm>
            <a:off x="4956175" y="3695700"/>
            <a:ext cx="33338" cy="487363"/>
          </a:xfrm>
          <a:prstGeom prst="rect">
            <a:avLst/>
          </a:prstGeom>
          <a:solidFill>
            <a:srgbClr val="000000"/>
          </a:solidFill>
          <a:ln w="9525">
            <a:noFill/>
            <a:miter lim="800000"/>
            <a:headEnd/>
            <a:tailEnd/>
          </a:ln>
        </p:spPr>
        <p:txBody>
          <a:bodyPr/>
          <a:lstStyle/>
          <a:p>
            <a:pPr>
              <a:lnSpc>
                <a:spcPct val="90000"/>
              </a:lnSpc>
            </a:pPr>
            <a:endParaRPr lang="en-US"/>
          </a:p>
        </p:txBody>
      </p:sp>
      <p:sp>
        <p:nvSpPr>
          <p:cNvPr id="28694" name="Line 22"/>
          <p:cNvSpPr>
            <a:spLocks noChangeShapeType="1"/>
          </p:cNvSpPr>
          <p:nvPr/>
        </p:nvSpPr>
        <p:spPr bwMode="auto">
          <a:xfrm>
            <a:off x="6519863" y="3729038"/>
            <a:ext cx="1587" cy="454025"/>
          </a:xfrm>
          <a:prstGeom prst="line">
            <a:avLst/>
          </a:prstGeom>
          <a:noFill/>
          <a:ln w="0">
            <a:solidFill>
              <a:srgbClr val="000000"/>
            </a:solidFill>
            <a:round/>
            <a:headEnd/>
            <a:tailEnd/>
          </a:ln>
        </p:spPr>
        <p:txBody>
          <a:bodyPr/>
          <a:lstStyle/>
          <a:p>
            <a:endParaRPr lang="en-US"/>
          </a:p>
        </p:txBody>
      </p:sp>
      <p:sp>
        <p:nvSpPr>
          <p:cNvPr id="28695" name="Rectangle 23"/>
          <p:cNvSpPr>
            <a:spLocks noChangeArrowheads="1"/>
          </p:cNvSpPr>
          <p:nvPr/>
        </p:nvSpPr>
        <p:spPr bwMode="auto">
          <a:xfrm>
            <a:off x="6519863" y="3729038"/>
            <a:ext cx="33337" cy="454025"/>
          </a:xfrm>
          <a:prstGeom prst="rect">
            <a:avLst/>
          </a:prstGeom>
          <a:solidFill>
            <a:srgbClr val="000000"/>
          </a:solidFill>
          <a:ln w="9525">
            <a:noFill/>
            <a:miter lim="800000"/>
            <a:headEnd/>
            <a:tailEnd/>
          </a:ln>
        </p:spPr>
        <p:txBody>
          <a:bodyPr/>
          <a:lstStyle/>
          <a:p>
            <a:pPr>
              <a:lnSpc>
                <a:spcPct val="90000"/>
              </a:lnSpc>
            </a:pPr>
            <a:endParaRPr lang="en-US"/>
          </a:p>
        </p:txBody>
      </p:sp>
      <p:sp>
        <p:nvSpPr>
          <p:cNvPr id="28696" name="Line 24"/>
          <p:cNvSpPr>
            <a:spLocks noChangeShapeType="1"/>
          </p:cNvSpPr>
          <p:nvPr/>
        </p:nvSpPr>
        <p:spPr bwMode="auto">
          <a:xfrm>
            <a:off x="4956175" y="4603750"/>
            <a:ext cx="1588" cy="487363"/>
          </a:xfrm>
          <a:prstGeom prst="line">
            <a:avLst/>
          </a:prstGeom>
          <a:noFill/>
          <a:ln w="0">
            <a:solidFill>
              <a:srgbClr val="000000"/>
            </a:solidFill>
            <a:round/>
            <a:headEnd/>
            <a:tailEnd/>
          </a:ln>
        </p:spPr>
        <p:txBody>
          <a:bodyPr/>
          <a:lstStyle/>
          <a:p>
            <a:endParaRPr lang="en-US"/>
          </a:p>
        </p:txBody>
      </p:sp>
      <p:sp>
        <p:nvSpPr>
          <p:cNvPr id="28697" name="Rectangle 25"/>
          <p:cNvSpPr>
            <a:spLocks noChangeArrowheads="1"/>
          </p:cNvSpPr>
          <p:nvPr/>
        </p:nvSpPr>
        <p:spPr bwMode="auto">
          <a:xfrm>
            <a:off x="4956175" y="4603750"/>
            <a:ext cx="33338" cy="487363"/>
          </a:xfrm>
          <a:prstGeom prst="rect">
            <a:avLst/>
          </a:prstGeom>
          <a:solidFill>
            <a:srgbClr val="000000"/>
          </a:solidFill>
          <a:ln w="9525">
            <a:noFill/>
            <a:miter lim="800000"/>
            <a:headEnd/>
            <a:tailEnd/>
          </a:ln>
        </p:spPr>
        <p:txBody>
          <a:bodyPr/>
          <a:lstStyle/>
          <a:p>
            <a:pPr>
              <a:lnSpc>
                <a:spcPct val="90000"/>
              </a:lnSpc>
            </a:pPr>
            <a:endParaRPr lang="en-US"/>
          </a:p>
        </p:txBody>
      </p:sp>
      <p:sp>
        <p:nvSpPr>
          <p:cNvPr id="28698" name="Line 26"/>
          <p:cNvSpPr>
            <a:spLocks noChangeShapeType="1"/>
          </p:cNvSpPr>
          <p:nvPr/>
        </p:nvSpPr>
        <p:spPr bwMode="auto">
          <a:xfrm>
            <a:off x="6519863" y="4637088"/>
            <a:ext cx="1587" cy="454025"/>
          </a:xfrm>
          <a:prstGeom prst="line">
            <a:avLst/>
          </a:prstGeom>
          <a:noFill/>
          <a:ln w="0">
            <a:solidFill>
              <a:srgbClr val="000000"/>
            </a:solidFill>
            <a:round/>
            <a:headEnd/>
            <a:tailEnd/>
          </a:ln>
        </p:spPr>
        <p:txBody>
          <a:bodyPr/>
          <a:lstStyle/>
          <a:p>
            <a:endParaRPr lang="en-US"/>
          </a:p>
        </p:txBody>
      </p:sp>
      <p:sp>
        <p:nvSpPr>
          <p:cNvPr id="28699" name="Rectangle 27"/>
          <p:cNvSpPr>
            <a:spLocks noChangeArrowheads="1"/>
          </p:cNvSpPr>
          <p:nvPr/>
        </p:nvSpPr>
        <p:spPr bwMode="auto">
          <a:xfrm>
            <a:off x="6519863" y="4637088"/>
            <a:ext cx="33337" cy="454025"/>
          </a:xfrm>
          <a:prstGeom prst="rect">
            <a:avLst/>
          </a:prstGeom>
          <a:solidFill>
            <a:srgbClr val="000000"/>
          </a:solidFill>
          <a:ln w="9525">
            <a:noFill/>
            <a:miter lim="800000"/>
            <a:headEnd/>
            <a:tailEnd/>
          </a:ln>
        </p:spPr>
        <p:txBody>
          <a:bodyPr/>
          <a:lstStyle/>
          <a:p>
            <a:pPr>
              <a:lnSpc>
                <a:spcPct val="90000"/>
              </a:lnSpc>
            </a:pPr>
            <a:endParaRPr lang="en-US"/>
          </a:p>
        </p:txBody>
      </p:sp>
      <p:sp>
        <p:nvSpPr>
          <p:cNvPr id="28700" name="Line 28"/>
          <p:cNvSpPr>
            <a:spLocks noChangeShapeType="1"/>
          </p:cNvSpPr>
          <p:nvPr/>
        </p:nvSpPr>
        <p:spPr bwMode="auto">
          <a:xfrm>
            <a:off x="1846263" y="2333625"/>
            <a:ext cx="4699000" cy="1588"/>
          </a:xfrm>
          <a:prstGeom prst="line">
            <a:avLst/>
          </a:prstGeom>
          <a:noFill/>
          <a:ln w="0">
            <a:solidFill>
              <a:srgbClr val="000000"/>
            </a:solidFill>
            <a:round/>
            <a:headEnd/>
            <a:tailEnd/>
          </a:ln>
        </p:spPr>
        <p:txBody>
          <a:bodyPr/>
          <a:lstStyle/>
          <a:p>
            <a:endParaRPr lang="en-US"/>
          </a:p>
        </p:txBody>
      </p:sp>
      <p:sp>
        <p:nvSpPr>
          <p:cNvPr id="28701" name="Rectangle 29"/>
          <p:cNvSpPr>
            <a:spLocks noChangeArrowheads="1"/>
          </p:cNvSpPr>
          <p:nvPr/>
        </p:nvSpPr>
        <p:spPr bwMode="auto">
          <a:xfrm>
            <a:off x="1846263" y="2333625"/>
            <a:ext cx="4699000" cy="33338"/>
          </a:xfrm>
          <a:prstGeom prst="rect">
            <a:avLst/>
          </a:prstGeom>
          <a:solidFill>
            <a:srgbClr val="000000"/>
          </a:solidFill>
          <a:ln w="9525">
            <a:noFill/>
            <a:miter lim="800000"/>
            <a:headEnd/>
            <a:tailEnd/>
          </a:ln>
        </p:spPr>
        <p:txBody>
          <a:bodyPr/>
          <a:lstStyle/>
          <a:p>
            <a:pPr>
              <a:lnSpc>
                <a:spcPct val="90000"/>
              </a:lnSpc>
            </a:pPr>
            <a:endParaRPr lang="en-US"/>
          </a:p>
        </p:txBody>
      </p:sp>
      <p:sp>
        <p:nvSpPr>
          <p:cNvPr id="28702" name="Line 30"/>
          <p:cNvSpPr>
            <a:spLocks noChangeShapeType="1"/>
          </p:cNvSpPr>
          <p:nvPr/>
        </p:nvSpPr>
        <p:spPr bwMode="auto">
          <a:xfrm>
            <a:off x="4989513" y="2787650"/>
            <a:ext cx="1563687" cy="1588"/>
          </a:xfrm>
          <a:prstGeom prst="line">
            <a:avLst/>
          </a:prstGeom>
          <a:noFill/>
          <a:ln w="0">
            <a:solidFill>
              <a:srgbClr val="000000"/>
            </a:solidFill>
            <a:round/>
            <a:headEnd/>
            <a:tailEnd/>
          </a:ln>
        </p:spPr>
        <p:txBody>
          <a:bodyPr/>
          <a:lstStyle/>
          <a:p>
            <a:endParaRPr lang="en-US"/>
          </a:p>
        </p:txBody>
      </p:sp>
      <p:sp>
        <p:nvSpPr>
          <p:cNvPr id="28703" name="Rectangle 31"/>
          <p:cNvSpPr>
            <a:spLocks noChangeArrowheads="1"/>
          </p:cNvSpPr>
          <p:nvPr/>
        </p:nvSpPr>
        <p:spPr bwMode="auto">
          <a:xfrm>
            <a:off x="4989513" y="2787650"/>
            <a:ext cx="1563687" cy="33338"/>
          </a:xfrm>
          <a:prstGeom prst="rect">
            <a:avLst/>
          </a:prstGeom>
          <a:solidFill>
            <a:srgbClr val="000000"/>
          </a:solidFill>
          <a:ln w="9525">
            <a:noFill/>
            <a:miter lim="800000"/>
            <a:headEnd/>
            <a:tailEnd/>
          </a:ln>
        </p:spPr>
        <p:txBody>
          <a:bodyPr/>
          <a:lstStyle/>
          <a:p>
            <a:pPr>
              <a:lnSpc>
                <a:spcPct val="90000"/>
              </a:lnSpc>
            </a:pPr>
            <a:endParaRPr lang="en-US"/>
          </a:p>
        </p:txBody>
      </p:sp>
      <p:sp>
        <p:nvSpPr>
          <p:cNvPr id="28704" name="Line 32"/>
          <p:cNvSpPr>
            <a:spLocks noChangeShapeType="1"/>
          </p:cNvSpPr>
          <p:nvPr/>
        </p:nvSpPr>
        <p:spPr bwMode="auto">
          <a:xfrm>
            <a:off x="4989513" y="3241675"/>
            <a:ext cx="1563687" cy="1588"/>
          </a:xfrm>
          <a:prstGeom prst="line">
            <a:avLst/>
          </a:prstGeom>
          <a:noFill/>
          <a:ln w="0">
            <a:solidFill>
              <a:srgbClr val="000000"/>
            </a:solidFill>
            <a:round/>
            <a:headEnd/>
            <a:tailEnd/>
          </a:ln>
        </p:spPr>
        <p:txBody>
          <a:bodyPr/>
          <a:lstStyle/>
          <a:p>
            <a:endParaRPr lang="en-US"/>
          </a:p>
        </p:txBody>
      </p:sp>
      <p:sp>
        <p:nvSpPr>
          <p:cNvPr id="28705" name="Rectangle 33"/>
          <p:cNvSpPr>
            <a:spLocks noChangeArrowheads="1"/>
          </p:cNvSpPr>
          <p:nvPr/>
        </p:nvSpPr>
        <p:spPr bwMode="auto">
          <a:xfrm>
            <a:off x="4989513" y="3241675"/>
            <a:ext cx="1563687" cy="33338"/>
          </a:xfrm>
          <a:prstGeom prst="rect">
            <a:avLst/>
          </a:prstGeom>
          <a:solidFill>
            <a:srgbClr val="000000"/>
          </a:solidFill>
          <a:ln w="9525">
            <a:noFill/>
            <a:miter lim="800000"/>
            <a:headEnd/>
            <a:tailEnd/>
          </a:ln>
        </p:spPr>
        <p:txBody>
          <a:bodyPr/>
          <a:lstStyle/>
          <a:p>
            <a:pPr>
              <a:lnSpc>
                <a:spcPct val="90000"/>
              </a:lnSpc>
            </a:pPr>
            <a:endParaRPr lang="en-US"/>
          </a:p>
        </p:txBody>
      </p:sp>
      <p:sp>
        <p:nvSpPr>
          <p:cNvPr id="28706" name="Line 34"/>
          <p:cNvSpPr>
            <a:spLocks noChangeShapeType="1"/>
          </p:cNvSpPr>
          <p:nvPr/>
        </p:nvSpPr>
        <p:spPr bwMode="auto">
          <a:xfrm>
            <a:off x="4989513" y="3695700"/>
            <a:ext cx="1563687" cy="1588"/>
          </a:xfrm>
          <a:prstGeom prst="line">
            <a:avLst/>
          </a:prstGeom>
          <a:noFill/>
          <a:ln w="0">
            <a:solidFill>
              <a:srgbClr val="000000"/>
            </a:solidFill>
            <a:round/>
            <a:headEnd/>
            <a:tailEnd/>
          </a:ln>
        </p:spPr>
        <p:txBody>
          <a:bodyPr/>
          <a:lstStyle/>
          <a:p>
            <a:endParaRPr lang="en-US"/>
          </a:p>
        </p:txBody>
      </p:sp>
      <p:sp>
        <p:nvSpPr>
          <p:cNvPr id="28707" name="Rectangle 35"/>
          <p:cNvSpPr>
            <a:spLocks noChangeArrowheads="1"/>
          </p:cNvSpPr>
          <p:nvPr/>
        </p:nvSpPr>
        <p:spPr bwMode="auto">
          <a:xfrm>
            <a:off x="4989513" y="3695700"/>
            <a:ext cx="1563687" cy="33338"/>
          </a:xfrm>
          <a:prstGeom prst="rect">
            <a:avLst/>
          </a:prstGeom>
          <a:solidFill>
            <a:srgbClr val="000000"/>
          </a:solidFill>
          <a:ln w="9525">
            <a:noFill/>
            <a:miter lim="800000"/>
            <a:headEnd/>
            <a:tailEnd/>
          </a:ln>
        </p:spPr>
        <p:txBody>
          <a:bodyPr/>
          <a:lstStyle/>
          <a:p>
            <a:pPr>
              <a:lnSpc>
                <a:spcPct val="90000"/>
              </a:lnSpc>
            </a:pPr>
            <a:endParaRPr lang="en-US"/>
          </a:p>
        </p:txBody>
      </p:sp>
      <p:sp>
        <p:nvSpPr>
          <p:cNvPr id="28708" name="Line 36"/>
          <p:cNvSpPr>
            <a:spLocks noChangeShapeType="1"/>
          </p:cNvSpPr>
          <p:nvPr/>
        </p:nvSpPr>
        <p:spPr bwMode="auto">
          <a:xfrm>
            <a:off x="4989513" y="4149725"/>
            <a:ext cx="1563687" cy="1588"/>
          </a:xfrm>
          <a:prstGeom prst="line">
            <a:avLst/>
          </a:prstGeom>
          <a:noFill/>
          <a:ln w="0">
            <a:solidFill>
              <a:srgbClr val="000000"/>
            </a:solidFill>
            <a:round/>
            <a:headEnd/>
            <a:tailEnd/>
          </a:ln>
        </p:spPr>
        <p:txBody>
          <a:bodyPr/>
          <a:lstStyle/>
          <a:p>
            <a:endParaRPr lang="en-US"/>
          </a:p>
        </p:txBody>
      </p:sp>
      <p:sp>
        <p:nvSpPr>
          <p:cNvPr id="28709" name="Rectangle 37"/>
          <p:cNvSpPr>
            <a:spLocks noChangeArrowheads="1"/>
          </p:cNvSpPr>
          <p:nvPr/>
        </p:nvSpPr>
        <p:spPr bwMode="auto">
          <a:xfrm>
            <a:off x="4989513" y="4149725"/>
            <a:ext cx="1563687" cy="33338"/>
          </a:xfrm>
          <a:prstGeom prst="rect">
            <a:avLst/>
          </a:prstGeom>
          <a:solidFill>
            <a:srgbClr val="000000"/>
          </a:solidFill>
          <a:ln w="9525">
            <a:noFill/>
            <a:miter lim="800000"/>
            <a:headEnd/>
            <a:tailEnd/>
          </a:ln>
        </p:spPr>
        <p:txBody>
          <a:bodyPr/>
          <a:lstStyle/>
          <a:p>
            <a:pPr>
              <a:lnSpc>
                <a:spcPct val="90000"/>
              </a:lnSpc>
            </a:pPr>
            <a:endParaRPr lang="en-US"/>
          </a:p>
        </p:txBody>
      </p:sp>
      <p:sp>
        <p:nvSpPr>
          <p:cNvPr id="28710" name="Line 38"/>
          <p:cNvSpPr>
            <a:spLocks noChangeShapeType="1"/>
          </p:cNvSpPr>
          <p:nvPr/>
        </p:nvSpPr>
        <p:spPr bwMode="auto">
          <a:xfrm>
            <a:off x="4989513" y="4603750"/>
            <a:ext cx="1563687" cy="1588"/>
          </a:xfrm>
          <a:prstGeom prst="line">
            <a:avLst/>
          </a:prstGeom>
          <a:noFill/>
          <a:ln w="0">
            <a:solidFill>
              <a:srgbClr val="000000"/>
            </a:solidFill>
            <a:round/>
            <a:headEnd/>
            <a:tailEnd/>
          </a:ln>
        </p:spPr>
        <p:txBody>
          <a:bodyPr/>
          <a:lstStyle/>
          <a:p>
            <a:endParaRPr lang="en-US"/>
          </a:p>
        </p:txBody>
      </p:sp>
      <p:sp>
        <p:nvSpPr>
          <p:cNvPr id="28711" name="Rectangle 39"/>
          <p:cNvSpPr>
            <a:spLocks noChangeArrowheads="1"/>
          </p:cNvSpPr>
          <p:nvPr/>
        </p:nvSpPr>
        <p:spPr bwMode="auto">
          <a:xfrm>
            <a:off x="4989513" y="4603750"/>
            <a:ext cx="1563687" cy="33338"/>
          </a:xfrm>
          <a:prstGeom prst="rect">
            <a:avLst/>
          </a:prstGeom>
          <a:solidFill>
            <a:srgbClr val="000000"/>
          </a:solidFill>
          <a:ln w="9525">
            <a:noFill/>
            <a:miter lim="800000"/>
            <a:headEnd/>
            <a:tailEnd/>
          </a:ln>
        </p:spPr>
        <p:txBody>
          <a:bodyPr/>
          <a:lstStyle/>
          <a:p>
            <a:pPr>
              <a:lnSpc>
                <a:spcPct val="90000"/>
              </a:lnSpc>
            </a:pPr>
            <a:endParaRPr lang="en-US"/>
          </a:p>
        </p:txBody>
      </p:sp>
      <p:sp>
        <p:nvSpPr>
          <p:cNvPr id="28712" name="Line 40"/>
          <p:cNvSpPr>
            <a:spLocks noChangeShapeType="1"/>
          </p:cNvSpPr>
          <p:nvPr/>
        </p:nvSpPr>
        <p:spPr bwMode="auto">
          <a:xfrm>
            <a:off x="4989513" y="5057775"/>
            <a:ext cx="1563687" cy="1588"/>
          </a:xfrm>
          <a:prstGeom prst="line">
            <a:avLst/>
          </a:prstGeom>
          <a:noFill/>
          <a:ln w="0">
            <a:solidFill>
              <a:srgbClr val="000000"/>
            </a:solidFill>
            <a:round/>
            <a:headEnd/>
            <a:tailEnd/>
          </a:ln>
        </p:spPr>
        <p:txBody>
          <a:bodyPr/>
          <a:lstStyle/>
          <a:p>
            <a:endParaRPr lang="en-US"/>
          </a:p>
        </p:txBody>
      </p:sp>
      <p:sp>
        <p:nvSpPr>
          <p:cNvPr id="28713" name="Rectangle 41"/>
          <p:cNvSpPr>
            <a:spLocks noChangeArrowheads="1"/>
          </p:cNvSpPr>
          <p:nvPr/>
        </p:nvSpPr>
        <p:spPr bwMode="auto">
          <a:xfrm>
            <a:off x="4989513" y="5057775"/>
            <a:ext cx="1563687" cy="33338"/>
          </a:xfrm>
          <a:prstGeom prst="rect">
            <a:avLst/>
          </a:prstGeom>
          <a:solidFill>
            <a:srgbClr val="000000"/>
          </a:solidFill>
          <a:ln w="9525">
            <a:noFill/>
            <a:miter lim="800000"/>
            <a:headEnd/>
            <a:tailEnd/>
          </a:ln>
        </p:spPr>
        <p:txBody>
          <a:bodyPr/>
          <a:lstStyle/>
          <a:p>
            <a:pPr>
              <a:lnSpc>
                <a:spcPct val="90000"/>
              </a:lnSpc>
            </a:pPr>
            <a:endParaRPr lang="en-US"/>
          </a:p>
        </p:txBody>
      </p:sp>
      <p:grpSp>
        <p:nvGrpSpPr>
          <p:cNvPr id="2" name="Group 42"/>
          <p:cNvGrpSpPr>
            <a:grpSpLocks/>
          </p:cNvGrpSpPr>
          <p:nvPr/>
        </p:nvGrpSpPr>
        <p:grpSpPr bwMode="auto">
          <a:xfrm>
            <a:off x="4392613" y="2971800"/>
            <a:ext cx="596900" cy="512763"/>
            <a:chOff x="2767" y="1872"/>
            <a:chExt cx="376" cy="323"/>
          </a:xfrm>
        </p:grpSpPr>
        <p:sp>
          <p:nvSpPr>
            <p:cNvPr id="28721" name="Line 43"/>
            <p:cNvSpPr>
              <a:spLocks noChangeShapeType="1"/>
            </p:cNvSpPr>
            <p:nvPr/>
          </p:nvSpPr>
          <p:spPr bwMode="auto">
            <a:xfrm flipV="1">
              <a:off x="2767" y="1984"/>
              <a:ext cx="244" cy="211"/>
            </a:xfrm>
            <a:prstGeom prst="line">
              <a:avLst/>
            </a:prstGeom>
            <a:noFill/>
            <a:ln w="33338">
              <a:solidFill>
                <a:srgbClr val="000000"/>
              </a:solidFill>
              <a:round/>
              <a:headEnd/>
              <a:tailEnd/>
            </a:ln>
          </p:spPr>
          <p:txBody>
            <a:bodyPr/>
            <a:lstStyle/>
            <a:p>
              <a:endParaRPr lang="en-US"/>
            </a:p>
          </p:txBody>
        </p:sp>
        <p:sp>
          <p:nvSpPr>
            <p:cNvPr id="28722" name="Freeform 44"/>
            <p:cNvSpPr>
              <a:spLocks/>
            </p:cNvSpPr>
            <p:nvPr/>
          </p:nvSpPr>
          <p:spPr bwMode="auto">
            <a:xfrm>
              <a:off x="2942" y="1872"/>
              <a:ext cx="201" cy="191"/>
            </a:xfrm>
            <a:custGeom>
              <a:avLst/>
              <a:gdLst>
                <a:gd name="T0" fmla="*/ 122 w 201"/>
                <a:gd name="T1" fmla="*/ 191 h 191"/>
                <a:gd name="T2" fmla="*/ 201 w 201"/>
                <a:gd name="T3" fmla="*/ 0 h 191"/>
                <a:gd name="T4" fmla="*/ 0 w 201"/>
                <a:gd name="T5" fmla="*/ 53 h 191"/>
                <a:gd name="T6" fmla="*/ 122 w 201"/>
                <a:gd name="T7" fmla="*/ 191 h 191"/>
                <a:gd name="T8" fmla="*/ 0 60000 65536"/>
                <a:gd name="T9" fmla="*/ 0 60000 65536"/>
                <a:gd name="T10" fmla="*/ 0 60000 65536"/>
                <a:gd name="T11" fmla="*/ 0 60000 65536"/>
                <a:gd name="T12" fmla="*/ 0 w 201"/>
                <a:gd name="T13" fmla="*/ 0 h 191"/>
                <a:gd name="T14" fmla="*/ 201 w 201"/>
                <a:gd name="T15" fmla="*/ 191 h 191"/>
              </a:gdLst>
              <a:ahLst/>
              <a:cxnLst>
                <a:cxn ang="T8">
                  <a:pos x="T0" y="T1"/>
                </a:cxn>
                <a:cxn ang="T9">
                  <a:pos x="T2" y="T3"/>
                </a:cxn>
                <a:cxn ang="T10">
                  <a:pos x="T4" y="T5"/>
                </a:cxn>
                <a:cxn ang="T11">
                  <a:pos x="T6" y="T7"/>
                </a:cxn>
              </a:cxnLst>
              <a:rect l="T12" t="T13" r="T14" b="T15"/>
              <a:pathLst>
                <a:path w="201" h="191">
                  <a:moveTo>
                    <a:pt x="122" y="191"/>
                  </a:moveTo>
                  <a:lnTo>
                    <a:pt x="201" y="0"/>
                  </a:lnTo>
                  <a:lnTo>
                    <a:pt x="0" y="53"/>
                  </a:lnTo>
                  <a:lnTo>
                    <a:pt x="122" y="191"/>
                  </a:lnTo>
                  <a:close/>
                </a:path>
              </a:pathLst>
            </a:custGeom>
            <a:solidFill>
              <a:srgbClr val="000000"/>
            </a:solidFill>
            <a:ln w="9525">
              <a:noFill/>
              <a:round/>
              <a:headEnd/>
              <a:tailEnd/>
            </a:ln>
          </p:spPr>
          <p:txBody>
            <a:bodyPr/>
            <a:lstStyle/>
            <a:p>
              <a:endParaRPr lang="en-US"/>
            </a:p>
          </p:txBody>
        </p:sp>
      </p:grpSp>
      <p:grpSp>
        <p:nvGrpSpPr>
          <p:cNvPr id="3" name="Group 45"/>
          <p:cNvGrpSpPr>
            <a:grpSpLocks/>
          </p:cNvGrpSpPr>
          <p:nvPr/>
        </p:nvGrpSpPr>
        <p:grpSpPr bwMode="auto">
          <a:xfrm>
            <a:off x="4686300" y="3830638"/>
            <a:ext cx="361950" cy="276225"/>
            <a:chOff x="2952" y="2413"/>
            <a:chExt cx="228" cy="174"/>
          </a:xfrm>
        </p:grpSpPr>
        <p:sp>
          <p:nvSpPr>
            <p:cNvPr id="28719" name="Line 46"/>
            <p:cNvSpPr>
              <a:spLocks noChangeShapeType="1"/>
            </p:cNvSpPr>
            <p:nvPr/>
          </p:nvSpPr>
          <p:spPr bwMode="auto">
            <a:xfrm>
              <a:off x="2952" y="2497"/>
              <a:ext cx="69" cy="1"/>
            </a:xfrm>
            <a:prstGeom prst="line">
              <a:avLst/>
            </a:prstGeom>
            <a:noFill/>
            <a:ln w="25400">
              <a:solidFill>
                <a:srgbClr val="000000"/>
              </a:solidFill>
              <a:round/>
              <a:headEnd/>
              <a:tailEnd/>
            </a:ln>
          </p:spPr>
          <p:txBody>
            <a:bodyPr/>
            <a:lstStyle/>
            <a:p>
              <a:endParaRPr lang="en-US"/>
            </a:p>
          </p:txBody>
        </p:sp>
        <p:sp>
          <p:nvSpPr>
            <p:cNvPr id="28720" name="Freeform 47"/>
            <p:cNvSpPr>
              <a:spLocks/>
            </p:cNvSpPr>
            <p:nvPr/>
          </p:nvSpPr>
          <p:spPr bwMode="auto">
            <a:xfrm>
              <a:off x="3011" y="2413"/>
              <a:ext cx="169" cy="174"/>
            </a:xfrm>
            <a:custGeom>
              <a:avLst/>
              <a:gdLst>
                <a:gd name="T0" fmla="*/ 0 w 169"/>
                <a:gd name="T1" fmla="*/ 174 h 174"/>
                <a:gd name="T2" fmla="*/ 169 w 169"/>
                <a:gd name="T3" fmla="*/ 84 h 174"/>
                <a:gd name="T4" fmla="*/ 0 w 169"/>
                <a:gd name="T5" fmla="*/ 0 h 174"/>
                <a:gd name="T6" fmla="*/ 0 w 169"/>
                <a:gd name="T7" fmla="*/ 174 h 174"/>
                <a:gd name="T8" fmla="*/ 0 60000 65536"/>
                <a:gd name="T9" fmla="*/ 0 60000 65536"/>
                <a:gd name="T10" fmla="*/ 0 60000 65536"/>
                <a:gd name="T11" fmla="*/ 0 60000 65536"/>
                <a:gd name="T12" fmla="*/ 0 w 169"/>
                <a:gd name="T13" fmla="*/ 0 h 174"/>
                <a:gd name="T14" fmla="*/ 169 w 169"/>
                <a:gd name="T15" fmla="*/ 174 h 174"/>
              </a:gdLst>
              <a:ahLst/>
              <a:cxnLst>
                <a:cxn ang="T8">
                  <a:pos x="T0" y="T1"/>
                </a:cxn>
                <a:cxn ang="T9">
                  <a:pos x="T2" y="T3"/>
                </a:cxn>
                <a:cxn ang="T10">
                  <a:pos x="T4" y="T5"/>
                </a:cxn>
                <a:cxn ang="T11">
                  <a:pos x="T6" y="T7"/>
                </a:cxn>
              </a:cxnLst>
              <a:rect l="T12" t="T13" r="T14" b="T15"/>
              <a:pathLst>
                <a:path w="169" h="174">
                  <a:moveTo>
                    <a:pt x="0" y="174"/>
                  </a:moveTo>
                  <a:lnTo>
                    <a:pt x="169" y="84"/>
                  </a:lnTo>
                  <a:lnTo>
                    <a:pt x="0" y="0"/>
                  </a:lnTo>
                  <a:lnTo>
                    <a:pt x="0" y="174"/>
                  </a:lnTo>
                  <a:close/>
                </a:path>
              </a:pathLst>
            </a:custGeom>
            <a:solidFill>
              <a:srgbClr val="000000"/>
            </a:solidFill>
            <a:ln w="9525">
              <a:noFill/>
              <a:round/>
              <a:headEnd/>
              <a:tailEnd/>
            </a:ln>
          </p:spPr>
          <p:txBody>
            <a:bodyPr/>
            <a:lstStyle/>
            <a:p>
              <a:endParaRPr lang="en-US"/>
            </a:p>
          </p:txBody>
        </p:sp>
      </p:grpSp>
      <p:grpSp>
        <p:nvGrpSpPr>
          <p:cNvPr id="4" name="Group 48"/>
          <p:cNvGrpSpPr>
            <a:grpSpLocks/>
          </p:cNvGrpSpPr>
          <p:nvPr/>
        </p:nvGrpSpPr>
        <p:grpSpPr bwMode="auto">
          <a:xfrm>
            <a:off x="4191000" y="4494213"/>
            <a:ext cx="765175" cy="336550"/>
            <a:chOff x="2640" y="2831"/>
            <a:chExt cx="482" cy="212"/>
          </a:xfrm>
        </p:grpSpPr>
        <p:sp>
          <p:nvSpPr>
            <p:cNvPr id="28717" name="Line 49"/>
            <p:cNvSpPr>
              <a:spLocks noChangeShapeType="1"/>
            </p:cNvSpPr>
            <p:nvPr/>
          </p:nvSpPr>
          <p:spPr bwMode="auto">
            <a:xfrm>
              <a:off x="2640" y="2831"/>
              <a:ext cx="334" cy="127"/>
            </a:xfrm>
            <a:prstGeom prst="line">
              <a:avLst/>
            </a:prstGeom>
            <a:noFill/>
            <a:ln w="25400">
              <a:solidFill>
                <a:srgbClr val="000000"/>
              </a:solidFill>
              <a:round/>
              <a:headEnd/>
              <a:tailEnd/>
            </a:ln>
          </p:spPr>
          <p:txBody>
            <a:bodyPr/>
            <a:lstStyle/>
            <a:p>
              <a:endParaRPr lang="en-US"/>
            </a:p>
          </p:txBody>
        </p:sp>
        <p:sp>
          <p:nvSpPr>
            <p:cNvPr id="28718" name="Freeform 50"/>
            <p:cNvSpPr>
              <a:spLocks/>
            </p:cNvSpPr>
            <p:nvPr/>
          </p:nvSpPr>
          <p:spPr bwMode="auto">
            <a:xfrm>
              <a:off x="2931" y="2879"/>
              <a:ext cx="191" cy="164"/>
            </a:xfrm>
            <a:custGeom>
              <a:avLst/>
              <a:gdLst>
                <a:gd name="T0" fmla="*/ 0 w 191"/>
                <a:gd name="T1" fmla="*/ 164 h 164"/>
                <a:gd name="T2" fmla="*/ 191 w 191"/>
                <a:gd name="T3" fmla="*/ 137 h 164"/>
                <a:gd name="T4" fmla="*/ 58 w 191"/>
                <a:gd name="T5" fmla="*/ 0 h 164"/>
                <a:gd name="T6" fmla="*/ 0 w 191"/>
                <a:gd name="T7" fmla="*/ 164 h 164"/>
                <a:gd name="T8" fmla="*/ 0 60000 65536"/>
                <a:gd name="T9" fmla="*/ 0 60000 65536"/>
                <a:gd name="T10" fmla="*/ 0 60000 65536"/>
                <a:gd name="T11" fmla="*/ 0 60000 65536"/>
                <a:gd name="T12" fmla="*/ 0 w 191"/>
                <a:gd name="T13" fmla="*/ 0 h 164"/>
                <a:gd name="T14" fmla="*/ 191 w 191"/>
                <a:gd name="T15" fmla="*/ 164 h 164"/>
              </a:gdLst>
              <a:ahLst/>
              <a:cxnLst>
                <a:cxn ang="T8">
                  <a:pos x="T0" y="T1"/>
                </a:cxn>
                <a:cxn ang="T9">
                  <a:pos x="T2" y="T3"/>
                </a:cxn>
                <a:cxn ang="T10">
                  <a:pos x="T4" y="T5"/>
                </a:cxn>
                <a:cxn ang="T11">
                  <a:pos x="T6" y="T7"/>
                </a:cxn>
              </a:cxnLst>
              <a:rect l="T12" t="T13" r="T14" b="T15"/>
              <a:pathLst>
                <a:path w="191" h="164">
                  <a:moveTo>
                    <a:pt x="0" y="164"/>
                  </a:moveTo>
                  <a:lnTo>
                    <a:pt x="191" y="137"/>
                  </a:lnTo>
                  <a:lnTo>
                    <a:pt x="58" y="0"/>
                  </a:lnTo>
                  <a:lnTo>
                    <a:pt x="0" y="164"/>
                  </a:lnTo>
                  <a:close/>
                </a:path>
              </a:pathLst>
            </a:custGeom>
            <a:solidFill>
              <a:srgbClr val="000000"/>
            </a:solidFill>
            <a:ln w="9525">
              <a:noFill/>
              <a:round/>
              <a:headEnd/>
              <a:tailEnd/>
            </a:ln>
          </p:spPr>
          <p:txBody>
            <a:bodyPr/>
            <a:lstStyle/>
            <a:p>
              <a:endParaRPr lang="en-US"/>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143000" y="609600"/>
            <a:ext cx="7848600" cy="1143000"/>
          </a:xfrm>
        </p:spPr>
        <p:txBody>
          <a:bodyPr rtlCol="0">
            <a:normAutofit fontScale="90000"/>
          </a:bodyPr>
          <a:lstStyle/>
          <a:p>
            <a:pPr eaLnBrk="1" fontAlgn="auto" hangingPunct="1">
              <a:spcAft>
                <a:spcPts val="0"/>
              </a:spcAft>
              <a:defRPr/>
            </a:pPr>
            <a:r>
              <a:rPr lang="en-US" smtClean="0"/>
              <a:t>The Input for P in the Black-Scholes Model</a:t>
            </a:r>
          </a:p>
        </p:txBody>
      </p:sp>
      <p:sp>
        <p:nvSpPr>
          <p:cNvPr id="29699" name="Rectangle 3"/>
          <p:cNvSpPr>
            <a:spLocks noGrp="1" noChangeArrowheads="1"/>
          </p:cNvSpPr>
          <p:nvPr>
            <p:ph idx="1"/>
          </p:nvPr>
        </p:nvSpPr>
        <p:spPr/>
        <p:txBody>
          <a:bodyPr/>
          <a:lstStyle/>
          <a:p>
            <a:pPr eaLnBrk="1" hangingPunct="1"/>
            <a:r>
              <a:rPr lang="en-US" smtClean="0"/>
              <a:t>The input for price is the present value of the project’s expected future cash flows.</a:t>
            </a:r>
          </a:p>
          <a:p>
            <a:pPr eaLnBrk="1" hangingPunct="1"/>
            <a:r>
              <a:rPr lang="en-US" smtClean="0"/>
              <a:t>Based on the previous slides,</a:t>
            </a:r>
          </a:p>
          <a:p>
            <a:pPr algn="ctr" eaLnBrk="1" hangingPunct="1">
              <a:buFont typeface="Wingdings" pitchFamily="2" charset="2"/>
              <a:buNone/>
            </a:pPr>
            <a:r>
              <a:rPr lang="en-US" smtClean="0"/>
              <a:t>P = $67.82.</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smtClean="0"/>
              <a:t>Estimating </a:t>
            </a:r>
            <a:r>
              <a:rPr lang="en-US" smtClean="0">
                <a:latin typeface="Symbol" pitchFamily="18" charset="2"/>
              </a:rPr>
              <a:t>s</a:t>
            </a:r>
            <a:r>
              <a:rPr lang="en-US" baseline="30000" smtClean="0"/>
              <a:t>2</a:t>
            </a:r>
            <a:r>
              <a:rPr lang="en-US" smtClean="0"/>
              <a:t> for the Black-Scholes Model</a:t>
            </a:r>
          </a:p>
        </p:txBody>
      </p:sp>
      <p:sp>
        <p:nvSpPr>
          <p:cNvPr id="30723" name="Rectangle 3"/>
          <p:cNvSpPr>
            <a:spLocks noGrp="1" noChangeArrowheads="1"/>
          </p:cNvSpPr>
          <p:nvPr>
            <p:ph idx="1"/>
          </p:nvPr>
        </p:nvSpPr>
        <p:spPr/>
        <p:txBody>
          <a:bodyPr/>
          <a:lstStyle/>
          <a:p>
            <a:pPr eaLnBrk="1" hangingPunct="1"/>
            <a:r>
              <a:rPr lang="en-US" smtClean="0"/>
              <a:t>For a financial option, </a:t>
            </a:r>
            <a:r>
              <a:rPr lang="en-US" smtClean="0">
                <a:latin typeface="Symbol" pitchFamily="18" charset="2"/>
              </a:rPr>
              <a:t>s</a:t>
            </a:r>
            <a:r>
              <a:rPr lang="en-US" baseline="30000" smtClean="0"/>
              <a:t>2</a:t>
            </a:r>
            <a:r>
              <a:rPr lang="en-US" smtClean="0"/>
              <a:t> is the variance of the stock’s rate of return.</a:t>
            </a:r>
          </a:p>
          <a:p>
            <a:pPr eaLnBrk="1" hangingPunct="1"/>
            <a:r>
              <a:rPr lang="en-US" smtClean="0"/>
              <a:t>For a real option, </a:t>
            </a:r>
            <a:r>
              <a:rPr lang="en-US" smtClean="0">
                <a:latin typeface="Symbol" pitchFamily="18" charset="2"/>
              </a:rPr>
              <a:t>s</a:t>
            </a:r>
            <a:r>
              <a:rPr lang="en-US" baseline="30000" smtClean="0"/>
              <a:t>2</a:t>
            </a:r>
            <a:r>
              <a:rPr lang="en-US" smtClean="0"/>
              <a:t> is the variance of the project’s rate of return.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smtClean="0"/>
              <a:t>Three Ways to Estimate </a:t>
            </a:r>
            <a:r>
              <a:rPr lang="en-US" smtClean="0">
                <a:latin typeface="Symbol" pitchFamily="18" charset="2"/>
              </a:rPr>
              <a:t>s</a:t>
            </a:r>
            <a:r>
              <a:rPr lang="en-US" baseline="30000" smtClean="0"/>
              <a:t>2</a:t>
            </a:r>
            <a:endParaRPr lang="en-US" smtClean="0"/>
          </a:p>
        </p:txBody>
      </p:sp>
      <p:sp>
        <p:nvSpPr>
          <p:cNvPr id="31747" name="Rectangle 3"/>
          <p:cNvSpPr>
            <a:spLocks noGrp="1" noChangeArrowheads="1"/>
          </p:cNvSpPr>
          <p:nvPr>
            <p:ph idx="1"/>
          </p:nvPr>
        </p:nvSpPr>
        <p:spPr/>
        <p:txBody>
          <a:bodyPr/>
          <a:lstStyle/>
          <a:p>
            <a:pPr eaLnBrk="1" hangingPunct="1"/>
            <a:r>
              <a:rPr lang="en-US" smtClean="0"/>
              <a:t>Judgment.</a:t>
            </a:r>
          </a:p>
          <a:p>
            <a:pPr eaLnBrk="1" hangingPunct="1"/>
            <a:r>
              <a:rPr lang="en-US" smtClean="0"/>
              <a:t>The direct approach, using the results from the scenarios.</a:t>
            </a:r>
          </a:p>
          <a:p>
            <a:pPr eaLnBrk="1" hangingPunct="1"/>
            <a:r>
              <a:rPr lang="en-US" smtClean="0"/>
              <a:t>The indirect approach, using the expected distribution of the project’s value.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smtClean="0"/>
              <a:t>Estimating </a:t>
            </a:r>
            <a:r>
              <a:rPr lang="en-US" smtClean="0">
                <a:latin typeface="Symbol" pitchFamily="18" charset="2"/>
              </a:rPr>
              <a:t>s</a:t>
            </a:r>
            <a:r>
              <a:rPr lang="en-US" baseline="30000" smtClean="0"/>
              <a:t>2</a:t>
            </a:r>
            <a:r>
              <a:rPr lang="en-US" smtClean="0"/>
              <a:t> with Judgment</a:t>
            </a:r>
          </a:p>
        </p:txBody>
      </p:sp>
      <p:sp>
        <p:nvSpPr>
          <p:cNvPr id="32771" name="Rectangle 3"/>
          <p:cNvSpPr>
            <a:spLocks noGrp="1" noChangeArrowheads="1"/>
          </p:cNvSpPr>
          <p:nvPr>
            <p:ph idx="1"/>
          </p:nvPr>
        </p:nvSpPr>
        <p:spPr>
          <a:xfrm>
            <a:off x="609600" y="1981200"/>
            <a:ext cx="8001000" cy="4114800"/>
          </a:xfrm>
        </p:spPr>
        <p:txBody>
          <a:bodyPr/>
          <a:lstStyle/>
          <a:p>
            <a:pPr eaLnBrk="1" hangingPunct="1"/>
            <a:r>
              <a:rPr lang="en-US" smtClean="0"/>
              <a:t>The typical stock has </a:t>
            </a:r>
            <a:r>
              <a:rPr lang="en-US" smtClean="0">
                <a:latin typeface="Symbol" pitchFamily="18" charset="2"/>
              </a:rPr>
              <a:t>s</a:t>
            </a:r>
            <a:r>
              <a:rPr lang="en-US" baseline="30000" smtClean="0"/>
              <a:t>2</a:t>
            </a:r>
            <a:r>
              <a:rPr lang="en-US" smtClean="0"/>
              <a:t> of about 12%.</a:t>
            </a:r>
          </a:p>
          <a:p>
            <a:pPr eaLnBrk="1" hangingPunct="1"/>
            <a:r>
              <a:rPr lang="en-US" smtClean="0"/>
              <a:t>A project should be riskier than the firm as a whole, since the firm is a portfolio of projects.</a:t>
            </a:r>
          </a:p>
          <a:p>
            <a:pPr eaLnBrk="1" hangingPunct="1"/>
            <a:r>
              <a:rPr lang="en-US" smtClean="0"/>
              <a:t>The company in this example has </a:t>
            </a:r>
            <a:r>
              <a:rPr lang="en-US" smtClean="0">
                <a:latin typeface="Symbol" pitchFamily="18" charset="2"/>
              </a:rPr>
              <a:t>s</a:t>
            </a:r>
            <a:r>
              <a:rPr lang="en-US" baseline="30000" smtClean="0"/>
              <a:t>2</a:t>
            </a:r>
            <a:r>
              <a:rPr lang="en-US" smtClean="0"/>
              <a:t> = 10%, so we might expect the project to have </a:t>
            </a:r>
            <a:r>
              <a:rPr lang="en-US" smtClean="0">
                <a:latin typeface="Symbol" pitchFamily="18" charset="2"/>
              </a:rPr>
              <a:t>s</a:t>
            </a:r>
            <a:r>
              <a:rPr lang="en-US" baseline="30000" smtClean="0"/>
              <a:t>2</a:t>
            </a:r>
            <a:r>
              <a:rPr lang="en-US" smtClean="0"/>
              <a:t> between 12% and 19%.</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smtClean="0"/>
              <a:t>Estimating </a:t>
            </a:r>
            <a:r>
              <a:rPr lang="en-US" smtClean="0">
                <a:latin typeface="Symbol" pitchFamily="18" charset="2"/>
              </a:rPr>
              <a:t>s</a:t>
            </a:r>
            <a:r>
              <a:rPr lang="en-US" baseline="30000" smtClean="0"/>
              <a:t>2</a:t>
            </a:r>
            <a:r>
              <a:rPr lang="en-US" smtClean="0"/>
              <a:t> with the Direct Approach</a:t>
            </a:r>
          </a:p>
        </p:txBody>
      </p:sp>
      <p:sp>
        <p:nvSpPr>
          <p:cNvPr id="33795" name="Rectangle 3"/>
          <p:cNvSpPr>
            <a:spLocks noGrp="1" noChangeArrowheads="1"/>
          </p:cNvSpPr>
          <p:nvPr>
            <p:ph idx="1"/>
          </p:nvPr>
        </p:nvSpPr>
        <p:spPr>
          <a:xfrm>
            <a:off x="609600" y="1981200"/>
            <a:ext cx="8001000" cy="4114800"/>
          </a:xfrm>
        </p:spPr>
        <p:txBody>
          <a:bodyPr/>
          <a:lstStyle/>
          <a:p>
            <a:pPr eaLnBrk="1" hangingPunct="1"/>
            <a:r>
              <a:rPr lang="en-US" smtClean="0"/>
              <a:t>Use the previous scenario analysis to estimate the return from the present until the option must be exercised.  Do this for each scenario</a:t>
            </a:r>
          </a:p>
          <a:p>
            <a:pPr eaLnBrk="1" hangingPunct="1"/>
            <a:r>
              <a:rPr lang="en-US" smtClean="0"/>
              <a:t>Find the variance of these returns, given the probability of each scenario.</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smtClean="0"/>
              <a:t>Find Returns from the Present until the Option Expires</a:t>
            </a:r>
          </a:p>
        </p:txBody>
      </p:sp>
      <p:sp>
        <p:nvSpPr>
          <p:cNvPr id="34819" name="Text Box 3"/>
          <p:cNvSpPr txBox="1">
            <a:spLocks noChangeArrowheads="1"/>
          </p:cNvSpPr>
          <p:nvPr/>
        </p:nvSpPr>
        <p:spPr bwMode="auto">
          <a:xfrm>
            <a:off x="1371600" y="5486400"/>
            <a:ext cx="6858000" cy="781050"/>
          </a:xfrm>
          <a:prstGeom prst="rect">
            <a:avLst/>
          </a:prstGeom>
          <a:noFill/>
          <a:ln w="19050">
            <a:solidFill>
              <a:schemeClr val="tx1"/>
            </a:solidFill>
            <a:miter lim="800000"/>
            <a:headEnd/>
            <a:tailEnd/>
          </a:ln>
        </p:spPr>
        <p:txBody>
          <a:bodyPr>
            <a:spAutoFit/>
          </a:bodyPr>
          <a:lstStyle/>
          <a:p>
            <a:pPr eaLnBrk="0" hangingPunct="0">
              <a:spcBef>
                <a:spcPct val="20000"/>
              </a:spcBef>
            </a:pPr>
            <a:r>
              <a:rPr lang="en-US" sz="2000" b="1" dirty="0">
                <a:solidFill>
                  <a:schemeClr val="tx1"/>
                </a:solidFill>
                <a:latin typeface="Arial" charset="0"/>
              </a:rPr>
              <a:t>Example: 65.0% = ($111.91- $67.82) / $67.82.</a:t>
            </a:r>
          </a:p>
          <a:p>
            <a:pPr eaLnBrk="0" hangingPunct="0">
              <a:spcBef>
                <a:spcPct val="20000"/>
              </a:spcBef>
            </a:pPr>
            <a:r>
              <a:rPr lang="en-US" sz="2000" b="1" dirty="0">
                <a:solidFill>
                  <a:schemeClr val="tx1"/>
                </a:solidFill>
                <a:latin typeface="Arial" charset="0"/>
              </a:rPr>
              <a:t>See </a:t>
            </a:r>
            <a:r>
              <a:rPr lang="en-US" sz="2000" b="1" i="1" dirty="0" smtClean="0">
                <a:solidFill>
                  <a:schemeClr val="tx1"/>
                </a:solidFill>
                <a:latin typeface="Arial" charset="0"/>
              </a:rPr>
              <a:t>Mini </a:t>
            </a:r>
            <a:r>
              <a:rPr lang="en-US" sz="2000" b="1" i="1" dirty="0">
                <a:solidFill>
                  <a:schemeClr val="tx1"/>
                </a:solidFill>
                <a:latin typeface="Arial" charset="0"/>
              </a:rPr>
              <a:t>Case.xls</a:t>
            </a:r>
            <a:r>
              <a:rPr lang="en-US" sz="2000" b="1" dirty="0">
                <a:solidFill>
                  <a:schemeClr val="tx1"/>
                </a:solidFill>
                <a:latin typeface="Arial" charset="0"/>
              </a:rPr>
              <a:t> for calculations.</a:t>
            </a:r>
            <a:endParaRPr lang="en-US" sz="2400" b="1" dirty="0">
              <a:solidFill>
                <a:schemeClr val="tx1"/>
              </a:solidFill>
              <a:latin typeface="Times New Roman" pitchFamily="18" charset="0"/>
            </a:endParaRPr>
          </a:p>
        </p:txBody>
      </p:sp>
      <p:sp>
        <p:nvSpPr>
          <p:cNvPr id="34820" name="Rectangle 4"/>
          <p:cNvSpPr>
            <a:spLocks noChangeArrowheads="1"/>
          </p:cNvSpPr>
          <p:nvPr/>
        </p:nvSpPr>
        <p:spPr bwMode="auto">
          <a:xfrm>
            <a:off x="1371600" y="1905000"/>
            <a:ext cx="6400800" cy="3321050"/>
          </a:xfrm>
          <a:prstGeom prst="rect">
            <a:avLst/>
          </a:prstGeom>
          <a:noFill/>
          <a:ln w="38100">
            <a:solidFill>
              <a:schemeClr val="tx1"/>
            </a:solidFill>
            <a:miter lim="800000"/>
            <a:headEnd/>
            <a:tailEnd/>
          </a:ln>
        </p:spPr>
        <p:txBody>
          <a:bodyPr/>
          <a:lstStyle/>
          <a:p>
            <a:pPr>
              <a:lnSpc>
                <a:spcPct val="90000"/>
              </a:lnSpc>
            </a:pPr>
            <a:endParaRPr lang="en-US"/>
          </a:p>
        </p:txBody>
      </p:sp>
      <p:sp>
        <p:nvSpPr>
          <p:cNvPr id="34821" name="Rectangle 5"/>
          <p:cNvSpPr>
            <a:spLocks noChangeArrowheads="1"/>
          </p:cNvSpPr>
          <p:nvPr/>
        </p:nvSpPr>
        <p:spPr bwMode="auto">
          <a:xfrm>
            <a:off x="1722438" y="1965325"/>
            <a:ext cx="641350" cy="496888"/>
          </a:xfrm>
          <a:prstGeom prst="rect">
            <a:avLst/>
          </a:prstGeom>
          <a:noFill/>
          <a:ln w="9525">
            <a:noFill/>
            <a:miter lim="800000"/>
            <a:headEnd/>
            <a:tailEnd/>
          </a:ln>
        </p:spPr>
        <p:txBody>
          <a:bodyPr wrap="none" lIns="0" tIns="0" rIns="0" bIns="0">
            <a:spAutoFit/>
          </a:bodyPr>
          <a:lstStyle/>
          <a:p>
            <a:pPr eaLnBrk="0" hangingPunct="0"/>
            <a:r>
              <a:rPr lang="en-US" sz="2800" b="1">
                <a:solidFill>
                  <a:srgbClr val="800000"/>
                </a:solidFill>
                <a:latin typeface="Times New Roman" pitchFamily="18" charset="0"/>
              </a:rPr>
              <a:t>PV</a:t>
            </a:r>
            <a:endParaRPr lang="en-US" sz="2400">
              <a:solidFill>
                <a:schemeClr val="tx1"/>
              </a:solidFill>
              <a:latin typeface="Times New Roman" pitchFamily="18" charset="0"/>
            </a:endParaRPr>
          </a:p>
        </p:txBody>
      </p:sp>
      <p:sp>
        <p:nvSpPr>
          <p:cNvPr id="34822" name="Rectangle 6"/>
          <p:cNvSpPr>
            <a:spLocks noChangeArrowheads="1"/>
          </p:cNvSpPr>
          <p:nvPr/>
        </p:nvSpPr>
        <p:spPr bwMode="auto">
          <a:xfrm>
            <a:off x="2192338" y="2144713"/>
            <a:ext cx="482600" cy="288925"/>
          </a:xfrm>
          <a:prstGeom prst="rect">
            <a:avLst/>
          </a:prstGeom>
          <a:noFill/>
          <a:ln w="9525">
            <a:noFill/>
            <a:miter lim="800000"/>
            <a:headEnd/>
            <a:tailEnd/>
          </a:ln>
        </p:spPr>
        <p:txBody>
          <a:bodyPr wrap="none" lIns="0" tIns="0" rIns="0" bIns="0">
            <a:spAutoFit/>
          </a:bodyPr>
          <a:lstStyle/>
          <a:p>
            <a:pPr eaLnBrk="0" hangingPunct="0"/>
            <a:r>
              <a:rPr lang="en-US" sz="1900" b="1">
                <a:solidFill>
                  <a:srgbClr val="800000"/>
                </a:solidFill>
                <a:latin typeface="Times New Roman" pitchFamily="18" charset="0"/>
              </a:rPr>
              <a:t>2003</a:t>
            </a:r>
            <a:endParaRPr lang="en-US" sz="2400">
              <a:solidFill>
                <a:schemeClr val="tx1"/>
              </a:solidFill>
              <a:latin typeface="Times New Roman" pitchFamily="18" charset="0"/>
            </a:endParaRPr>
          </a:p>
        </p:txBody>
      </p:sp>
      <p:sp>
        <p:nvSpPr>
          <p:cNvPr id="34823" name="Rectangle 7"/>
          <p:cNvSpPr>
            <a:spLocks noChangeArrowheads="1"/>
          </p:cNvSpPr>
          <p:nvPr/>
        </p:nvSpPr>
        <p:spPr bwMode="auto">
          <a:xfrm>
            <a:off x="4905375" y="1965325"/>
            <a:ext cx="641350" cy="496888"/>
          </a:xfrm>
          <a:prstGeom prst="rect">
            <a:avLst/>
          </a:prstGeom>
          <a:noFill/>
          <a:ln w="9525">
            <a:noFill/>
            <a:miter lim="800000"/>
            <a:headEnd/>
            <a:tailEnd/>
          </a:ln>
        </p:spPr>
        <p:txBody>
          <a:bodyPr wrap="none" lIns="0" tIns="0" rIns="0" bIns="0">
            <a:spAutoFit/>
          </a:bodyPr>
          <a:lstStyle/>
          <a:p>
            <a:pPr eaLnBrk="0" hangingPunct="0"/>
            <a:r>
              <a:rPr lang="en-US" sz="2800" b="1">
                <a:solidFill>
                  <a:srgbClr val="800000"/>
                </a:solidFill>
                <a:latin typeface="Times New Roman" pitchFamily="18" charset="0"/>
              </a:rPr>
              <a:t>PV</a:t>
            </a:r>
            <a:endParaRPr lang="en-US" sz="2400">
              <a:solidFill>
                <a:schemeClr val="tx1"/>
              </a:solidFill>
              <a:latin typeface="Times New Roman" pitchFamily="18" charset="0"/>
            </a:endParaRPr>
          </a:p>
        </p:txBody>
      </p:sp>
      <p:sp>
        <p:nvSpPr>
          <p:cNvPr id="34824" name="Rectangle 8"/>
          <p:cNvSpPr>
            <a:spLocks noChangeArrowheads="1"/>
          </p:cNvSpPr>
          <p:nvPr/>
        </p:nvSpPr>
        <p:spPr bwMode="auto">
          <a:xfrm>
            <a:off x="5376863" y="2144713"/>
            <a:ext cx="482600" cy="288925"/>
          </a:xfrm>
          <a:prstGeom prst="rect">
            <a:avLst/>
          </a:prstGeom>
          <a:noFill/>
          <a:ln w="9525">
            <a:noFill/>
            <a:miter lim="800000"/>
            <a:headEnd/>
            <a:tailEnd/>
          </a:ln>
        </p:spPr>
        <p:txBody>
          <a:bodyPr wrap="none" lIns="0" tIns="0" rIns="0" bIns="0">
            <a:spAutoFit/>
          </a:bodyPr>
          <a:lstStyle/>
          <a:p>
            <a:pPr eaLnBrk="0" hangingPunct="0"/>
            <a:r>
              <a:rPr lang="en-US" sz="1900" b="1">
                <a:solidFill>
                  <a:srgbClr val="800000"/>
                </a:solidFill>
                <a:latin typeface="Times New Roman" pitchFamily="18" charset="0"/>
              </a:rPr>
              <a:t>2004</a:t>
            </a:r>
            <a:endParaRPr lang="en-US" sz="2400">
              <a:solidFill>
                <a:schemeClr val="tx1"/>
              </a:solidFill>
              <a:latin typeface="Times New Roman" pitchFamily="18" charset="0"/>
            </a:endParaRPr>
          </a:p>
        </p:txBody>
      </p:sp>
      <p:sp>
        <p:nvSpPr>
          <p:cNvPr id="34825" name="Rectangle 9"/>
          <p:cNvSpPr>
            <a:spLocks noChangeArrowheads="1"/>
          </p:cNvSpPr>
          <p:nvPr/>
        </p:nvSpPr>
        <p:spPr bwMode="auto">
          <a:xfrm>
            <a:off x="6429375" y="1922463"/>
            <a:ext cx="1274763" cy="496887"/>
          </a:xfrm>
          <a:prstGeom prst="rect">
            <a:avLst/>
          </a:prstGeom>
          <a:noFill/>
          <a:ln w="9525">
            <a:noFill/>
            <a:miter lim="800000"/>
            <a:headEnd/>
            <a:tailEnd/>
          </a:ln>
        </p:spPr>
        <p:txBody>
          <a:bodyPr wrap="none" lIns="0" tIns="0" rIns="0" bIns="0">
            <a:spAutoFit/>
          </a:bodyPr>
          <a:lstStyle/>
          <a:p>
            <a:pPr eaLnBrk="0" hangingPunct="0"/>
            <a:r>
              <a:rPr lang="en-US" sz="2800" b="1">
                <a:solidFill>
                  <a:srgbClr val="800000"/>
                </a:solidFill>
                <a:latin typeface="Times New Roman" pitchFamily="18" charset="0"/>
              </a:rPr>
              <a:t>Return</a:t>
            </a:r>
            <a:endParaRPr lang="en-US" sz="2400">
              <a:solidFill>
                <a:schemeClr val="tx1"/>
              </a:solidFill>
              <a:latin typeface="Times New Roman" pitchFamily="18" charset="0"/>
            </a:endParaRPr>
          </a:p>
        </p:txBody>
      </p:sp>
      <p:sp>
        <p:nvSpPr>
          <p:cNvPr id="34826" name="Rectangle 10"/>
          <p:cNvSpPr>
            <a:spLocks noChangeArrowheads="1"/>
          </p:cNvSpPr>
          <p:nvPr/>
        </p:nvSpPr>
        <p:spPr bwMode="auto">
          <a:xfrm>
            <a:off x="4794250" y="2914650"/>
            <a:ext cx="1377950" cy="496888"/>
          </a:xfrm>
          <a:prstGeom prst="rect">
            <a:avLst/>
          </a:prstGeom>
          <a:noFill/>
          <a:ln w="9525">
            <a:noFill/>
            <a:miter lim="800000"/>
            <a:headEnd/>
            <a:tailEnd/>
          </a:ln>
        </p:spPr>
        <p:txBody>
          <a:bodyPr wrap="none" lIns="0" tIns="0" rIns="0" bIns="0">
            <a:spAutoFit/>
          </a:bodyPr>
          <a:lstStyle/>
          <a:p>
            <a:pPr eaLnBrk="0" hangingPunct="0"/>
            <a:r>
              <a:rPr lang="en-US" sz="2800" b="1">
                <a:solidFill>
                  <a:srgbClr val="000080"/>
                </a:solidFill>
                <a:latin typeface="Times New Roman" pitchFamily="18" charset="0"/>
              </a:rPr>
              <a:t>$111.91</a:t>
            </a:r>
            <a:endParaRPr lang="en-US" sz="2400">
              <a:solidFill>
                <a:schemeClr val="tx1"/>
              </a:solidFill>
              <a:latin typeface="Times New Roman" pitchFamily="18" charset="0"/>
            </a:endParaRPr>
          </a:p>
        </p:txBody>
      </p:sp>
      <p:sp>
        <p:nvSpPr>
          <p:cNvPr id="34827" name="Rectangle 11"/>
          <p:cNvSpPr>
            <a:spLocks noChangeArrowheads="1"/>
          </p:cNvSpPr>
          <p:nvPr/>
        </p:nvSpPr>
        <p:spPr bwMode="auto">
          <a:xfrm>
            <a:off x="6684963" y="2914650"/>
            <a:ext cx="1181100" cy="496888"/>
          </a:xfrm>
          <a:prstGeom prst="rect">
            <a:avLst/>
          </a:prstGeom>
          <a:noFill/>
          <a:ln w="9525">
            <a:noFill/>
            <a:miter lim="800000"/>
            <a:headEnd/>
            <a:tailEnd/>
          </a:ln>
        </p:spPr>
        <p:txBody>
          <a:bodyPr wrap="none" lIns="0" tIns="0" rIns="0" bIns="0">
            <a:spAutoFit/>
          </a:bodyPr>
          <a:lstStyle/>
          <a:p>
            <a:pPr eaLnBrk="0" hangingPunct="0"/>
            <a:r>
              <a:rPr lang="en-US" sz="2800" b="1">
                <a:solidFill>
                  <a:srgbClr val="0000FF"/>
                </a:solidFill>
                <a:latin typeface="Times New Roman" pitchFamily="18" charset="0"/>
              </a:rPr>
              <a:t>65.0%</a:t>
            </a:r>
            <a:endParaRPr lang="en-US" sz="2400">
              <a:solidFill>
                <a:schemeClr val="tx1"/>
              </a:solidFill>
              <a:latin typeface="Times New Roman" pitchFamily="18" charset="0"/>
            </a:endParaRPr>
          </a:p>
        </p:txBody>
      </p:sp>
      <p:sp>
        <p:nvSpPr>
          <p:cNvPr id="34828" name="Rectangle 12"/>
          <p:cNvSpPr>
            <a:spLocks noChangeArrowheads="1"/>
          </p:cNvSpPr>
          <p:nvPr/>
        </p:nvSpPr>
        <p:spPr bwMode="auto">
          <a:xfrm>
            <a:off x="3040063" y="3454400"/>
            <a:ext cx="736600" cy="385763"/>
          </a:xfrm>
          <a:prstGeom prst="rect">
            <a:avLst/>
          </a:prstGeom>
          <a:noFill/>
          <a:ln w="9525">
            <a:noFill/>
            <a:miter lim="800000"/>
            <a:headEnd/>
            <a:tailEnd/>
          </a:ln>
        </p:spPr>
        <p:txBody>
          <a:bodyPr wrap="none" lIns="0" tIns="0" rIns="0" bIns="0">
            <a:spAutoFit/>
          </a:bodyPr>
          <a:lstStyle/>
          <a:p>
            <a:pPr eaLnBrk="0" hangingPunct="0"/>
            <a:r>
              <a:rPr lang="en-US" sz="2200" b="1">
                <a:solidFill>
                  <a:srgbClr val="000000"/>
                </a:solidFill>
                <a:latin typeface="Times New Roman" pitchFamily="18" charset="0"/>
              </a:rPr>
              <a:t>High</a:t>
            </a:r>
            <a:endParaRPr lang="en-US" sz="2400">
              <a:solidFill>
                <a:schemeClr val="tx1"/>
              </a:solidFill>
              <a:latin typeface="Times New Roman" pitchFamily="18" charset="0"/>
            </a:endParaRPr>
          </a:p>
        </p:txBody>
      </p:sp>
      <p:sp>
        <p:nvSpPr>
          <p:cNvPr id="34829" name="Rectangle 13"/>
          <p:cNvSpPr>
            <a:spLocks noChangeArrowheads="1"/>
          </p:cNvSpPr>
          <p:nvPr/>
        </p:nvSpPr>
        <p:spPr bwMode="auto">
          <a:xfrm>
            <a:off x="1704975" y="3840163"/>
            <a:ext cx="1189038" cy="496887"/>
          </a:xfrm>
          <a:prstGeom prst="rect">
            <a:avLst/>
          </a:prstGeom>
          <a:noFill/>
          <a:ln w="9525">
            <a:noFill/>
            <a:miter lim="800000"/>
            <a:headEnd/>
            <a:tailEnd/>
          </a:ln>
        </p:spPr>
        <p:txBody>
          <a:bodyPr wrap="none" lIns="0" tIns="0" rIns="0" bIns="0">
            <a:spAutoFit/>
          </a:bodyPr>
          <a:lstStyle/>
          <a:p>
            <a:pPr eaLnBrk="0" hangingPunct="0"/>
            <a:r>
              <a:rPr lang="en-US" sz="2800" b="1">
                <a:solidFill>
                  <a:srgbClr val="000080"/>
                </a:solidFill>
                <a:latin typeface="Times New Roman" pitchFamily="18" charset="0"/>
              </a:rPr>
              <a:t>$67.82</a:t>
            </a:r>
            <a:endParaRPr lang="en-US" sz="2400">
              <a:solidFill>
                <a:schemeClr val="tx1"/>
              </a:solidFill>
              <a:latin typeface="Times New Roman" pitchFamily="18" charset="0"/>
            </a:endParaRPr>
          </a:p>
        </p:txBody>
      </p:sp>
      <p:sp>
        <p:nvSpPr>
          <p:cNvPr id="34830" name="Rectangle 14"/>
          <p:cNvSpPr>
            <a:spLocks noChangeArrowheads="1"/>
          </p:cNvSpPr>
          <p:nvPr/>
        </p:nvSpPr>
        <p:spPr bwMode="auto">
          <a:xfrm>
            <a:off x="3040063" y="3916363"/>
            <a:ext cx="1155700" cy="385762"/>
          </a:xfrm>
          <a:prstGeom prst="rect">
            <a:avLst/>
          </a:prstGeom>
          <a:noFill/>
          <a:ln w="9525">
            <a:noFill/>
            <a:miter lim="800000"/>
            <a:headEnd/>
            <a:tailEnd/>
          </a:ln>
        </p:spPr>
        <p:txBody>
          <a:bodyPr wrap="none" lIns="0" tIns="0" rIns="0" bIns="0">
            <a:spAutoFit/>
          </a:bodyPr>
          <a:lstStyle/>
          <a:p>
            <a:pPr eaLnBrk="0" hangingPunct="0"/>
            <a:r>
              <a:rPr lang="en-US" sz="2200" b="1">
                <a:solidFill>
                  <a:srgbClr val="000000"/>
                </a:solidFill>
                <a:latin typeface="Times New Roman" pitchFamily="18" charset="0"/>
              </a:rPr>
              <a:t>Average</a:t>
            </a:r>
            <a:endParaRPr lang="en-US" sz="2400">
              <a:solidFill>
                <a:schemeClr val="tx1"/>
              </a:solidFill>
              <a:latin typeface="Times New Roman" pitchFamily="18" charset="0"/>
            </a:endParaRPr>
          </a:p>
        </p:txBody>
      </p:sp>
      <p:sp>
        <p:nvSpPr>
          <p:cNvPr id="34831" name="Rectangle 15"/>
          <p:cNvSpPr>
            <a:spLocks noChangeArrowheads="1"/>
          </p:cNvSpPr>
          <p:nvPr/>
        </p:nvSpPr>
        <p:spPr bwMode="auto">
          <a:xfrm>
            <a:off x="4887913" y="3840163"/>
            <a:ext cx="1189037" cy="496887"/>
          </a:xfrm>
          <a:prstGeom prst="rect">
            <a:avLst/>
          </a:prstGeom>
          <a:noFill/>
          <a:ln w="9525">
            <a:noFill/>
            <a:miter lim="800000"/>
            <a:headEnd/>
            <a:tailEnd/>
          </a:ln>
        </p:spPr>
        <p:txBody>
          <a:bodyPr wrap="none" lIns="0" tIns="0" rIns="0" bIns="0">
            <a:spAutoFit/>
          </a:bodyPr>
          <a:lstStyle/>
          <a:p>
            <a:pPr eaLnBrk="0" hangingPunct="0"/>
            <a:r>
              <a:rPr lang="en-US" sz="2800" b="1">
                <a:solidFill>
                  <a:srgbClr val="000080"/>
                </a:solidFill>
                <a:latin typeface="Times New Roman" pitchFamily="18" charset="0"/>
              </a:rPr>
              <a:t>$74.61</a:t>
            </a:r>
            <a:endParaRPr lang="en-US" sz="2400">
              <a:solidFill>
                <a:schemeClr val="tx1"/>
              </a:solidFill>
              <a:latin typeface="Times New Roman" pitchFamily="18" charset="0"/>
            </a:endParaRPr>
          </a:p>
        </p:txBody>
      </p:sp>
      <p:sp>
        <p:nvSpPr>
          <p:cNvPr id="34832" name="Rectangle 16"/>
          <p:cNvSpPr>
            <a:spLocks noChangeArrowheads="1"/>
          </p:cNvSpPr>
          <p:nvPr/>
        </p:nvSpPr>
        <p:spPr bwMode="auto">
          <a:xfrm>
            <a:off x="6684963" y="3840163"/>
            <a:ext cx="1181100" cy="496887"/>
          </a:xfrm>
          <a:prstGeom prst="rect">
            <a:avLst/>
          </a:prstGeom>
          <a:noFill/>
          <a:ln w="9525">
            <a:noFill/>
            <a:miter lim="800000"/>
            <a:headEnd/>
            <a:tailEnd/>
          </a:ln>
        </p:spPr>
        <p:txBody>
          <a:bodyPr wrap="none" lIns="0" tIns="0" rIns="0" bIns="0">
            <a:spAutoFit/>
          </a:bodyPr>
          <a:lstStyle/>
          <a:p>
            <a:pPr eaLnBrk="0" hangingPunct="0"/>
            <a:r>
              <a:rPr lang="en-US" sz="2800" b="1">
                <a:solidFill>
                  <a:srgbClr val="0000FF"/>
                </a:solidFill>
                <a:latin typeface="Times New Roman" pitchFamily="18" charset="0"/>
              </a:rPr>
              <a:t>10.0%</a:t>
            </a:r>
            <a:endParaRPr lang="en-US" sz="2400">
              <a:solidFill>
                <a:schemeClr val="tx1"/>
              </a:solidFill>
              <a:latin typeface="Times New Roman" pitchFamily="18" charset="0"/>
            </a:endParaRPr>
          </a:p>
        </p:txBody>
      </p:sp>
      <p:sp>
        <p:nvSpPr>
          <p:cNvPr id="34833" name="Rectangle 17"/>
          <p:cNvSpPr>
            <a:spLocks noChangeArrowheads="1"/>
          </p:cNvSpPr>
          <p:nvPr/>
        </p:nvSpPr>
        <p:spPr bwMode="auto">
          <a:xfrm>
            <a:off x="3040063" y="4378325"/>
            <a:ext cx="676275" cy="385763"/>
          </a:xfrm>
          <a:prstGeom prst="rect">
            <a:avLst/>
          </a:prstGeom>
          <a:noFill/>
          <a:ln w="9525">
            <a:noFill/>
            <a:miter lim="800000"/>
            <a:headEnd/>
            <a:tailEnd/>
          </a:ln>
        </p:spPr>
        <p:txBody>
          <a:bodyPr wrap="none" lIns="0" tIns="0" rIns="0" bIns="0">
            <a:spAutoFit/>
          </a:bodyPr>
          <a:lstStyle/>
          <a:p>
            <a:pPr eaLnBrk="0" hangingPunct="0"/>
            <a:r>
              <a:rPr lang="en-US" sz="2200" b="1">
                <a:solidFill>
                  <a:srgbClr val="000000"/>
                </a:solidFill>
                <a:latin typeface="Times New Roman" pitchFamily="18" charset="0"/>
              </a:rPr>
              <a:t>Low</a:t>
            </a:r>
            <a:endParaRPr lang="en-US" sz="2400">
              <a:solidFill>
                <a:schemeClr val="tx1"/>
              </a:solidFill>
              <a:latin typeface="Times New Roman" pitchFamily="18" charset="0"/>
            </a:endParaRPr>
          </a:p>
        </p:txBody>
      </p:sp>
      <p:sp>
        <p:nvSpPr>
          <p:cNvPr id="34834" name="Rectangle 18"/>
          <p:cNvSpPr>
            <a:spLocks noChangeArrowheads="1"/>
          </p:cNvSpPr>
          <p:nvPr/>
        </p:nvSpPr>
        <p:spPr bwMode="auto">
          <a:xfrm>
            <a:off x="4887913" y="4764088"/>
            <a:ext cx="1189037" cy="496887"/>
          </a:xfrm>
          <a:prstGeom prst="rect">
            <a:avLst/>
          </a:prstGeom>
          <a:noFill/>
          <a:ln w="9525">
            <a:noFill/>
            <a:miter lim="800000"/>
            <a:headEnd/>
            <a:tailEnd/>
          </a:ln>
        </p:spPr>
        <p:txBody>
          <a:bodyPr wrap="none" lIns="0" tIns="0" rIns="0" bIns="0">
            <a:spAutoFit/>
          </a:bodyPr>
          <a:lstStyle/>
          <a:p>
            <a:pPr eaLnBrk="0" hangingPunct="0"/>
            <a:r>
              <a:rPr lang="en-US" sz="2800" b="1">
                <a:solidFill>
                  <a:srgbClr val="000080"/>
                </a:solidFill>
                <a:latin typeface="Times New Roman" pitchFamily="18" charset="0"/>
              </a:rPr>
              <a:t>$37.30</a:t>
            </a:r>
            <a:endParaRPr lang="en-US" sz="2400">
              <a:solidFill>
                <a:schemeClr val="tx1"/>
              </a:solidFill>
              <a:latin typeface="Times New Roman" pitchFamily="18" charset="0"/>
            </a:endParaRPr>
          </a:p>
        </p:txBody>
      </p:sp>
      <p:sp>
        <p:nvSpPr>
          <p:cNvPr id="34835" name="Rectangle 19"/>
          <p:cNvSpPr>
            <a:spLocks noChangeArrowheads="1"/>
          </p:cNvSpPr>
          <p:nvPr/>
        </p:nvSpPr>
        <p:spPr bwMode="auto">
          <a:xfrm>
            <a:off x="6565900" y="4764088"/>
            <a:ext cx="1300163" cy="496887"/>
          </a:xfrm>
          <a:prstGeom prst="rect">
            <a:avLst/>
          </a:prstGeom>
          <a:noFill/>
          <a:ln w="9525">
            <a:noFill/>
            <a:miter lim="800000"/>
            <a:headEnd/>
            <a:tailEnd/>
          </a:ln>
        </p:spPr>
        <p:txBody>
          <a:bodyPr wrap="none" lIns="0" tIns="0" rIns="0" bIns="0">
            <a:spAutoFit/>
          </a:bodyPr>
          <a:lstStyle/>
          <a:p>
            <a:pPr eaLnBrk="0" hangingPunct="0"/>
            <a:r>
              <a:rPr lang="en-US" sz="2800" b="1">
                <a:solidFill>
                  <a:srgbClr val="0000FF"/>
                </a:solidFill>
                <a:latin typeface="Times New Roman" pitchFamily="18" charset="0"/>
              </a:rPr>
              <a:t>-45.0%</a:t>
            </a:r>
            <a:endParaRPr lang="en-US" sz="2400">
              <a:solidFill>
                <a:schemeClr val="tx1"/>
              </a:solidFill>
              <a:latin typeface="Times New Roman" pitchFamily="18" charset="0"/>
            </a:endParaRPr>
          </a:p>
        </p:txBody>
      </p:sp>
      <p:sp>
        <p:nvSpPr>
          <p:cNvPr id="34836" name="Line 20"/>
          <p:cNvSpPr>
            <a:spLocks noChangeShapeType="1"/>
          </p:cNvSpPr>
          <p:nvPr/>
        </p:nvSpPr>
        <p:spPr bwMode="auto">
          <a:xfrm>
            <a:off x="4554538" y="2881313"/>
            <a:ext cx="1587" cy="495300"/>
          </a:xfrm>
          <a:prstGeom prst="line">
            <a:avLst/>
          </a:prstGeom>
          <a:noFill/>
          <a:ln w="0">
            <a:solidFill>
              <a:srgbClr val="000000"/>
            </a:solidFill>
            <a:round/>
            <a:headEnd/>
            <a:tailEnd/>
          </a:ln>
        </p:spPr>
        <p:txBody>
          <a:bodyPr/>
          <a:lstStyle/>
          <a:p>
            <a:endParaRPr lang="en-US"/>
          </a:p>
        </p:txBody>
      </p:sp>
      <p:sp>
        <p:nvSpPr>
          <p:cNvPr id="34837" name="Rectangle 21"/>
          <p:cNvSpPr>
            <a:spLocks noChangeArrowheads="1"/>
          </p:cNvSpPr>
          <p:nvPr/>
        </p:nvSpPr>
        <p:spPr bwMode="auto">
          <a:xfrm>
            <a:off x="4554538" y="2881313"/>
            <a:ext cx="34925" cy="495300"/>
          </a:xfrm>
          <a:prstGeom prst="rect">
            <a:avLst/>
          </a:prstGeom>
          <a:solidFill>
            <a:srgbClr val="000000"/>
          </a:solidFill>
          <a:ln w="9525">
            <a:noFill/>
            <a:miter lim="800000"/>
            <a:headEnd/>
            <a:tailEnd/>
          </a:ln>
        </p:spPr>
        <p:txBody>
          <a:bodyPr/>
          <a:lstStyle/>
          <a:p>
            <a:pPr>
              <a:lnSpc>
                <a:spcPct val="90000"/>
              </a:lnSpc>
            </a:pPr>
            <a:endParaRPr lang="en-US"/>
          </a:p>
        </p:txBody>
      </p:sp>
      <p:sp>
        <p:nvSpPr>
          <p:cNvPr id="34838" name="Line 22"/>
          <p:cNvSpPr>
            <a:spLocks noChangeShapeType="1"/>
          </p:cNvSpPr>
          <p:nvPr/>
        </p:nvSpPr>
        <p:spPr bwMode="auto">
          <a:xfrm>
            <a:off x="6146800" y="2914650"/>
            <a:ext cx="1588" cy="461963"/>
          </a:xfrm>
          <a:prstGeom prst="line">
            <a:avLst/>
          </a:prstGeom>
          <a:noFill/>
          <a:ln w="0">
            <a:solidFill>
              <a:srgbClr val="000000"/>
            </a:solidFill>
            <a:round/>
            <a:headEnd/>
            <a:tailEnd/>
          </a:ln>
        </p:spPr>
        <p:txBody>
          <a:bodyPr/>
          <a:lstStyle/>
          <a:p>
            <a:endParaRPr lang="en-US"/>
          </a:p>
        </p:txBody>
      </p:sp>
      <p:sp>
        <p:nvSpPr>
          <p:cNvPr id="34839" name="Rectangle 23"/>
          <p:cNvSpPr>
            <a:spLocks noChangeArrowheads="1"/>
          </p:cNvSpPr>
          <p:nvPr/>
        </p:nvSpPr>
        <p:spPr bwMode="auto">
          <a:xfrm>
            <a:off x="6146800" y="2914650"/>
            <a:ext cx="33338" cy="461963"/>
          </a:xfrm>
          <a:prstGeom prst="rect">
            <a:avLst/>
          </a:prstGeom>
          <a:solidFill>
            <a:srgbClr val="000000"/>
          </a:solidFill>
          <a:ln w="9525">
            <a:noFill/>
            <a:miter lim="800000"/>
            <a:headEnd/>
            <a:tailEnd/>
          </a:ln>
        </p:spPr>
        <p:txBody>
          <a:bodyPr/>
          <a:lstStyle/>
          <a:p>
            <a:pPr>
              <a:lnSpc>
                <a:spcPct val="90000"/>
              </a:lnSpc>
            </a:pPr>
            <a:endParaRPr lang="en-US"/>
          </a:p>
        </p:txBody>
      </p:sp>
      <p:sp>
        <p:nvSpPr>
          <p:cNvPr id="34840" name="Line 24"/>
          <p:cNvSpPr>
            <a:spLocks noChangeShapeType="1"/>
          </p:cNvSpPr>
          <p:nvPr/>
        </p:nvSpPr>
        <p:spPr bwMode="auto">
          <a:xfrm>
            <a:off x="7737475" y="2914650"/>
            <a:ext cx="1588" cy="461963"/>
          </a:xfrm>
          <a:prstGeom prst="line">
            <a:avLst/>
          </a:prstGeom>
          <a:noFill/>
          <a:ln w="0">
            <a:solidFill>
              <a:srgbClr val="000000"/>
            </a:solidFill>
            <a:round/>
            <a:headEnd/>
            <a:tailEnd/>
          </a:ln>
        </p:spPr>
        <p:txBody>
          <a:bodyPr/>
          <a:lstStyle/>
          <a:p>
            <a:endParaRPr lang="en-US"/>
          </a:p>
        </p:txBody>
      </p:sp>
      <p:sp>
        <p:nvSpPr>
          <p:cNvPr id="34841" name="Rectangle 25"/>
          <p:cNvSpPr>
            <a:spLocks noChangeArrowheads="1"/>
          </p:cNvSpPr>
          <p:nvPr/>
        </p:nvSpPr>
        <p:spPr bwMode="auto">
          <a:xfrm>
            <a:off x="7737475" y="2914650"/>
            <a:ext cx="34925" cy="461963"/>
          </a:xfrm>
          <a:prstGeom prst="rect">
            <a:avLst/>
          </a:prstGeom>
          <a:solidFill>
            <a:srgbClr val="000000"/>
          </a:solidFill>
          <a:ln w="9525">
            <a:noFill/>
            <a:miter lim="800000"/>
            <a:headEnd/>
            <a:tailEnd/>
          </a:ln>
        </p:spPr>
        <p:txBody>
          <a:bodyPr/>
          <a:lstStyle/>
          <a:p>
            <a:pPr>
              <a:lnSpc>
                <a:spcPct val="90000"/>
              </a:lnSpc>
            </a:pPr>
            <a:endParaRPr lang="en-US"/>
          </a:p>
        </p:txBody>
      </p:sp>
      <p:sp>
        <p:nvSpPr>
          <p:cNvPr id="34842" name="Line 26"/>
          <p:cNvSpPr>
            <a:spLocks noChangeShapeType="1"/>
          </p:cNvSpPr>
          <p:nvPr/>
        </p:nvSpPr>
        <p:spPr bwMode="auto">
          <a:xfrm>
            <a:off x="4554538" y="3805238"/>
            <a:ext cx="1587" cy="496887"/>
          </a:xfrm>
          <a:prstGeom prst="line">
            <a:avLst/>
          </a:prstGeom>
          <a:noFill/>
          <a:ln w="0">
            <a:solidFill>
              <a:srgbClr val="000000"/>
            </a:solidFill>
            <a:round/>
            <a:headEnd/>
            <a:tailEnd/>
          </a:ln>
        </p:spPr>
        <p:txBody>
          <a:bodyPr/>
          <a:lstStyle/>
          <a:p>
            <a:endParaRPr lang="en-US"/>
          </a:p>
        </p:txBody>
      </p:sp>
      <p:sp>
        <p:nvSpPr>
          <p:cNvPr id="34843" name="Rectangle 27"/>
          <p:cNvSpPr>
            <a:spLocks noChangeArrowheads="1"/>
          </p:cNvSpPr>
          <p:nvPr/>
        </p:nvSpPr>
        <p:spPr bwMode="auto">
          <a:xfrm>
            <a:off x="4554538" y="3805238"/>
            <a:ext cx="34925" cy="496887"/>
          </a:xfrm>
          <a:prstGeom prst="rect">
            <a:avLst/>
          </a:prstGeom>
          <a:solidFill>
            <a:srgbClr val="000000"/>
          </a:solidFill>
          <a:ln w="9525">
            <a:noFill/>
            <a:miter lim="800000"/>
            <a:headEnd/>
            <a:tailEnd/>
          </a:ln>
        </p:spPr>
        <p:txBody>
          <a:bodyPr/>
          <a:lstStyle/>
          <a:p>
            <a:pPr>
              <a:lnSpc>
                <a:spcPct val="90000"/>
              </a:lnSpc>
            </a:pPr>
            <a:endParaRPr lang="en-US"/>
          </a:p>
        </p:txBody>
      </p:sp>
      <p:sp>
        <p:nvSpPr>
          <p:cNvPr id="34844" name="Line 28"/>
          <p:cNvSpPr>
            <a:spLocks noChangeShapeType="1"/>
          </p:cNvSpPr>
          <p:nvPr/>
        </p:nvSpPr>
        <p:spPr bwMode="auto">
          <a:xfrm>
            <a:off x="6146800" y="3840163"/>
            <a:ext cx="1588" cy="461962"/>
          </a:xfrm>
          <a:prstGeom prst="line">
            <a:avLst/>
          </a:prstGeom>
          <a:noFill/>
          <a:ln w="0">
            <a:solidFill>
              <a:srgbClr val="000000"/>
            </a:solidFill>
            <a:round/>
            <a:headEnd/>
            <a:tailEnd/>
          </a:ln>
        </p:spPr>
        <p:txBody>
          <a:bodyPr/>
          <a:lstStyle/>
          <a:p>
            <a:endParaRPr lang="en-US"/>
          </a:p>
        </p:txBody>
      </p:sp>
      <p:sp>
        <p:nvSpPr>
          <p:cNvPr id="34845" name="Rectangle 29"/>
          <p:cNvSpPr>
            <a:spLocks noChangeArrowheads="1"/>
          </p:cNvSpPr>
          <p:nvPr/>
        </p:nvSpPr>
        <p:spPr bwMode="auto">
          <a:xfrm>
            <a:off x="6146800" y="3840163"/>
            <a:ext cx="33338" cy="461962"/>
          </a:xfrm>
          <a:prstGeom prst="rect">
            <a:avLst/>
          </a:prstGeom>
          <a:solidFill>
            <a:srgbClr val="000000"/>
          </a:solidFill>
          <a:ln w="9525">
            <a:noFill/>
            <a:miter lim="800000"/>
            <a:headEnd/>
            <a:tailEnd/>
          </a:ln>
        </p:spPr>
        <p:txBody>
          <a:bodyPr/>
          <a:lstStyle/>
          <a:p>
            <a:pPr>
              <a:lnSpc>
                <a:spcPct val="90000"/>
              </a:lnSpc>
            </a:pPr>
            <a:endParaRPr lang="en-US"/>
          </a:p>
        </p:txBody>
      </p:sp>
      <p:sp>
        <p:nvSpPr>
          <p:cNvPr id="34846" name="Line 30"/>
          <p:cNvSpPr>
            <a:spLocks noChangeShapeType="1"/>
          </p:cNvSpPr>
          <p:nvPr/>
        </p:nvSpPr>
        <p:spPr bwMode="auto">
          <a:xfrm>
            <a:off x="7737475" y="3840163"/>
            <a:ext cx="1588" cy="461962"/>
          </a:xfrm>
          <a:prstGeom prst="line">
            <a:avLst/>
          </a:prstGeom>
          <a:noFill/>
          <a:ln w="0">
            <a:solidFill>
              <a:srgbClr val="000000"/>
            </a:solidFill>
            <a:round/>
            <a:headEnd/>
            <a:tailEnd/>
          </a:ln>
        </p:spPr>
        <p:txBody>
          <a:bodyPr/>
          <a:lstStyle/>
          <a:p>
            <a:endParaRPr lang="en-US"/>
          </a:p>
        </p:txBody>
      </p:sp>
      <p:sp>
        <p:nvSpPr>
          <p:cNvPr id="34847" name="Rectangle 31"/>
          <p:cNvSpPr>
            <a:spLocks noChangeArrowheads="1"/>
          </p:cNvSpPr>
          <p:nvPr/>
        </p:nvSpPr>
        <p:spPr bwMode="auto">
          <a:xfrm>
            <a:off x="7737475" y="3840163"/>
            <a:ext cx="34925" cy="461962"/>
          </a:xfrm>
          <a:prstGeom prst="rect">
            <a:avLst/>
          </a:prstGeom>
          <a:solidFill>
            <a:srgbClr val="000000"/>
          </a:solidFill>
          <a:ln w="9525">
            <a:noFill/>
            <a:miter lim="800000"/>
            <a:headEnd/>
            <a:tailEnd/>
          </a:ln>
        </p:spPr>
        <p:txBody>
          <a:bodyPr/>
          <a:lstStyle/>
          <a:p>
            <a:pPr>
              <a:lnSpc>
                <a:spcPct val="90000"/>
              </a:lnSpc>
            </a:pPr>
            <a:endParaRPr lang="en-US"/>
          </a:p>
        </p:txBody>
      </p:sp>
      <p:sp>
        <p:nvSpPr>
          <p:cNvPr id="34848" name="Line 32"/>
          <p:cNvSpPr>
            <a:spLocks noChangeShapeType="1"/>
          </p:cNvSpPr>
          <p:nvPr/>
        </p:nvSpPr>
        <p:spPr bwMode="auto">
          <a:xfrm>
            <a:off x="4554538" y="4729163"/>
            <a:ext cx="1587" cy="496887"/>
          </a:xfrm>
          <a:prstGeom prst="line">
            <a:avLst/>
          </a:prstGeom>
          <a:noFill/>
          <a:ln w="0">
            <a:solidFill>
              <a:srgbClr val="000000"/>
            </a:solidFill>
            <a:round/>
            <a:headEnd/>
            <a:tailEnd/>
          </a:ln>
        </p:spPr>
        <p:txBody>
          <a:bodyPr/>
          <a:lstStyle/>
          <a:p>
            <a:endParaRPr lang="en-US"/>
          </a:p>
        </p:txBody>
      </p:sp>
      <p:sp>
        <p:nvSpPr>
          <p:cNvPr id="34849" name="Rectangle 33"/>
          <p:cNvSpPr>
            <a:spLocks noChangeArrowheads="1"/>
          </p:cNvSpPr>
          <p:nvPr/>
        </p:nvSpPr>
        <p:spPr bwMode="auto">
          <a:xfrm>
            <a:off x="4554538" y="4729163"/>
            <a:ext cx="34925" cy="496887"/>
          </a:xfrm>
          <a:prstGeom prst="rect">
            <a:avLst/>
          </a:prstGeom>
          <a:solidFill>
            <a:srgbClr val="000000"/>
          </a:solidFill>
          <a:ln w="9525">
            <a:noFill/>
            <a:miter lim="800000"/>
            <a:headEnd/>
            <a:tailEnd/>
          </a:ln>
        </p:spPr>
        <p:txBody>
          <a:bodyPr/>
          <a:lstStyle/>
          <a:p>
            <a:pPr>
              <a:lnSpc>
                <a:spcPct val="90000"/>
              </a:lnSpc>
            </a:pPr>
            <a:endParaRPr lang="en-US"/>
          </a:p>
        </p:txBody>
      </p:sp>
      <p:sp>
        <p:nvSpPr>
          <p:cNvPr id="34850" name="Line 34"/>
          <p:cNvSpPr>
            <a:spLocks noChangeShapeType="1"/>
          </p:cNvSpPr>
          <p:nvPr/>
        </p:nvSpPr>
        <p:spPr bwMode="auto">
          <a:xfrm>
            <a:off x="6146800" y="4764088"/>
            <a:ext cx="1588" cy="461962"/>
          </a:xfrm>
          <a:prstGeom prst="line">
            <a:avLst/>
          </a:prstGeom>
          <a:noFill/>
          <a:ln w="0">
            <a:solidFill>
              <a:srgbClr val="000000"/>
            </a:solidFill>
            <a:round/>
            <a:headEnd/>
            <a:tailEnd/>
          </a:ln>
        </p:spPr>
        <p:txBody>
          <a:bodyPr/>
          <a:lstStyle/>
          <a:p>
            <a:endParaRPr lang="en-US"/>
          </a:p>
        </p:txBody>
      </p:sp>
      <p:sp>
        <p:nvSpPr>
          <p:cNvPr id="34851" name="Rectangle 35"/>
          <p:cNvSpPr>
            <a:spLocks noChangeArrowheads="1"/>
          </p:cNvSpPr>
          <p:nvPr/>
        </p:nvSpPr>
        <p:spPr bwMode="auto">
          <a:xfrm>
            <a:off x="6146800" y="4764088"/>
            <a:ext cx="33338" cy="461962"/>
          </a:xfrm>
          <a:prstGeom prst="rect">
            <a:avLst/>
          </a:prstGeom>
          <a:solidFill>
            <a:srgbClr val="000000"/>
          </a:solidFill>
          <a:ln w="9525">
            <a:noFill/>
            <a:miter lim="800000"/>
            <a:headEnd/>
            <a:tailEnd/>
          </a:ln>
        </p:spPr>
        <p:txBody>
          <a:bodyPr/>
          <a:lstStyle/>
          <a:p>
            <a:pPr>
              <a:lnSpc>
                <a:spcPct val="90000"/>
              </a:lnSpc>
            </a:pPr>
            <a:endParaRPr lang="en-US"/>
          </a:p>
        </p:txBody>
      </p:sp>
      <p:sp>
        <p:nvSpPr>
          <p:cNvPr id="34852" name="Line 36"/>
          <p:cNvSpPr>
            <a:spLocks noChangeShapeType="1"/>
          </p:cNvSpPr>
          <p:nvPr/>
        </p:nvSpPr>
        <p:spPr bwMode="auto">
          <a:xfrm>
            <a:off x="7737475" y="4764088"/>
            <a:ext cx="1588" cy="461962"/>
          </a:xfrm>
          <a:prstGeom prst="line">
            <a:avLst/>
          </a:prstGeom>
          <a:noFill/>
          <a:ln w="0">
            <a:solidFill>
              <a:srgbClr val="000000"/>
            </a:solidFill>
            <a:round/>
            <a:headEnd/>
            <a:tailEnd/>
          </a:ln>
        </p:spPr>
        <p:txBody>
          <a:bodyPr/>
          <a:lstStyle/>
          <a:p>
            <a:endParaRPr lang="en-US"/>
          </a:p>
        </p:txBody>
      </p:sp>
      <p:sp>
        <p:nvSpPr>
          <p:cNvPr id="34853" name="Rectangle 37"/>
          <p:cNvSpPr>
            <a:spLocks noChangeArrowheads="1"/>
          </p:cNvSpPr>
          <p:nvPr/>
        </p:nvSpPr>
        <p:spPr bwMode="auto">
          <a:xfrm>
            <a:off x="7737475" y="4764088"/>
            <a:ext cx="34925" cy="461962"/>
          </a:xfrm>
          <a:prstGeom prst="rect">
            <a:avLst/>
          </a:prstGeom>
          <a:solidFill>
            <a:srgbClr val="000000"/>
          </a:solidFill>
          <a:ln w="9525">
            <a:noFill/>
            <a:miter lim="800000"/>
            <a:headEnd/>
            <a:tailEnd/>
          </a:ln>
        </p:spPr>
        <p:txBody>
          <a:bodyPr/>
          <a:lstStyle/>
          <a:p>
            <a:pPr>
              <a:lnSpc>
                <a:spcPct val="90000"/>
              </a:lnSpc>
            </a:pPr>
            <a:endParaRPr lang="en-US"/>
          </a:p>
        </p:txBody>
      </p:sp>
      <p:sp>
        <p:nvSpPr>
          <p:cNvPr id="34854" name="Line 38"/>
          <p:cNvSpPr>
            <a:spLocks noChangeShapeType="1"/>
          </p:cNvSpPr>
          <p:nvPr/>
        </p:nvSpPr>
        <p:spPr bwMode="auto">
          <a:xfrm>
            <a:off x="1389063" y="2419350"/>
            <a:ext cx="6375400" cy="1588"/>
          </a:xfrm>
          <a:prstGeom prst="line">
            <a:avLst/>
          </a:prstGeom>
          <a:noFill/>
          <a:ln w="0">
            <a:solidFill>
              <a:srgbClr val="000000"/>
            </a:solidFill>
            <a:round/>
            <a:headEnd/>
            <a:tailEnd/>
          </a:ln>
        </p:spPr>
        <p:txBody>
          <a:bodyPr/>
          <a:lstStyle/>
          <a:p>
            <a:endParaRPr lang="en-US"/>
          </a:p>
        </p:txBody>
      </p:sp>
      <p:sp>
        <p:nvSpPr>
          <p:cNvPr id="34855" name="Rectangle 39"/>
          <p:cNvSpPr>
            <a:spLocks noChangeArrowheads="1"/>
          </p:cNvSpPr>
          <p:nvPr/>
        </p:nvSpPr>
        <p:spPr bwMode="auto">
          <a:xfrm>
            <a:off x="1389063" y="2419350"/>
            <a:ext cx="6375400" cy="33338"/>
          </a:xfrm>
          <a:prstGeom prst="rect">
            <a:avLst/>
          </a:prstGeom>
          <a:solidFill>
            <a:srgbClr val="000000"/>
          </a:solidFill>
          <a:ln w="9525">
            <a:noFill/>
            <a:miter lim="800000"/>
            <a:headEnd/>
            <a:tailEnd/>
          </a:ln>
        </p:spPr>
        <p:txBody>
          <a:bodyPr/>
          <a:lstStyle/>
          <a:p>
            <a:pPr>
              <a:lnSpc>
                <a:spcPct val="90000"/>
              </a:lnSpc>
            </a:pPr>
            <a:endParaRPr lang="en-US"/>
          </a:p>
        </p:txBody>
      </p:sp>
      <p:sp>
        <p:nvSpPr>
          <p:cNvPr id="34856" name="Line 40"/>
          <p:cNvSpPr>
            <a:spLocks noChangeShapeType="1"/>
          </p:cNvSpPr>
          <p:nvPr/>
        </p:nvSpPr>
        <p:spPr bwMode="auto">
          <a:xfrm>
            <a:off x="4589463" y="2881313"/>
            <a:ext cx="3182937" cy="1587"/>
          </a:xfrm>
          <a:prstGeom prst="line">
            <a:avLst/>
          </a:prstGeom>
          <a:noFill/>
          <a:ln w="0">
            <a:solidFill>
              <a:srgbClr val="000000"/>
            </a:solidFill>
            <a:round/>
            <a:headEnd/>
            <a:tailEnd/>
          </a:ln>
        </p:spPr>
        <p:txBody>
          <a:bodyPr/>
          <a:lstStyle/>
          <a:p>
            <a:endParaRPr lang="en-US"/>
          </a:p>
        </p:txBody>
      </p:sp>
      <p:sp>
        <p:nvSpPr>
          <p:cNvPr id="34857" name="Rectangle 41"/>
          <p:cNvSpPr>
            <a:spLocks noChangeArrowheads="1"/>
          </p:cNvSpPr>
          <p:nvPr/>
        </p:nvSpPr>
        <p:spPr bwMode="auto">
          <a:xfrm>
            <a:off x="4589463" y="2881313"/>
            <a:ext cx="3182937" cy="33337"/>
          </a:xfrm>
          <a:prstGeom prst="rect">
            <a:avLst/>
          </a:prstGeom>
          <a:solidFill>
            <a:srgbClr val="000000"/>
          </a:solidFill>
          <a:ln w="9525">
            <a:noFill/>
            <a:miter lim="800000"/>
            <a:headEnd/>
            <a:tailEnd/>
          </a:ln>
        </p:spPr>
        <p:txBody>
          <a:bodyPr/>
          <a:lstStyle/>
          <a:p>
            <a:pPr>
              <a:lnSpc>
                <a:spcPct val="90000"/>
              </a:lnSpc>
            </a:pPr>
            <a:endParaRPr lang="en-US"/>
          </a:p>
        </p:txBody>
      </p:sp>
      <p:sp>
        <p:nvSpPr>
          <p:cNvPr id="34858" name="Line 42"/>
          <p:cNvSpPr>
            <a:spLocks noChangeShapeType="1"/>
          </p:cNvSpPr>
          <p:nvPr/>
        </p:nvSpPr>
        <p:spPr bwMode="auto">
          <a:xfrm>
            <a:off x="4589463" y="3343275"/>
            <a:ext cx="3182937" cy="1588"/>
          </a:xfrm>
          <a:prstGeom prst="line">
            <a:avLst/>
          </a:prstGeom>
          <a:noFill/>
          <a:ln w="0">
            <a:solidFill>
              <a:srgbClr val="000000"/>
            </a:solidFill>
            <a:round/>
            <a:headEnd/>
            <a:tailEnd/>
          </a:ln>
        </p:spPr>
        <p:txBody>
          <a:bodyPr/>
          <a:lstStyle/>
          <a:p>
            <a:endParaRPr lang="en-US"/>
          </a:p>
        </p:txBody>
      </p:sp>
      <p:sp>
        <p:nvSpPr>
          <p:cNvPr id="34859" name="Rectangle 43"/>
          <p:cNvSpPr>
            <a:spLocks noChangeArrowheads="1"/>
          </p:cNvSpPr>
          <p:nvPr/>
        </p:nvSpPr>
        <p:spPr bwMode="auto">
          <a:xfrm>
            <a:off x="4589463" y="3343275"/>
            <a:ext cx="3182937" cy="33338"/>
          </a:xfrm>
          <a:prstGeom prst="rect">
            <a:avLst/>
          </a:prstGeom>
          <a:solidFill>
            <a:srgbClr val="000000"/>
          </a:solidFill>
          <a:ln w="9525">
            <a:noFill/>
            <a:miter lim="800000"/>
            <a:headEnd/>
            <a:tailEnd/>
          </a:ln>
        </p:spPr>
        <p:txBody>
          <a:bodyPr/>
          <a:lstStyle/>
          <a:p>
            <a:pPr>
              <a:lnSpc>
                <a:spcPct val="90000"/>
              </a:lnSpc>
            </a:pPr>
            <a:endParaRPr lang="en-US"/>
          </a:p>
        </p:txBody>
      </p:sp>
      <p:sp>
        <p:nvSpPr>
          <p:cNvPr id="34860" name="Line 44"/>
          <p:cNvSpPr>
            <a:spLocks noChangeShapeType="1"/>
          </p:cNvSpPr>
          <p:nvPr/>
        </p:nvSpPr>
        <p:spPr bwMode="auto">
          <a:xfrm>
            <a:off x="4589463" y="3805238"/>
            <a:ext cx="3182937" cy="1587"/>
          </a:xfrm>
          <a:prstGeom prst="line">
            <a:avLst/>
          </a:prstGeom>
          <a:noFill/>
          <a:ln w="0">
            <a:solidFill>
              <a:srgbClr val="000000"/>
            </a:solidFill>
            <a:round/>
            <a:headEnd/>
            <a:tailEnd/>
          </a:ln>
        </p:spPr>
        <p:txBody>
          <a:bodyPr/>
          <a:lstStyle/>
          <a:p>
            <a:endParaRPr lang="en-US"/>
          </a:p>
        </p:txBody>
      </p:sp>
      <p:sp>
        <p:nvSpPr>
          <p:cNvPr id="34861" name="Rectangle 45"/>
          <p:cNvSpPr>
            <a:spLocks noChangeArrowheads="1"/>
          </p:cNvSpPr>
          <p:nvPr/>
        </p:nvSpPr>
        <p:spPr bwMode="auto">
          <a:xfrm>
            <a:off x="4589463" y="3805238"/>
            <a:ext cx="3182937" cy="34925"/>
          </a:xfrm>
          <a:prstGeom prst="rect">
            <a:avLst/>
          </a:prstGeom>
          <a:solidFill>
            <a:srgbClr val="000000"/>
          </a:solidFill>
          <a:ln w="9525">
            <a:noFill/>
            <a:miter lim="800000"/>
            <a:headEnd/>
            <a:tailEnd/>
          </a:ln>
        </p:spPr>
        <p:txBody>
          <a:bodyPr/>
          <a:lstStyle/>
          <a:p>
            <a:pPr>
              <a:lnSpc>
                <a:spcPct val="90000"/>
              </a:lnSpc>
            </a:pPr>
            <a:endParaRPr lang="en-US"/>
          </a:p>
        </p:txBody>
      </p:sp>
      <p:sp>
        <p:nvSpPr>
          <p:cNvPr id="34862" name="Line 46"/>
          <p:cNvSpPr>
            <a:spLocks noChangeShapeType="1"/>
          </p:cNvSpPr>
          <p:nvPr/>
        </p:nvSpPr>
        <p:spPr bwMode="auto">
          <a:xfrm>
            <a:off x="4589463" y="4267200"/>
            <a:ext cx="3182937" cy="1588"/>
          </a:xfrm>
          <a:prstGeom prst="line">
            <a:avLst/>
          </a:prstGeom>
          <a:noFill/>
          <a:ln w="0">
            <a:solidFill>
              <a:srgbClr val="000000"/>
            </a:solidFill>
            <a:round/>
            <a:headEnd/>
            <a:tailEnd/>
          </a:ln>
        </p:spPr>
        <p:txBody>
          <a:bodyPr/>
          <a:lstStyle/>
          <a:p>
            <a:endParaRPr lang="en-US"/>
          </a:p>
        </p:txBody>
      </p:sp>
      <p:sp>
        <p:nvSpPr>
          <p:cNvPr id="34863" name="Rectangle 47"/>
          <p:cNvSpPr>
            <a:spLocks noChangeArrowheads="1"/>
          </p:cNvSpPr>
          <p:nvPr/>
        </p:nvSpPr>
        <p:spPr bwMode="auto">
          <a:xfrm>
            <a:off x="4589463" y="4267200"/>
            <a:ext cx="3182937" cy="34925"/>
          </a:xfrm>
          <a:prstGeom prst="rect">
            <a:avLst/>
          </a:prstGeom>
          <a:solidFill>
            <a:srgbClr val="000000"/>
          </a:solidFill>
          <a:ln w="9525">
            <a:noFill/>
            <a:miter lim="800000"/>
            <a:headEnd/>
            <a:tailEnd/>
          </a:ln>
        </p:spPr>
        <p:txBody>
          <a:bodyPr/>
          <a:lstStyle/>
          <a:p>
            <a:pPr>
              <a:lnSpc>
                <a:spcPct val="90000"/>
              </a:lnSpc>
            </a:pPr>
            <a:endParaRPr lang="en-US"/>
          </a:p>
        </p:txBody>
      </p:sp>
      <p:sp>
        <p:nvSpPr>
          <p:cNvPr id="34864" name="Line 48"/>
          <p:cNvSpPr>
            <a:spLocks noChangeShapeType="1"/>
          </p:cNvSpPr>
          <p:nvPr/>
        </p:nvSpPr>
        <p:spPr bwMode="auto">
          <a:xfrm>
            <a:off x="4589463" y="4729163"/>
            <a:ext cx="3182937" cy="1587"/>
          </a:xfrm>
          <a:prstGeom prst="line">
            <a:avLst/>
          </a:prstGeom>
          <a:noFill/>
          <a:ln w="0">
            <a:solidFill>
              <a:srgbClr val="000000"/>
            </a:solidFill>
            <a:round/>
            <a:headEnd/>
            <a:tailEnd/>
          </a:ln>
        </p:spPr>
        <p:txBody>
          <a:bodyPr/>
          <a:lstStyle/>
          <a:p>
            <a:endParaRPr lang="en-US"/>
          </a:p>
        </p:txBody>
      </p:sp>
      <p:sp>
        <p:nvSpPr>
          <p:cNvPr id="34865" name="Rectangle 49"/>
          <p:cNvSpPr>
            <a:spLocks noChangeArrowheads="1"/>
          </p:cNvSpPr>
          <p:nvPr/>
        </p:nvSpPr>
        <p:spPr bwMode="auto">
          <a:xfrm>
            <a:off x="4589463" y="4729163"/>
            <a:ext cx="3182937" cy="34925"/>
          </a:xfrm>
          <a:prstGeom prst="rect">
            <a:avLst/>
          </a:prstGeom>
          <a:solidFill>
            <a:srgbClr val="000000"/>
          </a:solidFill>
          <a:ln w="9525">
            <a:noFill/>
            <a:miter lim="800000"/>
            <a:headEnd/>
            <a:tailEnd/>
          </a:ln>
        </p:spPr>
        <p:txBody>
          <a:bodyPr/>
          <a:lstStyle/>
          <a:p>
            <a:pPr>
              <a:lnSpc>
                <a:spcPct val="90000"/>
              </a:lnSpc>
            </a:pPr>
            <a:endParaRPr lang="en-US"/>
          </a:p>
        </p:txBody>
      </p:sp>
      <p:sp>
        <p:nvSpPr>
          <p:cNvPr id="34866" name="Line 50"/>
          <p:cNvSpPr>
            <a:spLocks noChangeShapeType="1"/>
          </p:cNvSpPr>
          <p:nvPr/>
        </p:nvSpPr>
        <p:spPr bwMode="auto">
          <a:xfrm>
            <a:off x="4589463" y="5191125"/>
            <a:ext cx="3182937" cy="1588"/>
          </a:xfrm>
          <a:prstGeom prst="line">
            <a:avLst/>
          </a:prstGeom>
          <a:noFill/>
          <a:ln w="0">
            <a:solidFill>
              <a:srgbClr val="000000"/>
            </a:solidFill>
            <a:round/>
            <a:headEnd/>
            <a:tailEnd/>
          </a:ln>
        </p:spPr>
        <p:txBody>
          <a:bodyPr/>
          <a:lstStyle/>
          <a:p>
            <a:endParaRPr lang="en-US"/>
          </a:p>
        </p:txBody>
      </p:sp>
      <p:sp>
        <p:nvSpPr>
          <p:cNvPr id="34867" name="Rectangle 51"/>
          <p:cNvSpPr>
            <a:spLocks noChangeArrowheads="1"/>
          </p:cNvSpPr>
          <p:nvPr/>
        </p:nvSpPr>
        <p:spPr bwMode="auto">
          <a:xfrm>
            <a:off x="4589463" y="5191125"/>
            <a:ext cx="3182937" cy="34925"/>
          </a:xfrm>
          <a:prstGeom prst="rect">
            <a:avLst/>
          </a:prstGeom>
          <a:solidFill>
            <a:srgbClr val="000000"/>
          </a:solidFill>
          <a:ln w="9525">
            <a:noFill/>
            <a:miter lim="800000"/>
            <a:headEnd/>
            <a:tailEnd/>
          </a:ln>
        </p:spPr>
        <p:txBody>
          <a:bodyPr/>
          <a:lstStyle/>
          <a:p>
            <a:pPr>
              <a:lnSpc>
                <a:spcPct val="90000"/>
              </a:lnSpc>
            </a:pPr>
            <a:endParaRPr lang="en-US"/>
          </a:p>
        </p:txBody>
      </p:sp>
      <p:grpSp>
        <p:nvGrpSpPr>
          <p:cNvPr id="2" name="Group 52"/>
          <p:cNvGrpSpPr>
            <a:grpSpLocks/>
          </p:cNvGrpSpPr>
          <p:nvPr/>
        </p:nvGrpSpPr>
        <p:grpSpPr bwMode="auto">
          <a:xfrm>
            <a:off x="3981450" y="3068638"/>
            <a:ext cx="608013" cy="522287"/>
            <a:chOff x="2508" y="1933"/>
            <a:chExt cx="383" cy="329"/>
          </a:xfrm>
        </p:grpSpPr>
        <p:sp>
          <p:nvSpPr>
            <p:cNvPr id="34875" name="Line 53"/>
            <p:cNvSpPr>
              <a:spLocks noChangeShapeType="1"/>
            </p:cNvSpPr>
            <p:nvPr/>
          </p:nvSpPr>
          <p:spPr bwMode="auto">
            <a:xfrm flipV="1">
              <a:off x="2508" y="2047"/>
              <a:ext cx="248" cy="215"/>
            </a:xfrm>
            <a:prstGeom prst="line">
              <a:avLst/>
            </a:prstGeom>
            <a:noFill/>
            <a:ln w="34925">
              <a:solidFill>
                <a:srgbClr val="000000"/>
              </a:solidFill>
              <a:round/>
              <a:headEnd/>
              <a:tailEnd/>
            </a:ln>
          </p:spPr>
          <p:txBody>
            <a:bodyPr/>
            <a:lstStyle/>
            <a:p>
              <a:endParaRPr lang="en-US"/>
            </a:p>
          </p:txBody>
        </p:sp>
        <p:sp>
          <p:nvSpPr>
            <p:cNvPr id="34876" name="Freeform 54"/>
            <p:cNvSpPr>
              <a:spLocks/>
            </p:cNvSpPr>
            <p:nvPr/>
          </p:nvSpPr>
          <p:spPr bwMode="auto">
            <a:xfrm>
              <a:off x="2686" y="1933"/>
              <a:ext cx="205" cy="194"/>
            </a:xfrm>
            <a:custGeom>
              <a:avLst/>
              <a:gdLst>
                <a:gd name="T0" fmla="*/ 124 w 205"/>
                <a:gd name="T1" fmla="*/ 194 h 194"/>
                <a:gd name="T2" fmla="*/ 205 w 205"/>
                <a:gd name="T3" fmla="*/ 0 h 194"/>
                <a:gd name="T4" fmla="*/ 0 w 205"/>
                <a:gd name="T5" fmla="*/ 54 h 194"/>
                <a:gd name="T6" fmla="*/ 124 w 205"/>
                <a:gd name="T7" fmla="*/ 194 h 194"/>
                <a:gd name="T8" fmla="*/ 0 60000 65536"/>
                <a:gd name="T9" fmla="*/ 0 60000 65536"/>
                <a:gd name="T10" fmla="*/ 0 60000 65536"/>
                <a:gd name="T11" fmla="*/ 0 60000 65536"/>
                <a:gd name="T12" fmla="*/ 0 w 205"/>
                <a:gd name="T13" fmla="*/ 0 h 194"/>
                <a:gd name="T14" fmla="*/ 205 w 205"/>
                <a:gd name="T15" fmla="*/ 194 h 194"/>
              </a:gdLst>
              <a:ahLst/>
              <a:cxnLst>
                <a:cxn ang="T8">
                  <a:pos x="T0" y="T1"/>
                </a:cxn>
                <a:cxn ang="T9">
                  <a:pos x="T2" y="T3"/>
                </a:cxn>
                <a:cxn ang="T10">
                  <a:pos x="T4" y="T5"/>
                </a:cxn>
                <a:cxn ang="T11">
                  <a:pos x="T6" y="T7"/>
                </a:cxn>
              </a:cxnLst>
              <a:rect l="T12" t="T13" r="T14" b="T15"/>
              <a:pathLst>
                <a:path w="205" h="194">
                  <a:moveTo>
                    <a:pt x="124" y="194"/>
                  </a:moveTo>
                  <a:lnTo>
                    <a:pt x="205" y="0"/>
                  </a:lnTo>
                  <a:lnTo>
                    <a:pt x="0" y="54"/>
                  </a:lnTo>
                  <a:lnTo>
                    <a:pt x="124" y="194"/>
                  </a:lnTo>
                  <a:close/>
                </a:path>
              </a:pathLst>
            </a:custGeom>
            <a:solidFill>
              <a:srgbClr val="000000"/>
            </a:solidFill>
            <a:ln w="9525">
              <a:noFill/>
              <a:round/>
              <a:headEnd/>
              <a:tailEnd/>
            </a:ln>
          </p:spPr>
          <p:txBody>
            <a:bodyPr/>
            <a:lstStyle/>
            <a:p>
              <a:endParaRPr lang="en-US"/>
            </a:p>
          </p:txBody>
        </p:sp>
      </p:grpSp>
      <p:grpSp>
        <p:nvGrpSpPr>
          <p:cNvPr id="3" name="Group 55"/>
          <p:cNvGrpSpPr>
            <a:grpSpLocks/>
          </p:cNvGrpSpPr>
          <p:nvPr/>
        </p:nvGrpSpPr>
        <p:grpSpPr bwMode="auto">
          <a:xfrm>
            <a:off x="4281488" y="3941763"/>
            <a:ext cx="368300" cy="282575"/>
            <a:chOff x="2697" y="2483"/>
            <a:chExt cx="232" cy="178"/>
          </a:xfrm>
        </p:grpSpPr>
        <p:sp>
          <p:nvSpPr>
            <p:cNvPr id="34873" name="Line 56"/>
            <p:cNvSpPr>
              <a:spLocks noChangeShapeType="1"/>
            </p:cNvSpPr>
            <p:nvPr/>
          </p:nvSpPr>
          <p:spPr bwMode="auto">
            <a:xfrm>
              <a:off x="2697" y="2570"/>
              <a:ext cx="70" cy="1"/>
            </a:xfrm>
            <a:prstGeom prst="line">
              <a:avLst/>
            </a:prstGeom>
            <a:noFill/>
            <a:ln w="25400">
              <a:solidFill>
                <a:srgbClr val="000000"/>
              </a:solidFill>
              <a:round/>
              <a:headEnd/>
              <a:tailEnd/>
            </a:ln>
          </p:spPr>
          <p:txBody>
            <a:bodyPr/>
            <a:lstStyle/>
            <a:p>
              <a:endParaRPr lang="en-US"/>
            </a:p>
          </p:txBody>
        </p:sp>
        <p:sp>
          <p:nvSpPr>
            <p:cNvPr id="34874" name="Freeform 57"/>
            <p:cNvSpPr>
              <a:spLocks/>
            </p:cNvSpPr>
            <p:nvPr/>
          </p:nvSpPr>
          <p:spPr bwMode="auto">
            <a:xfrm>
              <a:off x="2756" y="2483"/>
              <a:ext cx="173" cy="178"/>
            </a:xfrm>
            <a:custGeom>
              <a:avLst/>
              <a:gdLst>
                <a:gd name="T0" fmla="*/ 0 w 173"/>
                <a:gd name="T1" fmla="*/ 178 h 178"/>
                <a:gd name="T2" fmla="*/ 173 w 173"/>
                <a:gd name="T3" fmla="*/ 87 h 178"/>
                <a:gd name="T4" fmla="*/ 0 w 173"/>
                <a:gd name="T5" fmla="*/ 0 h 178"/>
                <a:gd name="T6" fmla="*/ 0 w 173"/>
                <a:gd name="T7" fmla="*/ 178 h 178"/>
                <a:gd name="T8" fmla="*/ 0 60000 65536"/>
                <a:gd name="T9" fmla="*/ 0 60000 65536"/>
                <a:gd name="T10" fmla="*/ 0 60000 65536"/>
                <a:gd name="T11" fmla="*/ 0 60000 65536"/>
                <a:gd name="T12" fmla="*/ 0 w 173"/>
                <a:gd name="T13" fmla="*/ 0 h 178"/>
                <a:gd name="T14" fmla="*/ 173 w 173"/>
                <a:gd name="T15" fmla="*/ 178 h 178"/>
              </a:gdLst>
              <a:ahLst/>
              <a:cxnLst>
                <a:cxn ang="T8">
                  <a:pos x="T0" y="T1"/>
                </a:cxn>
                <a:cxn ang="T9">
                  <a:pos x="T2" y="T3"/>
                </a:cxn>
                <a:cxn ang="T10">
                  <a:pos x="T4" y="T5"/>
                </a:cxn>
                <a:cxn ang="T11">
                  <a:pos x="T6" y="T7"/>
                </a:cxn>
              </a:cxnLst>
              <a:rect l="T12" t="T13" r="T14" b="T15"/>
              <a:pathLst>
                <a:path w="173" h="178">
                  <a:moveTo>
                    <a:pt x="0" y="178"/>
                  </a:moveTo>
                  <a:lnTo>
                    <a:pt x="173" y="87"/>
                  </a:lnTo>
                  <a:lnTo>
                    <a:pt x="0" y="0"/>
                  </a:lnTo>
                  <a:lnTo>
                    <a:pt x="0" y="178"/>
                  </a:lnTo>
                  <a:close/>
                </a:path>
              </a:pathLst>
            </a:custGeom>
            <a:solidFill>
              <a:srgbClr val="000000"/>
            </a:solidFill>
            <a:ln w="9525">
              <a:noFill/>
              <a:round/>
              <a:headEnd/>
              <a:tailEnd/>
            </a:ln>
          </p:spPr>
          <p:txBody>
            <a:bodyPr/>
            <a:lstStyle/>
            <a:p>
              <a:endParaRPr lang="en-US"/>
            </a:p>
          </p:txBody>
        </p:sp>
      </p:grpSp>
      <p:grpSp>
        <p:nvGrpSpPr>
          <p:cNvPr id="4" name="Group 58"/>
          <p:cNvGrpSpPr>
            <a:grpSpLocks/>
          </p:cNvGrpSpPr>
          <p:nvPr/>
        </p:nvGrpSpPr>
        <p:grpSpPr bwMode="auto">
          <a:xfrm>
            <a:off x="3776663" y="4618038"/>
            <a:ext cx="777875" cy="342900"/>
            <a:chOff x="2379" y="2909"/>
            <a:chExt cx="490" cy="216"/>
          </a:xfrm>
        </p:grpSpPr>
        <p:sp>
          <p:nvSpPr>
            <p:cNvPr id="34871" name="Line 59"/>
            <p:cNvSpPr>
              <a:spLocks noChangeShapeType="1"/>
            </p:cNvSpPr>
            <p:nvPr/>
          </p:nvSpPr>
          <p:spPr bwMode="auto">
            <a:xfrm>
              <a:off x="2379" y="2909"/>
              <a:ext cx="339" cy="130"/>
            </a:xfrm>
            <a:prstGeom prst="line">
              <a:avLst/>
            </a:prstGeom>
            <a:noFill/>
            <a:ln w="25400">
              <a:solidFill>
                <a:srgbClr val="000000"/>
              </a:solidFill>
              <a:round/>
              <a:headEnd/>
              <a:tailEnd/>
            </a:ln>
          </p:spPr>
          <p:txBody>
            <a:bodyPr/>
            <a:lstStyle/>
            <a:p>
              <a:endParaRPr lang="en-US"/>
            </a:p>
          </p:txBody>
        </p:sp>
        <p:sp>
          <p:nvSpPr>
            <p:cNvPr id="34872" name="Freeform 60"/>
            <p:cNvSpPr>
              <a:spLocks/>
            </p:cNvSpPr>
            <p:nvPr/>
          </p:nvSpPr>
          <p:spPr bwMode="auto">
            <a:xfrm>
              <a:off x="2675" y="2958"/>
              <a:ext cx="194" cy="167"/>
            </a:xfrm>
            <a:custGeom>
              <a:avLst/>
              <a:gdLst>
                <a:gd name="T0" fmla="*/ 0 w 194"/>
                <a:gd name="T1" fmla="*/ 167 h 167"/>
                <a:gd name="T2" fmla="*/ 194 w 194"/>
                <a:gd name="T3" fmla="*/ 140 h 167"/>
                <a:gd name="T4" fmla="*/ 59 w 194"/>
                <a:gd name="T5" fmla="*/ 0 h 167"/>
                <a:gd name="T6" fmla="*/ 0 w 194"/>
                <a:gd name="T7" fmla="*/ 167 h 167"/>
                <a:gd name="T8" fmla="*/ 0 60000 65536"/>
                <a:gd name="T9" fmla="*/ 0 60000 65536"/>
                <a:gd name="T10" fmla="*/ 0 60000 65536"/>
                <a:gd name="T11" fmla="*/ 0 60000 65536"/>
                <a:gd name="T12" fmla="*/ 0 w 194"/>
                <a:gd name="T13" fmla="*/ 0 h 167"/>
                <a:gd name="T14" fmla="*/ 194 w 194"/>
                <a:gd name="T15" fmla="*/ 167 h 167"/>
              </a:gdLst>
              <a:ahLst/>
              <a:cxnLst>
                <a:cxn ang="T8">
                  <a:pos x="T0" y="T1"/>
                </a:cxn>
                <a:cxn ang="T9">
                  <a:pos x="T2" y="T3"/>
                </a:cxn>
                <a:cxn ang="T10">
                  <a:pos x="T4" y="T5"/>
                </a:cxn>
                <a:cxn ang="T11">
                  <a:pos x="T6" y="T7"/>
                </a:cxn>
              </a:cxnLst>
              <a:rect l="T12" t="T13" r="T14" b="T15"/>
              <a:pathLst>
                <a:path w="194" h="167">
                  <a:moveTo>
                    <a:pt x="0" y="167"/>
                  </a:moveTo>
                  <a:lnTo>
                    <a:pt x="194" y="140"/>
                  </a:lnTo>
                  <a:lnTo>
                    <a:pt x="59" y="0"/>
                  </a:lnTo>
                  <a:lnTo>
                    <a:pt x="0" y="167"/>
                  </a:lnTo>
                  <a:close/>
                </a:path>
              </a:pathLst>
            </a:custGeom>
            <a:solidFill>
              <a:srgbClr val="000000"/>
            </a:solidFill>
            <a:ln w="9525">
              <a:noFill/>
              <a:round/>
              <a:headEnd/>
              <a:tailEnd/>
            </a:ln>
          </p:spPr>
          <p:txBody>
            <a:bodyPr/>
            <a:lstStyle/>
            <a:p>
              <a:endParaRPr lang="en-US"/>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533400" y="2362200"/>
            <a:ext cx="8229600" cy="3454400"/>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sz="3200">
                <a:solidFill>
                  <a:schemeClr val="tx1"/>
                </a:solidFill>
              </a:rPr>
              <a:t>E(Ret.)=0.3(0.65)+0.4(0.10)+0.3(-0.45)</a:t>
            </a:r>
          </a:p>
          <a:p>
            <a:pPr eaLnBrk="0" hangingPunct="0">
              <a:spcBef>
                <a:spcPct val="30000"/>
              </a:spcBef>
            </a:pPr>
            <a:r>
              <a:rPr lang="en-US" sz="3200">
                <a:solidFill>
                  <a:schemeClr val="tx1"/>
                </a:solidFill>
              </a:rPr>
              <a:t>E(Ret.)=   0.10 = 10%.</a:t>
            </a:r>
          </a:p>
          <a:p>
            <a:pPr eaLnBrk="0" hangingPunct="0">
              <a:spcBef>
                <a:spcPct val="30000"/>
              </a:spcBef>
            </a:pPr>
            <a:endParaRPr lang="en-US" sz="3200">
              <a:solidFill>
                <a:schemeClr val="tx1"/>
              </a:solidFill>
            </a:endParaRPr>
          </a:p>
          <a:p>
            <a:pPr eaLnBrk="0" hangingPunct="0">
              <a:spcAft>
                <a:spcPct val="15000"/>
              </a:spcAft>
            </a:pPr>
            <a:r>
              <a:rPr lang="en-US" sz="3200">
                <a:solidFill>
                  <a:schemeClr val="tx1"/>
                </a:solidFill>
                <a:sym typeface="Symbol" pitchFamily="18" charset="2"/>
              </a:rPr>
              <a:t>2 </a:t>
            </a:r>
            <a:r>
              <a:rPr lang="en-US" sz="3200">
                <a:solidFill>
                  <a:schemeClr val="tx1"/>
                </a:solidFill>
              </a:rPr>
              <a:t>= 0.3(0.65-0.10)2 + 0.4(0.10-0.10)2</a:t>
            </a:r>
          </a:p>
          <a:p>
            <a:pPr eaLnBrk="0" hangingPunct="0">
              <a:spcAft>
                <a:spcPct val="15000"/>
              </a:spcAft>
            </a:pPr>
            <a:r>
              <a:rPr lang="en-US" sz="3200">
                <a:solidFill>
                  <a:schemeClr val="tx1"/>
                </a:solidFill>
              </a:rPr>
              <a:t>       + 0.3(-0.45-0.10)2</a:t>
            </a:r>
          </a:p>
          <a:p>
            <a:pPr eaLnBrk="0" hangingPunct="0">
              <a:spcAft>
                <a:spcPct val="15000"/>
              </a:spcAft>
            </a:pPr>
            <a:r>
              <a:rPr lang="en-US" sz="3200">
                <a:solidFill>
                  <a:schemeClr val="tx1"/>
                </a:solidFill>
                <a:sym typeface="Symbol" pitchFamily="18" charset="2"/>
              </a:rPr>
              <a:t>2 </a:t>
            </a:r>
            <a:r>
              <a:rPr lang="en-US" sz="3200">
                <a:solidFill>
                  <a:schemeClr val="tx1"/>
                </a:solidFill>
              </a:rPr>
              <a:t>=   0.182 = 18.2%.</a:t>
            </a:r>
            <a:endParaRPr lang="en-US" sz="3200">
              <a:solidFill>
                <a:schemeClr val="tx1"/>
              </a:solidFill>
              <a:sym typeface="Symbol" pitchFamily="18" charset="2"/>
            </a:endParaRPr>
          </a:p>
        </p:txBody>
      </p:sp>
      <p:sp>
        <p:nvSpPr>
          <p:cNvPr id="35843" name="Rectangle 3"/>
          <p:cNvSpPr>
            <a:spLocks noChangeArrowheads="1"/>
          </p:cNvSpPr>
          <p:nvPr/>
        </p:nvSpPr>
        <p:spPr bwMode="auto">
          <a:xfrm>
            <a:off x="609600" y="685800"/>
            <a:ext cx="7924800" cy="1524000"/>
          </a:xfrm>
          <a:prstGeom prst="rect">
            <a:avLst/>
          </a:prstGeom>
          <a:noFill/>
          <a:ln w="50800">
            <a:noFill/>
            <a:miter lim="800000"/>
            <a:headEnd/>
            <a:tailEnd/>
          </a:ln>
        </p:spPr>
        <p:txBody>
          <a:bodyPr wrap="none" anchor="ctr"/>
          <a:lstStyle/>
          <a:p>
            <a:pPr>
              <a:lnSpc>
                <a:spcPct val="90000"/>
              </a:lnSpc>
            </a:pPr>
            <a:endParaRPr lang="en-US"/>
          </a:p>
        </p:txBody>
      </p:sp>
      <p:sp>
        <p:nvSpPr>
          <p:cNvPr id="35844" name="Rectangle 4"/>
          <p:cNvSpPr>
            <a:spLocks noGrp="1" noChangeArrowheads="1"/>
          </p:cNvSpPr>
          <p:nvPr>
            <p:ph type="title"/>
          </p:nvPr>
        </p:nvSpPr>
        <p:spPr>
          <a:xfrm>
            <a:off x="990600" y="304800"/>
            <a:ext cx="7848600" cy="1444625"/>
          </a:xfrm>
        </p:spPr>
        <p:txBody>
          <a:bodyPr lIns="92075" tIns="46038" rIns="92075" bIns="46038"/>
          <a:lstStyle/>
          <a:p>
            <a:pPr eaLnBrk="1" hangingPunct="1">
              <a:lnSpc>
                <a:spcPct val="90000"/>
              </a:lnSpc>
            </a:pPr>
            <a:r>
              <a:rPr lang="en-US" sz="3200" smtClean="0"/>
              <a:t>Use these scenarios, with their given probabilities, to find the expected return and variance of return.</a:t>
            </a:r>
            <a:endParaRPr lang="en-US" sz="3600" b="1" smtClean="0">
              <a:sym typeface="Symbol" pitchFamily="18" charset="2"/>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143000" y="762000"/>
            <a:ext cx="8077200" cy="990600"/>
          </a:xfrm>
        </p:spPr>
        <p:txBody>
          <a:bodyPr rtlCol="0">
            <a:normAutofit fontScale="90000"/>
          </a:bodyPr>
          <a:lstStyle/>
          <a:p>
            <a:pPr eaLnBrk="1" fontAlgn="auto" hangingPunct="1">
              <a:spcAft>
                <a:spcPts val="0"/>
              </a:spcAft>
              <a:defRPr/>
            </a:pPr>
            <a:r>
              <a:rPr lang="en-US" smtClean="0"/>
              <a:t>Estimating </a:t>
            </a:r>
            <a:r>
              <a:rPr lang="en-US" smtClean="0">
                <a:latin typeface="Symbol" pitchFamily="18" charset="2"/>
              </a:rPr>
              <a:t>s</a:t>
            </a:r>
            <a:r>
              <a:rPr lang="en-US" baseline="30000" smtClean="0"/>
              <a:t>2</a:t>
            </a:r>
            <a:r>
              <a:rPr lang="en-US" smtClean="0"/>
              <a:t> with the Indirect Approach</a:t>
            </a:r>
          </a:p>
        </p:txBody>
      </p:sp>
      <p:sp>
        <p:nvSpPr>
          <p:cNvPr id="33795" name="Rectangle 3"/>
          <p:cNvSpPr>
            <a:spLocks noGrp="1" noChangeArrowheads="1"/>
          </p:cNvSpPr>
          <p:nvPr>
            <p:ph idx="1"/>
          </p:nvPr>
        </p:nvSpPr>
        <p:spPr>
          <a:xfrm>
            <a:off x="609600" y="1981200"/>
            <a:ext cx="8001000" cy="4114800"/>
          </a:xfrm>
        </p:spPr>
        <p:txBody>
          <a:bodyPr rtlCol="0">
            <a:normAutofit fontScale="92500"/>
          </a:bodyPr>
          <a:lstStyle/>
          <a:p>
            <a:pPr eaLnBrk="1" fontAlgn="auto" hangingPunct="1">
              <a:spcAft>
                <a:spcPts val="0"/>
              </a:spcAft>
              <a:buFont typeface="Arial" pitchFamily="34" charset="0"/>
              <a:buChar char="•"/>
              <a:defRPr/>
            </a:pPr>
            <a:r>
              <a:rPr lang="en-US" smtClean="0"/>
              <a:t>From the scenario analysis, we know the project’s expected value and the variance of the project’s expected value at the time the option expires.</a:t>
            </a:r>
          </a:p>
          <a:p>
            <a:pPr eaLnBrk="1" fontAlgn="auto" hangingPunct="1">
              <a:spcAft>
                <a:spcPts val="0"/>
              </a:spcAft>
              <a:buFont typeface="Arial" pitchFamily="34" charset="0"/>
              <a:buChar char="•"/>
              <a:defRPr/>
            </a:pPr>
            <a:r>
              <a:rPr lang="en-US" smtClean="0"/>
              <a:t>The questions is: “Given the current value of the project, how risky must its expected return be to generate the observed variance of the project’s value at the time the option expires?”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smtClean="0"/>
              <a:t>The Indirect Approach (Cont.)</a:t>
            </a:r>
          </a:p>
        </p:txBody>
      </p:sp>
      <p:sp>
        <p:nvSpPr>
          <p:cNvPr id="37891" name="Rectangle 3"/>
          <p:cNvSpPr>
            <a:spLocks noGrp="1" noChangeArrowheads="1"/>
          </p:cNvSpPr>
          <p:nvPr>
            <p:ph idx="1"/>
          </p:nvPr>
        </p:nvSpPr>
        <p:spPr>
          <a:xfrm>
            <a:off x="609600" y="1981200"/>
            <a:ext cx="8001000" cy="4114800"/>
          </a:xfrm>
        </p:spPr>
        <p:txBody>
          <a:bodyPr/>
          <a:lstStyle/>
          <a:p>
            <a:pPr eaLnBrk="1" hangingPunct="1"/>
            <a:r>
              <a:rPr lang="en-US" smtClean="0"/>
              <a:t>From option pricing for financial options, we know the probability distribution for returns (it is lognormal).</a:t>
            </a:r>
          </a:p>
          <a:p>
            <a:pPr eaLnBrk="1" hangingPunct="1"/>
            <a:r>
              <a:rPr lang="en-US" smtClean="0"/>
              <a:t>This allows us to specify a variance of the rate of return that gives the variance of the project’s value at the time the option expires.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1150938" y="820738"/>
            <a:ext cx="7793037" cy="779462"/>
          </a:xfrm>
        </p:spPr>
        <p:txBody>
          <a:bodyPr rtlCol="0">
            <a:normAutofit fontScale="90000"/>
          </a:bodyPr>
          <a:lstStyle/>
          <a:p>
            <a:pPr eaLnBrk="1" fontAlgn="auto" hangingPunct="1">
              <a:spcAft>
                <a:spcPts val="0"/>
              </a:spcAft>
              <a:defRPr/>
            </a:pPr>
            <a:r>
              <a:rPr lang="en-US" smtClean="0"/>
              <a:t>Indirect Estimate of </a:t>
            </a:r>
            <a:r>
              <a:rPr lang="en-US" sz="5400" smtClean="0">
                <a:latin typeface="Symbol" pitchFamily="18" charset="2"/>
              </a:rPr>
              <a:t></a:t>
            </a:r>
            <a:r>
              <a:rPr lang="en-US" sz="5400" baseline="25000" smtClean="0"/>
              <a:t>2</a:t>
            </a:r>
            <a:r>
              <a:rPr lang="en-US" smtClean="0"/>
              <a:t> </a:t>
            </a:r>
          </a:p>
        </p:txBody>
      </p:sp>
      <p:sp>
        <p:nvSpPr>
          <p:cNvPr id="1028" name="Rectangle 3"/>
          <p:cNvSpPr>
            <a:spLocks noGrp="1" noChangeArrowheads="1"/>
          </p:cNvSpPr>
          <p:nvPr>
            <p:ph idx="1"/>
          </p:nvPr>
        </p:nvSpPr>
        <p:spPr>
          <a:xfrm>
            <a:off x="685800" y="1752600"/>
            <a:ext cx="7924800" cy="2209800"/>
          </a:xfrm>
        </p:spPr>
        <p:txBody>
          <a:bodyPr/>
          <a:lstStyle/>
          <a:p>
            <a:pPr eaLnBrk="1" hangingPunct="1"/>
            <a:r>
              <a:rPr lang="en-US" smtClean="0"/>
              <a:t>Here is a formula for the variance of a stock’s return, if you know the coefficient of variation of the expected stock price at some time, t, in the future:</a:t>
            </a:r>
          </a:p>
        </p:txBody>
      </p:sp>
      <p:graphicFrame>
        <p:nvGraphicFramePr>
          <p:cNvPr id="1026" name="Object 4"/>
          <p:cNvGraphicFramePr>
            <a:graphicFrameLocks noChangeAspect="1"/>
          </p:cNvGraphicFramePr>
          <p:nvPr/>
        </p:nvGraphicFramePr>
        <p:xfrm>
          <a:off x="2133600" y="3935413"/>
          <a:ext cx="4011613" cy="1627187"/>
        </p:xfrm>
        <a:graphic>
          <a:graphicData uri="http://schemas.openxmlformats.org/presentationml/2006/ole">
            <p:oleObj spid="_x0000_s1026" name="Equation" r:id="rId3" imgW="1041120" imgH="431640" progId="Equation.3">
              <p:embed/>
            </p:oleObj>
          </a:graphicData>
        </a:graphic>
      </p:graphicFrame>
      <p:sp>
        <p:nvSpPr>
          <p:cNvPr id="1029" name="Text Box 5"/>
          <p:cNvSpPr txBox="1">
            <a:spLocks noChangeArrowheads="1"/>
          </p:cNvSpPr>
          <p:nvPr/>
        </p:nvSpPr>
        <p:spPr bwMode="auto">
          <a:xfrm>
            <a:off x="838200" y="5486400"/>
            <a:ext cx="7467600" cy="1066800"/>
          </a:xfrm>
          <a:prstGeom prst="rect">
            <a:avLst/>
          </a:prstGeom>
          <a:noFill/>
          <a:ln w="12700">
            <a:noFill/>
            <a:miter lim="800000"/>
            <a:headEnd/>
            <a:tailEnd/>
          </a:ln>
        </p:spPr>
        <p:txBody>
          <a:bodyPr>
            <a:spAutoFit/>
          </a:bodyPr>
          <a:lstStyle/>
          <a:p>
            <a:pPr eaLnBrk="0" hangingPunct="0">
              <a:spcBef>
                <a:spcPct val="50000"/>
              </a:spcBef>
            </a:pPr>
            <a:r>
              <a:rPr lang="en-US" sz="3200" b="1">
                <a:solidFill>
                  <a:schemeClr val="tx1"/>
                </a:solidFill>
                <a:latin typeface="Arial" charset="0"/>
              </a:rPr>
              <a:t>We can apply this formula to the real option.</a:t>
            </a:r>
            <a:endParaRPr lang="en-US" sz="2400">
              <a:solidFill>
                <a:schemeClr val="tx1"/>
              </a:solidFill>
              <a:latin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TotalTime>
  <Words>1283</Words>
  <Application>Microsoft Office PowerPoint</Application>
  <PresentationFormat>On-screen Show (4:3)</PresentationFormat>
  <Paragraphs>161</Paragraphs>
  <Slides>23</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25" baseType="lpstr">
      <vt:lpstr>Office Theme</vt:lpstr>
      <vt:lpstr>Equation</vt:lpstr>
      <vt:lpstr>CAPITAL BUDGETING &amp;FINANCIAL PLANNING</vt:lpstr>
      <vt:lpstr>Slide 2</vt:lpstr>
      <vt:lpstr> Qualitative Assessment</vt:lpstr>
      <vt:lpstr>Slide 4</vt:lpstr>
      <vt:lpstr>Procedure 3: Decision Tree Analysis (Implement only if demand is not low.)</vt:lpstr>
      <vt:lpstr>Use these scenarios, with their given probabilities, to find the project’s expected NPV if we wait.</vt:lpstr>
      <vt:lpstr>Decision Tree with Option to Wait vs. Original DCF Analysis</vt:lpstr>
      <vt:lpstr>The Option to Wait Changes Risk</vt:lpstr>
      <vt:lpstr>Procedure 4: Use the existing model of a financial option.</vt:lpstr>
      <vt:lpstr>Inputs to Black-Scholes Model for Option to Wait</vt:lpstr>
      <vt:lpstr>Estimate of P</vt:lpstr>
      <vt:lpstr>Step 1: Find the PV of future CFs at option’s exercise year.</vt:lpstr>
      <vt:lpstr>Step 2: Find the expected PV at the current date, 2003.</vt:lpstr>
      <vt:lpstr>The Input for P in the Black-Scholes Model</vt:lpstr>
      <vt:lpstr>Estimating s2 for the Black-Scholes Model</vt:lpstr>
      <vt:lpstr>Three Ways to Estimate s2</vt:lpstr>
      <vt:lpstr>Estimating s2 with Judgment</vt:lpstr>
      <vt:lpstr>Estimating s2 with the Direct Approach</vt:lpstr>
      <vt:lpstr>Find Returns from the Present until the Option Expires</vt:lpstr>
      <vt:lpstr>Use these scenarios, with their given probabilities, to find the expected return and variance of return.</vt:lpstr>
      <vt:lpstr>Estimating s2 with the Indirect Approach</vt:lpstr>
      <vt:lpstr>The Indirect Approach (Cont.)</vt:lpstr>
      <vt:lpstr>Indirect Estimate of 2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NTS</dc:creator>
  <cp:lastModifiedBy>NTS</cp:lastModifiedBy>
  <cp:revision>12</cp:revision>
  <dcterms:created xsi:type="dcterms:W3CDTF">2013-05-16T06:03:53Z</dcterms:created>
  <dcterms:modified xsi:type="dcterms:W3CDTF">2013-05-16T07:41:30Z</dcterms:modified>
</cp:coreProperties>
</file>