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57" r:id="rId3"/>
    <p:sldId id="258" r:id="rId4"/>
    <p:sldId id="259" r:id="rId5"/>
    <p:sldId id="260" r:id="rId6"/>
    <p:sldId id="275"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B659DF0-1FBC-40D9-A684-E3A7FA709078}" type="datetimeFigureOut">
              <a:rPr lang="en-GB" smtClean="0"/>
              <a:pPr/>
              <a:t>09/05/2013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6C490BE-B041-49DB-9386-5639A06B9BA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59DF0-1FBC-40D9-A684-E3A7FA709078}" type="datetimeFigureOut">
              <a:rPr lang="en-GB" smtClean="0"/>
              <a:pPr/>
              <a:t>09/05/2013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C490BE-B041-49DB-9386-5639A06B9BA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r>
              <a:rPr lang="cy-GB" b="1" smtClean="0"/>
              <a:t>Capital Budgeting and Financial Planning</a:t>
            </a:r>
            <a:endParaRPr lang="en-GB" smtClean="0"/>
          </a:p>
        </p:txBody>
      </p:sp>
      <p:sp>
        <p:nvSpPr>
          <p:cNvPr id="3" name="Subtitle 2"/>
          <p:cNvSpPr>
            <a:spLocks noGrp="1"/>
          </p:cNvSpPr>
          <p:nvPr>
            <p:ph type="subTitle" idx="1"/>
          </p:nvPr>
        </p:nvSpPr>
        <p:spPr/>
        <p:txBody>
          <a:bodyPr rtlCol="0">
            <a:normAutofit/>
          </a:bodyPr>
          <a:lstStyle/>
          <a:p>
            <a:pPr fontAlgn="auto">
              <a:spcAft>
                <a:spcPts val="0"/>
              </a:spcAft>
              <a:defRPr/>
            </a:pPr>
            <a:r>
              <a:rPr lang="en-GB" dirty="0" smtClean="0"/>
              <a:t>Course Instructor: M.Jibran Sheikh</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r>
              <a:rPr lang="en-GB" dirty="0" smtClean="0"/>
              <a:t>Sources of Funds</a:t>
            </a:r>
            <a:endParaRPr lang="en-GB" dirty="0"/>
          </a:p>
        </p:txBody>
      </p:sp>
      <p:sp>
        <p:nvSpPr>
          <p:cNvPr id="3" name="Content Placeholder 2"/>
          <p:cNvSpPr>
            <a:spLocks noGrp="1"/>
          </p:cNvSpPr>
          <p:nvPr>
            <p:ph idx="1"/>
          </p:nvPr>
        </p:nvSpPr>
        <p:spPr/>
        <p:txBody>
          <a:bodyPr/>
          <a:lstStyle/>
          <a:p>
            <a:pPr>
              <a:buNone/>
            </a:pPr>
            <a:r>
              <a:rPr lang="en-GB" dirty="0"/>
              <a:t>A company might raise new funds from the following sources:</a:t>
            </a:r>
          </a:p>
          <a:p>
            <a:pPr>
              <a:buNone/>
            </a:pPr>
            <a:r>
              <a:rPr lang="en-GB" dirty="0" smtClean="0"/>
              <a:t>The </a:t>
            </a:r>
            <a:r>
              <a:rPr lang="en-GB" dirty="0"/>
              <a:t>capital markets:</a:t>
            </a:r>
          </a:p>
          <a:p>
            <a:pPr lvl="0"/>
            <a:r>
              <a:rPr lang="en-GB" dirty="0"/>
              <a:t>new share issues, for example, by companies acquiring a stock market listing for the first time</a:t>
            </a:r>
          </a:p>
          <a:p>
            <a:r>
              <a:rPr lang="en-GB" dirty="0"/>
              <a:t>rights issues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sources </a:t>
            </a:r>
            <a:endParaRPr lang="en-GB" dirty="0"/>
          </a:p>
        </p:txBody>
      </p:sp>
      <p:sp>
        <p:nvSpPr>
          <p:cNvPr id="3" name="Content Placeholder 2"/>
          <p:cNvSpPr>
            <a:spLocks noGrp="1"/>
          </p:cNvSpPr>
          <p:nvPr>
            <p:ph idx="1"/>
          </p:nvPr>
        </p:nvSpPr>
        <p:spPr/>
        <p:txBody>
          <a:bodyPr/>
          <a:lstStyle/>
          <a:p>
            <a:pPr>
              <a:buNone/>
            </a:pPr>
            <a:r>
              <a:rPr lang="en-GB" dirty="0"/>
              <a:t>· Loan stock</a:t>
            </a:r>
            <a:br>
              <a:rPr lang="en-GB" dirty="0"/>
            </a:br>
            <a:r>
              <a:rPr lang="en-GB" dirty="0"/>
              <a:t>· Retained earnings</a:t>
            </a:r>
            <a:br>
              <a:rPr lang="en-GB" dirty="0"/>
            </a:br>
            <a:r>
              <a:rPr lang="en-GB" dirty="0"/>
              <a:t>· Bank borrowing</a:t>
            </a:r>
            <a:br>
              <a:rPr lang="en-GB" dirty="0"/>
            </a:br>
            <a:r>
              <a:rPr lang="en-GB" dirty="0"/>
              <a:t>· Government sources</a:t>
            </a:r>
            <a:br>
              <a:rPr lang="en-GB" dirty="0"/>
            </a:br>
            <a:r>
              <a:rPr lang="en-GB" dirty="0"/>
              <a:t>· Business expansion scheme funds</a:t>
            </a:r>
            <a:br>
              <a:rPr lang="en-GB" dirty="0"/>
            </a:br>
            <a:r>
              <a:rPr lang="en-GB" dirty="0"/>
              <a:t>· Venture capital</a:t>
            </a:r>
            <a:br>
              <a:rPr lang="en-GB" dirty="0"/>
            </a:br>
            <a:r>
              <a:rPr lang="en-GB" dirty="0"/>
              <a:t>· </a:t>
            </a:r>
            <a:r>
              <a:rPr lang="en-GB" dirty="0" smtClean="0"/>
              <a:t>Franchising</a:t>
            </a:r>
            <a:r>
              <a:rPr lang="en-GB" dirty="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Ordinary (equity) </a:t>
            </a:r>
            <a:r>
              <a:rPr lang="en-GB" b="1" dirty="0" smtClean="0"/>
              <a:t>shares</a:t>
            </a:r>
            <a:endParaRPr lang="en-GB" dirty="0"/>
          </a:p>
        </p:txBody>
      </p:sp>
      <p:sp>
        <p:nvSpPr>
          <p:cNvPr id="3" name="Content Placeholder 2"/>
          <p:cNvSpPr>
            <a:spLocks noGrp="1"/>
          </p:cNvSpPr>
          <p:nvPr>
            <p:ph idx="1"/>
          </p:nvPr>
        </p:nvSpPr>
        <p:spPr/>
        <p:txBody>
          <a:bodyPr>
            <a:normAutofit fontScale="92500" lnSpcReduction="20000"/>
          </a:bodyPr>
          <a:lstStyle/>
          <a:p>
            <a:r>
              <a:rPr lang="en-GB" dirty="0"/>
              <a:t>Ordinary shares are issued to the owners of a company. They have a nominal or 'face' value, typically of $</a:t>
            </a:r>
            <a:r>
              <a:rPr lang="en-GB" dirty="0" smtClean="0"/>
              <a:t>1, in case of Pakistan 10 Rs.</a:t>
            </a:r>
          </a:p>
          <a:p>
            <a:r>
              <a:rPr lang="en-GB" dirty="0"/>
              <a:t>The market value of a quoted company's shares bears no relationship to their nominal </a:t>
            </a:r>
            <a:r>
              <a:rPr lang="en-GB" dirty="0" smtClean="0"/>
              <a:t>value</a:t>
            </a:r>
          </a:p>
          <a:p>
            <a:r>
              <a:rPr lang="en-GB" b="1" dirty="0" smtClean="0"/>
              <a:t>Deferred ordinary shares</a:t>
            </a:r>
          </a:p>
          <a:p>
            <a:pPr>
              <a:buNone/>
            </a:pPr>
            <a:r>
              <a:rPr lang="en-GB" dirty="0" smtClean="0"/>
              <a:t>They are a form of ordinary shares, which are entitled to a dividend only after a certain date or if profits rise above a certain amount. Voting rights might also differ from those attached to other ordinary shares.</a:t>
            </a:r>
          </a:p>
          <a:p>
            <a:pPr>
              <a:buNone/>
            </a:pPr>
            <a:endParaRPr lang="en-GB" dirty="0" smtClean="0"/>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Dividends or retention?</a:t>
            </a:r>
            <a:endParaRPr lang="en-GB" dirty="0"/>
          </a:p>
        </p:txBody>
      </p:sp>
      <p:sp>
        <p:nvSpPr>
          <p:cNvPr id="3" name="Content Placeholder 2"/>
          <p:cNvSpPr>
            <a:spLocks noGrp="1"/>
          </p:cNvSpPr>
          <p:nvPr>
            <p:ph idx="1"/>
          </p:nvPr>
        </p:nvSpPr>
        <p:spPr/>
        <p:txBody>
          <a:bodyPr/>
          <a:lstStyle/>
          <a:p>
            <a:pPr>
              <a:buNone/>
            </a:pPr>
            <a:r>
              <a:rPr lang="en-GB" dirty="0"/>
              <a:t>Simply retaining profits, instead of paying them out in the form of dividends, offers an important, simple low-cost source of finance, although this method may not provide enough funds, for example, if the firm is seeking to grow.</a:t>
            </a:r>
          </a:p>
          <a:p>
            <a:pPr>
              <a:buNone/>
            </a:pP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fontScale="92500"/>
          </a:bodyPr>
          <a:lstStyle/>
          <a:p>
            <a:r>
              <a:rPr lang="en-GB" dirty="0"/>
              <a:t>A new issue of shares might be made in a variety of different circumstances:</a:t>
            </a:r>
          </a:p>
          <a:p>
            <a:r>
              <a:rPr lang="en-GB" dirty="0"/>
              <a:t>a) The company might want to raise more cash. If it issues ordinary shares for cash, should the shares be issued pro rata to existing shareholders, so that control or ownership of the company is not affected? If, for example, a company with 200,000 ordinary shares in issue decides to issue 50,000 new shares to raise cash, should it offer the new shares to existing shareholders, or should it sell them to new shareholders instead?</a:t>
            </a:r>
          </a:p>
          <a:p>
            <a:pPr>
              <a:buNone/>
            </a:pP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361459"/>
          </a:xfrm>
        </p:spPr>
        <p:txBody>
          <a:bodyPr>
            <a:normAutofit fontScale="85000" lnSpcReduction="20000"/>
          </a:bodyPr>
          <a:lstStyle/>
          <a:p>
            <a:pPr>
              <a:buNone/>
            </a:pPr>
            <a:r>
              <a:rPr lang="en-GB" sz="3400" dirty="0" err="1"/>
              <a:t>i</a:t>
            </a:r>
            <a:r>
              <a:rPr lang="en-GB" sz="3400" dirty="0"/>
              <a:t>) </a:t>
            </a:r>
            <a:r>
              <a:rPr lang="en-GB" sz="2900" dirty="0"/>
              <a:t>If a company sells the new shares to existing shareholders in proportion to their existing shareholding in the company, we have </a:t>
            </a:r>
            <a:r>
              <a:rPr lang="en-GB" sz="2900" dirty="0" smtClean="0"/>
              <a:t>a </a:t>
            </a:r>
            <a:r>
              <a:rPr lang="en-GB" sz="2900" i="1" dirty="0" smtClean="0"/>
              <a:t>rights </a:t>
            </a:r>
            <a:r>
              <a:rPr lang="en-GB" sz="2900" i="1" dirty="0"/>
              <a:t>issue.</a:t>
            </a:r>
            <a:r>
              <a:rPr lang="en-GB" sz="2900" dirty="0"/>
              <a:t> In the example above, the 50,000 shares would be issued as a one-in-four rights issue, by offering shareholders one new share for every four shares they currently hold.</a:t>
            </a:r>
          </a:p>
          <a:p>
            <a:pPr>
              <a:buNone/>
            </a:pPr>
            <a:r>
              <a:rPr lang="en-GB" sz="2900" dirty="0"/>
              <a:t>ii) If the number of new shares being issued is small compared to the number of shares already in issue, it might be decided instead to sell them to new shareholders, since ownership of the company would only be minimally affected.</a:t>
            </a:r>
          </a:p>
          <a:p>
            <a:pPr>
              <a:buNone/>
            </a:pPr>
            <a:r>
              <a:rPr lang="en-GB" sz="2900" dirty="0"/>
              <a:t>b) The company might want to issue shares partly to raise cash, but more importantly to float' its shares on a stick exchange.</a:t>
            </a:r>
          </a:p>
          <a:p>
            <a:pPr>
              <a:buNone/>
            </a:pPr>
            <a:r>
              <a:rPr lang="en-GB" sz="2900" dirty="0"/>
              <a:t>c) The company might issue new shares to the shareholders of another company, in order to take it over.</a:t>
            </a:r>
          </a:p>
          <a:p>
            <a:pPr>
              <a:buNone/>
            </a:pP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New shares </a:t>
            </a:r>
            <a:r>
              <a:rPr lang="en-GB" b="1" dirty="0" smtClean="0"/>
              <a:t>issues</a:t>
            </a:r>
            <a:endParaRPr lang="en-GB" dirty="0"/>
          </a:p>
        </p:txBody>
      </p:sp>
      <p:sp>
        <p:nvSpPr>
          <p:cNvPr id="3" name="Content Placeholder 2"/>
          <p:cNvSpPr>
            <a:spLocks noGrp="1"/>
          </p:cNvSpPr>
          <p:nvPr>
            <p:ph idx="1"/>
          </p:nvPr>
        </p:nvSpPr>
        <p:spPr/>
        <p:txBody>
          <a:bodyPr>
            <a:normAutofit fontScale="92500"/>
          </a:bodyPr>
          <a:lstStyle/>
          <a:p>
            <a:pPr>
              <a:buNone/>
            </a:pPr>
            <a:r>
              <a:rPr lang="en-GB" dirty="0"/>
              <a:t>A company seeking to obtain additional equity funds may be:</a:t>
            </a:r>
          </a:p>
          <a:p>
            <a:pPr>
              <a:buNone/>
            </a:pPr>
            <a:r>
              <a:rPr lang="en-GB" dirty="0"/>
              <a:t>a) an unquoted company wishing to obtain a Stock Exchange quotation</a:t>
            </a:r>
          </a:p>
          <a:p>
            <a:pPr>
              <a:buNone/>
            </a:pPr>
            <a:r>
              <a:rPr lang="en-GB" dirty="0"/>
              <a:t>b) an unquoted company wishing to issue new shares, but without obtaining a Stock Exchange quotation</a:t>
            </a:r>
          </a:p>
          <a:p>
            <a:pPr>
              <a:buNone/>
            </a:pPr>
            <a:r>
              <a:rPr lang="en-GB" dirty="0"/>
              <a:t>c) a company which is already listed on the Stock Exchange wishing to issue additional new shares.</a:t>
            </a:r>
          </a:p>
          <a:p>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Methods</a:t>
            </a:r>
            <a:endParaRPr lang="en-GB" dirty="0"/>
          </a:p>
        </p:txBody>
      </p:sp>
      <p:sp>
        <p:nvSpPr>
          <p:cNvPr id="3" name="Content Placeholder 2"/>
          <p:cNvSpPr>
            <a:spLocks noGrp="1"/>
          </p:cNvSpPr>
          <p:nvPr>
            <p:ph idx="1"/>
          </p:nvPr>
        </p:nvSpPr>
        <p:spPr/>
        <p:txBody>
          <a:bodyPr/>
          <a:lstStyle/>
          <a:p>
            <a:r>
              <a:rPr lang="en-GB" dirty="0"/>
              <a:t>The methods by which an unquoted company can obtain a quotation on the stock market are:</a:t>
            </a:r>
          </a:p>
          <a:p>
            <a:r>
              <a:rPr lang="en-GB" dirty="0"/>
              <a:t>a) an offer for sale</a:t>
            </a:r>
            <a:br>
              <a:rPr lang="en-GB" dirty="0"/>
            </a:br>
            <a:r>
              <a:rPr lang="en-GB" dirty="0"/>
              <a:t>b) a prospectus issue</a:t>
            </a:r>
            <a:br>
              <a:rPr lang="en-GB" dirty="0"/>
            </a:br>
            <a:r>
              <a:rPr lang="en-GB" dirty="0"/>
              <a:t>c) a placing</a:t>
            </a:r>
            <a:br>
              <a:rPr lang="en-GB" dirty="0"/>
            </a:br>
            <a:r>
              <a:rPr lang="en-GB" dirty="0"/>
              <a:t>d) an introduction</a:t>
            </a:r>
            <a:r>
              <a:rPr lang="en-GB" dirty="0" smtClean="0"/>
              <a:t>.</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Rights </a:t>
            </a:r>
            <a:r>
              <a:rPr lang="en-GB" b="1" dirty="0" smtClean="0"/>
              <a:t>issues</a:t>
            </a:r>
            <a:endParaRPr lang="en-GB" dirty="0"/>
          </a:p>
        </p:txBody>
      </p:sp>
      <p:sp>
        <p:nvSpPr>
          <p:cNvPr id="3" name="Content Placeholder 2"/>
          <p:cNvSpPr>
            <a:spLocks noGrp="1"/>
          </p:cNvSpPr>
          <p:nvPr>
            <p:ph idx="1"/>
          </p:nvPr>
        </p:nvSpPr>
        <p:spPr>
          <a:xfrm>
            <a:off x="457200" y="1340768"/>
            <a:ext cx="8229600" cy="4896544"/>
          </a:xfrm>
        </p:spPr>
        <p:txBody>
          <a:bodyPr>
            <a:noAutofit/>
          </a:bodyPr>
          <a:lstStyle/>
          <a:p>
            <a:r>
              <a:rPr lang="en-GB" sz="2400" dirty="0"/>
              <a:t>A rights issue provides a way of raising new share capital by means of an offer to existing shareholders, inviting them to subscribe cash for new shares in proportion to their existing holdings.</a:t>
            </a:r>
          </a:p>
          <a:p>
            <a:r>
              <a:rPr lang="en-GB" sz="2400" dirty="0"/>
              <a:t>For example, a rights issue on a one-for-four basis at 280c per share would mean that a company is inviting its existing shareholders to subscribe for one new share for every four shares they hold, at a price of 280c per new share.</a:t>
            </a:r>
          </a:p>
          <a:p>
            <a:r>
              <a:rPr lang="en-GB" sz="2400" dirty="0"/>
              <a:t>A company making a rights issue must set a price which is low enough to secure the acceptance of shareholders, who are being asked to provide extra funds, but not too low, so as to avoid excessive dilution of the earnings per share</a:t>
            </a:r>
            <a:r>
              <a:rPr lang="en-GB" sz="2400" dirty="0" smtClean="0"/>
              <a:t>.</a:t>
            </a:r>
            <a:endParaRPr lang="en-GB"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Preference </a:t>
            </a:r>
            <a:r>
              <a:rPr lang="en-GB" b="1" dirty="0" smtClean="0"/>
              <a:t>shares</a:t>
            </a:r>
            <a:endParaRPr lang="en-GB" dirty="0"/>
          </a:p>
        </p:txBody>
      </p:sp>
      <p:sp>
        <p:nvSpPr>
          <p:cNvPr id="3" name="Content Placeholder 2"/>
          <p:cNvSpPr>
            <a:spLocks noGrp="1"/>
          </p:cNvSpPr>
          <p:nvPr>
            <p:ph idx="1"/>
          </p:nvPr>
        </p:nvSpPr>
        <p:spPr/>
        <p:txBody>
          <a:bodyPr>
            <a:normAutofit fontScale="92500" lnSpcReduction="10000"/>
          </a:bodyPr>
          <a:lstStyle/>
          <a:p>
            <a:pPr>
              <a:buNone/>
            </a:pPr>
            <a:r>
              <a:rPr lang="en-GB" dirty="0"/>
              <a:t>Preference shares have a fixed percentage dividend before any dividend is paid to the ordinary shareholders. As with ordinary shares a preference dividend can only be paid if sufficient distributable profits are available, although with 'cumulative' preference shares the right to an unpaid dividend is carried forward to later years. The arrears of dividend on cumulative preference shares must be paid before any dividend is paid to the ordinary shareholders.</a:t>
            </a:r>
          </a:p>
          <a:p>
            <a:pPr>
              <a:buNone/>
            </a:pP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Advantages to company</a:t>
            </a:r>
            <a:endParaRPr lang="en-GB" dirty="0"/>
          </a:p>
        </p:txBody>
      </p:sp>
      <p:sp>
        <p:nvSpPr>
          <p:cNvPr id="3" name="Content Placeholder 2"/>
          <p:cNvSpPr>
            <a:spLocks noGrp="1"/>
          </p:cNvSpPr>
          <p:nvPr>
            <p:ph idx="1"/>
          </p:nvPr>
        </p:nvSpPr>
        <p:spPr/>
        <p:txBody>
          <a:bodyPr>
            <a:normAutofit fontScale="70000" lnSpcReduction="20000"/>
          </a:bodyPr>
          <a:lstStyle/>
          <a:p>
            <a:r>
              <a:rPr lang="en-GB" dirty="0"/>
              <a:t>Dividends do not have to be paid in a year in which profits are poor, while this is not the case with interest payments on long term debt (loans or debentures).</a:t>
            </a:r>
          </a:p>
          <a:p>
            <a:r>
              <a:rPr lang="en-GB" dirty="0" smtClean="0"/>
              <a:t>Since </a:t>
            </a:r>
            <a:r>
              <a:rPr lang="en-GB" dirty="0"/>
              <a:t>they do not carry voting rights, preference shares avoid diluting the control of existing shareholders while an issue of equity shares would not.</a:t>
            </a:r>
          </a:p>
          <a:p>
            <a:r>
              <a:rPr lang="en-GB" dirty="0" smtClean="0"/>
              <a:t>Unless </a:t>
            </a:r>
            <a:r>
              <a:rPr lang="en-GB" dirty="0"/>
              <a:t>they are redeemable, issuing preference shares will lower the company's gearing. Redeemable preference shares are normally treated as debt when gearing is calculated.</a:t>
            </a:r>
          </a:p>
          <a:p>
            <a:r>
              <a:rPr lang="en-GB" dirty="0" smtClean="0"/>
              <a:t>The </a:t>
            </a:r>
            <a:r>
              <a:rPr lang="en-GB" dirty="0"/>
              <a:t>issue of preference shares does not restrict the company's borrowing power, at least in the sense that preference share capital is not secured against assets in the business.</a:t>
            </a:r>
          </a:p>
          <a:p>
            <a:r>
              <a:rPr lang="en-GB" dirty="0" smtClean="0"/>
              <a:t>The </a:t>
            </a:r>
            <a:r>
              <a:rPr lang="en-GB" dirty="0"/>
              <a:t>non-payment of dividend does not give the preference shareholders the right to appoint a receiver, a right which is normally given to debenture holders.</a:t>
            </a:r>
          </a:p>
          <a:p>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Disadvantage</a:t>
            </a:r>
            <a:endParaRPr lang="en-GB" dirty="0"/>
          </a:p>
        </p:txBody>
      </p:sp>
      <p:sp>
        <p:nvSpPr>
          <p:cNvPr id="3" name="Content Placeholder 2"/>
          <p:cNvSpPr>
            <a:spLocks noGrp="1"/>
          </p:cNvSpPr>
          <p:nvPr>
            <p:ph idx="1"/>
          </p:nvPr>
        </p:nvSpPr>
        <p:spPr/>
        <p:txBody>
          <a:bodyPr>
            <a:normAutofit fontScale="77500" lnSpcReduction="20000"/>
          </a:bodyPr>
          <a:lstStyle/>
          <a:p>
            <a:pPr>
              <a:buNone/>
            </a:pPr>
            <a:r>
              <a:rPr lang="en-GB" dirty="0" smtClean="0"/>
              <a:t>The dividend </a:t>
            </a:r>
            <a:r>
              <a:rPr lang="en-GB" dirty="0"/>
              <a:t>payments on preference shares are not tax deductible in the way that interest payments on debt are. Furthermore, for preference shares to be attractive to investors, the level of payment needs to be higher than for interest on debt to compensate for the additional risks.</a:t>
            </a:r>
          </a:p>
          <a:p>
            <a:r>
              <a:rPr lang="en-GB" dirty="0"/>
              <a:t>For the investor, preference shares are less attractive than loan stock because:</a:t>
            </a:r>
          </a:p>
          <a:p>
            <a:r>
              <a:rPr lang="en-GB" dirty="0" smtClean="0"/>
              <a:t>they </a:t>
            </a:r>
            <a:r>
              <a:rPr lang="en-GB" dirty="0"/>
              <a:t>cannot be secured on the company's </a:t>
            </a:r>
            <a:r>
              <a:rPr lang="en-GB" dirty="0" smtClean="0"/>
              <a:t>assets</a:t>
            </a:r>
          </a:p>
          <a:p>
            <a:r>
              <a:rPr lang="en-GB" dirty="0" smtClean="0"/>
              <a:t>the </a:t>
            </a:r>
            <a:r>
              <a:rPr lang="en-GB" dirty="0"/>
              <a:t>dividend yield traditionally offered on preference dividends has been much too low to provide an attractive investment compared with the interest yields on loan stock in view of the additional risk involved.</a:t>
            </a:r>
          </a:p>
          <a:p>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Loan </a:t>
            </a:r>
            <a:r>
              <a:rPr lang="en-GB" b="1" dirty="0" smtClean="0"/>
              <a:t>stock</a:t>
            </a:r>
            <a:endParaRPr lang="en-GB" dirty="0"/>
          </a:p>
        </p:txBody>
      </p:sp>
      <p:sp>
        <p:nvSpPr>
          <p:cNvPr id="3" name="Content Placeholder 2"/>
          <p:cNvSpPr>
            <a:spLocks noGrp="1"/>
          </p:cNvSpPr>
          <p:nvPr>
            <p:ph idx="1"/>
          </p:nvPr>
        </p:nvSpPr>
        <p:spPr/>
        <p:txBody>
          <a:bodyPr>
            <a:normAutofit fontScale="77500" lnSpcReduction="20000"/>
          </a:bodyPr>
          <a:lstStyle/>
          <a:p>
            <a:r>
              <a:rPr lang="en-GB" dirty="0"/>
              <a:t>Loan stock is long-term debt capital raised by a company for which interest is paid, usually half yearly and at a fixed rate. Holders of loan stock are therefore long-term creditors of the company.</a:t>
            </a:r>
          </a:p>
          <a:p>
            <a:r>
              <a:rPr lang="en-GB" dirty="0"/>
              <a:t>Loan stock has a nominal value, which is the debt owed by the company, and interest is paid at a stated "coupon yield" on this amount. For example, if a company issues 10% loan stocky the coupon yield will be 10% of the nominal value of the stock, so that $100 of stock will receive $10 interest each year. The rate quoted is the gross rate, before tax.</a:t>
            </a:r>
          </a:p>
          <a:p>
            <a:r>
              <a:rPr lang="en-GB" dirty="0"/>
              <a:t>Debentures are a form of loan stock, legally defined as the written acknowledgement of a debt incurred by a company, normally containing provisions about the payment of interest and the eventual repayment of capital.</a:t>
            </a:r>
          </a:p>
          <a:p>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Debentures with a floating rate of </a:t>
            </a:r>
            <a:r>
              <a:rPr lang="en-GB" b="1" dirty="0" smtClean="0"/>
              <a:t>interest</a:t>
            </a:r>
            <a:endParaRPr lang="en-GB" dirty="0"/>
          </a:p>
        </p:txBody>
      </p:sp>
      <p:sp>
        <p:nvSpPr>
          <p:cNvPr id="3" name="Content Placeholder 2"/>
          <p:cNvSpPr>
            <a:spLocks noGrp="1"/>
          </p:cNvSpPr>
          <p:nvPr>
            <p:ph idx="1"/>
          </p:nvPr>
        </p:nvSpPr>
        <p:spPr/>
        <p:txBody>
          <a:bodyPr>
            <a:normAutofit fontScale="92500"/>
          </a:bodyPr>
          <a:lstStyle/>
          <a:p>
            <a:pPr>
              <a:buNone/>
            </a:pPr>
            <a:r>
              <a:rPr lang="en-GB" dirty="0"/>
              <a:t>These are debentures for which the coupon rate of interest can be changed by the issuer, in accordance with changes in market rates of interest. They may be attractive to both lenders and borrowers when interest rates are volatile.</a:t>
            </a:r>
          </a:p>
          <a:p>
            <a:r>
              <a:rPr lang="en-GB" b="1" dirty="0"/>
              <a:t>Security</a:t>
            </a:r>
            <a:endParaRPr lang="en-GB" dirty="0"/>
          </a:p>
          <a:p>
            <a:pPr>
              <a:buNone/>
            </a:pPr>
            <a:r>
              <a:rPr lang="en-GB" dirty="0"/>
              <a:t>Loan stock and debentures will often be </a:t>
            </a:r>
            <a:r>
              <a:rPr lang="en-GB" i="1" dirty="0"/>
              <a:t>secured.</a:t>
            </a:r>
            <a:r>
              <a:rPr lang="en-GB" dirty="0"/>
              <a:t> Security may take the form of either a </a:t>
            </a:r>
            <a:r>
              <a:rPr lang="en-GB" i="1" dirty="0"/>
              <a:t>fixed charge </a:t>
            </a:r>
            <a:r>
              <a:rPr lang="en-GB" dirty="0"/>
              <a:t>or a </a:t>
            </a:r>
            <a:r>
              <a:rPr lang="en-GB" i="1" dirty="0"/>
              <a:t>floating charge.</a:t>
            </a:r>
            <a:endParaRPr lang="en-GB" dirty="0"/>
          </a:p>
          <a:p>
            <a:pPr>
              <a:buNone/>
            </a:pP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073427"/>
          </a:xfrm>
        </p:spPr>
        <p:txBody>
          <a:bodyPr>
            <a:noAutofit/>
          </a:bodyPr>
          <a:lstStyle/>
          <a:p>
            <a:pPr>
              <a:buNone/>
            </a:pPr>
            <a:r>
              <a:rPr lang="en-GB" sz="2400" dirty="0"/>
              <a:t>a)</a:t>
            </a:r>
            <a:r>
              <a:rPr lang="en-GB" sz="2400" b="1" dirty="0"/>
              <a:t> Fixed charge;</a:t>
            </a:r>
            <a:r>
              <a:rPr lang="en-GB" sz="2400" dirty="0"/>
              <a:t> Security would be related to a specific asset or group of assets, typically land and buildings. The company would be unable to dispose of the asset without providing a substitute asset for security, or without the lender's consent.</a:t>
            </a:r>
          </a:p>
          <a:p>
            <a:pPr>
              <a:buNone/>
            </a:pPr>
            <a:r>
              <a:rPr lang="en-GB" sz="2400" dirty="0"/>
              <a:t>b)</a:t>
            </a:r>
            <a:r>
              <a:rPr lang="en-GB" sz="2400" b="1" dirty="0"/>
              <a:t> Floating charge;</a:t>
            </a:r>
            <a:r>
              <a:rPr lang="en-GB" sz="2400" dirty="0"/>
              <a:t> With a floating charge on certain assets of the company (for example, stocks and debtors), the lender's security in the event of a default payment is whatever assets of the appropriate class the company then owns (provided that another lender does not have a prior charge on the assets). The company would be able, however, to dispose of its assets as it chose until a default took place. In the event of a default, the lender would probably appoint a receiver to run the company rather than lay claim to a particular asset.</a:t>
            </a:r>
          </a:p>
          <a:p>
            <a:pPr>
              <a:buNone/>
            </a:pPr>
            <a:endParaRPr lang="en-GB"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The redemption of loan </a:t>
            </a:r>
            <a:r>
              <a:rPr lang="en-GB" b="1" dirty="0" smtClean="0"/>
              <a:t>stock</a:t>
            </a:r>
            <a:endParaRPr lang="en-GB" dirty="0"/>
          </a:p>
        </p:txBody>
      </p:sp>
      <p:sp>
        <p:nvSpPr>
          <p:cNvPr id="3" name="Content Placeholder 2"/>
          <p:cNvSpPr>
            <a:spLocks noGrp="1"/>
          </p:cNvSpPr>
          <p:nvPr>
            <p:ph idx="1"/>
          </p:nvPr>
        </p:nvSpPr>
        <p:spPr/>
        <p:txBody>
          <a:bodyPr>
            <a:normAutofit fontScale="85000" lnSpcReduction="10000"/>
          </a:bodyPr>
          <a:lstStyle/>
          <a:p>
            <a:r>
              <a:rPr lang="en-GB" dirty="0"/>
              <a:t>Loan stock and debentures are usually redeemable. They are issued for a term of ten years or more, and perhaps 25 to 30 years. At the end of this period, they will "mature" and become redeemable (at par or possibly at a value above par).</a:t>
            </a:r>
          </a:p>
          <a:p>
            <a:r>
              <a:rPr lang="en-GB" dirty="0"/>
              <a:t>Most redeemable stocks have an earliest and latest redemption date. For example, 18% Debenture Stock 2007/09 is redeemable, at any time between the earliest specified date (in 2007) and the latest date (in 2009). The issuing company can choose the date.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buNone/>
            </a:pPr>
            <a:r>
              <a:rPr lang="en-GB" dirty="0" smtClean="0"/>
              <a:t>The decision by a company when to redeem a debt will depend on:</a:t>
            </a:r>
          </a:p>
          <a:p>
            <a:pPr>
              <a:buNone/>
            </a:pPr>
            <a:r>
              <a:rPr lang="en-GB" dirty="0" smtClean="0"/>
              <a:t>a) how much cash is available to the company to repay the debt</a:t>
            </a:r>
            <a:br>
              <a:rPr lang="en-GB" dirty="0" smtClean="0"/>
            </a:br>
            <a:r>
              <a:rPr lang="en-GB" dirty="0" smtClean="0"/>
              <a:t>b) the nominal rate of interest on the debt. If the debentures pay 18% nominal interest and the current rate of interest is lower, say 10%, the company may try to raise a new loan at 10% to redeem the debt which costs 18%. On the other hand, if current interest rates are 20%, the company is unlikely to redeem the debt until the latest date possible, because the debentures would be a cheap source of funds.</a:t>
            </a:r>
          </a:p>
          <a:p>
            <a:pPr>
              <a:buNone/>
            </a:pPr>
            <a:endParaRPr lang="en-GB" dirty="0"/>
          </a:p>
        </p:txBody>
      </p:sp>
      <p:sp>
        <p:nvSpPr>
          <p:cNvPr id="4" name="Rectangle 3"/>
          <p:cNvSpPr/>
          <p:nvPr/>
        </p:nvSpPr>
        <p:spPr>
          <a:xfrm>
            <a:off x="714348" y="571480"/>
            <a:ext cx="7858180" cy="584775"/>
          </a:xfrm>
          <a:prstGeom prst="rect">
            <a:avLst/>
          </a:prstGeom>
        </p:spPr>
        <p:txBody>
          <a:bodyPr wrap="square">
            <a:spAutoFit/>
          </a:bodyPr>
          <a:lstStyle/>
          <a:p>
            <a:r>
              <a:rPr lang="en-GB" sz="3200" b="1" dirty="0" smtClean="0"/>
              <a:t>The redemption of loan stock (cont.)</a:t>
            </a:r>
            <a:endParaRPr lang="en-US"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Mortgages</a:t>
            </a:r>
          </a:p>
        </p:txBody>
      </p:sp>
      <p:sp>
        <p:nvSpPr>
          <p:cNvPr id="3" name="Content Placeholder 2"/>
          <p:cNvSpPr>
            <a:spLocks noGrp="1"/>
          </p:cNvSpPr>
          <p:nvPr>
            <p:ph idx="1"/>
          </p:nvPr>
        </p:nvSpPr>
        <p:spPr/>
        <p:txBody>
          <a:bodyPr>
            <a:normAutofit fontScale="85000" lnSpcReduction="20000"/>
          </a:bodyPr>
          <a:lstStyle/>
          <a:p>
            <a:r>
              <a:rPr lang="en-GB" dirty="0"/>
              <a:t>Mortgages are a specific type of secured loan. Companies place the title deeds of freehold or long leasehold property as security with an insurance company or mortgage broker and receive cash on loan, usually repayable over a specified period. Most organisations owning property which is unencumbered by any charge should be able to obtain a mortgage up to two thirds of the value of the property.</a:t>
            </a:r>
          </a:p>
          <a:p>
            <a:r>
              <a:rPr lang="en-GB" dirty="0"/>
              <a:t>As far as companies are concerned, debt capital is a potentially attractive source of finance because interest charges reduce the profits chargeable to corporation tax.</a:t>
            </a:r>
          </a:p>
          <a:p>
            <a:pPr>
              <a:buNone/>
            </a:pPr>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Retained earnings	</a:t>
            </a:r>
            <a:endParaRPr lang="en-GB" dirty="0"/>
          </a:p>
        </p:txBody>
      </p:sp>
      <p:sp>
        <p:nvSpPr>
          <p:cNvPr id="3" name="Content Placeholder 2"/>
          <p:cNvSpPr>
            <a:spLocks noGrp="1"/>
          </p:cNvSpPr>
          <p:nvPr>
            <p:ph idx="1"/>
          </p:nvPr>
        </p:nvSpPr>
        <p:spPr>
          <a:xfrm>
            <a:off x="457200" y="1600201"/>
            <a:ext cx="8229600" cy="3917032"/>
          </a:xfrm>
        </p:spPr>
        <p:txBody>
          <a:bodyPr>
            <a:normAutofit fontScale="62500" lnSpcReduction="20000"/>
          </a:bodyPr>
          <a:lstStyle/>
          <a:p>
            <a:pPr>
              <a:buNone/>
            </a:pPr>
            <a:r>
              <a:rPr lang="en-GB" sz="3800" dirty="0"/>
              <a:t>For any company, the amount of earnings retained within the business has a direct impact on the amount of dividends. Profit re-invested as retained earnings is profit that could have been paid as a dividend. The major reasons for using retained earnings to finance new investments, rather than to pay higher dividends and then raise new equity for the new investments, are as follows:</a:t>
            </a:r>
          </a:p>
          <a:p>
            <a:pPr>
              <a:buNone/>
            </a:pPr>
            <a:r>
              <a:rPr lang="en-GB" sz="3800" dirty="0"/>
              <a:t>a) The management of many companies believes that retained earnings are funds which do not cost anything, although this is not true. However, it is true that the use of retained earnings as a source of funds does not lead to a payment of cash.</a:t>
            </a:r>
          </a:p>
          <a:p>
            <a:pPr>
              <a:buNone/>
            </a:pPr>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buNone/>
            </a:pPr>
            <a:r>
              <a:rPr lang="en-GB" dirty="0" smtClean="0"/>
              <a:t>b) The dividend policy of the company is in practice determined by the directors. From their standpoint, retained earnings are an attractive source of finance because investment projects can be undertaken without involving either the shareholders or any outsiders.</a:t>
            </a:r>
          </a:p>
          <a:p>
            <a:pPr>
              <a:buNone/>
            </a:pPr>
            <a:r>
              <a:rPr lang="en-GB" dirty="0" smtClean="0"/>
              <a:t>c) The use of retained earnings as opposed to new shares or debentures avoids issue costs.</a:t>
            </a:r>
          </a:p>
          <a:p>
            <a:pPr>
              <a:buNone/>
            </a:pPr>
            <a:r>
              <a:rPr lang="en-GB" dirty="0" smtClean="0"/>
              <a:t>d) The use of retained earnings avoids the possibility of a change in control resulting from an issue of new shares.</a:t>
            </a:r>
          </a:p>
          <a:p>
            <a:pPr>
              <a:buNone/>
            </a:pPr>
            <a:endParaRPr lang="en-GB" dirty="0"/>
          </a:p>
        </p:txBody>
      </p:sp>
      <p:sp>
        <p:nvSpPr>
          <p:cNvPr id="4" name="Rectangle 3"/>
          <p:cNvSpPr/>
          <p:nvPr/>
        </p:nvSpPr>
        <p:spPr>
          <a:xfrm>
            <a:off x="428596" y="500042"/>
            <a:ext cx="8143932" cy="584775"/>
          </a:xfrm>
          <a:prstGeom prst="rect">
            <a:avLst/>
          </a:prstGeom>
        </p:spPr>
        <p:txBody>
          <a:bodyPr wrap="square">
            <a:spAutoFit/>
          </a:bodyPr>
          <a:lstStyle/>
          <a:p>
            <a:pPr algn="ctr"/>
            <a:r>
              <a:rPr lang="en-GB" sz="3200" b="1" dirty="0" smtClean="0"/>
              <a:t>Retained earnings (cont.)	</a:t>
            </a:r>
            <a:endParaRPr lang="en-US" sz="3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000108"/>
            <a:ext cx="8229600" cy="5309212"/>
          </a:xfrm>
        </p:spPr>
        <p:txBody>
          <a:bodyPr>
            <a:noAutofit/>
          </a:bodyPr>
          <a:lstStyle/>
          <a:p>
            <a:r>
              <a:rPr lang="en-GB" sz="2400" dirty="0"/>
              <a:t>Another factor that may be of importance is the financial and taxation position of the company's shareholders. If, for example, because of taxation considerations, they would rather make a capital profit (which will only be taxed when shares are sold) than receive current income, then finance through retained earnings would be preferred to other methods.</a:t>
            </a:r>
          </a:p>
          <a:p>
            <a:r>
              <a:rPr lang="en-GB" sz="2400" dirty="0"/>
              <a:t>A company must restrict its self-financing through retained profits because shareholders should be paid a reasonable dividend, in line with realistic expectations, even if the directors would rather keep the funds for re-investing. At the same time, a company that is looking for extra funds will not be expected by investors (such as banks) to pay generous dividends, nor over-generous salaries to owner-directors</a:t>
            </a:r>
            <a:r>
              <a:rPr lang="en-GB" sz="2400" dirty="0" smtClean="0"/>
              <a:t>.</a:t>
            </a:r>
            <a:endParaRPr lang="en-GB" sz="2400" dirty="0"/>
          </a:p>
        </p:txBody>
      </p:sp>
      <p:sp>
        <p:nvSpPr>
          <p:cNvPr id="4" name="Rectangle 3"/>
          <p:cNvSpPr/>
          <p:nvPr/>
        </p:nvSpPr>
        <p:spPr>
          <a:xfrm>
            <a:off x="428596" y="357166"/>
            <a:ext cx="8143932" cy="584775"/>
          </a:xfrm>
          <a:prstGeom prst="rect">
            <a:avLst/>
          </a:prstGeom>
        </p:spPr>
        <p:txBody>
          <a:bodyPr wrap="square">
            <a:spAutoFit/>
          </a:bodyPr>
          <a:lstStyle/>
          <a:p>
            <a:pPr algn="ctr"/>
            <a:r>
              <a:rPr lang="en-GB" sz="3200" b="1" dirty="0" smtClean="0"/>
              <a:t>Retained earnings (cont.)	</a:t>
            </a:r>
            <a:endParaRPr lang="en-US"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1684</Words>
  <Application>Microsoft Office PowerPoint</Application>
  <PresentationFormat>On-screen Show (4:3)</PresentationFormat>
  <Paragraphs>76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Capital Budgeting and Financial Planning</vt:lpstr>
      <vt:lpstr> Sources of Funds</vt:lpstr>
      <vt:lpstr>Other sources </vt:lpstr>
      <vt:lpstr>Ordinary (equity) shares</vt:lpstr>
      <vt:lpstr>Dividends or retention?</vt:lpstr>
      <vt:lpstr>Slide 6</vt:lpstr>
      <vt:lpstr>Slide 7</vt:lpstr>
      <vt:lpstr>New shares issues</vt:lpstr>
      <vt:lpstr>Methods</vt:lpstr>
      <vt:lpstr>Rights issues</vt:lpstr>
      <vt:lpstr>Preference shares</vt:lpstr>
      <vt:lpstr>Advantages to company</vt:lpstr>
      <vt:lpstr>Disadvantage</vt:lpstr>
      <vt:lpstr>Loan stock</vt:lpstr>
      <vt:lpstr>Debentures with a floating rate of interest</vt:lpstr>
      <vt:lpstr>Slide 16</vt:lpstr>
      <vt:lpstr>The redemption of loan stock</vt:lpstr>
      <vt:lpstr>Slide 18</vt:lpstr>
      <vt:lpstr>Mortgages</vt:lpstr>
      <vt:lpstr>Retained earnings </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 J Ilyas</dc:creator>
  <cp:lastModifiedBy>NTS</cp:lastModifiedBy>
  <cp:revision>16</cp:revision>
  <dcterms:created xsi:type="dcterms:W3CDTF">2013-05-09T03:55:33Z</dcterms:created>
  <dcterms:modified xsi:type="dcterms:W3CDTF">2013-05-09T08:14:17Z</dcterms:modified>
</cp:coreProperties>
</file>