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80" r:id="rId2"/>
    <p:sldId id="267" r:id="rId3"/>
    <p:sldId id="257" r:id="rId4"/>
    <p:sldId id="258" r:id="rId5"/>
    <p:sldId id="259" r:id="rId6"/>
    <p:sldId id="270" r:id="rId7"/>
    <p:sldId id="260" r:id="rId8"/>
    <p:sldId id="261" r:id="rId9"/>
    <p:sldId id="262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68" r:id="rId19"/>
    <p:sldId id="26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0E9FC7-5B10-4989-A1E7-6DFDBBEB0B75}" type="datetimeFigureOut">
              <a:rPr lang="en-GB" smtClean="0"/>
              <a:pPr/>
              <a:t>06/05/2013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B26FD6-22FE-4D43-BC0E-DEBC2EF6FBC7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0426AA-F664-4816-B8B0-E3B30AE764B0}" type="slidenum">
              <a:rPr lang="en-US"/>
              <a:pPr/>
              <a:t>2</a:t>
            </a:fld>
            <a:endParaRPr lang="en-US"/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0488" tIns="44450" rIns="90488" bIns="44450"/>
          <a:lstStyle/>
          <a:p>
            <a:pPr>
              <a:spcBef>
                <a:spcPct val="0"/>
              </a:spcBef>
              <a:buFontTx/>
              <a:buNone/>
            </a:pPr>
            <a:endParaRPr lang="en-US" sz="2400" b="0" smtClean="0">
              <a:latin typeface="Times New Roman" pitchFamily="18" charset="0"/>
            </a:endParaRPr>
          </a:p>
        </p:txBody>
      </p:sp>
      <p:sp>
        <p:nvSpPr>
          <p:cNvPr id="46084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692150"/>
            <a:ext cx="5940425" cy="4454525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3DDD75-BF5A-4DD1-8029-9EB5C0E081E5}" type="slidenum">
              <a:rPr lang="en-US"/>
              <a:pPr/>
              <a:t>3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85800"/>
            <a:ext cx="2133600" cy="1600200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A6B7B8-A576-48FB-8510-265174A3F8E8}" type="slidenum">
              <a:rPr lang="en-US"/>
              <a:pPr/>
              <a:t>4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85800"/>
            <a:ext cx="2133600" cy="16002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F4BFD1-C475-4245-BA61-AF635567B91D}" type="slidenum">
              <a:rPr lang="en-US"/>
              <a:pPr/>
              <a:t>5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85800"/>
            <a:ext cx="2133600" cy="1600200"/>
          </a:xfrm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9058A3-66FE-4B91-B9E4-ACCB91D2C01A}" type="slidenum">
              <a:rPr lang="en-US"/>
              <a:pPr/>
              <a:t>7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85800"/>
            <a:ext cx="2133600" cy="1600200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148A97-C44F-484D-AA3B-5A4CDF6D04AA}" type="slidenum">
              <a:rPr lang="en-US"/>
              <a:pPr/>
              <a:t>8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85800"/>
            <a:ext cx="2133600" cy="1600200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A9356F-5FD5-4C4F-8364-A2AC9DFB2C1B}" type="slidenum">
              <a:rPr lang="en-US"/>
              <a:pPr/>
              <a:t>9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85800"/>
            <a:ext cx="2133600" cy="1600200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C9510A-3370-44DB-8C2F-F4794664D998}" type="slidenum">
              <a:rPr lang="en-US"/>
              <a:pPr/>
              <a:t>19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85800"/>
            <a:ext cx="2133600" cy="1600200"/>
          </a:xfrm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1EB5E-3D78-4CE6-B596-88562430A7EF}" type="datetimeFigureOut">
              <a:rPr lang="en-GB" smtClean="0"/>
              <a:pPr/>
              <a:t>06/05/2013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43417-AF5E-44B0-8930-64F85385EE2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1EB5E-3D78-4CE6-B596-88562430A7EF}" type="datetimeFigureOut">
              <a:rPr lang="en-GB" smtClean="0"/>
              <a:pPr/>
              <a:t>06/05/2013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43417-AF5E-44B0-8930-64F85385EE2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1EB5E-3D78-4CE6-B596-88562430A7EF}" type="datetimeFigureOut">
              <a:rPr lang="en-GB" smtClean="0"/>
              <a:pPr/>
              <a:t>06/05/2013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43417-AF5E-44B0-8930-64F85385EE2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1EB5E-3D78-4CE6-B596-88562430A7EF}" type="datetimeFigureOut">
              <a:rPr lang="en-GB" smtClean="0"/>
              <a:pPr/>
              <a:t>06/05/2013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43417-AF5E-44B0-8930-64F85385EE2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1EB5E-3D78-4CE6-B596-88562430A7EF}" type="datetimeFigureOut">
              <a:rPr lang="en-GB" smtClean="0"/>
              <a:pPr/>
              <a:t>06/05/2013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43417-AF5E-44B0-8930-64F85385EE2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1EB5E-3D78-4CE6-B596-88562430A7EF}" type="datetimeFigureOut">
              <a:rPr lang="en-GB" smtClean="0"/>
              <a:pPr/>
              <a:t>06/05/2013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43417-AF5E-44B0-8930-64F85385EE2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1EB5E-3D78-4CE6-B596-88562430A7EF}" type="datetimeFigureOut">
              <a:rPr lang="en-GB" smtClean="0"/>
              <a:pPr/>
              <a:t>06/05/2013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43417-AF5E-44B0-8930-64F85385EE2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1EB5E-3D78-4CE6-B596-88562430A7EF}" type="datetimeFigureOut">
              <a:rPr lang="en-GB" smtClean="0"/>
              <a:pPr/>
              <a:t>06/05/2013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43417-AF5E-44B0-8930-64F85385EE2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1EB5E-3D78-4CE6-B596-88562430A7EF}" type="datetimeFigureOut">
              <a:rPr lang="en-GB" smtClean="0"/>
              <a:pPr/>
              <a:t>06/05/2013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43417-AF5E-44B0-8930-64F85385EE2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1EB5E-3D78-4CE6-B596-88562430A7EF}" type="datetimeFigureOut">
              <a:rPr lang="en-GB" smtClean="0"/>
              <a:pPr/>
              <a:t>06/05/2013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43417-AF5E-44B0-8930-64F85385EE2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1EB5E-3D78-4CE6-B596-88562430A7EF}" type="datetimeFigureOut">
              <a:rPr lang="en-GB" smtClean="0"/>
              <a:pPr/>
              <a:t>06/05/2013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43417-AF5E-44B0-8930-64F85385EE2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82000" y="0"/>
            <a:ext cx="762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E38DBE-22E6-4AE9-8BAF-387013921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1EB5E-3D78-4CE6-B596-88562430A7EF}" type="datetimeFigureOut">
              <a:rPr lang="en-GB" smtClean="0"/>
              <a:pPr/>
              <a:t>06/05/2013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43417-AF5E-44B0-8930-64F85385EE2E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5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y-GB" b="1" smtClean="0"/>
              <a:t>Capital Budgeting and Financial Planning</a:t>
            </a:r>
            <a:endParaRPr lang="en-GB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Course Instructor: M.Jibran Sheikh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Contact info: jibransheikh@comsats.edu.pk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  Cap Budgeting  -  </a:t>
            </a:r>
            <a:fld id="{12E1413F-380B-43F0-AF09-F6DDCD3F9F15}" type="slidenum">
              <a:rPr lang="en-US"/>
              <a:pPr/>
              <a:t>2</a:t>
            </a:fld>
            <a:endParaRPr lang="en-US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059238" y="2906713"/>
            <a:ext cx="2986087" cy="1506537"/>
            <a:chOff x="2557" y="1831"/>
            <a:chExt cx="1881" cy="949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2564" y="1831"/>
              <a:ext cx="1874" cy="949"/>
              <a:chOff x="2564" y="1831"/>
              <a:chExt cx="1874" cy="949"/>
            </a:xfrm>
          </p:grpSpPr>
          <p:sp>
            <p:nvSpPr>
              <p:cNvPr id="3082" name="Rectangle 4"/>
              <p:cNvSpPr>
                <a:spLocks noChangeArrowheads="1"/>
              </p:cNvSpPr>
              <p:nvPr/>
            </p:nvSpPr>
            <p:spPr bwMode="auto">
              <a:xfrm>
                <a:off x="2564" y="1844"/>
                <a:ext cx="1869" cy="916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" name="Group 5"/>
              <p:cNvGrpSpPr>
                <a:grpSpLocks/>
              </p:cNvGrpSpPr>
              <p:nvPr/>
            </p:nvGrpSpPr>
            <p:grpSpPr bwMode="auto">
              <a:xfrm>
                <a:off x="2663" y="1831"/>
                <a:ext cx="1674" cy="949"/>
                <a:chOff x="2663" y="1831"/>
                <a:chExt cx="1674" cy="949"/>
              </a:xfrm>
            </p:grpSpPr>
            <p:sp>
              <p:nvSpPr>
                <p:cNvPr id="3094" name="Line 6"/>
                <p:cNvSpPr>
                  <a:spLocks noChangeShapeType="1"/>
                </p:cNvSpPr>
                <p:nvPr/>
              </p:nvSpPr>
              <p:spPr bwMode="auto">
                <a:xfrm>
                  <a:off x="3501" y="1847"/>
                  <a:ext cx="0" cy="917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095" name="Line 7"/>
                <p:cNvSpPr>
                  <a:spLocks noChangeShapeType="1"/>
                </p:cNvSpPr>
                <p:nvPr/>
              </p:nvSpPr>
              <p:spPr bwMode="auto">
                <a:xfrm>
                  <a:off x="3396" y="1847"/>
                  <a:ext cx="0" cy="917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096" name="Line 8"/>
                <p:cNvSpPr>
                  <a:spLocks noChangeShapeType="1"/>
                </p:cNvSpPr>
                <p:nvPr/>
              </p:nvSpPr>
              <p:spPr bwMode="auto">
                <a:xfrm>
                  <a:off x="3292" y="1847"/>
                  <a:ext cx="0" cy="917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097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3187" y="1831"/>
                  <a:ext cx="0" cy="949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098" name="Line 10"/>
                <p:cNvSpPr>
                  <a:spLocks noChangeShapeType="1"/>
                </p:cNvSpPr>
                <p:nvPr/>
              </p:nvSpPr>
              <p:spPr bwMode="auto">
                <a:xfrm>
                  <a:off x="3082" y="1847"/>
                  <a:ext cx="0" cy="917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099" name="Line 11"/>
                <p:cNvSpPr>
                  <a:spLocks noChangeShapeType="1"/>
                </p:cNvSpPr>
                <p:nvPr/>
              </p:nvSpPr>
              <p:spPr bwMode="auto">
                <a:xfrm flipV="1">
                  <a:off x="2977" y="1831"/>
                  <a:ext cx="0" cy="949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100" name="Line 12"/>
                <p:cNvSpPr>
                  <a:spLocks noChangeShapeType="1"/>
                </p:cNvSpPr>
                <p:nvPr/>
              </p:nvSpPr>
              <p:spPr bwMode="auto">
                <a:xfrm>
                  <a:off x="2873" y="1847"/>
                  <a:ext cx="0" cy="917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101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2768" y="1831"/>
                  <a:ext cx="0" cy="949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102" name="Line 14"/>
                <p:cNvSpPr>
                  <a:spLocks noChangeShapeType="1"/>
                </p:cNvSpPr>
                <p:nvPr/>
              </p:nvSpPr>
              <p:spPr bwMode="auto">
                <a:xfrm>
                  <a:off x="2663" y="1847"/>
                  <a:ext cx="0" cy="917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103" name="Line 15"/>
                <p:cNvSpPr>
                  <a:spLocks noChangeShapeType="1"/>
                </p:cNvSpPr>
                <p:nvPr/>
              </p:nvSpPr>
              <p:spPr bwMode="auto">
                <a:xfrm>
                  <a:off x="4337" y="1847"/>
                  <a:ext cx="0" cy="916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104" name="Line 16"/>
                <p:cNvSpPr>
                  <a:spLocks noChangeShapeType="1"/>
                </p:cNvSpPr>
                <p:nvPr/>
              </p:nvSpPr>
              <p:spPr bwMode="auto">
                <a:xfrm>
                  <a:off x="4232" y="1847"/>
                  <a:ext cx="0" cy="916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105" name="Line 17"/>
                <p:cNvSpPr>
                  <a:spLocks noChangeShapeType="1"/>
                </p:cNvSpPr>
                <p:nvPr/>
              </p:nvSpPr>
              <p:spPr bwMode="auto">
                <a:xfrm>
                  <a:off x="4128" y="1847"/>
                  <a:ext cx="0" cy="916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106" name="Line 18"/>
                <p:cNvSpPr>
                  <a:spLocks noChangeShapeType="1"/>
                </p:cNvSpPr>
                <p:nvPr/>
              </p:nvSpPr>
              <p:spPr bwMode="auto">
                <a:xfrm flipV="1">
                  <a:off x="4023" y="1831"/>
                  <a:ext cx="0" cy="948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107" name="Line 19"/>
                <p:cNvSpPr>
                  <a:spLocks noChangeShapeType="1"/>
                </p:cNvSpPr>
                <p:nvPr/>
              </p:nvSpPr>
              <p:spPr bwMode="auto">
                <a:xfrm>
                  <a:off x="3918" y="1847"/>
                  <a:ext cx="0" cy="916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108" name="Line 20"/>
                <p:cNvSpPr>
                  <a:spLocks noChangeShapeType="1"/>
                </p:cNvSpPr>
                <p:nvPr/>
              </p:nvSpPr>
              <p:spPr bwMode="auto">
                <a:xfrm flipV="1">
                  <a:off x="3814" y="1831"/>
                  <a:ext cx="0" cy="948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109" name="Line 21"/>
                <p:cNvSpPr>
                  <a:spLocks noChangeShapeType="1"/>
                </p:cNvSpPr>
                <p:nvPr/>
              </p:nvSpPr>
              <p:spPr bwMode="auto">
                <a:xfrm>
                  <a:off x="3709" y="1847"/>
                  <a:ext cx="0" cy="916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110" name="Line 22"/>
                <p:cNvSpPr>
                  <a:spLocks noChangeShapeType="1"/>
                </p:cNvSpPr>
                <p:nvPr/>
              </p:nvSpPr>
              <p:spPr bwMode="auto">
                <a:xfrm>
                  <a:off x="3605" y="1847"/>
                  <a:ext cx="0" cy="916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5" name="Group 23"/>
              <p:cNvGrpSpPr>
                <a:grpSpLocks/>
              </p:cNvGrpSpPr>
              <p:nvPr/>
            </p:nvGrpSpPr>
            <p:grpSpPr bwMode="auto">
              <a:xfrm>
                <a:off x="2566" y="1932"/>
                <a:ext cx="1872" cy="744"/>
                <a:chOff x="2566" y="1932"/>
                <a:chExt cx="1872" cy="744"/>
              </a:xfrm>
            </p:grpSpPr>
            <p:sp>
              <p:nvSpPr>
                <p:cNvPr id="3085" name="Line 24"/>
                <p:cNvSpPr>
                  <a:spLocks noChangeShapeType="1"/>
                </p:cNvSpPr>
                <p:nvPr/>
              </p:nvSpPr>
              <p:spPr bwMode="auto">
                <a:xfrm>
                  <a:off x="2566" y="2304"/>
                  <a:ext cx="1871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086" name="Line 25"/>
                <p:cNvSpPr>
                  <a:spLocks noChangeShapeType="1"/>
                </p:cNvSpPr>
                <p:nvPr/>
              </p:nvSpPr>
              <p:spPr bwMode="auto">
                <a:xfrm>
                  <a:off x="2566" y="2211"/>
                  <a:ext cx="1872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087" name="Line 26"/>
                <p:cNvSpPr>
                  <a:spLocks noChangeShapeType="1"/>
                </p:cNvSpPr>
                <p:nvPr/>
              </p:nvSpPr>
              <p:spPr bwMode="auto">
                <a:xfrm>
                  <a:off x="2566" y="2117"/>
                  <a:ext cx="1872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088" name="Line 27"/>
                <p:cNvSpPr>
                  <a:spLocks noChangeShapeType="1"/>
                </p:cNvSpPr>
                <p:nvPr/>
              </p:nvSpPr>
              <p:spPr bwMode="auto">
                <a:xfrm>
                  <a:off x="2566" y="2025"/>
                  <a:ext cx="1872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089" name="Line 28"/>
                <p:cNvSpPr>
                  <a:spLocks noChangeShapeType="1"/>
                </p:cNvSpPr>
                <p:nvPr/>
              </p:nvSpPr>
              <p:spPr bwMode="auto">
                <a:xfrm>
                  <a:off x="2566" y="1932"/>
                  <a:ext cx="1872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090" name="Line 29"/>
                <p:cNvSpPr>
                  <a:spLocks noChangeShapeType="1"/>
                </p:cNvSpPr>
                <p:nvPr/>
              </p:nvSpPr>
              <p:spPr bwMode="auto">
                <a:xfrm>
                  <a:off x="2566" y="2676"/>
                  <a:ext cx="1872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091" name="Line 30"/>
                <p:cNvSpPr>
                  <a:spLocks noChangeShapeType="1"/>
                </p:cNvSpPr>
                <p:nvPr/>
              </p:nvSpPr>
              <p:spPr bwMode="auto">
                <a:xfrm>
                  <a:off x="2566" y="2582"/>
                  <a:ext cx="1872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092" name="Line 31"/>
                <p:cNvSpPr>
                  <a:spLocks noChangeShapeType="1"/>
                </p:cNvSpPr>
                <p:nvPr/>
              </p:nvSpPr>
              <p:spPr bwMode="auto">
                <a:xfrm>
                  <a:off x="2566" y="2490"/>
                  <a:ext cx="1872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093" name="Line 32"/>
                <p:cNvSpPr>
                  <a:spLocks noChangeShapeType="1"/>
                </p:cNvSpPr>
                <p:nvPr/>
              </p:nvSpPr>
              <p:spPr bwMode="auto">
                <a:xfrm>
                  <a:off x="2566" y="2397"/>
                  <a:ext cx="1872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6" name="Group 33"/>
            <p:cNvGrpSpPr>
              <a:grpSpLocks/>
            </p:cNvGrpSpPr>
            <p:nvPr/>
          </p:nvGrpSpPr>
          <p:grpSpPr bwMode="auto">
            <a:xfrm>
              <a:off x="2557" y="1916"/>
              <a:ext cx="1850" cy="754"/>
              <a:chOff x="2557" y="1916"/>
              <a:chExt cx="1850" cy="754"/>
            </a:xfrm>
          </p:grpSpPr>
          <p:sp>
            <p:nvSpPr>
              <p:cNvPr id="3080" name="Freeform 34"/>
              <p:cNvSpPr>
                <a:spLocks/>
              </p:cNvSpPr>
              <p:nvPr/>
            </p:nvSpPr>
            <p:spPr bwMode="auto">
              <a:xfrm>
                <a:off x="2557" y="1933"/>
                <a:ext cx="1848" cy="737"/>
              </a:xfrm>
              <a:custGeom>
                <a:avLst/>
                <a:gdLst>
                  <a:gd name="T0" fmla="*/ 0 w 1848"/>
                  <a:gd name="T1" fmla="*/ 663 h 737"/>
                  <a:gd name="T2" fmla="*/ 313 w 1848"/>
                  <a:gd name="T3" fmla="*/ 478 h 737"/>
                  <a:gd name="T4" fmla="*/ 490 w 1848"/>
                  <a:gd name="T5" fmla="*/ 655 h 737"/>
                  <a:gd name="T6" fmla="*/ 731 w 1848"/>
                  <a:gd name="T7" fmla="*/ 385 h 737"/>
                  <a:gd name="T8" fmla="*/ 938 w 1848"/>
                  <a:gd name="T9" fmla="*/ 559 h 737"/>
                  <a:gd name="T10" fmla="*/ 1242 w 1848"/>
                  <a:gd name="T11" fmla="*/ 223 h 737"/>
                  <a:gd name="T12" fmla="*/ 1461 w 1848"/>
                  <a:gd name="T13" fmla="*/ 385 h 737"/>
                  <a:gd name="T14" fmla="*/ 1774 w 1848"/>
                  <a:gd name="T15" fmla="*/ 46 h 737"/>
                  <a:gd name="T16" fmla="*/ 1740 w 1848"/>
                  <a:gd name="T17" fmla="*/ 15 h 737"/>
                  <a:gd name="T18" fmla="*/ 1847 w 1848"/>
                  <a:gd name="T19" fmla="*/ 0 h 737"/>
                  <a:gd name="T20" fmla="*/ 1843 w 1848"/>
                  <a:gd name="T21" fmla="*/ 108 h 737"/>
                  <a:gd name="T22" fmla="*/ 1808 w 1848"/>
                  <a:gd name="T23" fmla="*/ 77 h 737"/>
                  <a:gd name="T24" fmla="*/ 1464 w 1848"/>
                  <a:gd name="T25" fmla="*/ 455 h 737"/>
                  <a:gd name="T26" fmla="*/ 1253 w 1848"/>
                  <a:gd name="T27" fmla="*/ 293 h 737"/>
                  <a:gd name="T28" fmla="*/ 940 w 1848"/>
                  <a:gd name="T29" fmla="*/ 632 h 737"/>
                  <a:gd name="T30" fmla="*/ 738 w 1848"/>
                  <a:gd name="T31" fmla="*/ 462 h 737"/>
                  <a:gd name="T32" fmla="*/ 490 w 1848"/>
                  <a:gd name="T33" fmla="*/ 736 h 737"/>
                  <a:gd name="T34" fmla="*/ 299 w 1848"/>
                  <a:gd name="T35" fmla="*/ 544 h 737"/>
                  <a:gd name="T36" fmla="*/ 0 w 1848"/>
                  <a:gd name="T37" fmla="*/ 724 h 737"/>
                  <a:gd name="T38" fmla="*/ 0 w 1848"/>
                  <a:gd name="T39" fmla="*/ 663 h 73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848"/>
                  <a:gd name="T61" fmla="*/ 0 h 737"/>
                  <a:gd name="T62" fmla="*/ 1848 w 1848"/>
                  <a:gd name="T63" fmla="*/ 737 h 737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848" h="737">
                    <a:moveTo>
                      <a:pt x="0" y="663"/>
                    </a:moveTo>
                    <a:lnTo>
                      <a:pt x="313" y="478"/>
                    </a:lnTo>
                    <a:lnTo>
                      <a:pt x="490" y="655"/>
                    </a:lnTo>
                    <a:lnTo>
                      <a:pt x="731" y="385"/>
                    </a:lnTo>
                    <a:lnTo>
                      <a:pt x="938" y="559"/>
                    </a:lnTo>
                    <a:lnTo>
                      <a:pt x="1242" y="223"/>
                    </a:lnTo>
                    <a:lnTo>
                      <a:pt x="1461" y="385"/>
                    </a:lnTo>
                    <a:lnTo>
                      <a:pt x="1774" y="46"/>
                    </a:lnTo>
                    <a:lnTo>
                      <a:pt x="1740" y="15"/>
                    </a:lnTo>
                    <a:lnTo>
                      <a:pt x="1847" y="0"/>
                    </a:lnTo>
                    <a:lnTo>
                      <a:pt x="1843" y="108"/>
                    </a:lnTo>
                    <a:lnTo>
                      <a:pt x="1808" y="77"/>
                    </a:lnTo>
                    <a:lnTo>
                      <a:pt x="1464" y="455"/>
                    </a:lnTo>
                    <a:lnTo>
                      <a:pt x="1253" y="293"/>
                    </a:lnTo>
                    <a:lnTo>
                      <a:pt x="940" y="632"/>
                    </a:lnTo>
                    <a:lnTo>
                      <a:pt x="738" y="462"/>
                    </a:lnTo>
                    <a:lnTo>
                      <a:pt x="490" y="736"/>
                    </a:lnTo>
                    <a:lnTo>
                      <a:pt x="299" y="544"/>
                    </a:lnTo>
                    <a:lnTo>
                      <a:pt x="0" y="724"/>
                    </a:lnTo>
                    <a:lnTo>
                      <a:pt x="0" y="663"/>
                    </a:lnTo>
                  </a:path>
                </a:pathLst>
              </a:custGeom>
              <a:solidFill>
                <a:srgbClr val="B50069"/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1" name="Freeform 35"/>
              <p:cNvSpPr>
                <a:spLocks/>
              </p:cNvSpPr>
              <p:nvPr/>
            </p:nvSpPr>
            <p:spPr bwMode="auto">
              <a:xfrm>
                <a:off x="2558" y="1916"/>
                <a:ext cx="1849" cy="738"/>
              </a:xfrm>
              <a:custGeom>
                <a:avLst/>
                <a:gdLst>
                  <a:gd name="T0" fmla="*/ 0 w 1849"/>
                  <a:gd name="T1" fmla="*/ 664 h 738"/>
                  <a:gd name="T2" fmla="*/ 314 w 1849"/>
                  <a:gd name="T3" fmla="*/ 478 h 738"/>
                  <a:gd name="T4" fmla="*/ 490 w 1849"/>
                  <a:gd name="T5" fmla="*/ 656 h 738"/>
                  <a:gd name="T6" fmla="*/ 731 w 1849"/>
                  <a:gd name="T7" fmla="*/ 386 h 738"/>
                  <a:gd name="T8" fmla="*/ 939 w 1849"/>
                  <a:gd name="T9" fmla="*/ 559 h 738"/>
                  <a:gd name="T10" fmla="*/ 1243 w 1849"/>
                  <a:gd name="T11" fmla="*/ 224 h 738"/>
                  <a:gd name="T12" fmla="*/ 1462 w 1849"/>
                  <a:gd name="T13" fmla="*/ 386 h 738"/>
                  <a:gd name="T14" fmla="*/ 1775 w 1849"/>
                  <a:gd name="T15" fmla="*/ 46 h 738"/>
                  <a:gd name="T16" fmla="*/ 1740 w 1849"/>
                  <a:gd name="T17" fmla="*/ 15 h 738"/>
                  <a:gd name="T18" fmla="*/ 1848 w 1849"/>
                  <a:gd name="T19" fmla="*/ 0 h 738"/>
                  <a:gd name="T20" fmla="*/ 1844 w 1849"/>
                  <a:gd name="T21" fmla="*/ 108 h 738"/>
                  <a:gd name="T22" fmla="*/ 1809 w 1849"/>
                  <a:gd name="T23" fmla="*/ 77 h 738"/>
                  <a:gd name="T24" fmla="*/ 1465 w 1849"/>
                  <a:gd name="T25" fmla="*/ 455 h 738"/>
                  <a:gd name="T26" fmla="*/ 1253 w 1849"/>
                  <a:gd name="T27" fmla="*/ 293 h 738"/>
                  <a:gd name="T28" fmla="*/ 940 w 1849"/>
                  <a:gd name="T29" fmla="*/ 633 h 738"/>
                  <a:gd name="T30" fmla="*/ 738 w 1849"/>
                  <a:gd name="T31" fmla="*/ 463 h 738"/>
                  <a:gd name="T32" fmla="*/ 490 w 1849"/>
                  <a:gd name="T33" fmla="*/ 737 h 738"/>
                  <a:gd name="T34" fmla="*/ 299 w 1849"/>
                  <a:gd name="T35" fmla="*/ 544 h 738"/>
                  <a:gd name="T36" fmla="*/ 0 w 1849"/>
                  <a:gd name="T37" fmla="*/ 725 h 738"/>
                  <a:gd name="T38" fmla="*/ 0 w 1849"/>
                  <a:gd name="T39" fmla="*/ 664 h 73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849"/>
                  <a:gd name="T61" fmla="*/ 0 h 738"/>
                  <a:gd name="T62" fmla="*/ 1849 w 1849"/>
                  <a:gd name="T63" fmla="*/ 738 h 738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849" h="738">
                    <a:moveTo>
                      <a:pt x="0" y="664"/>
                    </a:moveTo>
                    <a:lnTo>
                      <a:pt x="314" y="478"/>
                    </a:lnTo>
                    <a:lnTo>
                      <a:pt x="490" y="656"/>
                    </a:lnTo>
                    <a:lnTo>
                      <a:pt x="731" y="386"/>
                    </a:lnTo>
                    <a:lnTo>
                      <a:pt x="939" y="559"/>
                    </a:lnTo>
                    <a:lnTo>
                      <a:pt x="1243" y="224"/>
                    </a:lnTo>
                    <a:lnTo>
                      <a:pt x="1462" y="386"/>
                    </a:lnTo>
                    <a:lnTo>
                      <a:pt x="1775" y="46"/>
                    </a:lnTo>
                    <a:lnTo>
                      <a:pt x="1740" y="15"/>
                    </a:lnTo>
                    <a:lnTo>
                      <a:pt x="1848" y="0"/>
                    </a:lnTo>
                    <a:lnTo>
                      <a:pt x="1844" y="108"/>
                    </a:lnTo>
                    <a:lnTo>
                      <a:pt x="1809" y="77"/>
                    </a:lnTo>
                    <a:lnTo>
                      <a:pt x="1465" y="455"/>
                    </a:lnTo>
                    <a:lnTo>
                      <a:pt x="1253" y="293"/>
                    </a:lnTo>
                    <a:lnTo>
                      <a:pt x="940" y="633"/>
                    </a:lnTo>
                    <a:lnTo>
                      <a:pt x="738" y="463"/>
                    </a:lnTo>
                    <a:lnTo>
                      <a:pt x="490" y="737"/>
                    </a:lnTo>
                    <a:lnTo>
                      <a:pt x="299" y="544"/>
                    </a:lnTo>
                    <a:lnTo>
                      <a:pt x="0" y="725"/>
                    </a:lnTo>
                    <a:lnTo>
                      <a:pt x="0" y="664"/>
                    </a:lnTo>
                  </a:path>
                </a:pathLst>
              </a:custGeom>
              <a:solidFill>
                <a:srgbClr val="B50069"/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3077" name="Rectangle 36"/>
          <p:cNvSpPr>
            <a:spLocks noChangeArrowheads="1"/>
          </p:cNvSpPr>
          <p:nvPr/>
        </p:nvSpPr>
        <p:spPr bwMode="auto">
          <a:xfrm>
            <a:off x="1185863" y="430213"/>
            <a:ext cx="6943725" cy="3997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eaLnBrk="0" hangingPunct="0">
              <a:lnSpc>
                <a:spcPct val="85000"/>
              </a:lnSpc>
              <a:spcBef>
                <a:spcPct val="20000"/>
              </a:spcBef>
            </a:pPr>
            <a:r>
              <a:rPr lang="en-US" sz="8800" b="0" dirty="0">
                <a:solidFill>
                  <a:srgbClr val="500093"/>
                </a:solidFill>
                <a:latin typeface="Times New Roman" pitchFamily="18" charset="0"/>
              </a:rPr>
              <a:t>Strategic Considerations</a:t>
            </a:r>
          </a:p>
        </p:txBody>
      </p:sp>
      <p:graphicFrame>
        <p:nvGraphicFramePr>
          <p:cNvPr id="3074" name="Object 37">
            <a:hlinkClick r:id="" action="ppaction://ole?verb=0"/>
          </p:cNvPr>
          <p:cNvGraphicFramePr>
            <a:graphicFrameLocks/>
          </p:cNvGraphicFramePr>
          <p:nvPr/>
        </p:nvGraphicFramePr>
        <p:xfrm>
          <a:off x="2000250" y="2686050"/>
          <a:ext cx="4600575" cy="3930650"/>
        </p:xfrm>
        <a:graphic>
          <a:graphicData uri="http://schemas.openxmlformats.org/presentationml/2006/ole">
            <p:oleObj spid="_x0000_s4098" name="Clip" r:id="rId4" imgW="11795040" imgH="9975600" progId="">
              <p:embed/>
            </p:oleObj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  Cap Budgeting  -  </a:t>
            </a:r>
            <a:fld id="{D21EC2D1-43D5-4004-A768-CADEBDF7913B}" type="slidenum">
              <a:rPr lang="en-US"/>
              <a:pPr/>
              <a:t>3</a:t>
            </a:fld>
            <a:endParaRPr lang="en-US"/>
          </a:p>
        </p:txBody>
      </p:sp>
      <p:sp>
        <p:nvSpPr>
          <p:cNvPr id="410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>
            <a:normAutofit fontScale="90000"/>
          </a:bodyPr>
          <a:lstStyle/>
          <a:p>
            <a:pPr eaLnBrk="1" hangingPunct="1"/>
            <a:r>
              <a:rPr lang="en-US" dirty="0" smtClean="0"/>
              <a:t>Justifying capital expenditures in a new manufacturing environment</a:t>
            </a:r>
          </a:p>
        </p:txBody>
      </p:sp>
      <p:sp>
        <p:nvSpPr>
          <p:cNvPr id="4102" name="Rectangle 3"/>
          <p:cNvSpPr>
            <a:spLocks noChangeArrowheads="1"/>
          </p:cNvSpPr>
          <p:nvPr/>
        </p:nvSpPr>
        <p:spPr bwMode="auto">
          <a:xfrm>
            <a:off x="809625" y="2941638"/>
            <a:ext cx="919163" cy="1295400"/>
          </a:xfrm>
          <a:prstGeom prst="rect">
            <a:avLst/>
          </a:prstGeom>
          <a:solidFill>
            <a:srgbClr val="4040FF"/>
          </a:solidFill>
          <a:ln w="12700">
            <a:solidFill>
              <a:srgbClr val="00006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550863" y="2524125"/>
            <a:ext cx="1509712" cy="2549525"/>
            <a:chOff x="347" y="1590"/>
            <a:chExt cx="951" cy="1606"/>
          </a:xfrm>
        </p:grpSpPr>
        <p:grpSp>
          <p:nvGrpSpPr>
            <p:cNvPr id="4" name="Group 6"/>
            <p:cNvGrpSpPr>
              <a:grpSpLocks/>
            </p:cNvGrpSpPr>
            <p:nvPr/>
          </p:nvGrpSpPr>
          <p:grpSpPr bwMode="auto">
            <a:xfrm>
              <a:off x="347" y="1590"/>
              <a:ext cx="951" cy="1606"/>
              <a:chOff x="347" y="1590"/>
              <a:chExt cx="951" cy="1606"/>
            </a:xfrm>
          </p:grpSpPr>
          <p:grpSp>
            <p:nvGrpSpPr>
              <p:cNvPr id="5" name="Group 7"/>
              <p:cNvGrpSpPr>
                <a:grpSpLocks/>
              </p:cNvGrpSpPr>
              <p:nvPr/>
            </p:nvGrpSpPr>
            <p:grpSpPr bwMode="auto">
              <a:xfrm>
                <a:off x="430" y="2820"/>
                <a:ext cx="825" cy="376"/>
                <a:chOff x="430" y="2820"/>
                <a:chExt cx="825" cy="376"/>
              </a:xfrm>
            </p:grpSpPr>
            <p:sp>
              <p:nvSpPr>
                <p:cNvPr id="4130" name="Freeform 8"/>
                <p:cNvSpPr>
                  <a:spLocks/>
                </p:cNvSpPr>
                <p:nvPr/>
              </p:nvSpPr>
              <p:spPr bwMode="auto">
                <a:xfrm>
                  <a:off x="430" y="2820"/>
                  <a:ext cx="115" cy="375"/>
                </a:xfrm>
                <a:custGeom>
                  <a:avLst/>
                  <a:gdLst>
                    <a:gd name="T0" fmla="*/ 114 w 115"/>
                    <a:gd name="T1" fmla="*/ 265 h 375"/>
                    <a:gd name="T2" fmla="*/ 10 w 115"/>
                    <a:gd name="T3" fmla="*/ 0 h 375"/>
                    <a:gd name="T4" fmla="*/ 0 w 115"/>
                    <a:gd name="T5" fmla="*/ 48 h 375"/>
                    <a:gd name="T6" fmla="*/ 94 w 115"/>
                    <a:gd name="T7" fmla="*/ 374 h 375"/>
                    <a:gd name="T8" fmla="*/ 114 w 115"/>
                    <a:gd name="T9" fmla="*/ 265 h 37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5"/>
                    <a:gd name="T16" fmla="*/ 0 h 375"/>
                    <a:gd name="T17" fmla="*/ 115 w 115"/>
                    <a:gd name="T18" fmla="*/ 375 h 37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5" h="375">
                      <a:moveTo>
                        <a:pt x="114" y="265"/>
                      </a:moveTo>
                      <a:lnTo>
                        <a:pt x="10" y="0"/>
                      </a:lnTo>
                      <a:lnTo>
                        <a:pt x="0" y="48"/>
                      </a:lnTo>
                      <a:lnTo>
                        <a:pt x="94" y="374"/>
                      </a:lnTo>
                      <a:lnTo>
                        <a:pt x="114" y="265"/>
                      </a:lnTo>
                    </a:path>
                  </a:pathLst>
                </a:custGeom>
                <a:solidFill>
                  <a:srgbClr val="E0E0E0"/>
                </a:solidFill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31" name="Freeform 9"/>
                <p:cNvSpPr>
                  <a:spLocks/>
                </p:cNvSpPr>
                <p:nvPr/>
              </p:nvSpPr>
              <p:spPr bwMode="auto">
                <a:xfrm>
                  <a:off x="454" y="2828"/>
                  <a:ext cx="774" cy="260"/>
                </a:xfrm>
                <a:custGeom>
                  <a:avLst/>
                  <a:gdLst>
                    <a:gd name="T0" fmla="*/ 0 w 774"/>
                    <a:gd name="T1" fmla="*/ 27 h 260"/>
                    <a:gd name="T2" fmla="*/ 91 w 774"/>
                    <a:gd name="T3" fmla="*/ 259 h 260"/>
                    <a:gd name="T4" fmla="*/ 773 w 774"/>
                    <a:gd name="T5" fmla="*/ 259 h 260"/>
                    <a:gd name="T6" fmla="*/ 644 w 774"/>
                    <a:gd name="T7" fmla="*/ 0 h 260"/>
                    <a:gd name="T8" fmla="*/ 0 w 774"/>
                    <a:gd name="T9" fmla="*/ 27 h 26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74"/>
                    <a:gd name="T16" fmla="*/ 0 h 260"/>
                    <a:gd name="T17" fmla="*/ 774 w 774"/>
                    <a:gd name="T18" fmla="*/ 260 h 26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74" h="260">
                      <a:moveTo>
                        <a:pt x="0" y="27"/>
                      </a:moveTo>
                      <a:lnTo>
                        <a:pt x="91" y="259"/>
                      </a:lnTo>
                      <a:lnTo>
                        <a:pt x="773" y="259"/>
                      </a:lnTo>
                      <a:lnTo>
                        <a:pt x="644" y="0"/>
                      </a:lnTo>
                      <a:lnTo>
                        <a:pt x="0" y="27"/>
                      </a:lnTo>
                    </a:path>
                  </a:pathLst>
                </a:custGeom>
                <a:solidFill>
                  <a:srgbClr val="A0A0A0"/>
                </a:solidFill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32" name="Freeform 10"/>
                <p:cNvSpPr>
                  <a:spLocks/>
                </p:cNvSpPr>
                <p:nvPr/>
              </p:nvSpPr>
              <p:spPr bwMode="auto">
                <a:xfrm>
                  <a:off x="524" y="3087"/>
                  <a:ext cx="731" cy="109"/>
                </a:xfrm>
                <a:custGeom>
                  <a:avLst/>
                  <a:gdLst>
                    <a:gd name="T0" fmla="*/ 0 w 731"/>
                    <a:gd name="T1" fmla="*/ 108 h 109"/>
                    <a:gd name="T2" fmla="*/ 18 w 731"/>
                    <a:gd name="T3" fmla="*/ 0 h 109"/>
                    <a:gd name="T4" fmla="*/ 703 w 731"/>
                    <a:gd name="T5" fmla="*/ 0 h 109"/>
                    <a:gd name="T6" fmla="*/ 730 w 731"/>
                    <a:gd name="T7" fmla="*/ 108 h 109"/>
                    <a:gd name="T8" fmla="*/ 0 w 731"/>
                    <a:gd name="T9" fmla="*/ 108 h 10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31"/>
                    <a:gd name="T16" fmla="*/ 0 h 109"/>
                    <a:gd name="T17" fmla="*/ 731 w 731"/>
                    <a:gd name="T18" fmla="*/ 109 h 10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31" h="109">
                      <a:moveTo>
                        <a:pt x="0" y="108"/>
                      </a:moveTo>
                      <a:lnTo>
                        <a:pt x="18" y="0"/>
                      </a:lnTo>
                      <a:lnTo>
                        <a:pt x="703" y="0"/>
                      </a:lnTo>
                      <a:lnTo>
                        <a:pt x="730" y="108"/>
                      </a:lnTo>
                      <a:lnTo>
                        <a:pt x="0" y="108"/>
                      </a:lnTo>
                    </a:path>
                  </a:pathLst>
                </a:custGeom>
                <a:solidFill>
                  <a:srgbClr val="C0C0C0"/>
                </a:solidFill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" name="Group 11"/>
              <p:cNvGrpSpPr>
                <a:grpSpLocks/>
              </p:cNvGrpSpPr>
              <p:nvPr/>
            </p:nvGrpSpPr>
            <p:grpSpPr bwMode="auto">
              <a:xfrm>
                <a:off x="624" y="2824"/>
                <a:ext cx="398" cy="193"/>
                <a:chOff x="624" y="2824"/>
                <a:chExt cx="398" cy="193"/>
              </a:xfrm>
            </p:grpSpPr>
            <p:grpSp>
              <p:nvGrpSpPr>
                <p:cNvPr id="7" name="Group 12"/>
                <p:cNvGrpSpPr>
                  <a:grpSpLocks/>
                </p:cNvGrpSpPr>
                <p:nvPr/>
              </p:nvGrpSpPr>
              <p:grpSpPr bwMode="auto">
                <a:xfrm>
                  <a:off x="624" y="2871"/>
                  <a:ext cx="397" cy="146"/>
                  <a:chOff x="624" y="2871"/>
                  <a:chExt cx="397" cy="146"/>
                </a:xfrm>
              </p:grpSpPr>
              <p:sp>
                <p:nvSpPr>
                  <p:cNvPr id="4127" name="Oval 13"/>
                  <p:cNvSpPr>
                    <a:spLocks noChangeArrowheads="1"/>
                  </p:cNvSpPr>
                  <p:nvPr/>
                </p:nvSpPr>
                <p:spPr bwMode="auto">
                  <a:xfrm>
                    <a:off x="624" y="2871"/>
                    <a:ext cx="397" cy="146"/>
                  </a:xfrm>
                  <a:prstGeom prst="ellipse">
                    <a:avLst/>
                  </a:prstGeom>
                  <a:solidFill>
                    <a:srgbClr val="A0A0A0"/>
                  </a:solidFill>
                  <a:ln w="12700">
                    <a:solidFill>
                      <a:srgbClr val="80808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2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624" y="2885"/>
                    <a:ext cx="397" cy="52"/>
                  </a:xfrm>
                  <a:prstGeom prst="rect">
                    <a:avLst/>
                  </a:prstGeom>
                  <a:solidFill>
                    <a:srgbClr val="A0A0A0"/>
                  </a:solidFill>
                  <a:ln w="12700">
                    <a:solidFill>
                      <a:srgbClr val="80808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29" name="Freeform 15"/>
                  <p:cNvSpPr>
                    <a:spLocks/>
                  </p:cNvSpPr>
                  <p:nvPr/>
                </p:nvSpPr>
                <p:spPr bwMode="auto">
                  <a:xfrm>
                    <a:off x="626" y="2937"/>
                    <a:ext cx="393" cy="26"/>
                  </a:xfrm>
                  <a:custGeom>
                    <a:avLst/>
                    <a:gdLst>
                      <a:gd name="T0" fmla="*/ 0 w 393"/>
                      <a:gd name="T1" fmla="*/ 2 h 26"/>
                      <a:gd name="T2" fmla="*/ 0 w 393"/>
                      <a:gd name="T3" fmla="*/ 11 h 26"/>
                      <a:gd name="T4" fmla="*/ 85 w 393"/>
                      <a:gd name="T5" fmla="*/ 21 h 26"/>
                      <a:gd name="T6" fmla="*/ 324 w 393"/>
                      <a:gd name="T7" fmla="*/ 25 h 26"/>
                      <a:gd name="T8" fmla="*/ 392 w 393"/>
                      <a:gd name="T9" fmla="*/ 11 h 26"/>
                      <a:gd name="T10" fmla="*/ 392 w 393"/>
                      <a:gd name="T11" fmla="*/ 0 h 26"/>
                      <a:gd name="T12" fmla="*/ 0 w 393"/>
                      <a:gd name="T13" fmla="*/ 2 h 2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393"/>
                      <a:gd name="T22" fmla="*/ 0 h 26"/>
                      <a:gd name="T23" fmla="*/ 393 w 393"/>
                      <a:gd name="T24" fmla="*/ 26 h 2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393" h="26">
                        <a:moveTo>
                          <a:pt x="0" y="2"/>
                        </a:moveTo>
                        <a:lnTo>
                          <a:pt x="0" y="11"/>
                        </a:lnTo>
                        <a:lnTo>
                          <a:pt x="85" y="21"/>
                        </a:lnTo>
                        <a:lnTo>
                          <a:pt x="324" y="25"/>
                        </a:lnTo>
                        <a:lnTo>
                          <a:pt x="392" y="11"/>
                        </a:lnTo>
                        <a:lnTo>
                          <a:pt x="392" y="0"/>
                        </a:lnTo>
                        <a:lnTo>
                          <a:pt x="0" y="2"/>
                        </a:lnTo>
                      </a:path>
                    </a:pathLst>
                  </a:custGeom>
                  <a:solidFill>
                    <a:srgbClr val="A0A0A0"/>
                  </a:solidFill>
                  <a:ln w="12700" cap="rnd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8" name="Group 16"/>
                <p:cNvGrpSpPr>
                  <a:grpSpLocks/>
                </p:cNvGrpSpPr>
                <p:nvPr/>
              </p:nvGrpSpPr>
              <p:grpSpPr bwMode="auto">
                <a:xfrm>
                  <a:off x="624" y="2824"/>
                  <a:ext cx="398" cy="146"/>
                  <a:chOff x="624" y="2824"/>
                  <a:chExt cx="398" cy="146"/>
                </a:xfrm>
              </p:grpSpPr>
              <p:sp>
                <p:nvSpPr>
                  <p:cNvPr id="4124" name="Oval 17"/>
                  <p:cNvSpPr>
                    <a:spLocks noChangeArrowheads="1"/>
                  </p:cNvSpPr>
                  <p:nvPr/>
                </p:nvSpPr>
                <p:spPr bwMode="auto">
                  <a:xfrm>
                    <a:off x="624" y="2824"/>
                    <a:ext cx="398" cy="146"/>
                  </a:xfrm>
                  <a:prstGeom prst="ellipse">
                    <a:avLst/>
                  </a:prstGeom>
                  <a:solidFill>
                    <a:srgbClr val="A0A0A0"/>
                  </a:solidFill>
                  <a:ln w="12700">
                    <a:solidFill>
                      <a:srgbClr val="80808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25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624" y="2837"/>
                    <a:ext cx="398" cy="54"/>
                  </a:xfrm>
                  <a:prstGeom prst="rect">
                    <a:avLst/>
                  </a:prstGeom>
                  <a:solidFill>
                    <a:srgbClr val="A0A0A0"/>
                  </a:solidFill>
                  <a:ln w="12700">
                    <a:solidFill>
                      <a:srgbClr val="80808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26" name="Freeform 19"/>
                  <p:cNvSpPr>
                    <a:spLocks/>
                  </p:cNvSpPr>
                  <p:nvPr/>
                </p:nvSpPr>
                <p:spPr bwMode="auto">
                  <a:xfrm>
                    <a:off x="626" y="2891"/>
                    <a:ext cx="393" cy="25"/>
                  </a:xfrm>
                  <a:custGeom>
                    <a:avLst/>
                    <a:gdLst>
                      <a:gd name="T0" fmla="*/ 0 w 393"/>
                      <a:gd name="T1" fmla="*/ 0 h 25"/>
                      <a:gd name="T2" fmla="*/ 0 w 393"/>
                      <a:gd name="T3" fmla="*/ 10 h 25"/>
                      <a:gd name="T4" fmla="*/ 85 w 393"/>
                      <a:gd name="T5" fmla="*/ 20 h 25"/>
                      <a:gd name="T6" fmla="*/ 324 w 393"/>
                      <a:gd name="T7" fmla="*/ 24 h 25"/>
                      <a:gd name="T8" fmla="*/ 392 w 393"/>
                      <a:gd name="T9" fmla="*/ 10 h 25"/>
                      <a:gd name="T10" fmla="*/ 392 w 393"/>
                      <a:gd name="T11" fmla="*/ 0 h 25"/>
                      <a:gd name="T12" fmla="*/ 0 w 393"/>
                      <a:gd name="T13" fmla="*/ 0 h 25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393"/>
                      <a:gd name="T22" fmla="*/ 0 h 25"/>
                      <a:gd name="T23" fmla="*/ 393 w 393"/>
                      <a:gd name="T24" fmla="*/ 25 h 25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393" h="25">
                        <a:moveTo>
                          <a:pt x="0" y="0"/>
                        </a:moveTo>
                        <a:lnTo>
                          <a:pt x="0" y="10"/>
                        </a:lnTo>
                        <a:lnTo>
                          <a:pt x="85" y="20"/>
                        </a:lnTo>
                        <a:lnTo>
                          <a:pt x="324" y="24"/>
                        </a:lnTo>
                        <a:lnTo>
                          <a:pt x="392" y="10"/>
                        </a:lnTo>
                        <a:lnTo>
                          <a:pt x="392" y="0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A0A0A0"/>
                  </a:solidFill>
                  <a:ln w="12700" cap="rnd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9" name="Group 20"/>
              <p:cNvGrpSpPr>
                <a:grpSpLocks/>
              </p:cNvGrpSpPr>
              <p:nvPr/>
            </p:nvGrpSpPr>
            <p:grpSpPr bwMode="auto">
              <a:xfrm>
                <a:off x="347" y="1590"/>
                <a:ext cx="951" cy="1314"/>
                <a:chOff x="347" y="1590"/>
                <a:chExt cx="951" cy="1314"/>
              </a:xfrm>
            </p:grpSpPr>
            <p:sp>
              <p:nvSpPr>
                <p:cNvPr id="4115" name="AutoShape 21"/>
                <p:cNvSpPr>
                  <a:spLocks noChangeArrowheads="1"/>
                </p:cNvSpPr>
                <p:nvPr/>
              </p:nvSpPr>
              <p:spPr bwMode="auto">
                <a:xfrm>
                  <a:off x="347" y="1590"/>
                  <a:ext cx="929" cy="1314"/>
                </a:xfrm>
                <a:prstGeom prst="roundRect">
                  <a:avLst>
                    <a:gd name="adj" fmla="val 12056"/>
                  </a:avLst>
                </a:prstGeom>
                <a:solidFill>
                  <a:srgbClr val="E0E0E0"/>
                </a:solidFill>
                <a:ln w="127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16" name="AutoShape 22"/>
                <p:cNvSpPr>
                  <a:spLocks noChangeArrowheads="1"/>
                </p:cNvSpPr>
                <p:nvPr/>
              </p:nvSpPr>
              <p:spPr bwMode="auto">
                <a:xfrm>
                  <a:off x="385" y="1611"/>
                  <a:ext cx="913" cy="1292"/>
                </a:xfrm>
                <a:prstGeom prst="roundRect">
                  <a:avLst>
                    <a:gd name="adj" fmla="val 12370"/>
                  </a:avLst>
                </a:prstGeom>
                <a:solidFill>
                  <a:srgbClr val="C0C0C0"/>
                </a:solidFill>
                <a:ln w="127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17" name="AutoShape 23"/>
                <p:cNvSpPr>
                  <a:spLocks noChangeArrowheads="1"/>
                </p:cNvSpPr>
                <p:nvPr/>
              </p:nvSpPr>
              <p:spPr bwMode="auto">
                <a:xfrm>
                  <a:off x="471" y="1755"/>
                  <a:ext cx="695" cy="986"/>
                </a:xfrm>
                <a:prstGeom prst="roundRect">
                  <a:avLst>
                    <a:gd name="adj" fmla="val 12370"/>
                  </a:avLst>
                </a:prstGeom>
                <a:solidFill>
                  <a:srgbClr val="E0E0E0"/>
                </a:solidFill>
                <a:ln w="127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18" name="AutoShape 24"/>
                <p:cNvSpPr>
                  <a:spLocks noChangeArrowheads="1"/>
                </p:cNvSpPr>
                <p:nvPr/>
              </p:nvSpPr>
              <p:spPr bwMode="auto">
                <a:xfrm>
                  <a:off x="526" y="1755"/>
                  <a:ext cx="695" cy="986"/>
                </a:xfrm>
                <a:prstGeom prst="roundRect">
                  <a:avLst>
                    <a:gd name="adj" fmla="val 12370"/>
                  </a:avLst>
                </a:prstGeom>
                <a:solidFill>
                  <a:srgbClr val="A0A0A0"/>
                </a:solidFill>
                <a:ln w="127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19" name="AutoShape 25"/>
                <p:cNvSpPr>
                  <a:spLocks noChangeArrowheads="1"/>
                </p:cNvSpPr>
                <p:nvPr/>
              </p:nvSpPr>
              <p:spPr bwMode="auto">
                <a:xfrm>
                  <a:off x="487" y="1773"/>
                  <a:ext cx="697" cy="941"/>
                </a:xfrm>
                <a:prstGeom prst="roundRect">
                  <a:avLst>
                    <a:gd name="adj" fmla="val 11634"/>
                  </a:avLst>
                </a:prstGeom>
                <a:solidFill>
                  <a:srgbClr val="202020"/>
                </a:solidFill>
                <a:ln w="12700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20" name="Freeform 26"/>
                <p:cNvSpPr>
                  <a:spLocks/>
                </p:cNvSpPr>
                <p:nvPr/>
              </p:nvSpPr>
              <p:spPr bwMode="auto">
                <a:xfrm>
                  <a:off x="542" y="1757"/>
                  <a:ext cx="61" cy="4"/>
                </a:xfrm>
                <a:custGeom>
                  <a:avLst/>
                  <a:gdLst>
                    <a:gd name="T0" fmla="*/ 11 w 61"/>
                    <a:gd name="T1" fmla="*/ 3 h 4"/>
                    <a:gd name="T2" fmla="*/ 30 w 61"/>
                    <a:gd name="T3" fmla="*/ 2 h 4"/>
                    <a:gd name="T4" fmla="*/ 50 w 61"/>
                    <a:gd name="T5" fmla="*/ 1 h 4"/>
                    <a:gd name="T6" fmla="*/ 60 w 61"/>
                    <a:gd name="T7" fmla="*/ 0 h 4"/>
                    <a:gd name="T8" fmla="*/ 40 w 61"/>
                    <a:gd name="T9" fmla="*/ 0 h 4"/>
                    <a:gd name="T10" fmla="*/ 26 w 61"/>
                    <a:gd name="T11" fmla="*/ 0 h 4"/>
                    <a:gd name="T12" fmla="*/ 10 w 61"/>
                    <a:gd name="T13" fmla="*/ 0 h 4"/>
                    <a:gd name="T14" fmla="*/ 0 w 61"/>
                    <a:gd name="T15" fmla="*/ 0 h 4"/>
                    <a:gd name="T16" fmla="*/ 2 w 61"/>
                    <a:gd name="T17" fmla="*/ 2 h 4"/>
                    <a:gd name="T18" fmla="*/ 11 w 61"/>
                    <a:gd name="T19" fmla="*/ 3 h 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61"/>
                    <a:gd name="T31" fmla="*/ 0 h 4"/>
                    <a:gd name="T32" fmla="*/ 61 w 61"/>
                    <a:gd name="T33" fmla="*/ 4 h 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61" h="4">
                      <a:moveTo>
                        <a:pt x="11" y="3"/>
                      </a:moveTo>
                      <a:lnTo>
                        <a:pt x="30" y="2"/>
                      </a:lnTo>
                      <a:lnTo>
                        <a:pt x="50" y="1"/>
                      </a:lnTo>
                      <a:lnTo>
                        <a:pt x="60" y="0"/>
                      </a:lnTo>
                      <a:lnTo>
                        <a:pt x="40" y="0"/>
                      </a:lnTo>
                      <a:lnTo>
                        <a:pt x="26" y="0"/>
                      </a:lnTo>
                      <a:lnTo>
                        <a:pt x="10" y="0"/>
                      </a:lnTo>
                      <a:lnTo>
                        <a:pt x="0" y="0"/>
                      </a:lnTo>
                      <a:lnTo>
                        <a:pt x="2" y="2"/>
                      </a:lnTo>
                      <a:lnTo>
                        <a:pt x="11" y="3"/>
                      </a:lnTo>
                    </a:path>
                  </a:pathLst>
                </a:custGeom>
                <a:solidFill>
                  <a:srgbClr val="A0A0A0"/>
                </a:solidFill>
                <a:ln w="12700" cap="rnd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21" name="Freeform 27"/>
                <p:cNvSpPr>
                  <a:spLocks/>
                </p:cNvSpPr>
                <p:nvPr/>
              </p:nvSpPr>
              <p:spPr bwMode="auto">
                <a:xfrm>
                  <a:off x="539" y="2720"/>
                  <a:ext cx="645" cy="18"/>
                </a:xfrm>
                <a:custGeom>
                  <a:avLst/>
                  <a:gdLst>
                    <a:gd name="T0" fmla="*/ 0 w 645"/>
                    <a:gd name="T1" fmla="*/ 2 h 18"/>
                    <a:gd name="T2" fmla="*/ 11 w 645"/>
                    <a:gd name="T3" fmla="*/ 4 h 18"/>
                    <a:gd name="T4" fmla="*/ 30 w 645"/>
                    <a:gd name="T5" fmla="*/ 4 h 18"/>
                    <a:gd name="T6" fmla="*/ 67 w 645"/>
                    <a:gd name="T7" fmla="*/ 5 h 18"/>
                    <a:gd name="T8" fmla="*/ 542 w 645"/>
                    <a:gd name="T9" fmla="*/ 5 h 18"/>
                    <a:gd name="T10" fmla="*/ 570 w 645"/>
                    <a:gd name="T11" fmla="*/ 5 h 18"/>
                    <a:gd name="T12" fmla="*/ 587 w 645"/>
                    <a:gd name="T13" fmla="*/ 3 h 18"/>
                    <a:gd name="T14" fmla="*/ 600 w 645"/>
                    <a:gd name="T15" fmla="*/ 0 h 18"/>
                    <a:gd name="T16" fmla="*/ 644 w 645"/>
                    <a:gd name="T17" fmla="*/ 8 h 18"/>
                    <a:gd name="T18" fmla="*/ 630 w 645"/>
                    <a:gd name="T19" fmla="*/ 13 h 18"/>
                    <a:gd name="T20" fmla="*/ 619 w 645"/>
                    <a:gd name="T21" fmla="*/ 15 h 18"/>
                    <a:gd name="T22" fmla="*/ 605 w 645"/>
                    <a:gd name="T23" fmla="*/ 17 h 18"/>
                    <a:gd name="T24" fmla="*/ 555 w 645"/>
                    <a:gd name="T25" fmla="*/ 17 h 18"/>
                    <a:gd name="T26" fmla="*/ 102 w 645"/>
                    <a:gd name="T27" fmla="*/ 17 h 18"/>
                    <a:gd name="T28" fmla="*/ 30 w 645"/>
                    <a:gd name="T29" fmla="*/ 17 h 18"/>
                    <a:gd name="T30" fmla="*/ 3 w 645"/>
                    <a:gd name="T31" fmla="*/ 12 h 18"/>
                    <a:gd name="T32" fmla="*/ 0 w 645"/>
                    <a:gd name="T33" fmla="*/ 2 h 1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645"/>
                    <a:gd name="T52" fmla="*/ 0 h 18"/>
                    <a:gd name="T53" fmla="*/ 645 w 645"/>
                    <a:gd name="T54" fmla="*/ 18 h 18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645" h="18">
                      <a:moveTo>
                        <a:pt x="0" y="2"/>
                      </a:moveTo>
                      <a:lnTo>
                        <a:pt x="11" y="4"/>
                      </a:lnTo>
                      <a:lnTo>
                        <a:pt x="30" y="4"/>
                      </a:lnTo>
                      <a:lnTo>
                        <a:pt x="67" y="5"/>
                      </a:lnTo>
                      <a:lnTo>
                        <a:pt x="542" y="5"/>
                      </a:lnTo>
                      <a:lnTo>
                        <a:pt x="570" y="5"/>
                      </a:lnTo>
                      <a:lnTo>
                        <a:pt x="587" y="3"/>
                      </a:lnTo>
                      <a:lnTo>
                        <a:pt x="600" y="0"/>
                      </a:lnTo>
                      <a:lnTo>
                        <a:pt x="644" y="8"/>
                      </a:lnTo>
                      <a:lnTo>
                        <a:pt x="630" y="13"/>
                      </a:lnTo>
                      <a:lnTo>
                        <a:pt x="619" y="15"/>
                      </a:lnTo>
                      <a:lnTo>
                        <a:pt x="605" y="17"/>
                      </a:lnTo>
                      <a:lnTo>
                        <a:pt x="555" y="17"/>
                      </a:lnTo>
                      <a:lnTo>
                        <a:pt x="102" y="17"/>
                      </a:lnTo>
                      <a:lnTo>
                        <a:pt x="30" y="17"/>
                      </a:lnTo>
                      <a:lnTo>
                        <a:pt x="3" y="12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0E0E0"/>
                </a:solidFill>
                <a:ln w="12700" cap="rnd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111" name="Freeform 28"/>
              <p:cNvSpPr>
                <a:spLocks/>
              </p:cNvSpPr>
              <p:nvPr/>
            </p:nvSpPr>
            <p:spPr bwMode="auto">
              <a:xfrm>
                <a:off x="571" y="3017"/>
                <a:ext cx="125" cy="59"/>
              </a:xfrm>
              <a:custGeom>
                <a:avLst/>
                <a:gdLst>
                  <a:gd name="T0" fmla="*/ 0 w 125"/>
                  <a:gd name="T1" fmla="*/ 0 h 59"/>
                  <a:gd name="T2" fmla="*/ 20 w 125"/>
                  <a:gd name="T3" fmla="*/ 58 h 59"/>
                  <a:gd name="T4" fmla="*/ 124 w 125"/>
                  <a:gd name="T5" fmla="*/ 58 h 59"/>
                  <a:gd name="T6" fmla="*/ 86 w 125"/>
                  <a:gd name="T7" fmla="*/ 0 h 59"/>
                  <a:gd name="T8" fmla="*/ 0 w 125"/>
                  <a:gd name="T9" fmla="*/ 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5"/>
                  <a:gd name="T16" fmla="*/ 0 h 59"/>
                  <a:gd name="T17" fmla="*/ 125 w 125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5" h="59">
                    <a:moveTo>
                      <a:pt x="0" y="0"/>
                    </a:moveTo>
                    <a:lnTo>
                      <a:pt x="20" y="58"/>
                    </a:lnTo>
                    <a:lnTo>
                      <a:pt x="124" y="58"/>
                    </a:lnTo>
                    <a:lnTo>
                      <a:pt x="86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606060"/>
              </a:solidFill>
              <a:ln w="12700" cap="rnd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2" name="Freeform 29"/>
              <p:cNvSpPr>
                <a:spLocks/>
              </p:cNvSpPr>
              <p:nvPr/>
            </p:nvSpPr>
            <p:spPr bwMode="auto">
              <a:xfrm>
                <a:off x="574" y="3109"/>
                <a:ext cx="164" cy="32"/>
              </a:xfrm>
              <a:custGeom>
                <a:avLst/>
                <a:gdLst>
                  <a:gd name="T0" fmla="*/ 0 w 164"/>
                  <a:gd name="T1" fmla="*/ 0 h 32"/>
                  <a:gd name="T2" fmla="*/ 1 w 164"/>
                  <a:gd name="T3" fmla="*/ 31 h 32"/>
                  <a:gd name="T4" fmla="*/ 163 w 164"/>
                  <a:gd name="T5" fmla="*/ 31 h 32"/>
                  <a:gd name="T6" fmla="*/ 163 w 164"/>
                  <a:gd name="T7" fmla="*/ 0 h 32"/>
                  <a:gd name="T8" fmla="*/ 0 w 164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4"/>
                  <a:gd name="T16" fmla="*/ 0 h 32"/>
                  <a:gd name="T17" fmla="*/ 164 w 164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4" h="32">
                    <a:moveTo>
                      <a:pt x="0" y="0"/>
                    </a:moveTo>
                    <a:lnTo>
                      <a:pt x="1" y="31"/>
                    </a:lnTo>
                    <a:lnTo>
                      <a:pt x="163" y="31"/>
                    </a:lnTo>
                    <a:lnTo>
                      <a:pt x="163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606060"/>
              </a:solidFill>
              <a:ln w="12700" cap="rnd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3" name="Freeform 30"/>
              <p:cNvSpPr>
                <a:spLocks/>
              </p:cNvSpPr>
              <p:nvPr/>
            </p:nvSpPr>
            <p:spPr bwMode="auto">
              <a:xfrm>
                <a:off x="1248" y="1780"/>
                <a:ext cx="49" cy="63"/>
              </a:xfrm>
              <a:custGeom>
                <a:avLst/>
                <a:gdLst>
                  <a:gd name="T0" fmla="*/ 46 w 49"/>
                  <a:gd name="T1" fmla="*/ 0 h 63"/>
                  <a:gd name="T2" fmla="*/ 0 w 49"/>
                  <a:gd name="T3" fmla="*/ 0 h 63"/>
                  <a:gd name="T4" fmla="*/ 2 w 49"/>
                  <a:gd name="T5" fmla="*/ 62 h 63"/>
                  <a:gd name="T6" fmla="*/ 48 w 49"/>
                  <a:gd name="T7" fmla="*/ 62 h 63"/>
                  <a:gd name="T8" fmla="*/ 46 w 49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"/>
                  <a:gd name="T16" fmla="*/ 0 h 63"/>
                  <a:gd name="T17" fmla="*/ 49 w 49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" h="63">
                    <a:moveTo>
                      <a:pt x="46" y="0"/>
                    </a:moveTo>
                    <a:lnTo>
                      <a:pt x="0" y="0"/>
                    </a:lnTo>
                    <a:lnTo>
                      <a:pt x="2" y="62"/>
                    </a:lnTo>
                    <a:lnTo>
                      <a:pt x="48" y="62"/>
                    </a:lnTo>
                    <a:lnTo>
                      <a:pt x="46" y="0"/>
                    </a:lnTo>
                  </a:path>
                </a:pathLst>
              </a:custGeom>
              <a:solidFill>
                <a:srgbClr val="C0C0C0"/>
              </a:solidFill>
              <a:ln w="12700" cap="rnd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4" name="Oval 31"/>
              <p:cNvSpPr>
                <a:spLocks noChangeArrowheads="1"/>
              </p:cNvSpPr>
              <p:nvPr/>
            </p:nvSpPr>
            <p:spPr bwMode="auto">
              <a:xfrm>
                <a:off x="1264" y="1802"/>
                <a:ext cx="11" cy="10"/>
              </a:xfrm>
              <a:prstGeom prst="ellipse">
                <a:avLst/>
              </a:prstGeom>
              <a:solidFill>
                <a:srgbClr val="C0C0C0"/>
              </a:solidFill>
              <a:ln w="12700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107" name="Rectangle 32"/>
            <p:cNvSpPr>
              <a:spLocks noChangeArrowheads="1"/>
            </p:cNvSpPr>
            <p:nvPr/>
          </p:nvSpPr>
          <p:spPr bwMode="auto">
            <a:xfrm>
              <a:off x="427" y="1748"/>
              <a:ext cx="19" cy="29"/>
            </a:xfrm>
            <a:prstGeom prst="rect">
              <a:avLst/>
            </a:prstGeom>
            <a:solidFill>
              <a:srgbClr val="008000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4098" name="Object 34">
            <a:hlinkClick r:id="" action="ppaction://ole?verb=0"/>
          </p:cNvPr>
          <p:cNvGraphicFramePr>
            <a:graphicFrameLocks/>
          </p:cNvGraphicFramePr>
          <p:nvPr/>
        </p:nvGraphicFramePr>
        <p:xfrm>
          <a:off x="5465763" y="2543175"/>
          <a:ext cx="2984500" cy="1836738"/>
        </p:xfrm>
        <a:graphic>
          <a:graphicData uri="http://schemas.openxmlformats.org/presentationml/2006/ole">
            <p:oleObj spid="_x0000_s1026" name="Microsoft ClipArt Gallery" r:id="rId4" imgW="4989240" imgH="3076560" progId="">
              <p:embed/>
            </p:oleObj>
          </a:graphicData>
        </a:graphic>
      </p:graphicFrame>
      <p:graphicFrame>
        <p:nvGraphicFramePr>
          <p:cNvPr id="4099" name="Object 35">
            <a:hlinkClick r:id="" action="ppaction://ole?verb=0"/>
          </p:cNvPr>
          <p:cNvGraphicFramePr>
            <a:graphicFrameLocks/>
          </p:cNvGraphicFramePr>
          <p:nvPr/>
        </p:nvGraphicFramePr>
        <p:xfrm>
          <a:off x="3470275" y="4181475"/>
          <a:ext cx="1727200" cy="2457450"/>
        </p:xfrm>
        <a:graphic>
          <a:graphicData uri="http://schemas.openxmlformats.org/presentationml/2006/ole">
            <p:oleObj spid="_x0000_s1027" name="Microsoft ClipArt Gallery" r:id="rId5" imgW="2170080" imgH="3084480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  Cap Budgeting  -  </a:t>
            </a:r>
            <a:fld id="{F116B432-3FD6-400A-B317-07F488B5EFEC}" type="slidenum">
              <a:rPr lang="en-US"/>
              <a:pPr/>
              <a:t>4</a:t>
            </a:fld>
            <a:endParaRPr lang="en-US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>
            <a:normAutofit fontScale="90000"/>
          </a:bodyPr>
          <a:lstStyle/>
          <a:p>
            <a:pPr eaLnBrk="1" hangingPunct="1"/>
            <a:r>
              <a:rPr lang="en-US" dirty="0" smtClean="0">
                <a:solidFill>
                  <a:srgbClr val="063DE8"/>
                </a:solidFill>
              </a:rPr>
              <a:t>Capital expenditures in a </a:t>
            </a:r>
            <a:r>
              <a:rPr lang="en-US" dirty="0" smtClean="0">
                <a:solidFill>
                  <a:srgbClr val="063DE8"/>
                </a:solidFill>
              </a:rPr>
              <a:t>manufacturing </a:t>
            </a:r>
            <a:r>
              <a:rPr lang="en-US" dirty="0" smtClean="0">
                <a:solidFill>
                  <a:srgbClr val="063DE8"/>
                </a:solidFill>
              </a:rPr>
              <a:t>environment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71612"/>
            <a:ext cx="7772400" cy="4905388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dirty="0" smtClean="0"/>
              <a:t>	</a:t>
            </a:r>
            <a:r>
              <a:rPr lang="en-US" sz="3600" dirty="0" smtClean="0"/>
              <a:t>Traditional investment analysis tools may not be adequate to make these type decisions.  The day-to-day operating impact (tactical) may not be the key factor in making a decision. Less tangible benefits may be the deciding factor in whether or not to invest in new technology.</a:t>
            </a:r>
          </a:p>
          <a:p>
            <a:pPr eaLnBrk="1" hangingPunct="1"/>
            <a:endParaRPr lang="en-US" sz="36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dirty="0"/>
              <a:t>  Cap Budgeting  -  </a:t>
            </a:r>
            <a:fld id="{F804A3EE-9185-4FFC-95E6-37C402461D42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  <a:solidFill>
            <a:schemeClr val="bg1"/>
          </a:solidFill>
        </p:spPr>
        <p:txBody>
          <a:bodyPr lIns="90488" tIns="44450" rIns="90488" bIns="44450"/>
          <a:lstStyle/>
          <a:p>
            <a:pPr eaLnBrk="1" hangingPunct="1"/>
            <a:r>
              <a:rPr lang="en-US" smtClean="0"/>
              <a:t>EXAMPLES OF INTANGIBLES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114800"/>
          </a:xfrm>
          <a:noFill/>
        </p:spPr>
        <p:txBody>
          <a:bodyPr lIns="90488" tIns="44450" rIns="90488" bIns="44450"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b="1" smtClean="0"/>
              <a:t>Competitive advantage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smtClean="0"/>
              <a:t>Producing a product or providing a service that competitors cannot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smtClean="0"/>
              <a:t>Quality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smtClean="0"/>
              <a:t>Improving the quality of a product by reducing the potential to make mistakes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smtClean="0"/>
              <a:t>Process simplification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smtClean="0"/>
              <a:t>Enhanced production capabilities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smtClean="0"/>
              <a:t>Reduced time to produce 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smtClean="0"/>
              <a:t>Reducing the cycle time needed to make a product or provide a service</a:t>
            </a:r>
          </a:p>
          <a:p>
            <a:pPr eaLnBrk="1" hangingPunct="1">
              <a:lnSpc>
                <a:spcPct val="90000"/>
              </a:lnSpc>
            </a:pPr>
            <a:endParaRPr lang="en-US" sz="2800" b="1" smtClean="0"/>
          </a:p>
          <a:p>
            <a:pPr eaLnBrk="1" hangingPunct="1">
              <a:lnSpc>
                <a:spcPct val="90000"/>
              </a:lnSpc>
            </a:pPr>
            <a:endParaRPr lang="en-US" sz="2800" b="1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C4669F-725B-4539-B4CF-02BAB4B88445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28160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762000"/>
            <a:ext cx="75438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 b="1" dirty="0" smtClean="0"/>
              <a:t>Behavioral Issues in Capital Budgeting</a:t>
            </a:r>
          </a:p>
        </p:txBody>
      </p:sp>
      <p:sp>
        <p:nvSpPr>
          <p:cNvPr id="281603" name="Text Box 7"/>
          <p:cNvSpPr txBox="1">
            <a:spLocks noChangeArrowheads="1"/>
          </p:cNvSpPr>
          <p:nvPr/>
        </p:nvSpPr>
        <p:spPr bwMode="auto">
          <a:xfrm>
            <a:off x="323528" y="1556793"/>
            <a:ext cx="8568952" cy="4724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>
              <a:spcBef>
                <a:spcPct val="50000"/>
              </a:spcBef>
              <a:buFontTx/>
              <a:buChar char="•"/>
              <a:tabLst>
                <a:tab pos="288925" algn="l"/>
                <a:tab pos="857250" algn="l"/>
              </a:tabLst>
            </a:pPr>
            <a:r>
              <a:rPr lang="en-US" sz="2600" dirty="0" smtClean="0"/>
              <a:t>   </a:t>
            </a:r>
            <a:r>
              <a:rPr lang="en-US" sz="2600" i="1" dirty="0"/>
              <a:t>Cost escalation </a:t>
            </a:r>
            <a:r>
              <a:rPr lang="en-US" sz="2600" dirty="0"/>
              <a:t>(escalating commitment)--decision 	makers may consider past costs or losses as 	relevant</a:t>
            </a:r>
          </a:p>
          <a:p>
            <a:pPr lvl="1">
              <a:spcBef>
                <a:spcPct val="50000"/>
              </a:spcBef>
              <a:buFontTx/>
              <a:buChar char="•"/>
              <a:tabLst>
                <a:tab pos="288925" algn="l"/>
                <a:tab pos="857250" algn="l"/>
              </a:tabLst>
            </a:pPr>
            <a:r>
              <a:rPr lang="en-US" sz="2600" dirty="0"/>
              <a:t>   </a:t>
            </a:r>
            <a:r>
              <a:rPr lang="en-US" sz="2600" i="1" dirty="0"/>
              <a:t>Incrementalism</a:t>
            </a:r>
            <a:r>
              <a:rPr lang="en-US" sz="2600" dirty="0"/>
              <a:t> (the practice of choosing multiple, 	small investments)</a:t>
            </a:r>
          </a:p>
          <a:p>
            <a:pPr lvl="1">
              <a:spcBef>
                <a:spcPct val="50000"/>
              </a:spcBef>
              <a:buFontTx/>
              <a:buChar char="•"/>
              <a:tabLst>
                <a:tab pos="288925" algn="l"/>
                <a:tab pos="857250" algn="l"/>
              </a:tabLst>
            </a:pPr>
            <a:r>
              <a:rPr lang="en-US" sz="2600" dirty="0"/>
              <a:t>   </a:t>
            </a:r>
            <a:r>
              <a:rPr lang="en-US" sz="2600" i="1" dirty="0"/>
              <a:t>Uncertainty Intolerance </a:t>
            </a:r>
            <a:r>
              <a:rPr lang="en-US" sz="2600" dirty="0"/>
              <a:t>(risk-averse managers 	may require excessively short payback periods)</a:t>
            </a:r>
          </a:p>
          <a:p>
            <a:pPr lvl="1">
              <a:spcBef>
                <a:spcPct val="50000"/>
              </a:spcBef>
              <a:buFontTx/>
              <a:buChar char="•"/>
              <a:tabLst>
                <a:tab pos="288925" algn="l"/>
                <a:tab pos="857250" algn="l"/>
              </a:tabLst>
            </a:pPr>
            <a:r>
              <a:rPr lang="en-US" sz="2600" dirty="0"/>
              <a:t>   </a:t>
            </a:r>
            <a:r>
              <a:rPr lang="en-US" sz="2600" i="1" dirty="0"/>
              <a:t>Goal congruence </a:t>
            </a:r>
            <a:r>
              <a:rPr lang="en-US" sz="2600" dirty="0"/>
              <a:t>(i.e., the need to align DCF 	decision models with models used to subsequent 	financial performance)</a:t>
            </a:r>
            <a:r>
              <a:rPr lang="en-US" sz="2800" dirty="0"/>
              <a:t> </a:t>
            </a:r>
          </a:p>
        </p:txBody>
      </p:sp>
      <p:sp>
        <p:nvSpPr>
          <p:cNvPr id="281605" name="Rectangle 4"/>
          <p:cNvSpPr>
            <a:spLocks noChangeArrowheads="1"/>
          </p:cNvSpPr>
          <p:nvPr/>
        </p:nvSpPr>
        <p:spPr bwMode="auto">
          <a:xfrm>
            <a:off x="710565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41E5CD6-AC8A-41E5-88DC-C370C0CB81CA}" type="slidenum">
              <a:rPr lang="en-US" sz="1200" smtClean="0">
                <a:latin typeface="Times New Roman" pitchFamily="18" charset="0"/>
                <a:cs typeface="Arial" pitchFamily="34" charset="0"/>
              </a:rPr>
              <a:pPr algn="r"/>
              <a:t>6</a:t>
            </a:fld>
            <a:endParaRPr lang="en-US" sz="1200" dirty="0"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  Cap Budgeting  -  </a:t>
            </a:r>
            <a:fld id="{A218F101-7C6A-48D9-83FF-094EDA75BE94}" type="slidenum">
              <a:rPr lang="en-US"/>
              <a:pPr/>
              <a:t>7</a:t>
            </a:fld>
            <a:endParaRPr lang="en-US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762000" y="4584700"/>
            <a:ext cx="7773988" cy="1327150"/>
            <a:chOff x="480" y="2888"/>
            <a:chExt cx="4897" cy="836"/>
          </a:xfrm>
        </p:grpSpPr>
        <p:sp>
          <p:nvSpPr>
            <p:cNvPr id="5226" name="Freeform 3"/>
            <p:cNvSpPr>
              <a:spLocks/>
            </p:cNvSpPr>
            <p:nvPr/>
          </p:nvSpPr>
          <p:spPr bwMode="auto">
            <a:xfrm>
              <a:off x="480" y="2888"/>
              <a:ext cx="4897" cy="244"/>
            </a:xfrm>
            <a:custGeom>
              <a:avLst/>
              <a:gdLst>
                <a:gd name="T0" fmla="*/ 0 w 4897"/>
                <a:gd name="T1" fmla="*/ 242 h 244"/>
                <a:gd name="T2" fmla="*/ 0 w 4897"/>
                <a:gd name="T3" fmla="*/ 106 h 244"/>
                <a:gd name="T4" fmla="*/ 161 w 4897"/>
                <a:gd name="T5" fmla="*/ 92 h 244"/>
                <a:gd name="T6" fmla="*/ 303 w 4897"/>
                <a:gd name="T7" fmla="*/ 46 h 244"/>
                <a:gd name="T8" fmla="*/ 675 w 4897"/>
                <a:gd name="T9" fmla="*/ 83 h 244"/>
                <a:gd name="T10" fmla="*/ 905 w 4897"/>
                <a:gd name="T11" fmla="*/ 0 h 244"/>
                <a:gd name="T12" fmla="*/ 1081 w 4897"/>
                <a:gd name="T13" fmla="*/ 46 h 244"/>
                <a:gd name="T14" fmla="*/ 1152 w 4897"/>
                <a:gd name="T15" fmla="*/ 61 h 244"/>
                <a:gd name="T16" fmla="*/ 1317 w 4897"/>
                <a:gd name="T17" fmla="*/ 94 h 244"/>
                <a:gd name="T18" fmla="*/ 1473 w 4897"/>
                <a:gd name="T19" fmla="*/ 78 h 244"/>
                <a:gd name="T20" fmla="*/ 1732 w 4897"/>
                <a:gd name="T21" fmla="*/ 159 h 244"/>
                <a:gd name="T22" fmla="*/ 1901 w 4897"/>
                <a:gd name="T23" fmla="*/ 101 h 244"/>
                <a:gd name="T24" fmla="*/ 2077 w 4897"/>
                <a:gd name="T25" fmla="*/ 160 h 244"/>
                <a:gd name="T26" fmla="*/ 2325 w 4897"/>
                <a:gd name="T27" fmla="*/ 52 h 244"/>
                <a:gd name="T28" fmla="*/ 2438 w 4897"/>
                <a:gd name="T29" fmla="*/ 142 h 244"/>
                <a:gd name="T30" fmla="*/ 2728 w 4897"/>
                <a:gd name="T31" fmla="*/ 81 h 244"/>
                <a:gd name="T32" fmla="*/ 2768 w 4897"/>
                <a:gd name="T33" fmla="*/ 170 h 244"/>
                <a:gd name="T34" fmla="*/ 2997 w 4897"/>
                <a:gd name="T35" fmla="*/ 64 h 244"/>
                <a:gd name="T36" fmla="*/ 3284 w 4897"/>
                <a:gd name="T37" fmla="*/ 122 h 244"/>
                <a:gd name="T38" fmla="*/ 3460 w 4897"/>
                <a:gd name="T39" fmla="*/ 60 h 244"/>
                <a:gd name="T40" fmla="*/ 3576 w 4897"/>
                <a:gd name="T41" fmla="*/ 60 h 244"/>
                <a:gd name="T42" fmla="*/ 3761 w 4897"/>
                <a:gd name="T43" fmla="*/ 106 h 244"/>
                <a:gd name="T44" fmla="*/ 4017 w 4897"/>
                <a:gd name="T45" fmla="*/ 32 h 244"/>
                <a:gd name="T46" fmla="*/ 4383 w 4897"/>
                <a:gd name="T47" fmla="*/ 118 h 244"/>
                <a:gd name="T48" fmla="*/ 4598 w 4897"/>
                <a:gd name="T49" fmla="*/ 90 h 244"/>
                <a:gd name="T50" fmla="*/ 4805 w 4897"/>
                <a:gd name="T51" fmla="*/ 113 h 244"/>
                <a:gd name="T52" fmla="*/ 4896 w 4897"/>
                <a:gd name="T53" fmla="*/ 98 h 244"/>
                <a:gd name="T54" fmla="*/ 4896 w 4897"/>
                <a:gd name="T55" fmla="*/ 243 h 244"/>
                <a:gd name="T56" fmla="*/ 0 w 4897"/>
                <a:gd name="T57" fmla="*/ 242 h 24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4897"/>
                <a:gd name="T88" fmla="*/ 0 h 244"/>
                <a:gd name="T89" fmla="*/ 4897 w 4897"/>
                <a:gd name="T90" fmla="*/ 244 h 24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4897" h="244">
                  <a:moveTo>
                    <a:pt x="0" y="242"/>
                  </a:moveTo>
                  <a:lnTo>
                    <a:pt x="0" y="106"/>
                  </a:lnTo>
                  <a:lnTo>
                    <a:pt x="161" y="92"/>
                  </a:lnTo>
                  <a:lnTo>
                    <a:pt x="303" y="46"/>
                  </a:lnTo>
                  <a:lnTo>
                    <a:pt x="675" y="83"/>
                  </a:lnTo>
                  <a:lnTo>
                    <a:pt x="905" y="0"/>
                  </a:lnTo>
                  <a:lnTo>
                    <a:pt x="1081" y="46"/>
                  </a:lnTo>
                  <a:lnTo>
                    <a:pt x="1152" y="61"/>
                  </a:lnTo>
                  <a:lnTo>
                    <a:pt x="1317" y="94"/>
                  </a:lnTo>
                  <a:lnTo>
                    <a:pt x="1473" y="78"/>
                  </a:lnTo>
                  <a:lnTo>
                    <a:pt x="1732" y="159"/>
                  </a:lnTo>
                  <a:lnTo>
                    <a:pt x="1901" y="101"/>
                  </a:lnTo>
                  <a:lnTo>
                    <a:pt x="2077" y="160"/>
                  </a:lnTo>
                  <a:lnTo>
                    <a:pt x="2325" y="52"/>
                  </a:lnTo>
                  <a:lnTo>
                    <a:pt x="2438" y="142"/>
                  </a:lnTo>
                  <a:lnTo>
                    <a:pt x="2728" y="81"/>
                  </a:lnTo>
                  <a:lnTo>
                    <a:pt x="2768" y="170"/>
                  </a:lnTo>
                  <a:lnTo>
                    <a:pt x="2997" y="64"/>
                  </a:lnTo>
                  <a:lnTo>
                    <a:pt x="3284" y="122"/>
                  </a:lnTo>
                  <a:lnTo>
                    <a:pt x="3460" y="60"/>
                  </a:lnTo>
                  <a:lnTo>
                    <a:pt x="3576" y="60"/>
                  </a:lnTo>
                  <a:lnTo>
                    <a:pt x="3761" y="106"/>
                  </a:lnTo>
                  <a:lnTo>
                    <a:pt x="4017" y="32"/>
                  </a:lnTo>
                  <a:lnTo>
                    <a:pt x="4383" y="118"/>
                  </a:lnTo>
                  <a:lnTo>
                    <a:pt x="4598" y="90"/>
                  </a:lnTo>
                  <a:lnTo>
                    <a:pt x="4805" y="113"/>
                  </a:lnTo>
                  <a:lnTo>
                    <a:pt x="4896" y="98"/>
                  </a:lnTo>
                  <a:lnTo>
                    <a:pt x="4896" y="243"/>
                  </a:lnTo>
                  <a:lnTo>
                    <a:pt x="0" y="242"/>
                  </a:lnTo>
                </a:path>
              </a:pathLst>
            </a:custGeom>
            <a:solidFill>
              <a:srgbClr val="9FBFFF"/>
            </a:solidFill>
            <a:ln w="12700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27" name="Freeform 4"/>
            <p:cNvSpPr>
              <a:spLocks/>
            </p:cNvSpPr>
            <p:nvPr/>
          </p:nvSpPr>
          <p:spPr bwMode="auto">
            <a:xfrm>
              <a:off x="480" y="3138"/>
              <a:ext cx="4897" cy="586"/>
            </a:xfrm>
            <a:custGeom>
              <a:avLst/>
              <a:gdLst>
                <a:gd name="T0" fmla="*/ 0 w 4897"/>
                <a:gd name="T1" fmla="*/ 0 h 586"/>
                <a:gd name="T2" fmla="*/ 0 w 4897"/>
                <a:gd name="T3" fmla="*/ 585 h 586"/>
                <a:gd name="T4" fmla="*/ 4896 w 4897"/>
                <a:gd name="T5" fmla="*/ 581 h 586"/>
                <a:gd name="T6" fmla="*/ 4896 w 4897"/>
                <a:gd name="T7" fmla="*/ 1 h 586"/>
                <a:gd name="T8" fmla="*/ 0 w 4897"/>
                <a:gd name="T9" fmla="*/ 0 h 5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97"/>
                <a:gd name="T16" fmla="*/ 0 h 586"/>
                <a:gd name="T17" fmla="*/ 4897 w 4897"/>
                <a:gd name="T18" fmla="*/ 586 h 5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97" h="586">
                  <a:moveTo>
                    <a:pt x="0" y="0"/>
                  </a:moveTo>
                  <a:lnTo>
                    <a:pt x="0" y="585"/>
                  </a:lnTo>
                  <a:lnTo>
                    <a:pt x="4896" y="581"/>
                  </a:lnTo>
                  <a:lnTo>
                    <a:pt x="4896" y="1"/>
                  </a:lnTo>
                  <a:lnTo>
                    <a:pt x="0" y="0"/>
                  </a:lnTo>
                </a:path>
              </a:pathLst>
            </a:custGeom>
            <a:solidFill>
              <a:srgbClr val="001F9F"/>
            </a:solidFill>
            <a:ln w="12700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25" name="Freeform 5"/>
          <p:cNvSpPr>
            <a:spLocks/>
          </p:cNvSpPr>
          <p:nvPr/>
        </p:nvSpPr>
        <p:spPr bwMode="auto">
          <a:xfrm>
            <a:off x="5592763" y="5345113"/>
            <a:ext cx="425450" cy="28575"/>
          </a:xfrm>
          <a:custGeom>
            <a:avLst/>
            <a:gdLst>
              <a:gd name="T0" fmla="*/ 0 w 268"/>
              <a:gd name="T1" fmla="*/ 3 h 18"/>
              <a:gd name="T2" fmla="*/ 28 w 268"/>
              <a:gd name="T3" fmla="*/ 0 h 18"/>
              <a:gd name="T4" fmla="*/ 47 w 268"/>
              <a:gd name="T5" fmla="*/ 4 h 18"/>
              <a:gd name="T6" fmla="*/ 101 w 268"/>
              <a:gd name="T7" fmla="*/ 17 h 18"/>
              <a:gd name="T8" fmla="*/ 125 w 268"/>
              <a:gd name="T9" fmla="*/ 14 h 18"/>
              <a:gd name="T10" fmla="*/ 153 w 268"/>
              <a:gd name="T11" fmla="*/ 12 h 18"/>
              <a:gd name="T12" fmla="*/ 267 w 268"/>
              <a:gd name="T13" fmla="*/ 15 h 1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68"/>
              <a:gd name="T22" fmla="*/ 0 h 18"/>
              <a:gd name="T23" fmla="*/ 268 w 268"/>
              <a:gd name="T24" fmla="*/ 18 h 1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68" h="18">
                <a:moveTo>
                  <a:pt x="0" y="3"/>
                </a:moveTo>
                <a:lnTo>
                  <a:pt x="28" y="0"/>
                </a:lnTo>
                <a:lnTo>
                  <a:pt x="47" y="4"/>
                </a:lnTo>
                <a:lnTo>
                  <a:pt x="101" y="17"/>
                </a:lnTo>
                <a:lnTo>
                  <a:pt x="125" y="14"/>
                </a:lnTo>
                <a:lnTo>
                  <a:pt x="153" y="12"/>
                </a:lnTo>
                <a:lnTo>
                  <a:pt x="267" y="15"/>
                </a:lnTo>
              </a:path>
            </a:pathLst>
          </a:custGeom>
          <a:noFill/>
          <a:ln w="12700" cap="rnd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6" name="Freeform 6"/>
          <p:cNvSpPr>
            <a:spLocks/>
          </p:cNvSpPr>
          <p:nvPr/>
        </p:nvSpPr>
        <p:spPr bwMode="auto">
          <a:xfrm>
            <a:off x="5638800" y="5305425"/>
            <a:ext cx="452438" cy="44450"/>
          </a:xfrm>
          <a:custGeom>
            <a:avLst/>
            <a:gdLst>
              <a:gd name="T0" fmla="*/ 0 w 285"/>
              <a:gd name="T1" fmla="*/ 5 h 28"/>
              <a:gd name="T2" fmla="*/ 29 w 285"/>
              <a:gd name="T3" fmla="*/ 0 h 28"/>
              <a:gd name="T4" fmla="*/ 61 w 285"/>
              <a:gd name="T5" fmla="*/ 1 h 28"/>
              <a:gd name="T6" fmla="*/ 86 w 285"/>
              <a:gd name="T7" fmla="*/ 9 h 28"/>
              <a:gd name="T8" fmla="*/ 105 w 285"/>
              <a:gd name="T9" fmla="*/ 16 h 28"/>
              <a:gd name="T10" fmla="*/ 129 w 285"/>
              <a:gd name="T11" fmla="*/ 12 h 28"/>
              <a:gd name="T12" fmla="*/ 169 w 285"/>
              <a:gd name="T13" fmla="*/ 10 h 28"/>
              <a:gd name="T14" fmla="*/ 205 w 285"/>
              <a:gd name="T15" fmla="*/ 14 h 28"/>
              <a:gd name="T16" fmla="*/ 240 w 285"/>
              <a:gd name="T17" fmla="*/ 22 h 28"/>
              <a:gd name="T18" fmla="*/ 267 w 285"/>
              <a:gd name="T19" fmla="*/ 24 h 28"/>
              <a:gd name="T20" fmla="*/ 284 w 285"/>
              <a:gd name="T21" fmla="*/ 27 h 2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85"/>
              <a:gd name="T34" fmla="*/ 0 h 28"/>
              <a:gd name="T35" fmla="*/ 285 w 285"/>
              <a:gd name="T36" fmla="*/ 28 h 2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85" h="28">
                <a:moveTo>
                  <a:pt x="0" y="5"/>
                </a:moveTo>
                <a:lnTo>
                  <a:pt x="29" y="0"/>
                </a:lnTo>
                <a:lnTo>
                  <a:pt x="61" y="1"/>
                </a:lnTo>
                <a:lnTo>
                  <a:pt x="86" y="9"/>
                </a:lnTo>
                <a:lnTo>
                  <a:pt x="105" y="16"/>
                </a:lnTo>
                <a:lnTo>
                  <a:pt x="129" y="12"/>
                </a:lnTo>
                <a:lnTo>
                  <a:pt x="169" y="10"/>
                </a:lnTo>
                <a:lnTo>
                  <a:pt x="205" y="14"/>
                </a:lnTo>
                <a:lnTo>
                  <a:pt x="240" y="22"/>
                </a:lnTo>
                <a:lnTo>
                  <a:pt x="267" y="24"/>
                </a:lnTo>
                <a:lnTo>
                  <a:pt x="284" y="27"/>
                </a:lnTo>
              </a:path>
            </a:pathLst>
          </a:custGeom>
          <a:noFill/>
          <a:ln w="12700" cap="rnd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7" name="Freeform 7"/>
          <p:cNvSpPr>
            <a:spLocks/>
          </p:cNvSpPr>
          <p:nvPr/>
        </p:nvSpPr>
        <p:spPr bwMode="auto">
          <a:xfrm>
            <a:off x="5546725" y="5351463"/>
            <a:ext cx="571500" cy="327025"/>
          </a:xfrm>
          <a:custGeom>
            <a:avLst/>
            <a:gdLst>
              <a:gd name="T0" fmla="*/ 0 w 360"/>
              <a:gd name="T1" fmla="*/ 0 h 206"/>
              <a:gd name="T2" fmla="*/ 50 w 360"/>
              <a:gd name="T3" fmla="*/ 22 h 206"/>
              <a:gd name="T4" fmla="*/ 80 w 360"/>
              <a:gd name="T5" fmla="*/ 35 h 206"/>
              <a:gd name="T6" fmla="*/ 101 w 360"/>
              <a:gd name="T7" fmla="*/ 48 h 206"/>
              <a:gd name="T8" fmla="*/ 129 w 360"/>
              <a:gd name="T9" fmla="*/ 64 h 206"/>
              <a:gd name="T10" fmla="*/ 152 w 360"/>
              <a:gd name="T11" fmla="*/ 87 h 206"/>
              <a:gd name="T12" fmla="*/ 189 w 360"/>
              <a:gd name="T13" fmla="*/ 117 h 206"/>
              <a:gd name="T14" fmla="*/ 227 w 360"/>
              <a:gd name="T15" fmla="*/ 126 h 206"/>
              <a:gd name="T16" fmla="*/ 265 w 360"/>
              <a:gd name="T17" fmla="*/ 135 h 206"/>
              <a:gd name="T18" fmla="*/ 296 w 360"/>
              <a:gd name="T19" fmla="*/ 166 h 206"/>
              <a:gd name="T20" fmla="*/ 359 w 360"/>
              <a:gd name="T21" fmla="*/ 205 h 20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60"/>
              <a:gd name="T34" fmla="*/ 0 h 206"/>
              <a:gd name="T35" fmla="*/ 360 w 360"/>
              <a:gd name="T36" fmla="*/ 206 h 20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60" h="206">
                <a:moveTo>
                  <a:pt x="0" y="0"/>
                </a:moveTo>
                <a:lnTo>
                  <a:pt x="50" y="22"/>
                </a:lnTo>
                <a:lnTo>
                  <a:pt x="80" y="35"/>
                </a:lnTo>
                <a:lnTo>
                  <a:pt x="101" y="48"/>
                </a:lnTo>
                <a:lnTo>
                  <a:pt x="129" y="64"/>
                </a:lnTo>
                <a:lnTo>
                  <a:pt x="152" y="87"/>
                </a:lnTo>
                <a:lnTo>
                  <a:pt x="189" y="117"/>
                </a:lnTo>
                <a:lnTo>
                  <a:pt x="227" y="126"/>
                </a:lnTo>
                <a:lnTo>
                  <a:pt x="265" y="135"/>
                </a:lnTo>
                <a:lnTo>
                  <a:pt x="296" y="166"/>
                </a:lnTo>
                <a:lnTo>
                  <a:pt x="359" y="205"/>
                </a:lnTo>
              </a:path>
            </a:pathLst>
          </a:custGeom>
          <a:noFill/>
          <a:ln w="12700" cap="rnd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title"/>
          </p:nvPr>
        </p:nvSpPr>
        <p:spPr>
          <a:xfrm>
            <a:off x="685800" y="552450"/>
            <a:ext cx="7772400" cy="1143000"/>
          </a:xfrm>
          <a:noFill/>
        </p:spPr>
        <p:txBody>
          <a:bodyPr lIns="90488" tIns="44450" rIns="90488" bIns="44450">
            <a:normAutofit fontScale="90000"/>
          </a:bodyPr>
          <a:lstStyle/>
          <a:p>
            <a:pPr eaLnBrk="1" hangingPunct="1"/>
            <a:r>
              <a:rPr lang="en-US" smtClean="0"/>
              <a:t>Capital investment decisions have potential pitfalls</a:t>
            </a:r>
          </a:p>
        </p:txBody>
      </p:sp>
      <p:graphicFrame>
        <p:nvGraphicFramePr>
          <p:cNvPr id="5122" name="Object 9">
            <a:hlinkClick r:id="" action="ppaction://ole?verb=0"/>
          </p:cNvPr>
          <p:cNvGraphicFramePr>
            <a:graphicFrameLocks/>
          </p:cNvGraphicFramePr>
          <p:nvPr>
            <p:ph type="body" idx="1"/>
          </p:nvPr>
        </p:nvGraphicFramePr>
        <p:xfrm>
          <a:off x="2219325" y="1922463"/>
          <a:ext cx="4941888" cy="2640012"/>
        </p:xfrm>
        <a:graphic>
          <a:graphicData uri="http://schemas.openxmlformats.org/presentationml/2006/ole">
            <p:oleObj spid="_x0000_s2050" name="Microsoft ClipArt Gallery" r:id="rId4" imgW="4951080" imgH="2649240" progId="">
              <p:embed/>
            </p:oleObj>
          </a:graphicData>
        </a:graphic>
      </p:graphicFrame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3325813" y="5081588"/>
            <a:ext cx="644525" cy="246062"/>
            <a:chOff x="2095" y="3201"/>
            <a:chExt cx="406" cy="155"/>
          </a:xfrm>
        </p:grpSpPr>
        <p:sp>
          <p:nvSpPr>
            <p:cNvPr id="5222" name="Freeform 11"/>
            <p:cNvSpPr>
              <a:spLocks/>
            </p:cNvSpPr>
            <p:nvPr/>
          </p:nvSpPr>
          <p:spPr bwMode="auto">
            <a:xfrm>
              <a:off x="2268" y="3298"/>
              <a:ext cx="95" cy="58"/>
            </a:xfrm>
            <a:custGeom>
              <a:avLst/>
              <a:gdLst>
                <a:gd name="T0" fmla="*/ 0 w 95"/>
                <a:gd name="T1" fmla="*/ 57 h 58"/>
                <a:gd name="T2" fmla="*/ 18 w 95"/>
                <a:gd name="T3" fmla="*/ 44 h 58"/>
                <a:gd name="T4" fmla="*/ 41 w 95"/>
                <a:gd name="T5" fmla="*/ 36 h 58"/>
                <a:gd name="T6" fmla="*/ 57 w 95"/>
                <a:gd name="T7" fmla="*/ 32 h 58"/>
                <a:gd name="T8" fmla="*/ 73 w 95"/>
                <a:gd name="T9" fmla="*/ 26 h 58"/>
                <a:gd name="T10" fmla="*/ 86 w 95"/>
                <a:gd name="T11" fmla="*/ 12 h 58"/>
                <a:gd name="T12" fmla="*/ 94 w 95"/>
                <a:gd name="T13" fmla="*/ 0 h 5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5"/>
                <a:gd name="T22" fmla="*/ 0 h 58"/>
                <a:gd name="T23" fmla="*/ 95 w 95"/>
                <a:gd name="T24" fmla="*/ 58 h 5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5" h="58">
                  <a:moveTo>
                    <a:pt x="0" y="57"/>
                  </a:moveTo>
                  <a:lnTo>
                    <a:pt x="18" y="44"/>
                  </a:lnTo>
                  <a:lnTo>
                    <a:pt x="41" y="36"/>
                  </a:lnTo>
                  <a:lnTo>
                    <a:pt x="57" y="32"/>
                  </a:lnTo>
                  <a:lnTo>
                    <a:pt x="73" y="26"/>
                  </a:lnTo>
                  <a:lnTo>
                    <a:pt x="86" y="12"/>
                  </a:lnTo>
                  <a:lnTo>
                    <a:pt x="94" y="0"/>
                  </a:lnTo>
                </a:path>
              </a:pathLst>
            </a:custGeom>
            <a:noFill/>
            <a:ln w="12700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" name="Group 12"/>
            <p:cNvGrpSpPr>
              <a:grpSpLocks/>
            </p:cNvGrpSpPr>
            <p:nvPr/>
          </p:nvGrpSpPr>
          <p:grpSpPr bwMode="auto">
            <a:xfrm>
              <a:off x="2095" y="3201"/>
              <a:ext cx="406" cy="109"/>
              <a:chOff x="2095" y="3201"/>
              <a:chExt cx="406" cy="109"/>
            </a:xfrm>
          </p:grpSpPr>
          <p:sp>
            <p:nvSpPr>
              <p:cNvPr id="5224" name="Freeform 13"/>
              <p:cNvSpPr>
                <a:spLocks/>
              </p:cNvSpPr>
              <p:nvPr/>
            </p:nvSpPr>
            <p:spPr bwMode="auto">
              <a:xfrm>
                <a:off x="2095" y="3288"/>
                <a:ext cx="289" cy="21"/>
              </a:xfrm>
              <a:custGeom>
                <a:avLst/>
                <a:gdLst>
                  <a:gd name="T0" fmla="*/ 0 w 289"/>
                  <a:gd name="T1" fmla="*/ 14 h 21"/>
                  <a:gd name="T2" fmla="*/ 90 w 289"/>
                  <a:gd name="T3" fmla="*/ 20 h 21"/>
                  <a:gd name="T4" fmla="*/ 122 w 289"/>
                  <a:gd name="T5" fmla="*/ 7 h 21"/>
                  <a:gd name="T6" fmla="*/ 178 w 289"/>
                  <a:gd name="T7" fmla="*/ 6 h 21"/>
                  <a:gd name="T8" fmla="*/ 210 w 289"/>
                  <a:gd name="T9" fmla="*/ 15 h 21"/>
                  <a:gd name="T10" fmla="*/ 238 w 289"/>
                  <a:gd name="T11" fmla="*/ 10 h 21"/>
                  <a:gd name="T12" fmla="*/ 288 w 289"/>
                  <a:gd name="T13" fmla="*/ 0 h 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9"/>
                  <a:gd name="T22" fmla="*/ 0 h 21"/>
                  <a:gd name="T23" fmla="*/ 289 w 289"/>
                  <a:gd name="T24" fmla="*/ 21 h 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9" h="21">
                    <a:moveTo>
                      <a:pt x="0" y="14"/>
                    </a:moveTo>
                    <a:lnTo>
                      <a:pt x="90" y="20"/>
                    </a:lnTo>
                    <a:lnTo>
                      <a:pt x="122" y="7"/>
                    </a:lnTo>
                    <a:lnTo>
                      <a:pt x="178" y="6"/>
                    </a:lnTo>
                    <a:lnTo>
                      <a:pt x="210" y="15"/>
                    </a:lnTo>
                    <a:lnTo>
                      <a:pt x="238" y="10"/>
                    </a:lnTo>
                    <a:lnTo>
                      <a:pt x="288" y="0"/>
                    </a:lnTo>
                  </a:path>
                </a:pathLst>
              </a:custGeom>
              <a:noFill/>
              <a:ln w="12700" cap="rnd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25" name="Freeform 14"/>
              <p:cNvSpPr>
                <a:spLocks/>
              </p:cNvSpPr>
              <p:nvPr/>
            </p:nvSpPr>
            <p:spPr bwMode="auto">
              <a:xfrm>
                <a:off x="2278" y="3201"/>
                <a:ext cx="223" cy="109"/>
              </a:xfrm>
              <a:custGeom>
                <a:avLst/>
                <a:gdLst>
                  <a:gd name="T0" fmla="*/ 0 w 223"/>
                  <a:gd name="T1" fmla="*/ 0 h 109"/>
                  <a:gd name="T2" fmla="*/ 74 w 223"/>
                  <a:gd name="T3" fmla="*/ 4 h 109"/>
                  <a:gd name="T4" fmla="*/ 124 w 223"/>
                  <a:gd name="T5" fmla="*/ 8 h 109"/>
                  <a:gd name="T6" fmla="*/ 159 w 223"/>
                  <a:gd name="T7" fmla="*/ 19 h 109"/>
                  <a:gd name="T8" fmla="*/ 181 w 223"/>
                  <a:gd name="T9" fmla="*/ 32 h 109"/>
                  <a:gd name="T10" fmla="*/ 195 w 223"/>
                  <a:gd name="T11" fmla="*/ 51 h 109"/>
                  <a:gd name="T12" fmla="*/ 211 w 223"/>
                  <a:gd name="T13" fmla="*/ 76 h 109"/>
                  <a:gd name="T14" fmla="*/ 222 w 223"/>
                  <a:gd name="T15" fmla="*/ 88 h 109"/>
                  <a:gd name="T16" fmla="*/ 198 w 223"/>
                  <a:gd name="T17" fmla="*/ 86 h 109"/>
                  <a:gd name="T18" fmla="*/ 171 w 223"/>
                  <a:gd name="T19" fmla="*/ 90 h 109"/>
                  <a:gd name="T20" fmla="*/ 132 w 223"/>
                  <a:gd name="T21" fmla="*/ 99 h 109"/>
                  <a:gd name="T22" fmla="*/ 83 w 223"/>
                  <a:gd name="T23" fmla="*/ 108 h 109"/>
                  <a:gd name="T24" fmla="*/ 70 w 223"/>
                  <a:gd name="T25" fmla="*/ 103 h 109"/>
                  <a:gd name="T26" fmla="*/ 56 w 223"/>
                  <a:gd name="T27" fmla="*/ 74 h 109"/>
                  <a:gd name="T28" fmla="*/ 26 w 223"/>
                  <a:gd name="T29" fmla="*/ 36 h 109"/>
                  <a:gd name="T30" fmla="*/ 0 w 223"/>
                  <a:gd name="T31" fmla="*/ 0 h 109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23"/>
                  <a:gd name="T49" fmla="*/ 0 h 109"/>
                  <a:gd name="T50" fmla="*/ 223 w 223"/>
                  <a:gd name="T51" fmla="*/ 109 h 109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23" h="109">
                    <a:moveTo>
                      <a:pt x="0" y="0"/>
                    </a:moveTo>
                    <a:lnTo>
                      <a:pt x="74" y="4"/>
                    </a:lnTo>
                    <a:lnTo>
                      <a:pt x="124" y="8"/>
                    </a:lnTo>
                    <a:lnTo>
                      <a:pt x="159" y="19"/>
                    </a:lnTo>
                    <a:lnTo>
                      <a:pt x="181" y="32"/>
                    </a:lnTo>
                    <a:lnTo>
                      <a:pt x="195" y="51"/>
                    </a:lnTo>
                    <a:lnTo>
                      <a:pt x="211" y="76"/>
                    </a:lnTo>
                    <a:lnTo>
                      <a:pt x="222" y="88"/>
                    </a:lnTo>
                    <a:lnTo>
                      <a:pt x="198" y="86"/>
                    </a:lnTo>
                    <a:lnTo>
                      <a:pt x="171" y="90"/>
                    </a:lnTo>
                    <a:lnTo>
                      <a:pt x="132" y="99"/>
                    </a:lnTo>
                    <a:lnTo>
                      <a:pt x="83" y="108"/>
                    </a:lnTo>
                    <a:lnTo>
                      <a:pt x="70" y="103"/>
                    </a:lnTo>
                    <a:lnTo>
                      <a:pt x="56" y="74"/>
                    </a:lnTo>
                    <a:lnTo>
                      <a:pt x="26" y="3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0000"/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5130" name="Freeform 15"/>
          <p:cNvSpPr>
            <a:spLocks/>
          </p:cNvSpPr>
          <p:nvPr/>
        </p:nvSpPr>
        <p:spPr bwMode="auto">
          <a:xfrm>
            <a:off x="5384800" y="5072063"/>
            <a:ext cx="438150" cy="247650"/>
          </a:xfrm>
          <a:custGeom>
            <a:avLst/>
            <a:gdLst>
              <a:gd name="T0" fmla="*/ 275 w 276"/>
              <a:gd name="T1" fmla="*/ 0 h 156"/>
              <a:gd name="T2" fmla="*/ 183 w 276"/>
              <a:gd name="T3" fmla="*/ 6 h 156"/>
              <a:gd name="T4" fmla="*/ 121 w 276"/>
              <a:gd name="T5" fmla="*/ 11 h 156"/>
              <a:gd name="T6" fmla="*/ 78 w 276"/>
              <a:gd name="T7" fmla="*/ 27 h 156"/>
              <a:gd name="T8" fmla="*/ 50 w 276"/>
              <a:gd name="T9" fmla="*/ 46 h 156"/>
              <a:gd name="T10" fmla="*/ 33 w 276"/>
              <a:gd name="T11" fmla="*/ 74 h 156"/>
              <a:gd name="T12" fmla="*/ 13 w 276"/>
              <a:gd name="T13" fmla="*/ 109 h 156"/>
              <a:gd name="T14" fmla="*/ 0 w 276"/>
              <a:gd name="T15" fmla="*/ 126 h 156"/>
              <a:gd name="T16" fmla="*/ 29 w 276"/>
              <a:gd name="T17" fmla="*/ 124 h 156"/>
              <a:gd name="T18" fmla="*/ 63 w 276"/>
              <a:gd name="T19" fmla="*/ 130 h 156"/>
              <a:gd name="T20" fmla="*/ 111 w 276"/>
              <a:gd name="T21" fmla="*/ 142 h 156"/>
              <a:gd name="T22" fmla="*/ 173 w 276"/>
              <a:gd name="T23" fmla="*/ 155 h 156"/>
              <a:gd name="T24" fmla="*/ 189 w 276"/>
              <a:gd name="T25" fmla="*/ 148 h 156"/>
              <a:gd name="T26" fmla="*/ 206 w 276"/>
              <a:gd name="T27" fmla="*/ 106 h 156"/>
              <a:gd name="T28" fmla="*/ 243 w 276"/>
              <a:gd name="T29" fmla="*/ 52 h 156"/>
              <a:gd name="T30" fmla="*/ 275 w 276"/>
              <a:gd name="T31" fmla="*/ 0 h 15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276"/>
              <a:gd name="T49" fmla="*/ 0 h 156"/>
              <a:gd name="T50" fmla="*/ 276 w 276"/>
              <a:gd name="T51" fmla="*/ 156 h 15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276" h="156">
                <a:moveTo>
                  <a:pt x="275" y="0"/>
                </a:moveTo>
                <a:lnTo>
                  <a:pt x="183" y="6"/>
                </a:lnTo>
                <a:lnTo>
                  <a:pt x="121" y="11"/>
                </a:lnTo>
                <a:lnTo>
                  <a:pt x="78" y="27"/>
                </a:lnTo>
                <a:lnTo>
                  <a:pt x="50" y="46"/>
                </a:lnTo>
                <a:lnTo>
                  <a:pt x="33" y="74"/>
                </a:lnTo>
                <a:lnTo>
                  <a:pt x="13" y="109"/>
                </a:lnTo>
                <a:lnTo>
                  <a:pt x="0" y="126"/>
                </a:lnTo>
                <a:lnTo>
                  <a:pt x="29" y="124"/>
                </a:lnTo>
                <a:lnTo>
                  <a:pt x="63" y="130"/>
                </a:lnTo>
                <a:lnTo>
                  <a:pt x="111" y="142"/>
                </a:lnTo>
                <a:lnTo>
                  <a:pt x="173" y="155"/>
                </a:lnTo>
                <a:lnTo>
                  <a:pt x="189" y="148"/>
                </a:lnTo>
                <a:lnTo>
                  <a:pt x="206" y="106"/>
                </a:lnTo>
                <a:lnTo>
                  <a:pt x="243" y="52"/>
                </a:lnTo>
                <a:lnTo>
                  <a:pt x="275" y="0"/>
                </a:lnTo>
              </a:path>
            </a:pathLst>
          </a:custGeom>
          <a:solidFill>
            <a:srgbClr val="000000"/>
          </a:solidFill>
          <a:ln w="12700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214688" y="5341938"/>
            <a:ext cx="1112837" cy="428625"/>
            <a:chOff x="2025" y="3365"/>
            <a:chExt cx="701" cy="270"/>
          </a:xfrm>
        </p:grpSpPr>
        <p:sp>
          <p:nvSpPr>
            <p:cNvPr id="5206" name="Freeform 17"/>
            <p:cNvSpPr>
              <a:spLocks/>
            </p:cNvSpPr>
            <p:nvPr/>
          </p:nvSpPr>
          <p:spPr bwMode="auto">
            <a:xfrm>
              <a:off x="2056" y="3549"/>
              <a:ext cx="325" cy="51"/>
            </a:xfrm>
            <a:custGeom>
              <a:avLst/>
              <a:gdLst>
                <a:gd name="T0" fmla="*/ 100 w 325"/>
                <a:gd name="T1" fmla="*/ 0 h 51"/>
                <a:gd name="T2" fmla="*/ 78 w 325"/>
                <a:gd name="T3" fmla="*/ 4 h 51"/>
                <a:gd name="T4" fmla="*/ 55 w 325"/>
                <a:gd name="T5" fmla="*/ 5 h 51"/>
                <a:gd name="T6" fmla="*/ 25 w 325"/>
                <a:gd name="T7" fmla="*/ 12 h 51"/>
                <a:gd name="T8" fmla="*/ 7 w 325"/>
                <a:gd name="T9" fmla="*/ 23 h 51"/>
                <a:gd name="T10" fmla="*/ 0 w 325"/>
                <a:gd name="T11" fmla="*/ 37 h 51"/>
                <a:gd name="T12" fmla="*/ 38 w 325"/>
                <a:gd name="T13" fmla="*/ 45 h 51"/>
                <a:gd name="T14" fmla="*/ 85 w 325"/>
                <a:gd name="T15" fmla="*/ 50 h 51"/>
                <a:gd name="T16" fmla="*/ 123 w 325"/>
                <a:gd name="T17" fmla="*/ 41 h 51"/>
                <a:gd name="T18" fmla="*/ 189 w 325"/>
                <a:gd name="T19" fmla="*/ 42 h 51"/>
                <a:gd name="T20" fmla="*/ 264 w 325"/>
                <a:gd name="T21" fmla="*/ 47 h 51"/>
                <a:gd name="T22" fmla="*/ 324 w 325"/>
                <a:gd name="T23" fmla="*/ 41 h 5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25"/>
                <a:gd name="T37" fmla="*/ 0 h 51"/>
                <a:gd name="T38" fmla="*/ 325 w 325"/>
                <a:gd name="T39" fmla="*/ 51 h 5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25" h="51">
                  <a:moveTo>
                    <a:pt x="100" y="0"/>
                  </a:moveTo>
                  <a:lnTo>
                    <a:pt x="78" y="4"/>
                  </a:lnTo>
                  <a:lnTo>
                    <a:pt x="55" y="5"/>
                  </a:lnTo>
                  <a:lnTo>
                    <a:pt x="25" y="12"/>
                  </a:lnTo>
                  <a:lnTo>
                    <a:pt x="7" y="23"/>
                  </a:lnTo>
                  <a:lnTo>
                    <a:pt x="0" y="37"/>
                  </a:lnTo>
                  <a:lnTo>
                    <a:pt x="38" y="45"/>
                  </a:lnTo>
                  <a:lnTo>
                    <a:pt x="85" y="50"/>
                  </a:lnTo>
                  <a:lnTo>
                    <a:pt x="123" y="41"/>
                  </a:lnTo>
                  <a:lnTo>
                    <a:pt x="189" y="42"/>
                  </a:lnTo>
                  <a:lnTo>
                    <a:pt x="264" y="47"/>
                  </a:lnTo>
                  <a:lnTo>
                    <a:pt x="324" y="41"/>
                  </a:lnTo>
                </a:path>
              </a:pathLst>
            </a:custGeom>
            <a:noFill/>
            <a:ln w="12700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07" name="Freeform 18"/>
            <p:cNvSpPr>
              <a:spLocks/>
            </p:cNvSpPr>
            <p:nvPr/>
          </p:nvSpPr>
          <p:spPr bwMode="auto">
            <a:xfrm>
              <a:off x="2025" y="3605"/>
              <a:ext cx="257" cy="17"/>
            </a:xfrm>
            <a:custGeom>
              <a:avLst/>
              <a:gdLst>
                <a:gd name="T0" fmla="*/ 0 w 257"/>
                <a:gd name="T1" fmla="*/ 11 h 17"/>
                <a:gd name="T2" fmla="*/ 38 w 257"/>
                <a:gd name="T3" fmla="*/ 14 h 17"/>
                <a:gd name="T4" fmla="*/ 110 w 257"/>
                <a:gd name="T5" fmla="*/ 16 h 17"/>
                <a:gd name="T6" fmla="*/ 141 w 257"/>
                <a:gd name="T7" fmla="*/ 7 h 17"/>
                <a:gd name="T8" fmla="*/ 169 w 257"/>
                <a:gd name="T9" fmla="*/ 14 h 17"/>
                <a:gd name="T10" fmla="*/ 211 w 257"/>
                <a:gd name="T11" fmla="*/ 7 h 17"/>
                <a:gd name="T12" fmla="*/ 256 w 25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7"/>
                <a:gd name="T22" fmla="*/ 0 h 17"/>
                <a:gd name="T23" fmla="*/ 257 w 25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7" h="17">
                  <a:moveTo>
                    <a:pt x="0" y="11"/>
                  </a:moveTo>
                  <a:lnTo>
                    <a:pt x="38" y="14"/>
                  </a:lnTo>
                  <a:lnTo>
                    <a:pt x="110" y="16"/>
                  </a:lnTo>
                  <a:lnTo>
                    <a:pt x="141" y="7"/>
                  </a:lnTo>
                  <a:lnTo>
                    <a:pt x="169" y="14"/>
                  </a:lnTo>
                  <a:lnTo>
                    <a:pt x="211" y="7"/>
                  </a:lnTo>
                  <a:lnTo>
                    <a:pt x="256" y="0"/>
                  </a:lnTo>
                </a:path>
              </a:pathLst>
            </a:custGeom>
            <a:noFill/>
            <a:ln w="12700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6" name="Group 19"/>
            <p:cNvGrpSpPr>
              <a:grpSpLocks/>
            </p:cNvGrpSpPr>
            <p:nvPr/>
          </p:nvGrpSpPr>
          <p:grpSpPr bwMode="auto">
            <a:xfrm>
              <a:off x="2182" y="3365"/>
              <a:ext cx="544" cy="270"/>
              <a:chOff x="2182" y="3365"/>
              <a:chExt cx="544" cy="270"/>
            </a:xfrm>
          </p:grpSpPr>
          <p:grpSp>
            <p:nvGrpSpPr>
              <p:cNvPr id="7" name="Group 20"/>
              <p:cNvGrpSpPr>
                <a:grpSpLocks/>
              </p:cNvGrpSpPr>
              <p:nvPr/>
            </p:nvGrpSpPr>
            <p:grpSpPr bwMode="auto">
              <a:xfrm>
                <a:off x="2182" y="3365"/>
                <a:ext cx="544" cy="270"/>
                <a:chOff x="2182" y="3365"/>
                <a:chExt cx="544" cy="270"/>
              </a:xfrm>
            </p:grpSpPr>
            <p:grpSp>
              <p:nvGrpSpPr>
                <p:cNvPr id="8" name="Group 21"/>
                <p:cNvGrpSpPr>
                  <a:grpSpLocks/>
                </p:cNvGrpSpPr>
                <p:nvPr/>
              </p:nvGrpSpPr>
              <p:grpSpPr bwMode="auto">
                <a:xfrm>
                  <a:off x="2182" y="3365"/>
                  <a:ext cx="544" cy="270"/>
                  <a:chOff x="2182" y="3365"/>
                  <a:chExt cx="544" cy="270"/>
                </a:xfrm>
              </p:grpSpPr>
              <p:sp>
                <p:nvSpPr>
                  <p:cNvPr id="5219" name="Freeform 22"/>
                  <p:cNvSpPr>
                    <a:spLocks/>
                  </p:cNvSpPr>
                  <p:nvPr/>
                </p:nvSpPr>
                <p:spPr bwMode="auto">
                  <a:xfrm>
                    <a:off x="2427" y="3433"/>
                    <a:ext cx="289" cy="155"/>
                  </a:xfrm>
                  <a:custGeom>
                    <a:avLst/>
                    <a:gdLst>
                      <a:gd name="T0" fmla="*/ 260 w 289"/>
                      <a:gd name="T1" fmla="*/ 0 h 155"/>
                      <a:gd name="T2" fmla="*/ 230 w 289"/>
                      <a:gd name="T3" fmla="*/ 13 h 155"/>
                      <a:gd name="T4" fmla="*/ 96 w 289"/>
                      <a:gd name="T5" fmla="*/ 73 h 155"/>
                      <a:gd name="T6" fmla="*/ 35 w 289"/>
                      <a:gd name="T7" fmla="*/ 76 h 155"/>
                      <a:gd name="T8" fmla="*/ 0 w 289"/>
                      <a:gd name="T9" fmla="*/ 105 h 155"/>
                      <a:gd name="T10" fmla="*/ 20 w 289"/>
                      <a:gd name="T11" fmla="*/ 153 h 155"/>
                      <a:gd name="T12" fmla="*/ 83 w 289"/>
                      <a:gd name="T13" fmla="*/ 154 h 155"/>
                      <a:gd name="T14" fmla="*/ 194 w 289"/>
                      <a:gd name="T15" fmla="*/ 124 h 155"/>
                      <a:gd name="T16" fmla="*/ 276 w 289"/>
                      <a:gd name="T17" fmla="*/ 79 h 155"/>
                      <a:gd name="T18" fmla="*/ 288 w 289"/>
                      <a:gd name="T19" fmla="*/ 54 h 155"/>
                      <a:gd name="T20" fmla="*/ 260 w 289"/>
                      <a:gd name="T21" fmla="*/ 0 h 155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289"/>
                      <a:gd name="T34" fmla="*/ 0 h 155"/>
                      <a:gd name="T35" fmla="*/ 289 w 289"/>
                      <a:gd name="T36" fmla="*/ 155 h 155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289" h="155">
                        <a:moveTo>
                          <a:pt x="260" y="0"/>
                        </a:moveTo>
                        <a:lnTo>
                          <a:pt x="230" y="13"/>
                        </a:lnTo>
                        <a:lnTo>
                          <a:pt x="96" y="73"/>
                        </a:lnTo>
                        <a:lnTo>
                          <a:pt x="35" y="76"/>
                        </a:lnTo>
                        <a:lnTo>
                          <a:pt x="0" y="105"/>
                        </a:lnTo>
                        <a:lnTo>
                          <a:pt x="20" y="153"/>
                        </a:lnTo>
                        <a:lnTo>
                          <a:pt x="83" y="154"/>
                        </a:lnTo>
                        <a:lnTo>
                          <a:pt x="194" y="124"/>
                        </a:lnTo>
                        <a:lnTo>
                          <a:pt x="276" y="79"/>
                        </a:lnTo>
                        <a:lnTo>
                          <a:pt x="288" y="54"/>
                        </a:lnTo>
                        <a:lnTo>
                          <a:pt x="260" y="0"/>
                        </a:lnTo>
                      </a:path>
                    </a:pathLst>
                  </a:custGeom>
                  <a:solidFill>
                    <a:srgbClr val="FFFFFF"/>
                  </a:solidFill>
                  <a:ln w="12700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220" name="Freeform 23"/>
                  <p:cNvSpPr>
                    <a:spLocks/>
                  </p:cNvSpPr>
                  <p:nvPr/>
                </p:nvSpPr>
                <p:spPr bwMode="auto">
                  <a:xfrm>
                    <a:off x="2182" y="3365"/>
                    <a:ext cx="544" cy="270"/>
                  </a:xfrm>
                  <a:custGeom>
                    <a:avLst/>
                    <a:gdLst>
                      <a:gd name="T0" fmla="*/ 30 w 544"/>
                      <a:gd name="T1" fmla="*/ 189 h 270"/>
                      <a:gd name="T2" fmla="*/ 89 w 544"/>
                      <a:gd name="T3" fmla="*/ 126 h 270"/>
                      <a:gd name="T4" fmla="*/ 132 w 544"/>
                      <a:gd name="T5" fmla="*/ 104 h 270"/>
                      <a:gd name="T6" fmla="*/ 177 w 544"/>
                      <a:gd name="T7" fmla="*/ 102 h 270"/>
                      <a:gd name="T8" fmla="*/ 201 w 544"/>
                      <a:gd name="T9" fmla="*/ 119 h 270"/>
                      <a:gd name="T10" fmla="*/ 266 w 544"/>
                      <a:gd name="T11" fmla="*/ 119 h 270"/>
                      <a:gd name="T12" fmla="*/ 300 w 544"/>
                      <a:gd name="T13" fmla="*/ 117 h 270"/>
                      <a:gd name="T14" fmla="*/ 377 w 544"/>
                      <a:gd name="T15" fmla="*/ 80 h 270"/>
                      <a:gd name="T16" fmla="*/ 431 w 544"/>
                      <a:gd name="T17" fmla="*/ 53 h 270"/>
                      <a:gd name="T18" fmla="*/ 458 w 544"/>
                      <a:gd name="T19" fmla="*/ 11 h 270"/>
                      <a:gd name="T20" fmla="*/ 486 w 544"/>
                      <a:gd name="T21" fmla="*/ 5 h 270"/>
                      <a:gd name="T22" fmla="*/ 518 w 544"/>
                      <a:gd name="T23" fmla="*/ 26 h 270"/>
                      <a:gd name="T24" fmla="*/ 507 w 544"/>
                      <a:gd name="T25" fmla="*/ 69 h 270"/>
                      <a:gd name="T26" fmla="*/ 438 w 544"/>
                      <a:gd name="T27" fmla="*/ 116 h 270"/>
                      <a:gd name="T28" fmla="*/ 360 w 544"/>
                      <a:gd name="T29" fmla="*/ 149 h 270"/>
                      <a:gd name="T30" fmla="*/ 321 w 544"/>
                      <a:gd name="T31" fmla="*/ 153 h 270"/>
                      <a:gd name="T32" fmla="*/ 290 w 544"/>
                      <a:gd name="T33" fmla="*/ 152 h 270"/>
                      <a:gd name="T34" fmla="*/ 267 w 544"/>
                      <a:gd name="T35" fmla="*/ 170 h 270"/>
                      <a:gd name="T36" fmla="*/ 266 w 544"/>
                      <a:gd name="T37" fmla="*/ 192 h 270"/>
                      <a:gd name="T38" fmla="*/ 294 w 544"/>
                      <a:gd name="T39" fmla="*/ 212 h 270"/>
                      <a:gd name="T40" fmla="*/ 368 w 544"/>
                      <a:gd name="T41" fmla="*/ 192 h 270"/>
                      <a:gd name="T42" fmla="*/ 476 w 544"/>
                      <a:gd name="T43" fmla="*/ 161 h 270"/>
                      <a:gd name="T44" fmla="*/ 534 w 544"/>
                      <a:gd name="T45" fmla="*/ 110 h 270"/>
                      <a:gd name="T46" fmla="*/ 540 w 544"/>
                      <a:gd name="T47" fmla="*/ 141 h 270"/>
                      <a:gd name="T48" fmla="*/ 512 w 544"/>
                      <a:gd name="T49" fmla="*/ 174 h 270"/>
                      <a:gd name="T50" fmla="*/ 458 w 544"/>
                      <a:gd name="T51" fmla="*/ 200 h 270"/>
                      <a:gd name="T52" fmla="*/ 380 w 544"/>
                      <a:gd name="T53" fmla="*/ 236 h 270"/>
                      <a:gd name="T54" fmla="*/ 302 w 544"/>
                      <a:gd name="T55" fmla="*/ 261 h 270"/>
                      <a:gd name="T56" fmla="*/ 209 w 544"/>
                      <a:gd name="T57" fmla="*/ 267 h 270"/>
                      <a:gd name="T58" fmla="*/ 162 w 544"/>
                      <a:gd name="T59" fmla="*/ 258 h 270"/>
                      <a:gd name="T60" fmla="*/ 116 w 544"/>
                      <a:gd name="T61" fmla="*/ 243 h 270"/>
                      <a:gd name="T62" fmla="*/ 111 w 544"/>
                      <a:gd name="T63" fmla="*/ 261 h 270"/>
                      <a:gd name="T64" fmla="*/ 75 w 544"/>
                      <a:gd name="T65" fmla="*/ 263 h 270"/>
                      <a:gd name="T66" fmla="*/ 30 w 544"/>
                      <a:gd name="T67" fmla="*/ 257 h 270"/>
                      <a:gd name="T68" fmla="*/ 0 w 544"/>
                      <a:gd name="T69" fmla="*/ 234 h 270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w 544"/>
                      <a:gd name="T106" fmla="*/ 0 h 270"/>
                      <a:gd name="T107" fmla="*/ 544 w 544"/>
                      <a:gd name="T108" fmla="*/ 270 h 270"/>
                    </a:gdLst>
                    <a:ahLst/>
                    <a:cxnLst>
                      <a:cxn ang="T70">
                        <a:pos x="T0" y="T1"/>
                      </a:cxn>
                      <a:cxn ang="T71">
                        <a:pos x="T2" y="T3"/>
                      </a:cxn>
                      <a:cxn ang="T72">
                        <a:pos x="T4" y="T5"/>
                      </a:cxn>
                      <a:cxn ang="T73">
                        <a:pos x="T6" y="T7"/>
                      </a:cxn>
                      <a:cxn ang="T74">
                        <a:pos x="T8" y="T9"/>
                      </a:cxn>
                      <a:cxn ang="T75">
                        <a:pos x="T10" y="T11"/>
                      </a:cxn>
                      <a:cxn ang="T76">
                        <a:pos x="T12" y="T13"/>
                      </a:cxn>
                      <a:cxn ang="T77">
                        <a:pos x="T14" y="T15"/>
                      </a:cxn>
                      <a:cxn ang="T78">
                        <a:pos x="T16" y="T17"/>
                      </a:cxn>
                      <a:cxn ang="T79">
                        <a:pos x="T18" y="T19"/>
                      </a:cxn>
                      <a:cxn ang="T80">
                        <a:pos x="T20" y="T21"/>
                      </a:cxn>
                      <a:cxn ang="T81">
                        <a:pos x="T22" y="T23"/>
                      </a:cxn>
                      <a:cxn ang="T82">
                        <a:pos x="T24" y="T25"/>
                      </a:cxn>
                      <a:cxn ang="T83">
                        <a:pos x="T26" y="T27"/>
                      </a:cxn>
                      <a:cxn ang="T84">
                        <a:pos x="T28" y="T29"/>
                      </a:cxn>
                      <a:cxn ang="T85">
                        <a:pos x="T30" y="T31"/>
                      </a:cxn>
                      <a:cxn ang="T86">
                        <a:pos x="T32" y="T33"/>
                      </a:cxn>
                      <a:cxn ang="T87">
                        <a:pos x="T34" y="T35"/>
                      </a:cxn>
                      <a:cxn ang="T88">
                        <a:pos x="T36" y="T37"/>
                      </a:cxn>
                      <a:cxn ang="T89">
                        <a:pos x="T38" y="T39"/>
                      </a:cxn>
                      <a:cxn ang="T90">
                        <a:pos x="T40" y="T41"/>
                      </a:cxn>
                      <a:cxn ang="T91">
                        <a:pos x="T42" y="T43"/>
                      </a:cxn>
                      <a:cxn ang="T92">
                        <a:pos x="T44" y="T45"/>
                      </a:cxn>
                      <a:cxn ang="T93">
                        <a:pos x="T46" y="T47"/>
                      </a:cxn>
                      <a:cxn ang="T94">
                        <a:pos x="T48" y="T49"/>
                      </a:cxn>
                      <a:cxn ang="T95">
                        <a:pos x="T50" y="T51"/>
                      </a:cxn>
                      <a:cxn ang="T96">
                        <a:pos x="T52" y="T53"/>
                      </a:cxn>
                      <a:cxn ang="T97">
                        <a:pos x="T54" y="T55"/>
                      </a:cxn>
                      <a:cxn ang="T98">
                        <a:pos x="T56" y="T57"/>
                      </a:cxn>
                      <a:cxn ang="T99">
                        <a:pos x="T58" y="T59"/>
                      </a:cxn>
                      <a:cxn ang="T100">
                        <a:pos x="T60" y="T61"/>
                      </a:cxn>
                      <a:cxn ang="T101">
                        <a:pos x="T62" y="T63"/>
                      </a:cxn>
                      <a:cxn ang="T102">
                        <a:pos x="T64" y="T65"/>
                      </a:cxn>
                      <a:cxn ang="T103">
                        <a:pos x="T66" y="T67"/>
                      </a:cxn>
                      <a:cxn ang="T104">
                        <a:pos x="T68" y="T69"/>
                      </a:cxn>
                    </a:cxnLst>
                    <a:rect l="T105" t="T106" r="T107" b="T108"/>
                    <a:pathLst>
                      <a:path w="544" h="270">
                        <a:moveTo>
                          <a:pt x="0" y="234"/>
                        </a:moveTo>
                        <a:lnTo>
                          <a:pt x="30" y="189"/>
                        </a:lnTo>
                        <a:lnTo>
                          <a:pt x="71" y="137"/>
                        </a:lnTo>
                        <a:lnTo>
                          <a:pt x="89" y="126"/>
                        </a:lnTo>
                        <a:lnTo>
                          <a:pt x="111" y="113"/>
                        </a:lnTo>
                        <a:lnTo>
                          <a:pt x="132" y="104"/>
                        </a:lnTo>
                        <a:lnTo>
                          <a:pt x="155" y="98"/>
                        </a:lnTo>
                        <a:lnTo>
                          <a:pt x="177" y="102"/>
                        </a:lnTo>
                        <a:lnTo>
                          <a:pt x="191" y="114"/>
                        </a:lnTo>
                        <a:lnTo>
                          <a:pt x="201" y="119"/>
                        </a:lnTo>
                        <a:lnTo>
                          <a:pt x="222" y="122"/>
                        </a:lnTo>
                        <a:lnTo>
                          <a:pt x="266" y="119"/>
                        </a:lnTo>
                        <a:lnTo>
                          <a:pt x="279" y="134"/>
                        </a:lnTo>
                        <a:lnTo>
                          <a:pt x="300" y="117"/>
                        </a:lnTo>
                        <a:lnTo>
                          <a:pt x="324" y="101"/>
                        </a:lnTo>
                        <a:lnTo>
                          <a:pt x="377" y="80"/>
                        </a:lnTo>
                        <a:lnTo>
                          <a:pt x="381" y="72"/>
                        </a:lnTo>
                        <a:lnTo>
                          <a:pt x="431" y="53"/>
                        </a:lnTo>
                        <a:lnTo>
                          <a:pt x="443" y="35"/>
                        </a:lnTo>
                        <a:lnTo>
                          <a:pt x="458" y="11"/>
                        </a:lnTo>
                        <a:lnTo>
                          <a:pt x="471" y="0"/>
                        </a:lnTo>
                        <a:lnTo>
                          <a:pt x="486" y="5"/>
                        </a:lnTo>
                        <a:lnTo>
                          <a:pt x="503" y="15"/>
                        </a:lnTo>
                        <a:lnTo>
                          <a:pt x="518" y="26"/>
                        </a:lnTo>
                        <a:lnTo>
                          <a:pt x="513" y="47"/>
                        </a:lnTo>
                        <a:lnTo>
                          <a:pt x="507" y="69"/>
                        </a:lnTo>
                        <a:lnTo>
                          <a:pt x="482" y="87"/>
                        </a:lnTo>
                        <a:lnTo>
                          <a:pt x="438" y="116"/>
                        </a:lnTo>
                        <a:lnTo>
                          <a:pt x="390" y="135"/>
                        </a:lnTo>
                        <a:lnTo>
                          <a:pt x="360" y="149"/>
                        </a:lnTo>
                        <a:lnTo>
                          <a:pt x="341" y="152"/>
                        </a:lnTo>
                        <a:lnTo>
                          <a:pt x="321" y="153"/>
                        </a:lnTo>
                        <a:lnTo>
                          <a:pt x="303" y="150"/>
                        </a:lnTo>
                        <a:lnTo>
                          <a:pt x="290" y="152"/>
                        </a:lnTo>
                        <a:lnTo>
                          <a:pt x="275" y="159"/>
                        </a:lnTo>
                        <a:lnTo>
                          <a:pt x="267" y="170"/>
                        </a:lnTo>
                        <a:lnTo>
                          <a:pt x="263" y="182"/>
                        </a:lnTo>
                        <a:lnTo>
                          <a:pt x="266" y="192"/>
                        </a:lnTo>
                        <a:lnTo>
                          <a:pt x="273" y="209"/>
                        </a:lnTo>
                        <a:lnTo>
                          <a:pt x="294" y="212"/>
                        </a:lnTo>
                        <a:lnTo>
                          <a:pt x="329" y="207"/>
                        </a:lnTo>
                        <a:lnTo>
                          <a:pt x="368" y="192"/>
                        </a:lnTo>
                        <a:lnTo>
                          <a:pt x="417" y="182"/>
                        </a:lnTo>
                        <a:lnTo>
                          <a:pt x="476" y="161"/>
                        </a:lnTo>
                        <a:lnTo>
                          <a:pt x="516" y="137"/>
                        </a:lnTo>
                        <a:lnTo>
                          <a:pt x="534" y="110"/>
                        </a:lnTo>
                        <a:lnTo>
                          <a:pt x="543" y="123"/>
                        </a:lnTo>
                        <a:lnTo>
                          <a:pt x="540" y="141"/>
                        </a:lnTo>
                        <a:lnTo>
                          <a:pt x="534" y="156"/>
                        </a:lnTo>
                        <a:lnTo>
                          <a:pt x="512" y="174"/>
                        </a:lnTo>
                        <a:lnTo>
                          <a:pt x="485" y="191"/>
                        </a:lnTo>
                        <a:lnTo>
                          <a:pt x="458" y="200"/>
                        </a:lnTo>
                        <a:lnTo>
                          <a:pt x="413" y="225"/>
                        </a:lnTo>
                        <a:lnTo>
                          <a:pt x="380" y="236"/>
                        </a:lnTo>
                        <a:lnTo>
                          <a:pt x="338" y="254"/>
                        </a:lnTo>
                        <a:lnTo>
                          <a:pt x="302" y="261"/>
                        </a:lnTo>
                        <a:lnTo>
                          <a:pt x="248" y="258"/>
                        </a:lnTo>
                        <a:lnTo>
                          <a:pt x="209" y="267"/>
                        </a:lnTo>
                        <a:lnTo>
                          <a:pt x="182" y="269"/>
                        </a:lnTo>
                        <a:lnTo>
                          <a:pt x="162" y="258"/>
                        </a:lnTo>
                        <a:lnTo>
                          <a:pt x="131" y="254"/>
                        </a:lnTo>
                        <a:lnTo>
                          <a:pt x="116" y="243"/>
                        </a:lnTo>
                        <a:lnTo>
                          <a:pt x="120" y="257"/>
                        </a:lnTo>
                        <a:lnTo>
                          <a:pt x="111" y="261"/>
                        </a:lnTo>
                        <a:lnTo>
                          <a:pt x="98" y="263"/>
                        </a:lnTo>
                        <a:lnTo>
                          <a:pt x="75" y="263"/>
                        </a:lnTo>
                        <a:lnTo>
                          <a:pt x="53" y="260"/>
                        </a:lnTo>
                        <a:lnTo>
                          <a:pt x="30" y="257"/>
                        </a:lnTo>
                        <a:lnTo>
                          <a:pt x="11" y="248"/>
                        </a:lnTo>
                        <a:lnTo>
                          <a:pt x="0" y="234"/>
                        </a:lnTo>
                      </a:path>
                    </a:pathLst>
                  </a:custGeom>
                  <a:solidFill>
                    <a:srgbClr val="00FF00"/>
                  </a:solidFill>
                  <a:ln w="12700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221" name="Freeform 24"/>
                  <p:cNvSpPr>
                    <a:spLocks/>
                  </p:cNvSpPr>
                  <p:nvPr/>
                </p:nvSpPr>
                <p:spPr bwMode="auto">
                  <a:xfrm>
                    <a:off x="2461" y="3448"/>
                    <a:ext cx="229" cy="118"/>
                  </a:xfrm>
                  <a:custGeom>
                    <a:avLst/>
                    <a:gdLst>
                      <a:gd name="T0" fmla="*/ 0 w 229"/>
                      <a:gd name="T1" fmla="*/ 84 h 118"/>
                      <a:gd name="T2" fmla="*/ 35 w 229"/>
                      <a:gd name="T3" fmla="*/ 117 h 118"/>
                      <a:gd name="T4" fmla="*/ 57 w 229"/>
                      <a:gd name="T5" fmla="*/ 77 h 118"/>
                      <a:gd name="T6" fmla="*/ 81 w 229"/>
                      <a:gd name="T7" fmla="*/ 102 h 118"/>
                      <a:gd name="T8" fmla="*/ 101 w 229"/>
                      <a:gd name="T9" fmla="*/ 69 h 118"/>
                      <a:gd name="T10" fmla="*/ 134 w 229"/>
                      <a:gd name="T11" fmla="*/ 89 h 118"/>
                      <a:gd name="T12" fmla="*/ 147 w 229"/>
                      <a:gd name="T13" fmla="*/ 45 h 118"/>
                      <a:gd name="T14" fmla="*/ 168 w 229"/>
                      <a:gd name="T15" fmla="*/ 63 h 118"/>
                      <a:gd name="T16" fmla="*/ 171 w 229"/>
                      <a:gd name="T17" fmla="*/ 53 h 118"/>
                      <a:gd name="T18" fmla="*/ 194 w 229"/>
                      <a:gd name="T19" fmla="*/ 71 h 118"/>
                      <a:gd name="T20" fmla="*/ 197 w 229"/>
                      <a:gd name="T21" fmla="*/ 20 h 118"/>
                      <a:gd name="T22" fmla="*/ 228 w 229"/>
                      <a:gd name="T23" fmla="*/ 50 h 118"/>
                      <a:gd name="T24" fmla="*/ 224 w 229"/>
                      <a:gd name="T25" fmla="*/ 0 h 118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229"/>
                      <a:gd name="T40" fmla="*/ 0 h 118"/>
                      <a:gd name="T41" fmla="*/ 229 w 229"/>
                      <a:gd name="T42" fmla="*/ 118 h 118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229" h="118">
                        <a:moveTo>
                          <a:pt x="0" y="84"/>
                        </a:moveTo>
                        <a:lnTo>
                          <a:pt x="35" y="117"/>
                        </a:lnTo>
                        <a:lnTo>
                          <a:pt x="57" y="77"/>
                        </a:lnTo>
                        <a:lnTo>
                          <a:pt x="81" y="102"/>
                        </a:lnTo>
                        <a:lnTo>
                          <a:pt x="101" y="69"/>
                        </a:lnTo>
                        <a:lnTo>
                          <a:pt x="134" y="89"/>
                        </a:lnTo>
                        <a:lnTo>
                          <a:pt x="147" y="45"/>
                        </a:lnTo>
                        <a:lnTo>
                          <a:pt x="168" y="63"/>
                        </a:lnTo>
                        <a:lnTo>
                          <a:pt x="171" y="53"/>
                        </a:lnTo>
                        <a:lnTo>
                          <a:pt x="194" y="71"/>
                        </a:lnTo>
                        <a:lnTo>
                          <a:pt x="197" y="20"/>
                        </a:lnTo>
                        <a:lnTo>
                          <a:pt x="228" y="50"/>
                        </a:lnTo>
                        <a:lnTo>
                          <a:pt x="224" y="0"/>
                        </a:lnTo>
                      </a:path>
                    </a:pathLst>
                  </a:custGeom>
                  <a:noFill/>
                  <a:ln w="12700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" name="Group 25"/>
                <p:cNvGrpSpPr>
                  <a:grpSpLocks/>
                </p:cNvGrpSpPr>
                <p:nvPr/>
              </p:nvGrpSpPr>
              <p:grpSpPr bwMode="auto">
                <a:xfrm>
                  <a:off x="2311" y="3395"/>
                  <a:ext cx="343" cy="202"/>
                  <a:chOff x="2311" y="3395"/>
                  <a:chExt cx="343" cy="202"/>
                </a:xfrm>
              </p:grpSpPr>
              <p:sp>
                <p:nvSpPr>
                  <p:cNvPr id="5216" name="Freeform 26"/>
                  <p:cNvSpPr>
                    <a:spLocks/>
                  </p:cNvSpPr>
                  <p:nvPr/>
                </p:nvSpPr>
                <p:spPr bwMode="auto">
                  <a:xfrm>
                    <a:off x="2616" y="3395"/>
                    <a:ext cx="38" cy="28"/>
                  </a:xfrm>
                  <a:custGeom>
                    <a:avLst/>
                    <a:gdLst>
                      <a:gd name="T0" fmla="*/ 37 w 38"/>
                      <a:gd name="T1" fmla="*/ 0 h 28"/>
                      <a:gd name="T2" fmla="*/ 36 w 38"/>
                      <a:gd name="T3" fmla="*/ 9 h 28"/>
                      <a:gd name="T4" fmla="*/ 27 w 38"/>
                      <a:gd name="T5" fmla="*/ 14 h 28"/>
                      <a:gd name="T6" fmla="*/ 18 w 38"/>
                      <a:gd name="T7" fmla="*/ 23 h 28"/>
                      <a:gd name="T8" fmla="*/ 12 w 38"/>
                      <a:gd name="T9" fmla="*/ 23 h 28"/>
                      <a:gd name="T10" fmla="*/ 0 w 38"/>
                      <a:gd name="T11" fmla="*/ 27 h 2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38"/>
                      <a:gd name="T19" fmla="*/ 0 h 28"/>
                      <a:gd name="T20" fmla="*/ 38 w 38"/>
                      <a:gd name="T21" fmla="*/ 28 h 28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38" h="28">
                        <a:moveTo>
                          <a:pt x="37" y="0"/>
                        </a:moveTo>
                        <a:lnTo>
                          <a:pt x="36" y="9"/>
                        </a:lnTo>
                        <a:lnTo>
                          <a:pt x="27" y="14"/>
                        </a:lnTo>
                        <a:lnTo>
                          <a:pt x="18" y="23"/>
                        </a:lnTo>
                        <a:lnTo>
                          <a:pt x="12" y="23"/>
                        </a:lnTo>
                        <a:lnTo>
                          <a:pt x="0" y="27"/>
                        </a:lnTo>
                      </a:path>
                    </a:pathLst>
                  </a:custGeom>
                  <a:noFill/>
                  <a:ln w="12700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217" name="Freeform 27"/>
                  <p:cNvSpPr>
                    <a:spLocks/>
                  </p:cNvSpPr>
                  <p:nvPr/>
                </p:nvSpPr>
                <p:spPr bwMode="auto">
                  <a:xfrm>
                    <a:off x="2421" y="3551"/>
                    <a:ext cx="17" cy="46"/>
                  </a:xfrm>
                  <a:custGeom>
                    <a:avLst/>
                    <a:gdLst>
                      <a:gd name="T0" fmla="*/ 16 w 17"/>
                      <a:gd name="T1" fmla="*/ 0 h 46"/>
                      <a:gd name="T2" fmla="*/ 4 w 17"/>
                      <a:gd name="T3" fmla="*/ 14 h 46"/>
                      <a:gd name="T4" fmla="*/ 0 w 17"/>
                      <a:gd name="T5" fmla="*/ 29 h 46"/>
                      <a:gd name="T6" fmla="*/ 1 w 17"/>
                      <a:gd name="T7" fmla="*/ 45 h 46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7"/>
                      <a:gd name="T13" fmla="*/ 0 h 46"/>
                      <a:gd name="T14" fmla="*/ 17 w 17"/>
                      <a:gd name="T15" fmla="*/ 46 h 4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7" h="46">
                        <a:moveTo>
                          <a:pt x="16" y="0"/>
                        </a:moveTo>
                        <a:lnTo>
                          <a:pt x="4" y="14"/>
                        </a:lnTo>
                        <a:lnTo>
                          <a:pt x="0" y="29"/>
                        </a:lnTo>
                        <a:lnTo>
                          <a:pt x="1" y="45"/>
                        </a:lnTo>
                      </a:path>
                    </a:pathLst>
                  </a:custGeom>
                  <a:noFill/>
                  <a:ln w="12700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218" name="Freeform 28"/>
                  <p:cNvSpPr>
                    <a:spLocks/>
                  </p:cNvSpPr>
                  <p:nvPr/>
                </p:nvSpPr>
                <p:spPr bwMode="auto">
                  <a:xfrm>
                    <a:off x="2311" y="3470"/>
                    <a:ext cx="33" cy="61"/>
                  </a:xfrm>
                  <a:custGeom>
                    <a:avLst/>
                    <a:gdLst>
                      <a:gd name="T0" fmla="*/ 32 w 33"/>
                      <a:gd name="T1" fmla="*/ 0 h 61"/>
                      <a:gd name="T2" fmla="*/ 17 w 33"/>
                      <a:gd name="T3" fmla="*/ 8 h 61"/>
                      <a:gd name="T4" fmla="*/ 6 w 33"/>
                      <a:gd name="T5" fmla="*/ 17 h 61"/>
                      <a:gd name="T6" fmla="*/ 0 w 33"/>
                      <a:gd name="T7" fmla="*/ 29 h 61"/>
                      <a:gd name="T8" fmla="*/ 0 w 33"/>
                      <a:gd name="T9" fmla="*/ 45 h 61"/>
                      <a:gd name="T10" fmla="*/ 5 w 33"/>
                      <a:gd name="T11" fmla="*/ 60 h 61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33"/>
                      <a:gd name="T19" fmla="*/ 0 h 61"/>
                      <a:gd name="T20" fmla="*/ 33 w 33"/>
                      <a:gd name="T21" fmla="*/ 61 h 61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33" h="61">
                        <a:moveTo>
                          <a:pt x="32" y="0"/>
                        </a:moveTo>
                        <a:lnTo>
                          <a:pt x="17" y="8"/>
                        </a:lnTo>
                        <a:lnTo>
                          <a:pt x="6" y="17"/>
                        </a:lnTo>
                        <a:lnTo>
                          <a:pt x="0" y="29"/>
                        </a:lnTo>
                        <a:lnTo>
                          <a:pt x="0" y="45"/>
                        </a:lnTo>
                        <a:lnTo>
                          <a:pt x="5" y="60"/>
                        </a:lnTo>
                      </a:path>
                    </a:pathLst>
                  </a:custGeom>
                  <a:noFill/>
                  <a:ln w="12700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0" name="Group 29"/>
              <p:cNvGrpSpPr>
                <a:grpSpLocks/>
              </p:cNvGrpSpPr>
              <p:nvPr/>
            </p:nvGrpSpPr>
            <p:grpSpPr bwMode="auto">
              <a:xfrm>
                <a:off x="2356" y="3484"/>
                <a:ext cx="29" cy="46"/>
                <a:chOff x="2356" y="3484"/>
                <a:chExt cx="29" cy="46"/>
              </a:xfrm>
            </p:grpSpPr>
            <p:sp>
              <p:nvSpPr>
                <p:cNvPr id="5211" name="Oval 30"/>
                <p:cNvSpPr>
                  <a:spLocks noChangeArrowheads="1"/>
                </p:cNvSpPr>
                <p:nvPr/>
              </p:nvSpPr>
              <p:spPr bwMode="auto">
                <a:xfrm>
                  <a:off x="2356" y="3484"/>
                  <a:ext cx="26" cy="31"/>
                </a:xfrm>
                <a:prstGeom prst="ellipse">
                  <a:avLst/>
                </a:prstGeom>
                <a:solidFill>
                  <a:srgbClr val="FFFFFF"/>
                </a:solidFill>
                <a:ln w="1270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212" name="Oval 31"/>
                <p:cNvSpPr>
                  <a:spLocks noChangeArrowheads="1"/>
                </p:cNvSpPr>
                <p:nvPr/>
              </p:nvSpPr>
              <p:spPr bwMode="auto">
                <a:xfrm>
                  <a:off x="2374" y="3487"/>
                  <a:ext cx="11" cy="12"/>
                </a:xfrm>
                <a:prstGeom prst="ellipse">
                  <a:avLst/>
                </a:prstGeom>
                <a:solidFill>
                  <a:srgbClr val="000000"/>
                </a:solidFill>
                <a:ln w="1270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213" name="Freeform 32"/>
                <p:cNvSpPr>
                  <a:spLocks/>
                </p:cNvSpPr>
                <p:nvPr/>
              </p:nvSpPr>
              <p:spPr bwMode="auto">
                <a:xfrm>
                  <a:off x="2356" y="3484"/>
                  <a:ext cx="24" cy="46"/>
                </a:xfrm>
                <a:custGeom>
                  <a:avLst/>
                  <a:gdLst>
                    <a:gd name="T0" fmla="*/ 23 w 24"/>
                    <a:gd name="T1" fmla="*/ 2 h 46"/>
                    <a:gd name="T2" fmla="*/ 12 w 24"/>
                    <a:gd name="T3" fmla="*/ 0 h 46"/>
                    <a:gd name="T4" fmla="*/ 5 w 24"/>
                    <a:gd name="T5" fmla="*/ 5 h 46"/>
                    <a:gd name="T6" fmla="*/ 0 w 24"/>
                    <a:gd name="T7" fmla="*/ 14 h 46"/>
                    <a:gd name="T8" fmla="*/ 0 w 24"/>
                    <a:gd name="T9" fmla="*/ 23 h 46"/>
                    <a:gd name="T10" fmla="*/ 3 w 24"/>
                    <a:gd name="T11" fmla="*/ 33 h 46"/>
                    <a:gd name="T12" fmla="*/ 9 w 24"/>
                    <a:gd name="T13" fmla="*/ 45 h 4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"/>
                    <a:gd name="T22" fmla="*/ 0 h 46"/>
                    <a:gd name="T23" fmla="*/ 24 w 24"/>
                    <a:gd name="T24" fmla="*/ 46 h 4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" h="46">
                      <a:moveTo>
                        <a:pt x="23" y="2"/>
                      </a:moveTo>
                      <a:lnTo>
                        <a:pt x="12" y="0"/>
                      </a:lnTo>
                      <a:lnTo>
                        <a:pt x="5" y="5"/>
                      </a:lnTo>
                      <a:lnTo>
                        <a:pt x="0" y="14"/>
                      </a:lnTo>
                      <a:lnTo>
                        <a:pt x="0" y="23"/>
                      </a:lnTo>
                      <a:lnTo>
                        <a:pt x="3" y="33"/>
                      </a:lnTo>
                      <a:lnTo>
                        <a:pt x="9" y="45"/>
                      </a:lnTo>
                    </a:path>
                  </a:pathLst>
                </a:custGeom>
                <a:noFill/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1" name="Group 33"/>
          <p:cNvGrpSpPr>
            <a:grpSpLocks/>
          </p:cNvGrpSpPr>
          <p:nvPr/>
        </p:nvGrpSpPr>
        <p:grpSpPr bwMode="auto">
          <a:xfrm>
            <a:off x="4851400" y="5267325"/>
            <a:ext cx="701675" cy="422275"/>
            <a:chOff x="3056" y="3318"/>
            <a:chExt cx="442" cy="266"/>
          </a:xfrm>
        </p:grpSpPr>
        <p:sp>
          <p:nvSpPr>
            <p:cNvPr id="5198" name="Freeform 34"/>
            <p:cNvSpPr>
              <a:spLocks/>
            </p:cNvSpPr>
            <p:nvPr/>
          </p:nvSpPr>
          <p:spPr bwMode="auto">
            <a:xfrm>
              <a:off x="3317" y="3514"/>
              <a:ext cx="181" cy="70"/>
            </a:xfrm>
            <a:custGeom>
              <a:avLst/>
              <a:gdLst>
                <a:gd name="T0" fmla="*/ 0 w 181"/>
                <a:gd name="T1" fmla="*/ 47 h 70"/>
                <a:gd name="T2" fmla="*/ 24 w 181"/>
                <a:gd name="T3" fmla="*/ 49 h 70"/>
                <a:gd name="T4" fmla="*/ 47 w 181"/>
                <a:gd name="T5" fmla="*/ 52 h 70"/>
                <a:gd name="T6" fmla="*/ 71 w 181"/>
                <a:gd name="T7" fmla="*/ 55 h 70"/>
                <a:gd name="T8" fmla="*/ 101 w 181"/>
                <a:gd name="T9" fmla="*/ 57 h 70"/>
                <a:gd name="T10" fmla="*/ 142 w 181"/>
                <a:gd name="T11" fmla="*/ 69 h 70"/>
                <a:gd name="T12" fmla="*/ 154 w 181"/>
                <a:gd name="T13" fmla="*/ 65 h 70"/>
                <a:gd name="T14" fmla="*/ 169 w 181"/>
                <a:gd name="T15" fmla="*/ 60 h 70"/>
                <a:gd name="T16" fmla="*/ 177 w 181"/>
                <a:gd name="T17" fmla="*/ 53 h 70"/>
                <a:gd name="T18" fmla="*/ 180 w 181"/>
                <a:gd name="T19" fmla="*/ 37 h 70"/>
                <a:gd name="T20" fmla="*/ 177 w 181"/>
                <a:gd name="T21" fmla="*/ 24 h 70"/>
                <a:gd name="T22" fmla="*/ 172 w 181"/>
                <a:gd name="T23" fmla="*/ 13 h 70"/>
                <a:gd name="T24" fmla="*/ 162 w 181"/>
                <a:gd name="T25" fmla="*/ 0 h 7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81"/>
                <a:gd name="T40" fmla="*/ 0 h 70"/>
                <a:gd name="T41" fmla="*/ 181 w 181"/>
                <a:gd name="T42" fmla="*/ 70 h 7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81" h="70">
                  <a:moveTo>
                    <a:pt x="0" y="47"/>
                  </a:moveTo>
                  <a:lnTo>
                    <a:pt x="24" y="49"/>
                  </a:lnTo>
                  <a:lnTo>
                    <a:pt x="47" y="52"/>
                  </a:lnTo>
                  <a:lnTo>
                    <a:pt x="71" y="55"/>
                  </a:lnTo>
                  <a:lnTo>
                    <a:pt x="101" y="57"/>
                  </a:lnTo>
                  <a:lnTo>
                    <a:pt x="142" y="69"/>
                  </a:lnTo>
                  <a:lnTo>
                    <a:pt x="154" y="65"/>
                  </a:lnTo>
                  <a:lnTo>
                    <a:pt x="169" y="60"/>
                  </a:lnTo>
                  <a:lnTo>
                    <a:pt x="177" y="53"/>
                  </a:lnTo>
                  <a:lnTo>
                    <a:pt x="180" y="37"/>
                  </a:lnTo>
                  <a:lnTo>
                    <a:pt x="177" y="24"/>
                  </a:lnTo>
                  <a:lnTo>
                    <a:pt x="172" y="13"/>
                  </a:lnTo>
                  <a:lnTo>
                    <a:pt x="162" y="0"/>
                  </a:lnTo>
                </a:path>
              </a:pathLst>
            </a:custGeom>
            <a:noFill/>
            <a:ln w="12700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2" name="Group 35"/>
            <p:cNvGrpSpPr>
              <a:grpSpLocks/>
            </p:cNvGrpSpPr>
            <p:nvPr/>
          </p:nvGrpSpPr>
          <p:grpSpPr bwMode="auto">
            <a:xfrm>
              <a:off x="3056" y="3318"/>
              <a:ext cx="426" cy="231"/>
              <a:chOff x="3056" y="3318"/>
              <a:chExt cx="426" cy="231"/>
            </a:xfrm>
          </p:grpSpPr>
          <p:grpSp>
            <p:nvGrpSpPr>
              <p:cNvPr id="13" name="Group 36"/>
              <p:cNvGrpSpPr>
                <a:grpSpLocks/>
              </p:cNvGrpSpPr>
              <p:nvPr/>
            </p:nvGrpSpPr>
            <p:grpSpPr bwMode="auto">
              <a:xfrm>
                <a:off x="3056" y="3318"/>
                <a:ext cx="426" cy="231"/>
                <a:chOff x="3056" y="3318"/>
                <a:chExt cx="426" cy="231"/>
              </a:xfrm>
            </p:grpSpPr>
            <p:sp>
              <p:nvSpPr>
                <p:cNvPr id="5204" name="Freeform 37"/>
                <p:cNvSpPr>
                  <a:spLocks/>
                </p:cNvSpPr>
                <p:nvPr/>
              </p:nvSpPr>
              <p:spPr bwMode="auto">
                <a:xfrm>
                  <a:off x="3056" y="3380"/>
                  <a:ext cx="64" cy="65"/>
                </a:xfrm>
                <a:custGeom>
                  <a:avLst/>
                  <a:gdLst>
                    <a:gd name="T0" fmla="*/ 9 w 64"/>
                    <a:gd name="T1" fmla="*/ 0 h 65"/>
                    <a:gd name="T2" fmla="*/ 0 w 64"/>
                    <a:gd name="T3" fmla="*/ 45 h 65"/>
                    <a:gd name="T4" fmla="*/ 18 w 64"/>
                    <a:gd name="T5" fmla="*/ 39 h 65"/>
                    <a:gd name="T6" fmla="*/ 18 w 64"/>
                    <a:gd name="T7" fmla="*/ 64 h 65"/>
                    <a:gd name="T8" fmla="*/ 63 w 64"/>
                    <a:gd name="T9" fmla="*/ 55 h 65"/>
                    <a:gd name="T10" fmla="*/ 9 w 64"/>
                    <a:gd name="T11" fmla="*/ 0 h 6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4"/>
                    <a:gd name="T19" fmla="*/ 0 h 65"/>
                    <a:gd name="T20" fmla="*/ 64 w 64"/>
                    <a:gd name="T21" fmla="*/ 65 h 6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4" h="65">
                      <a:moveTo>
                        <a:pt x="9" y="0"/>
                      </a:moveTo>
                      <a:lnTo>
                        <a:pt x="0" y="45"/>
                      </a:lnTo>
                      <a:lnTo>
                        <a:pt x="18" y="39"/>
                      </a:lnTo>
                      <a:lnTo>
                        <a:pt x="18" y="64"/>
                      </a:lnTo>
                      <a:lnTo>
                        <a:pt x="63" y="55"/>
                      </a:lnTo>
                      <a:lnTo>
                        <a:pt x="9" y="0"/>
                      </a:lnTo>
                    </a:path>
                  </a:pathLst>
                </a:custGeom>
                <a:solidFill>
                  <a:srgbClr val="FFFF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05" name="Freeform 38"/>
                <p:cNvSpPr>
                  <a:spLocks/>
                </p:cNvSpPr>
                <p:nvPr/>
              </p:nvSpPr>
              <p:spPr bwMode="auto">
                <a:xfrm>
                  <a:off x="3058" y="3318"/>
                  <a:ext cx="424" cy="231"/>
                </a:xfrm>
                <a:custGeom>
                  <a:avLst/>
                  <a:gdLst>
                    <a:gd name="T0" fmla="*/ 291 w 424"/>
                    <a:gd name="T1" fmla="*/ 227 h 231"/>
                    <a:gd name="T2" fmla="*/ 263 w 424"/>
                    <a:gd name="T3" fmla="*/ 212 h 231"/>
                    <a:gd name="T4" fmla="*/ 242 w 424"/>
                    <a:gd name="T5" fmla="*/ 198 h 231"/>
                    <a:gd name="T6" fmla="*/ 201 w 424"/>
                    <a:gd name="T7" fmla="*/ 189 h 231"/>
                    <a:gd name="T8" fmla="*/ 155 w 424"/>
                    <a:gd name="T9" fmla="*/ 183 h 231"/>
                    <a:gd name="T10" fmla="*/ 129 w 424"/>
                    <a:gd name="T11" fmla="*/ 174 h 231"/>
                    <a:gd name="T12" fmla="*/ 102 w 424"/>
                    <a:gd name="T13" fmla="*/ 162 h 231"/>
                    <a:gd name="T14" fmla="*/ 78 w 424"/>
                    <a:gd name="T15" fmla="*/ 146 h 231"/>
                    <a:gd name="T16" fmla="*/ 45 w 424"/>
                    <a:gd name="T17" fmla="*/ 122 h 231"/>
                    <a:gd name="T18" fmla="*/ 32 w 424"/>
                    <a:gd name="T19" fmla="*/ 108 h 231"/>
                    <a:gd name="T20" fmla="*/ 23 w 424"/>
                    <a:gd name="T21" fmla="*/ 93 h 231"/>
                    <a:gd name="T22" fmla="*/ 11 w 424"/>
                    <a:gd name="T23" fmla="*/ 86 h 231"/>
                    <a:gd name="T24" fmla="*/ 3 w 424"/>
                    <a:gd name="T25" fmla="*/ 71 h 231"/>
                    <a:gd name="T26" fmla="*/ 0 w 424"/>
                    <a:gd name="T27" fmla="*/ 44 h 231"/>
                    <a:gd name="T28" fmla="*/ 3 w 424"/>
                    <a:gd name="T29" fmla="*/ 20 h 231"/>
                    <a:gd name="T30" fmla="*/ 12 w 424"/>
                    <a:gd name="T31" fmla="*/ 5 h 231"/>
                    <a:gd name="T32" fmla="*/ 42 w 424"/>
                    <a:gd name="T33" fmla="*/ 0 h 231"/>
                    <a:gd name="T34" fmla="*/ 77 w 424"/>
                    <a:gd name="T35" fmla="*/ 5 h 231"/>
                    <a:gd name="T36" fmla="*/ 96 w 424"/>
                    <a:gd name="T37" fmla="*/ 21 h 231"/>
                    <a:gd name="T38" fmla="*/ 113 w 424"/>
                    <a:gd name="T39" fmla="*/ 36 h 231"/>
                    <a:gd name="T40" fmla="*/ 132 w 424"/>
                    <a:gd name="T41" fmla="*/ 51 h 231"/>
                    <a:gd name="T42" fmla="*/ 156 w 424"/>
                    <a:gd name="T43" fmla="*/ 66 h 231"/>
                    <a:gd name="T44" fmla="*/ 170 w 424"/>
                    <a:gd name="T45" fmla="*/ 77 h 231"/>
                    <a:gd name="T46" fmla="*/ 206 w 424"/>
                    <a:gd name="T47" fmla="*/ 93 h 231"/>
                    <a:gd name="T48" fmla="*/ 230 w 424"/>
                    <a:gd name="T49" fmla="*/ 96 h 231"/>
                    <a:gd name="T50" fmla="*/ 255 w 424"/>
                    <a:gd name="T51" fmla="*/ 101 h 231"/>
                    <a:gd name="T52" fmla="*/ 285 w 424"/>
                    <a:gd name="T53" fmla="*/ 108 h 231"/>
                    <a:gd name="T54" fmla="*/ 291 w 424"/>
                    <a:gd name="T55" fmla="*/ 99 h 231"/>
                    <a:gd name="T56" fmla="*/ 303 w 424"/>
                    <a:gd name="T57" fmla="*/ 93 h 231"/>
                    <a:gd name="T58" fmla="*/ 320 w 424"/>
                    <a:gd name="T59" fmla="*/ 92 h 231"/>
                    <a:gd name="T60" fmla="*/ 336 w 424"/>
                    <a:gd name="T61" fmla="*/ 96 h 231"/>
                    <a:gd name="T62" fmla="*/ 350 w 424"/>
                    <a:gd name="T63" fmla="*/ 104 h 231"/>
                    <a:gd name="T64" fmla="*/ 362 w 424"/>
                    <a:gd name="T65" fmla="*/ 116 h 231"/>
                    <a:gd name="T66" fmla="*/ 371 w 424"/>
                    <a:gd name="T67" fmla="*/ 138 h 231"/>
                    <a:gd name="T68" fmla="*/ 377 w 424"/>
                    <a:gd name="T69" fmla="*/ 164 h 231"/>
                    <a:gd name="T70" fmla="*/ 395 w 424"/>
                    <a:gd name="T71" fmla="*/ 174 h 231"/>
                    <a:gd name="T72" fmla="*/ 405 w 424"/>
                    <a:gd name="T73" fmla="*/ 183 h 231"/>
                    <a:gd name="T74" fmla="*/ 419 w 424"/>
                    <a:gd name="T75" fmla="*/ 201 h 231"/>
                    <a:gd name="T76" fmla="*/ 422 w 424"/>
                    <a:gd name="T77" fmla="*/ 215 h 231"/>
                    <a:gd name="T78" fmla="*/ 423 w 424"/>
                    <a:gd name="T79" fmla="*/ 230 h 231"/>
                    <a:gd name="T80" fmla="*/ 413 w 424"/>
                    <a:gd name="T81" fmla="*/ 225 h 231"/>
                    <a:gd name="T82" fmla="*/ 393 w 424"/>
                    <a:gd name="T83" fmla="*/ 219 h 231"/>
                    <a:gd name="T84" fmla="*/ 375 w 424"/>
                    <a:gd name="T85" fmla="*/ 216 h 231"/>
                    <a:gd name="T86" fmla="*/ 359 w 424"/>
                    <a:gd name="T87" fmla="*/ 221 h 231"/>
                    <a:gd name="T88" fmla="*/ 336 w 424"/>
                    <a:gd name="T89" fmla="*/ 227 h 231"/>
                    <a:gd name="T90" fmla="*/ 291 w 424"/>
                    <a:gd name="T91" fmla="*/ 227 h 231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424"/>
                    <a:gd name="T139" fmla="*/ 0 h 231"/>
                    <a:gd name="T140" fmla="*/ 424 w 424"/>
                    <a:gd name="T141" fmla="*/ 231 h 231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424" h="231">
                      <a:moveTo>
                        <a:pt x="291" y="227"/>
                      </a:moveTo>
                      <a:lnTo>
                        <a:pt x="263" y="212"/>
                      </a:lnTo>
                      <a:lnTo>
                        <a:pt x="242" y="198"/>
                      </a:lnTo>
                      <a:lnTo>
                        <a:pt x="201" y="189"/>
                      </a:lnTo>
                      <a:lnTo>
                        <a:pt x="155" y="183"/>
                      </a:lnTo>
                      <a:lnTo>
                        <a:pt x="129" y="174"/>
                      </a:lnTo>
                      <a:lnTo>
                        <a:pt x="102" y="162"/>
                      </a:lnTo>
                      <a:lnTo>
                        <a:pt x="78" y="146"/>
                      </a:lnTo>
                      <a:lnTo>
                        <a:pt x="45" y="122"/>
                      </a:lnTo>
                      <a:lnTo>
                        <a:pt x="32" y="108"/>
                      </a:lnTo>
                      <a:lnTo>
                        <a:pt x="23" y="93"/>
                      </a:lnTo>
                      <a:lnTo>
                        <a:pt x="11" y="86"/>
                      </a:lnTo>
                      <a:lnTo>
                        <a:pt x="3" y="71"/>
                      </a:lnTo>
                      <a:lnTo>
                        <a:pt x="0" y="44"/>
                      </a:lnTo>
                      <a:lnTo>
                        <a:pt x="3" y="20"/>
                      </a:lnTo>
                      <a:lnTo>
                        <a:pt x="12" y="5"/>
                      </a:lnTo>
                      <a:lnTo>
                        <a:pt x="42" y="0"/>
                      </a:lnTo>
                      <a:lnTo>
                        <a:pt x="77" y="5"/>
                      </a:lnTo>
                      <a:lnTo>
                        <a:pt x="96" y="21"/>
                      </a:lnTo>
                      <a:lnTo>
                        <a:pt x="113" y="36"/>
                      </a:lnTo>
                      <a:lnTo>
                        <a:pt x="132" y="51"/>
                      </a:lnTo>
                      <a:lnTo>
                        <a:pt x="156" y="66"/>
                      </a:lnTo>
                      <a:lnTo>
                        <a:pt x="170" y="77"/>
                      </a:lnTo>
                      <a:lnTo>
                        <a:pt x="206" y="93"/>
                      </a:lnTo>
                      <a:lnTo>
                        <a:pt x="230" y="96"/>
                      </a:lnTo>
                      <a:lnTo>
                        <a:pt x="255" y="101"/>
                      </a:lnTo>
                      <a:lnTo>
                        <a:pt x="285" y="108"/>
                      </a:lnTo>
                      <a:lnTo>
                        <a:pt x="291" y="99"/>
                      </a:lnTo>
                      <a:lnTo>
                        <a:pt x="303" y="93"/>
                      </a:lnTo>
                      <a:lnTo>
                        <a:pt x="320" y="92"/>
                      </a:lnTo>
                      <a:lnTo>
                        <a:pt x="336" y="96"/>
                      </a:lnTo>
                      <a:lnTo>
                        <a:pt x="350" y="104"/>
                      </a:lnTo>
                      <a:lnTo>
                        <a:pt x="362" y="116"/>
                      </a:lnTo>
                      <a:lnTo>
                        <a:pt x="371" y="138"/>
                      </a:lnTo>
                      <a:lnTo>
                        <a:pt x="377" y="164"/>
                      </a:lnTo>
                      <a:lnTo>
                        <a:pt x="395" y="174"/>
                      </a:lnTo>
                      <a:lnTo>
                        <a:pt x="405" y="183"/>
                      </a:lnTo>
                      <a:lnTo>
                        <a:pt x="419" y="201"/>
                      </a:lnTo>
                      <a:lnTo>
                        <a:pt x="422" y="215"/>
                      </a:lnTo>
                      <a:lnTo>
                        <a:pt x="423" y="230"/>
                      </a:lnTo>
                      <a:lnTo>
                        <a:pt x="413" y="225"/>
                      </a:lnTo>
                      <a:lnTo>
                        <a:pt x="393" y="219"/>
                      </a:lnTo>
                      <a:lnTo>
                        <a:pt x="375" y="216"/>
                      </a:lnTo>
                      <a:lnTo>
                        <a:pt x="359" y="221"/>
                      </a:lnTo>
                      <a:lnTo>
                        <a:pt x="336" y="227"/>
                      </a:lnTo>
                      <a:lnTo>
                        <a:pt x="291" y="227"/>
                      </a:lnTo>
                    </a:path>
                  </a:pathLst>
                </a:custGeom>
                <a:solidFill>
                  <a:srgbClr val="00FF00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4" name="Group 39"/>
              <p:cNvGrpSpPr>
                <a:grpSpLocks/>
              </p:cNvGrpSpPr>
              <p:nvPr/>
            </p:nvGrpSpPr>
            <p:grpSpPr bwMode="auto">
              <a:xfrm>
                <a:off x="3124" y="3347"/>
                <a:ext cx="257" cy="136"/>
                <a:chOff x="3124" y="3347"/>
                <a:chExt cx="257" cy="136"/>
              </a:xfrm>
            </p:grpSpPr>
            <p:sp>
              <p:nvSpPr>
                <p:cNvPr id="5202" name="Freeform 40"/>
                <p:cNvSpPr>
                  <a:spLocks/>
                </p:cNvSpPr>
                <p:nvPr/>
              </p:nvSpPr>
              <p:spPr bwMode="auto">
                <a:xfrm>
                  <a:off x="3307" y="3426"/>
                  <a:ext cx="74" cy="57"/>
                </a:xfrm>
                <a:custGeom>
                  <a:avLst/>
                  <a:gdLst>
                    <a:gd name="T0" fmla="*/ 0 w 74"/>
                    <a:gd name="T1" fmla="*/ 24 h 57"/>
                    <a:gd name="T2" fmla="*/ 9 w 74"/>
                    <a:gd name="T3" fmla="*/ 12 h 57"/>
                    <a:gd name="T4" fmla="*/ 16 w 74"/>
                    <a:gd name="T5" fmla="*/ 5 h 57"/>
                    <a:gd name="T6" fmla="*/ 28 w 74"/>
                    <a:gd name="T7" fmla="*/ 0 h 57"/>
                    <a:gd name="T8" fmla="*/ 42 w 74"/>
                    <a:gd name="T9" fmla="*/ 0 h 57"/>
                    <a:gd name="T10" fmla="*/ 51 w 74"/>
                    <a:gd name="T11" fmla="*/ 6 h 57"/>
                    <a:gd name="T12" fmla="*/ 60 w 74"/>
                    <a:gd name="T13" fmla="*/ 14 h 57"/>
                    <a:gd name="T14" fmla="*/ 67 w 74"/>
                    <a:gd name="T15" fmla="*/ 24 h 57"/>
                    <a:gd name="T16" fmla="*/ 72 w 74"/>
                    <a:gd name="T17" fmla="*/ 38 h 57"/>
                    <a:gd name="T18" fmla="*/ 73 w 74"/>
                    <a:gd name="T19" fmla="*/ 56 h 5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74"/>
                    <a:gd name="T31" fmla="*/ 0 h 57"/>
                    <a:gd name="T32" fmla="*/ 74 w 74"/>
                    <a:gd name="T33" fmla="*/ 57 h 5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74" h="57">
                      <a:moveTo>
                        <a:pt x="0" y="24"/>
                      </a:moveTo>
                      <a:lnTo>
                        <a:pt x="9" y="12"/>
                      </a:lnTo>
                      <a:lnTo>
                        <a:pt x="16" y="5"/>
                      </a:lnTo>
                      <a:lnTo>
                        <a:pt x="28" y="0"/>
                      </a:lnTo>
                      <a:lnTo>
                        <a:pt x="42" y="0"/>
                      </a:lnTo>
                      <a:lnTo>
                        <a:pt x="51" y="6"/>
                      </a:lnTo>
                      <a:lnTo>
                        <a:pt x="60" y="14"/>
                      </a:lnTo>
                      <a:lnTo>
                        <a:pt x="67" y="24"/>
                      </a:lnTo>
                      <a:lnTo>
                        <a:pt x="72" y="38"/>
                      </a:lnTo>
                      <a:lnTo>
                        <a:pt x="73" y="56"/>
                      </a:lnTo>
                    </a:path>
                  </a:pathLst>
                </a:custGeom>
                <a:noFill/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03" name="Freeform 41"/>
                <p:cNvSpPr>
                  <a:spLocks/>
                </p:cNvSpPr>
                <p:nvPr/>
              </p:nvSpPr>
              <p:spPr bwMode="auto">
                <a:xfrm>
                  <a:off x="3124" y="3347"/>
                  <a:ext cx="55" cy="26"/>
                </a:xfrm>
                <a:custGeom>
                  <a:avLst/>
                  <a:gdLst>
                    <a:gd name="T0" fmla="*/ 0 w 55"/>
                    <a:gd name="T1" fmla="*/ 0 h 26"/>
                    <a:gd name="T2" fmla="*/ 15 w 55"/>
                    <a:gd name="T3" fmla="*/ 15 h 26"/>
                    <a:gd name="T4" fmla="*/ 27 w 55"/>
                    <a:gd name="T5" fmla="*/ 15 h 26"/>
                    <a:gd name="T6" fmla="*/ 44 w 55"/>
                    <a:gd name="T7" fmla="*/ 18 h 26"/>
                    <a:gd name="T8" fmla="*/ 54 w 55"/>
                    <a:gd name="T9" fmla="*/ 25 h 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5"/>
                    <a:gd name="T16" fmla="*/ 0 h 26"/>
                    <a:gd name="T17" fmla="*/ 55 w 55"/>
                    <a:gd name="T18" fmla="*/ 26 h 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5" h="26">
                      <a:moveTo>
                        <a:pt x="0" y="0"/>
                      </a:moveTo>
                      <a:lnTo>
                        <a:pt x="15" y="15"/>
                      </a:lnTo>
                      <a:lnTo>
                        <a:pt x="27" y="15"/>
                      </a:lnTo>
                      <a:lnTo>
                        <a:pt x="44" y="18"/>
                      </a:lnTo>
                      <a:lnTo>
                        <a:pt x="54" y="25"/>
                      </a:lnTo>
                    </a:path>
                  </a:pathLst>
                </a:custGeom>
                <a:noFill/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5" name="Group 42"/>
          <p:cNvGrpSpPr>
            <a:grpSpLocks/>
          </p:cNvGrpSpPr>
          <p:nvPr/>
        </p:nvGrpSpPr>
        <p:grpSpPr bwMode="auto">
          <a:xfrm>
            <a:off x="457200" y="3962400"/>
            <a:ext cx="2890838" cy="1420813"/>
            <a:chOff x="288" y="2496"/>
            <a:chExt cx="1821" cy="895"/>
          </a:xfrm>
        </p:grpSpPr>
        <p:sp>
          <p:nvSpPr>
            <p:cNvPr id="5167" name="Freeform 43"/>
            <p:cNvSpPr>
              <a:spLocks/>
            </p:cNvSpPr>
            <p:nvPr/>
          </p:nvSpPr>
          <p:spPr bwMode="auto">
            <a:xfrm>
              <a:off x="288" y="3154"/>
              <a:ext cx="258" cy="192"/>
            </a:xfrm>
            <a:custGeom>
              <a:avLst/>
              <a:gdLst>
                <a:gd name="T0" fmla="*/ 98 w 258"/>
                <a:gd name="T1" fmla="*/ 0 h 192"/>
                <a:gd name="T2" fmla="*/ 58 w 258"/>
                <a:gd name="T3" fmla="*/ 15 h 192"/>
                <a:gd name="T4" fmla="*/ 34 w 258"/>
                <a:gd name="T5" fmla="*/ 24 h 192"/>
                <a:gd name="T6" fmla="*/ 15 w 258"/>
                <a:gd name="T7" fmla="*/ 39 h 192"/>
                <a:gd name="T8" fmla="*/ 0 w 258"/>
                <a:gd name="T9" fmla="*/ 50 h 192"/>
                <a:gd name="T10" fmla="*/ 3 w 258"/>
                <a:gd name="T11" fmla="*/ 74 h 192"/>
                <a:gd name="T12" fmla="*/ 14 w 258"/>
                <a:gd name="T13" fmla="*/ 101 h 192"/>
                <a:gd name="T14" fmla="*/ 50 w 258"/>
                <a:gd name="T15" fmla="*/ 106 h 192"/>
                <a:gd name="T16" fmla="*/ 90 w 258"/>
                <a:gd name="T17" fmla="*/ 110 h 192"/>
                <a:gd name="T18" fmla="*/ 113 w 258"/>
                <a:gd name="T19" fmla="*/ 117 h 192"/>
                <a:gd name="T20" fmla="*/ 146 w 258"/>
                <a:gd name="T21" fmla="*/ 128 h 192"/>
                <a:gd name="T22" fmla="*/ 173 w 258"/>
                <a:gd name="T23" fmla="*/ 135 h 192"/>
                <a:gd name="T24" fmla="*/ 214 w 258"/>
                <a:gd name="T25" fmla="*/ 141 h 192"/>
                <a:gd name="T26" fmla="*/ 195 w 258"/>
                <a:gd name="T27" fmla="*/ 166 h 192"/>
                <a:gd name="T28" fmla="*/ 180 w 258"/>
                <a:gd name="T29" fmla="*/ 186 h 192"/>
                <a:gd name="T30" fmla="*/ 223 w 258"/>
                <a:gd name="T31" fmla="*/ 191 h 192"/>
                <a:gd name="T32" fmla="*/ 257 w 258"/>
                <a:gd name="T33" fmla="*/ 188 h 19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58"/>
                <a:gd name="T52" fmla="*/ 0 h 192"/>
                <a:gd name="T53" fmla="*/ 258 w 258"/>
                <a:gd name="T54" fmla="*/ 192 h 19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58" h="192">
                  <a:moveTo>
                    <a:pt x="98" y="0"/>
                  </a:moveTo>
                  <a:lnTo>
                    <a:pt x="58" y="15"/>
                  </a:lnTo>
                  <a:lnTo>
                    <a:pt x="34" y="24"/>
                  </a:lnTo>
                  <a:lnTo>
                    <a:pt x="15" y="39"/>
                  </a:lnTo>
                  <a:lnTo>
                    <a:pt x="0" y="50"/>
                  </a:lnTo>
                  <a:lnTo>
                    <a:pt x="3" y="74"/>
                  </a:lnTo>
                  <a:lnTo>
                    <a:pt x="14" y="101"/>
                  </a:lnTo>
                  <a:lnTo>
                    <a:pt x="50" y="106"/>
                  </a:lnTo>
                  <a:lnTo>
                    <a:pt x="90" y="110"/>
                  </a:lnTo>
                  <a:lnTo>
                    <a:pt x="113" y="117"/>
                  </a:lnTo>
                  <a:lnTo>
                    <a:pt x="146" y="128"/>
                  </a:lnTo>
                  <a:lnTo>
                    <a:pt x="173" y="135"/>
                  </a:lnTo>
                  <a:lnTo>
                    <a:pt x="214" y="141"/>
                  </a:lnTo>
                  <a:lnTo>
                    <a:pt x="195" y="166"/>
                  </a:lnTo>
                  <a:lnTo>
                    <a:pt x="180" y="186"/>
                  </a:lnTo>
                  <a:lnTo>
                    <a:pt x="223" y="191"/>
                  </a:lnTo>
                  <a:lnTo>
                    <a:pt x="257" y="188"/>
                  </a:lnTo>
                </a:path>
              </a:pathLst>
            </a:custGeom>
            <a:noFill/>
            <a:ln w="12700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68" name="Freeform 44"/>
            <p:cNvSpPr>
              <a:spLocks/>
            </p:cNvSpPr>
            <p:nvPr/>
          </p:nvSpPr>
          <p:spPr bwMode="auto">
            <a:xfrm>
              <a:off x="434" y="3167"/>
              <a:ext cx="927" cy="204"/>
            </a:xfrm>
            <a:custGeom>
              <a:avLst/>
              <a:gdLst>
                <a:gd name="T0" fmla="*/ 129 w 927"/>
                <a:gd name="T1" fmla="*/ 0 h 204"/>
                <a:gd name="T2" fmla="*/ 80 w 927"/>
                <a:gd name="T3" fmla="*/ 2 h 204"/>
                <a:gd name="T4" fmla="*/ 44 w 927"/>
                <a:gd name="T5" fmla="*/ 7 h 204"/>
                <a:gd name="T6" fmla="*/ 19 w 927"/>
                <a:gd name="T7" fmla="*/ 17 h 204"/>
                <a:gd name="T8" fmla="*/ 6 w 927"/>
                <a:gd name="T9" fmla="*/ 32 h 204"/>
                <a:gd name="T10" fmla="*/ 0 w 927"/>
                <a:gd name="T11" fmla="*/ 50 h 204"/>
                <a:gd name="T12" fmla="*/ 6 w 927"/>
                <a:gd name="T13" fmla="*/ 65 h 204"/>
                <a:gd name="T14" fmla="*/ 22 w 927"/>
                <a:gd name="T15" fmla="*/ 73 h 204"/>
                <a:gd name="T16" fmla="*/ 54 w 927"/>
                <a:gd name="T17" fmla="*/ 80 h 204"/>
                <a:gd name="T18" fmla="*/ 75 w 927"/>
                <a:gd name="T19" fmla="*/ 82 h 204"/>
                <a:gd name="T20" fmla="*/ 97 w 927"/>
                <a:gd name="T21" fmla="*/ 81 h 204"/>
                <a:gd name="T22" fmla="*/ 110 w 927"/>
                <a:gd name="T23" fmla="*/ 82 h 204"/>
                <a:gd name="T24" fmla="*/ 115 w 927"/>
                <a:gd name="T25" fmla="*/ 95 h 204"/>
                <a:gd name="T26" fmla="*/ 116 w 927"/>
                <a:gd name="T27" fmla="*/ 107 h 204"/>
                <a:gd name="T28" fmla="*/ 138 w 927"/>
                <a:gd name="T29" fmla="*/ 113 h 204"/>
                <a:gd name="T30" fmla="*/ 197 w 927"/>
                <a:gd name="T31" fmla="*/ 123 h 204"/>
                <a:gd name="T32" fmla="*/ 209 w 927"/>
                <a:gd name="T33" fmla="*/ 119 h 204"/>
                <a:gd name="T34" fmla="*/ 226 w 927"/>
                <a:gd name="T35" fmla="*/ 116 h 204"/>
                <a:gd name="T36" fmla="*/ 248 w 927"/>
                <a:gd name="T37" fmla="*/ 121 h 204"/>
                <a:gd name="T38" fmla="*/ 269 w 927"/>
                <a:gd name="T39" fmla="*/ 125 h 204"/>
                <a:gd name="T40" fmla="*/ 290 w 927"/>
                <a:gd name="T41" fmla="*/ 128 h 204"/>
                <a:gd name="T42" fmla="*/ 288 w 927"/>
                <a:gd name="T43" fmla="*/ 141 h 204"/>
                <a:gd name="T44" fmla="*/ 279 w 927"/>
                <a:gd name="T45" fmla="*/ 156 h 204"/>
                <a:gd name="T46" fmla="*/ 317 w 927"/>
                <a:gd name="T47" fmla="*/ 171 h 204"/>
                <a:gd name="T48" fmla="*/ 416 w 927"/>
                <a:gd name="T49" fmla="*/ 203 h 204"/>
                <a:gd name="T50" fmla="*/ 536 w 927"/>
                <a:gd name="T51" fmla="*/ 199 h 204"/>
                <a:gd name="T52" fmla="*/ 726 w 927"/>
                <a:gd name="T53" fmla="*/ 180 h 204"/>
                <a:gd name="T54" fmla="*/ 758 w 927"/>
                <a:gd name="T55" fmla="*/ 155 h 204"/>
                <a:gd name="T56" fmla="*/ 838 w 927"/>
                <a:gd name="T57" fmla="*/ 152 h 204"/>
                <a:gd name="T58" fmla="*/ 926 w 927"/>
                <a:gd name="T59" fmla="*/ 165 h 20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927"/>
                <a:gd name="T91" fmla="*/ 0 h 204"/>
                <a:gd name="T92" fmla="*/ 927 w 927"/>
                <a:gd name="T93" fmla="*/ 204 h 204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927" h="204">
                  <a:moveTo>
                    <a:pt x="129" y="0"/>
                  </a:moveTo>
                  <a:lnTo>
                    <a:pt x="80" y="2"/>
                  </a:lnTo>
                  <a:lnTo>
                    <a:pt x="44" y="7"/>
                  </a:lnTo>
                  <a:lnTo>
                    <a:pt x="19" y="17"/>
                  </a:lnTo>
                  <a:lnTo>
                    <a:pt x="6" y="32"/>
                  </a:lnTo>
                  <a:lnTo>
                    <a:pt x="0" y="50"/>
                  </a:lnTo>
                  <a:lnTo>
                    <a:pt x="6" y="65"/>
                  </a:lnTo>
                  <a:lnTo>
                    <a:pt x="22" y="73"/>
                  </a:lnTo>
                  <a:lnTo>
                    <a:pt x="54" y="80"/>
                  </a:lnTo>
                  <a:lnTo>
                    <a:pt x="75" y="82"/>
                  </a:lnTo>
                  <a:lnTo>
                    <a:pt x="97" y="81"/>
                  </a:lnTo>
                  <a:lnTo>
                    <a:pt x="110" y="82"/>
                  </a:lnTo>
                  <a:lnTo>
                    <a:pt x="115" y="95"/>
                  </a:lnTo>
                  <a:lnTo>
                    <a:pt x="116" y="107"/>
                  </a:lnTo>
                  <a:lnTo>
                    <a:pt x="138" y="113"/>
                  </a:lnTo>
                  <a:lnTo>
                    <a:pt x="197" y="123"/>
                  </a:lnTo>
                  <a:lnTo>
                    <a:pt x="209" y="119"/>
                  </a:lnTo>
                  <a:lnTo>
                    <a:pt x="226" y="116"/>
                  </a:lnTo>
                  <a:lnTo>
                    <a:pt x="248" y="121"/>
                  </a:lnTo>
                  <a:lnTo>
                    <a:pt x="269" y="125"/>
                  </a:lnTo>
                  <a:lnTo>
                    <a:pt x="290" y="128"/>
                  </a:lnTo>
                  <a:lnTo>
                    <a:pt x="288" y="141"/>
                  </a:lnTo>
                  <a:lnTo>
                    <a:pt x="279" y="156"/>
                  </a:lnTo>
                  <a:lnTo>
                    <a:pt x="317" y="171"/>
                  </a:lnTo>
                  <a:lnTo>
                    <a:pt x="416" y="203"/>
                  </a:lnTo>
                  <a:lnTo>
                    <a:pt x="536" y="199"/>
                  </a:lnTo>
                  <a:lnTo>
                    <a:pt x="726" y="180"/>
                  </a:lnTo>
                  <a:lnTo>
                    <a:pt x="758" y="155"/>
                  </a:lnTo>
                  <a:lnTo>
                    <a:pt x="838" y="152"/>
                  </a:lnTo>
                  <a:lnTo>
                    <a:pt x="926" y="165"/>
                  </a:lnTo>
                </a:path>
              </a:pathLst>
            </a:custGeom>
            <a:noFill/>
            <a:ln w="12700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69" name="Freeform 45"/>
            <p:cNvSpPr>
              <a:spLocks/>
            </p:cNvSpPr>
            <p:nvPr/>
          </p:nvSpPr>
          <p:spPr bwMode="auto">
            <a:xfrm>
              <a:off x="1224" y="3322"/>
              <a:ext cx="647" cy="69"/>
            </a:xfrm>
            <a:custGeom>
              <a:avLst/>
              <a:gdLst>
                <a:gd name="T0" fmla="*/ 0 w 647"/>
                <a:gd name="T1" fmla="*/ 62 h 69"/>
                <a:gd name="T2" fmla="*/ 22 w 647"/>
                <a:gd name="T3" fmla="*/ 54 h 69"/>
                <a:gd name="T4" fmla="*/ 46 w 647"/>
                <a:gd name="T5" fmla="*/ 48 h 69"/>
                <a:gd name="T6" fmla="*/ 82 w 647"/>
                <a:gd name="T7" fmla="*/ 57 h 69"/>
                <a:gd name="T8" fmla="*/ 124 w 647"/>
                <a:gd name="T9" fmla="*/ 68 h 69"/>
                <a:gd name="T10" fmla="*/ 167 w 647"/>
                <a:gd name="T11" fmla="*/ 63 h 69"/>
                <a:gd name="T12" fmla="*/ 199 w 647"/>
                <a:gd name="T13" fmla="*/ 61 h 69"/>
                <a:gd name="T14" fmla="*/ 217 w 647"/>
                <a:gd name="T15" fmla="*/ 56 h 69"/>
                <a:gd name="T16" fmla="*/ 250 w 647"/>
                <a:gd name="T17" fmla="*/ 50 h 69"/>
                <a:gd name="T18" fmla="*/ 280 w 647"/>
                <a:gd name="T19" fmla="*/ 46 h 69"/>
                <a:gd name="T20" fmla="*/ 328 w 647"/>
                <a:gd name="T21" fmla="*/ 49 h 69"/>
                <a:gd name="T22" fmla="*/ 367 w 647"/>
                <a:gd name="T23" fmla="*/ 53 h 69"/>
                <a:gd name="T24" fmla="*/ 385 w 647"/>
                <a:gd name="T25" fmla="*/ 54 h 69"/>
                <a:gd name="T26" fmla="*/ 442 w 647"/>
                <a:gd name="T27" fmla="*/ 39 h 69"/>
                <a:gd name="T28" fmla="*/ 504 w 647"/>
                <a:gd name="T29" fmla="*/ 25 h 69"/>
                <a:gd name="T30" fmla="*/ 574 w 647"/>
                <a:gd name="T31" fmla="*/ 25 h 69"/>
                <a:gd name="T32" fmla="*/ 646 w 647"/>
                <a:gd name="T33" fmla="*/ 0 h 6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47"/>
                <a:gd name="T52" fmla="*/ 0 h 69"/>
                <a:gd name="T53" fmla="*/ 647 w 647"/>
                <a:gd name="T54" fmla="*/ 69 h 6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47" h="69">
                  <a:moveTo>
                    <a:pt x="0" y="62"/>
                  </a:moveTo>
                  <a:lnTo>
                    <a:pt x="22" y="54"/>
                  </a:lnTo>
                  <a:lnTo>
                    <a:pt x="46" y="48"/>
                  </a:lnTo>
                  <a:lnTo>
                    <a:pt x="82" y="57"/>
                  </a:lnTo>
                  <a:lnTo>
                    <a:pt x="124" y="68"/>
                  </a:lnTo>
                  <a:lnTo>
                    <a:pt x="167" y="63"/>
                  </a:lnTo>
                  <a:lnTo>
                    <a:pt x="199" y="61"/>
                  </a:lnTo>
                  <a:lnTo>
                    <a:pt x="217" y="56"/>
                  </a:lnTo>
                  <a:lnTo>
                    <a:pt x="250" y="50"/>
                  </a:lnTo>
                  <a:lnTo>
                    <a:pt x="280" y="46"/>
                  </a:lnTo>
                  <a:lnTo>
                    <a:pt x="328" y="49"/>
                  </a:lnTo>
                  <a:lnTo>
                    <a:pt x="367" y="53"/>
                  </a:lnTo>
                  <a:lnTo>
                    <a:pt x="385" y="54"/>
                  </a:lnTo>
                  <a:lnTo>
                    <a:pt x="442" y="39"/>
                  </a:lnTo>
                  <a:lnTo>
                    <a:pt x="504" y="25"/>
                  </a:lnTo>
                  <a:lnTo>
                    <a:pt x="574" y="25"/>
                  </a:lnTo>
                  <a:lnTo>
                    <a:pt x="646" y="0"/>
                  </a:lnTo>
                </a:path>
              </a:pathLst>
            </a:custGeom>
            <a:noFill/>
            <a:ln w="12700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70" name="Freeform 46"/>
            <p:cNvSpPr>
              <a:spLocks/>
            </p:cNvSpPr>
            <p:nvPr/>
          </p:nvSpPr>
          <p:spPr bwMode="auto">
            <a:xfrm>
              <a:off x="1510" y="3160"/>
              <a:ext cx="458" cy="163"/>
            </a:xfrm>
            <a:custGeom>
              <a:avLst/>
              <a:gdLst>
                <a:gd name="T0" fmla="*/ 0 w 458"/>
                <a:gd name="T1" fmla="*/ 162 h 163"/>
                <a:gd name="T2" fmla="*/ 53 w 458"/>
                <a:gd name="T3" fmla="*/ 155 h 163"/>
                <a:gd name="T4" fmla="*/ 87 w 458"/>
                <a:gd name="T5" fmla="*/ 151 h 163"/>
                <a:gd name="T6" fmla="*/ 132 w 458"/>
                <a:gd name="T7" fmla="*/ 139 h 163"/>
                <a:gd name="T8" fmla="*/ 200 w 458"/>
                <a:gd name="T9" fmla="*/ 135 h 163"/>
                <a:gd name="T10" fmla="*/ 280 w 458"/>
                <a:gd name="T11" fmla="*/ 124 h 163"/>
                <a:gd name="T12" fmla="*/ 336 w 458"/>
                <a:gd name="T13" fmla="*/ 118 h 163"/>
                <a:gd name="T14" fmla="*/ 375 w 458"/>
                <a:gd name="T15" fmla="*/ 99 h 163"/>
                <a:gd name="T16" fmla="*/ 399 w 458"/>
                <a:gd name="T17" fmla="*/ 92 h 163"/>
                <a:gd name="T18" fmla="*/ 414 w 458"/>
                <a:gd name="T19" fmla="*/ 88 h 163"/>
                <a:gd name="T20" fmla="*/ 450 w 458"/>
                <a:gd name="T21" fmla="*/ 58 h 163"/>
                <a:gd name="T22" fmla="*/ 456 w 458"/>
                <a:gd name="T23" fmla="*/ 45 h 163"/>
                <a:gd name="T24" fmla="*/ 457 w 458"/>
                <a:gd name="T25" fmla="*/ 33 h 163"/>
                <a:gd name="T26" fmla="*/ 452 w 458"/>
                <a:gd name="T27" fmla="*/ 25 h 163"/>
                <a:gd name="T28" fmla="*/ 441 w 458"/>
                <a:gd name="T29" fmla="*/ 18 h 163"/>
                <a:gd name="T30" fmla="*/ 420 w 458"/>
                <a:gd name="T31" fmla="*/ 18 h 163"/>
                <a:gd name="T32" fmla="*/ 396 w 458"/>
                <a:gd name="T33" fmla="*/ 7 h 163"/>
                <a:gd name="T34" fmla="*/ 363 w 458"/>
                <a:gd name="T35" fmla="*/ 0 h 163"/>
                <a:gd name="T36" fmla="*/ 320 w 458"/>
                <a:gd name="T37" fmla="*/ 0 h 16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58"/>
                <a:gd name="T58" fmla="*/ 0 h 163"/>
                <a:gd name="T59" fmla="*/ 458 w 458"/>
                <a:gd name="T60" fmla="*/ 163 h 16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58" h="163">
                  <a:moveTo>
                    <a:pt x="0" y="162"/>
                  </a:moveTo>
                  <a:lnTo>
                    <a:pt x="53" y="155"/>
                  </a:lnTo>
                  <a:lnTo>
                    <a:pt x="87" y="151"/>
                  </a:lnTo>
                  <a:lnTo>
                    <a:pt x="132" y="139"/>
                  </a:lnTo>
                  <a:lnTo>
                    <a:pt x="200" y="135"/>
                  </a:lnTo>
                  <a:lnTo>
                    <a:pt x="280" y="124"/>
                  </a:lnTo>
                  <a:lnTo>
                    <a:pt x="336" y="118"/>
                  </a:lnTo>
                  <a:lnTo>
                    <a:pt x="375" y="99"/>
                  </a:lnTo>
                  <a:lnTo>
                    <a:pt x="399" y="92"/>
                  </a:lnTo>
                  <a:lnTo>
                    <a:pt x="414" y="88"/>
                  </a:lnTo>
                  <a:lnTo>
                    <a:pt x="450" y="58"/>
                  </a:lnTo>
                  <a:lnTo>
                    <a:pt x="456" y="45"/>
                  </a:lnTo>
                  <a:lnTo>
                    <a:pt x="457" y="33"/>
                  </a:lnTo>
                  <a:lnTo>
                    <a:pt x="452" y="25"/>
                  </a:lnTo>
                  <a:lnTo>
                    <a:pt x="441" y="18"/>
                  </a:lnTo>
                  <a:lnTo>
                    <a:pt x="420" y="18"/>
                  </a:lnTo>
                  <a:lnTo>
                    <a:pt x="396" y="7"/>
                  </a:lnTo>
                  <a:lnTo>
                    <a:pt x="363" y="0"/>
                  </a:lnTo>
                  <a:lnTo>
                    <a:pt x="320" y="0"/>
                  </a:lnTo>
                </a:path>
              </a:pathLst>
            </a:custGeom>
            <a:noFill/>
            <a:ln w="12700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71" name="Freeform 47"/>
            <p:cNvSpPr>
              <a:spLocks/>
            </p:cNvSpPr>
            <p:nvPr/>
          </p:nvSpPr>
          <p:spPr bwMode="auto">
            <a:xfrm>
              <a:off x="1986" y="3143"/>
              <a:ext cx="123" cy="154"/>
            </a:xfrm>
            <a:custGeom>
              <a:avLst/>
              <a:gdLst>
                <a:gd name="T0" fmla="*/ 27 w 123"/>
                <a:gd name="T1" fmla="*/ 153 h 154"/>
                <a:gd name="T2" fmla="*/ 64 w 123"/>
                <a:gd name="T3" fmla="*/ 127 h 154"/>
                <a:gd name="T4" fmla="*/ 100 w 123"/>
                <a:gd name="T5" fmla="*/ 105 h 154"/>
                <a:gd name="T6" fmla="*/ 93 w 123"/>
                <a:gd name="T7" fmla="*/ 91 h 154"/>
                <a:gd name="T8" fmla="*/ 87 w 123"/>
                <a:gd name="T9" fmla="*/ 71 h 154"/>
                <a:gd name="T10" fmla="*/ 102 w 123"/>
                <a:gd name="T11" fmla="*/ 50 h 154"/>
                <a:gd name="T12" fmla="*/ 122 w 123"/>
                <a:gd name="T13" fmla="*/ 32 h 154"/>
                <a:gd name="T14" fmla="*/ 96 w 123"/>
                <a:gd name="T15" fmla="*/ 18 h 154"/>
                <a:gd name="T16" fmla="*/ 60 w 123"/>
                <a:gd name="T17" fmla="*/ 0 h 154"/>
                <a:gd name="T18" fmla="*/ 0 w 123"/>
                <a:gd name="T19" fmla="*/ 5 h 15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3"/>
                <a:gd name="T31" fmla="*/ 0 h 154"/>
                <a:gd name="T32" fmla="*/ 123 w 123"/>
                <a:gd name="T33" fmla="*/ 154 h 15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3" h="154">
                  <a:moveTo>
                    <a:pt x="27" y="153"/>
                  </a:moveTo>
                  <a:lnTo>
                    <a:pt x="64" y="127"/>
                  </a:lnTo>
                  <a:lnTo>
                    <a:pt x="100" y="105"/>
                  </a:lnTo>
                  <a:lnTo>
                    <a:pt x="93" y="91"/>
                  </a:lnTo>
                  <a:lnTo>
                    <a:pt x="87" y="71"/>
                  </a:lnTo>
                  <a:lnTo>
                    <a:pt x="102" y="50"/>
                  </a:lnTo>
                  <a:lnTo>
                    <a:pt x="122" y="32"/>
                  </a:lnTo>
                  <a:lnTo>
                    <a:pt x="96" y="18"/>
                  </a:lnTo>
                  <a:lnTo>
                    <a:pt x="60" y="0"/>
                  </a:lnTo>
                  <a:lnTo>
                    <a:pt x="0" y="5"/>
                  </a:lnTo>
                </a:path>
              </a:pathLst>
            </a:custGeom>
            <a:noFill/>
            <a:ln w="12700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6" name="Group 48"/>
            <p:cNvGrpSpPr>
              <a:grpSpLocks/>
            </p:cNvGrpSpPr>
            <p:nvPr/>
          </p:nvGrpSpPr>
          <p:grpSpPr bwMode="auto">
            <a:xfrm>
              <a:off x="514" y="2496"/>
              <a:ext cx="1350" cy="812"/>
              <a:chOff x="514" y="2496"/>
              <a:chExt cx="1350" cy="812"/>
            </a:xfrm>
          </p:grpSpPr>
          <p:grpSp>
            <p:nvGrpSpPr>
              <p:cNvPr id="17" name="Group 49"/>
              <p:cNvGrpSpPr>
                <a:grpSpLocks/>
              </p:cNvGrpSpPr>
              <p:nvPr/>
            </p:nvGrpSpPr>
            <p:grpSpPr bwMode="auto">
              <a:xfrm>
                <a:off x="514" y="2496"/>
                <a:ext cx="1350" cy="762"/>
                <a:chOff x="514" y="2496"/>
                <a:chExt cx="1350" cy="762"/>
              </a:xfrm>
            </p:grpSpPr>
            <p:grpSp>
              <p:nvGrpSpPr>
                <p:cNvPr id="18" name="Group 50"/>
                <p:cNvGrpSpPr>
                  <a:grpSpLocks/>
                </p:cNvGrpSpPr>
                <p:nvPr/>
              </p:nvGrpSpPr>
              <p:grpSpPr bwMode="auto">
                <a:xfrm>
                  <a:off x="595" y="2547"/>
                  <a:ext cx="1219" cy="711"/>
                  <a:chOff x="595" y="2547"/>
                  <a:chExt cx="1219" cy="711"/>
                </a:xfrm>
              </p:grpSpPr>
              <p:grpSp>
                <p:nvGrpSpPr>
                  <p:cNvPr id="19" name="Group 51"/>
                  <p:cNvGrpSpPr>
                    <a:grpSpLocks/>
                  </p:cNvGrpSpPr>
                  <p:nvPr/>
                </p:nvGrpSpPr>
                <p:grpSpPr bwMode="auto">
                  <a:xfrm>
                    <a:off x="595" y="2547"/>
                    <a:ext cx="1219" cy="711"/>
                    <a:chOff x="595" y="2547"/>
                    <a:chExt cx="1219" cy="711"/>
                  </a:xfrm>
                </p:grpSpPr>
                <p:grpSp>
                  <p:nvGrpSpPr>
                    <p:cNvPr id="20" name="Group 5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95" y="2554"/>
                      <a:ext cx="1219" cy="704"/>
                      <a:chOff x="595" y="2554"/>
                      <a:chExt cx="1219" cy="704"/>
                    </a:xfrm>
                  </p:grpSpPr>
                  <p:sp>
                    <p:nvSpPr>
                      <p:cNvPr id="5195" name="Freeform 5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95" y="2555"/>
                        <a:ext cx="1219" cy="703"/>
                      </a:xfrm>
                      <a:custGeom>
                        <a:avLst/>
                        <a:gdLst>
                          <a:gd name="T0" fmla="*/ 4 w 1219"/>
                          <a:gd name="T1" fmla="*/ 0 h 703"/>
                          <a:gd name="T2" fmla="*/ 17 w 1219"/>
                          <a:gd name="T3" fmla="*/ 17 h 703"/>
                          <a:gd name="T4" fmla="*/ 31 w 1219"/>
                          <a:gd name="T5" fmla="*/ 31 h 703"/>
                          <a:gd name="T6" fmla="*/ 28 w 1219"/>
                          <a:gd name="T7" fmla="*/ 57 h 703"/>
                          <a:gd name="T8" fmla="*/ 45 w 1219"/>
                          <a:gd name="T9" fmla="*/ 104 h 703"/>
                          <a:gd name="T10" fmla="*/ 58 w 1219"/>
                          <a:gd name="T11" fmla="*/ 126 h 703"/>
                          <a:gd name="T12" fmla="*/ 54 w 1219"/>
                          <a:gd name="T13" fmla="*/ 143 h 703"/>
                          <a:gd name="T14" fmla="*/ 63 w 1219"/>
                          <a:gd name="T15" fmla="*/ 155 h 703"/>
                          <a:gd name="T16" fmla="*/ 64 w 1219"/>
                          <a:gd name="T17" fmla="*/ 196 h 703"/>
                          <a:gd name="T18" fmla="*/ 51 w 1219"/>
                          <a:gd name="T19" fmla="*/ 229 h 703"/>
                          <a:gd name="T20" fmla="*/ 44 w 1219"/>
                          <a:gd name="T21" fmla="*/ 260 h 703"/>
                          <a:gd name="T22" fmla="*/ 44 w 1219"/>
                          <a:gd name="T23" fmla="*/ 294 h 703"/>
                          <a:gd name="T24" fmla="*/ 48 w 1219"/>
                          <a:gd name="T25" fmla="*/ 308 h 703"/>
                          <a:gd name="T26" fmla="*/ 53 w 1219"/>
                          <a:gd name="T27" fmla="*/ 345 h 703"/>
                          <a:gd name="T28" fmla="*/ 25 w 1219"/>
                          <a:gd name="T29" fmla="*/ 442 h 703"/>
                          <a:gd name="T30" fmla="*/ 20 w 1219"/>
                          <a:gd name="T31" fmla="*/ 543 h 703"/>
                          <a:gd name="T32" fmla="*/ 25 w 1219"/>
                          <a:gd name="T33" fmla="*/ 613 h 703"/>
                          <a:gd name="T34" fmla="*/ 0 w 1219"/>
                          <a:gd name="T35" fmla="*/ 659 h 703"/>
                          <a:gd name="T36" fmla="*/ 6 w 1219"/>
                          <a:gd name="T37" fmla="*/ 673 h 703"/>
                          <a:gd name="T38" fmla="*/ 73 w 1219"/>
                          <a:gd name="T39" fmla="*/ 670 h 703"/>
                          <a:gd name="T40" fmla="*/ 168 w 1219"/>
                          <a:gd name="T41" fmla="*/ 672 h 703"/>
                          <a:gd name="T42" fmla="*/ 246 w 1219"/>
                          <a:gd name="T43" fmla="*/ 680 h 703"/>
                          <a:gd name="T44" fmla="*/ 312 w 1219"/>
                          <a:gd name="T45" fmla="*/ 684 h 703"/>
                          <a:gd name="T46" fmla="*/ 403 w 1219"/>
                          <a:gd name="T47" fmla="*/ 696 h 703"/>
                          <a:gd name="T48" fmla="*/ 627 w 1219"/>
                          <a:gd name="T49" fmla="*/ 700 h 703"/>
                          <a:gd name="T50" fmla="*/ 823 w 1219"/>
                          <a:gd name="T51" fmla="*/ 700 h 703"/>
                          <a:gd name="T52" fmla="*/ 931 w 1219"/>
                          <a:gd name="T53" fmla="*/ 702 h 703"/>
                          <a:gd name="T54" fmla="*/ 1104 w 1219"/>
                          <a:gd name="T55" fmla="*/ 689 h 703"/>
                          <a:gd name="T56" fmla="*/ 1151 w 1219"/>
                          <a:gd name="T57" fmla="*/ 685 h 703"/>
                          <a:gd name="T58" fmla="*/ 1182 w 1219"/>
                          <a:gd name="T59" fmla="*/ 679 h 703"/>
                          <a:gd name="T60" fmla="*/ 1209 w 1219"/>
                          <a:gd name="T61" fmla="*/ 661 h 703"/>
                          <a:gd name="T62" fmla="*/ 1208 w 1219"/>
                          <a:gd name="T63" fmla="*/ 650 h 703"/>
                          <a:gd name="T64" fmla="*/ 1218 w 1219"/>
                          <a:gd name="T65" fmla="*/ 631 h 703"/>
                          <a:gd name="T66" fmla="*/ 1208 w 1219"/>
                          <a:gd name="T67" fmla="*/ 601 h 703"/>
                          <a:gd name="T68" fmla="*/ 1189 w 1219"/>
                          <a:gd name="T69" fmla="*/ 569 h 703"/>
                          <a:gd name="T70" fmla="*/ 1189 w 1219"/>
                          <a:gd name="T71" fmla="*/ 539 h 703"/>
                          <a:gd name="T72" fmla="*/ 1180 w 1219"/>
                          <a:gd name="T73" fmla="*/ 498 h 703"/>
                          <a:gd name="T74" fmla="*/ 1187 w 1219"/>
                          <a:gd name="T75" fmla="*/ 454 h 703"/>
                          <a:gd name="T76" fmla="*/ 1174 w 1219"/>
                          <a:gd name="T77" fmla="*/ 418 h 703"/>
                          <a:gd name="T78" fmla="*/ 1174 w 1219"/>
                          <a:gd name="T79" fmla="*/ 324 h 703"/>
                          <a:gd name="T80" fmla="*/ 1170 w 1219"/>
                          <a:gd name="T81" fmla="*/ 285 h 703"/>
                          <a:gd name="T82" fmla="*/ 1176 w 1219"/>
                          <a:gd name="T83" fmla="*/ 253 h 703"/>
                          <a:gd name="T84" fmla="*/ 1168 w 1219"/>
                          <a:gd name="T85" fmla="*/ 240 h 703"/>
                          <a:gd name="T86" fmla="*/ 1175 w 1219"/>
                          <a:gd name="T87" fmla="*/ 166 h 703"/>
                          <a:gd name="T88" fmla="*/ 1167 w 1219"/>
                          <a:gd name="T89" fmla="*/ 148 h 703"/>
                          <a:gd name="T90" fmla="*/ 1196 w 1219"/>
                          <a:gd name="T91" fmla="*/ 109 h 703"/>
                          <a:gd name="T92" fmla="*/ 1180 w 1219"/>
                          <a:gd name="T93" fmla="*/ 0 h 703"/>
                          <a:gd name="T94" fmla="*/ 4 w 1219"/>
                          <a:gd name="T95" fmla="*/ 0 h 703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w 1219"/>
                          <a:gd name="T145" fmla="*/ 0 h 703"/>
                          <a:gd name="T146" fmla="*/ 1219 w 1219"/>
                          <a:gd name="T147" fmla="*/ 703 h 703"/>
                        </a:gdLst>
                        <a:ahLst/>
                        <a:cxnLst>
                          <a:cxn ang="T96">
                            <a:pos x="T0" y="T1"/>
                          </a:cxn>
                          <a:cxn ang="T97">
                            <a:pos x="T2" y="T3"/>
                          </a:cxn>
                          <a:cxn ang="T98">
                            <a:pos x="T4" y="T5"/>
                          </a:cxn>
                          <a:cxn ang="T99">
                            <a:pos x="T6" y="T7"/>
                          </a:cxn>
                          <a:cxn ang="T100">
                            <a:pos x="T8" y="T9"/>
                          </a:cxn>
                          <a:cxn ang="T101">
                            <a:pos x="T10" y="T11"/>
                          </a:cxn>
                          <a:cxn ang="T102">
                            <a:pos x="T12" y="T13"/>
                          </a:cxn>
                          <a:cxn ang="T103">
                            <a:pos x="T14" y="T15"/>
                          </a:cxn>
                          <a:cxn ang="T104">
                            <a:pos x="T16" y="T17"/>
                          </a:cxn>
                          <a:cxn ang="T105">
                            <a:pos x="T18" y="T19"/>
                          </a:cxn>
                          <a:cxn ang="T106">
                            <a:pos x="T20" y="T21"/>
                          </a:cxn>
                          <a:cxn ang="T107">
                            <a:pos x="T22" y="T23"/>
                          </a:cxn>
                          <a:cxn ang="T108">
                            <a:pos x="T24" y="T25"/>
                          </a:cxn>
                          <a:cxn ang="T109">
                            <a:pos x="T26" y="T27"/>
                          </a:cxn>
                          <a:cxn ang="T110">
                            <a:pos x="T28" y="T29"/>
                          </a:cxn>
                          <a:cxn ang="T111">
                            <a:pos x="T30" y="T31"/>
                          </a:cxn>
                          <a:cxn ang="T112">
                            <a:pos x="T32" y="T33"/>
                          </a:cxn>
                          <a:cxn ang="T113">
                            <a:pos x="T34" y="T35"/>
                          </a:cxn>
                          <a:cxn ang="T114">
                            <a:pos x="T36" y="T37"/>
                          </a:cxn>
                          <a:cxn ang="T115">
                            <a:pos x="T38" y="T39"/>
                          </a:cxn>
                          <a:cxn ang="T116">
                            <a:pos x="T40" y="T41"/>
                          </a:cxn>
                          <a:cxn ang="T117">
                            <a:pos x="T42" y="T43"/>
                          </a:cxn>
                          <a:cxn ang="T118">
                            <a:pos x="T44" y="T45"/>
                          </a:cxn>
                          <a:cxn ang="T119">
                            <a:pos x="T46" y="T47"/>
                          </a:cxn>
                          <a:cxn ang="T120">
                            <a:pos x="T48" y="T49"/>
                          </a:cxn>
                          <a:cxn ang="T121">
                            <a:pos x="T50" y="T51"/>
                          </a:cxn>
                          <a:cxn ang="T122">
                            <a:pos x="T52" y="T53"/>
                          </a:cxn>
                          <a:cxn ang="T123">
                            <a:pos x="T54" y="T55"/>
                          </a:cxn>
                          <a:cxn ang="T124">
                            <a:pos x="T56" y="T57"/>
                          </a:cxn>
                          <a:cxn ang="T125">
                            <a:pos x="T58" y="T59"/>
                          </a:cxn>
                          <a:cxn ang="T126">
                            <a:pos x="T60" y="T61"/>
                          </a:cxn>
                          <a:cxn ang="T127">
                            <a:pos x="T62" y="T63"/>
                          </a:cxn>
                          <a:cxn ang="T128">
                            <a:pos x="T64" y="T65"/>
                          </a:cxn>
                          <a:cxn ang="T129">
                            <a:pos x="T66" y="T67"/>
                          </a:cxn>
                          <a:cxn ang="T130">
                            <a:pos x="T68" y="T69"/>
                          </a:cxn>
                          <a:cxn ang="T131">
                            <a:pos x="T70" y="T71"/>
                          </a:cxn>
                          <a:cxn ang="T132">
                            <a:pos x="T72" y="T73"/>
                          </a:cxn>
                          <a:cxn ang="T133">
                            <a:pos x="T74" y="T75"/>
                          </a:cxn>
                          <a:cxn ang="T134">
                            <a:pos x="T76" y="T77"/>
                          </a:cxn>
                          <a:cxn ang="T135">
                            <a:pos x="T78" y="T79"/>
                          </a:cxn>
                          <a:cxn ang="T136">
                            <a:pos x="T80" y="T81"/>
                          </a:cxn>
                          <a:cxn ang="T137">
                            <a:pos x="T82" y="T83"/>
                          </a:cxn>
                          <a:cxn ang="T138">
                            <a:pos x="T84" y="T85"/>
                          </a:cxn>
                          <a:cxn ang="T139">
                            <a:pos x="T86" y="T87"/>
                          </a:cxn>
                          <a:cxn ang="T140">
                            <a:pos x="T88" y="T89"/>
                          </a:cxn>
                          <a:cxn ang="T141">
                            <a:pos x="T90" y="T91"/>
                          </a:cxn>
                          <a:cxn ang="T142">
                            <a:pos x="T92" y="T93"/>
                          </a:cxn>
                          <a:cxn ang="T143">
                            <a:pos x="T94" y="T95"/>
                          </a:cxn>
                        </a:cxnLst>
                        <a:rect l="T144" t="T145" r="T146" b="T147"/>
                        <a:pathLst>
                          <a:path w="1219" h="703">
                            <a:moveTo>
                              <a:pt x="4" y="0"/>
                            </a:moveTo>
                            <a:lnTo>
                              <a:pt x="17" y="17"/>
                            </a:lnTo>
                            <a:lnTo>
                              <a:pt x="31" y="31"/>
                            </a:lnTo>
                            <a:lnTo>
                              <a:pt x="28" y="57"/>
                            </a:lnTo>
                            <a:lnTo>
                              <a:pt x="45" y="104"/>
                            </a:lnTo>
                            <a:lnTo>
                              <a:pt x="58" y="126"/>
                            </a:lnTo>
                            <a:lnTo>
                              <a:pt x="54" y="143"/>
                            </a:lnTo>
                            <a:lnTo>
                              <a:pt x="63" y="155"/>
                            </a:lnTo>
                            <a:lnTo>
                              <a:pt x="64" y="196"/>
                            </a:lnTo>
                            <a:lnTo>
                              <a:pt x="51" y="229"/>
                            </a:lnTo>
                            <a:lnTo>
                              <a:pt x="44" y="260"/>
                            </a:lnTo>
                            <a:lnTo>
                              <a:pt x="44" y="294"/>
                            </a:lnTo>
                            <a:lnTo>
                              <a:pt x="48" y="308"/>
                            </a:lnTo>
                            <a:lnTo>
                              <a:pt x="53" y="345"/>
                            </a:lnTo>
                            <a:lnTo>
                              <a:pt x="25" y="442"/>
                            </a:lnTo>
                            <a:lnTo>
                              <a:pt x="20" y="543"/>
                            </a:lnTo>
                            <a:lnTo>
                              <a:pt x="25" y="613"/>
                            </a:lnTo>
                            <a:lnTo>
                              <a:pt x="0" y="659"/>
                            </a:lnTo>
                            <a:lnTo>
                              <a:pt x="6" y="673"/>
                            </a:lnTo>
                            <a:lnTo>
                              <a:pt x="73" y="670"/>
                            </a:lnTo>
                            <a:lnTo>
                              <a:pt x="168" y="672"/>
                            </a:lnTo>
                            <a:lnTo>
                              <a:pt x="246" y="680"/>
                            </a:lnTo>
                            <a:lnTo>
                              <a:pt x="312" y="684"/>
                            </a:lnTo>
                            <a:lnTo>
                              <a:pt x="403" y="696"/>
                            </a:lnTo>
                            <a:lnTo>
                              <a:pt x="627" y="700"/>
                            </a:lnTo>
                            <a:lnTo>
                              <a:pt x="823" y="700"/>
                            </a:lnTo>
                            <a:lnTo>
                              <a:pt x="931" y="702"/>
                            </a:lnTo>
                            <a:lnTo>
                              <a:pt x="1104" y="689"/>
                            </a:lnTo>
                            <a:lnTo>
                              <a:pt x="1151" y="685"/>
                            </a:lnTo>
                            <a:lnTo>
                              <a:pt x="1182" y="679"/>
                            </a:lnTo>
                            <a:lnTo>
                              <a:pt x="1209" y="661"/>
                            </a:lnTo>
                            <a:lnTo>
                              <a:pt x="1208" y="650"/>
                            </a:lnTo>
                            <a:lnTo>
                              <a:pt x="1218" y="631"/>
                            </a:lnTo>
                            <a:lnTo>
                              <a:pt x="1208" y="601"/>
                            </a:lnTo>
                            <a:lnTo>
                              <a:pt x="1189" y="569"/>
                            </a:lnTo>
                            <a:lnTo>
                              <a:pt x="1189" y="539"/>
                            </a:lnTo>
                            <a:lnTo>
                              <a:pt x="1180" y="498"/>
                            </a:lnTo>
                            <a:lnTo>
                              <a:pt x="1187" y="454"/>
                            </a:lnTo>
                            <a:lnTo>
                              <a:pt x="1174" y="418"/>
                            </a:lnTo>
                            <a:lnTo>
                              <a:pt x="1174" y="324"/>
                            </a:lnTo>
                            <a:lnTo>
                              <a:pt x="1170" y="285"/>
                            </a:lnTo>
                            <a:lnTo>
                              <a:pt x="1176" y="253"/>
                            </a:lnTo>
                            <a:lnTo>
                              <a:pt x="1168" y="240"/>
                            </a:lnTo>
                            <a:lnTo>
                              <a:pt x="1175" y="166"/>
                            </a:lnTo>
                            <a:lnTo>
                              <a:pt x="1167" y="148"/>
                            </a:lnTo>
                            <a:lnTo>
                              <a:pt x="1196" y="109"/>
                            </a:lnTo>
                            <a:lnTo>
                              <a:pt x="1180" y="0"/>
                            </a:lnTo>
                            <a:lnTo>
                              <a:pt x="4" y="0"/>
                            </a:lnTo>
                          </a:path>
                        </a:pathLst>
                      </a:custGeom>
                      <a:solidFill>
                        <a:srgbClr val="9F3F00"/>
                      </a:solidFill>
                      <a:ln w="12700" cap="rnd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5196" name="Freeform 5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95" y="2555"/>
                        <a:ext cx="119" cy="673"/>
                      </a:xfrm>
                      <a:custGeom>
                        <a:avLst/>
                        <a:gdLst>
                          <a:gd name="T0" fmla="*/ 4 w 119"/>
                          <a:gd name="T1" fmla="*/ 0 h 673"/>
                          <a:gd name="T2" fmla="*/ 17 w 119"/>
                          <a:gd name="T3" fmla="*/ 17 h 673"/>
                          <a:gd name="T4" fmla="*/ 32 w 119"/>
                          <a:gd name="T5" fmla="*/ 31 h 673"/>
                          <a:gd name="T6" fmla="*/ 28 w 119"/>
                          <a:gd name="T7" fmla="*/ 57 h 673"/>
                          <a:gd name="T8" fmla="*/ 45 w 119"/>
                          <a:gd name="T9" fmla="*/ 103 h 673"/>
                          <a:gd name="T10" fmla="*/ 58 w 119"/>
                          <a:gd name="T11" fmla="*/ 125 h 673"/>
                          <a:gd name="T12" fmla="*/ 55 w 119"/>
                          <a:gd name="T13" fmla="*/ 143 h 673"/>
                          <a:gd name="T14" fmla="*/ 63 w 119"/>
                          <a:gd name="T15" fmla="*/ 155 h 673"/>
                          <a:gd name="T16" fmla="*/ 64 w 119"/>
                          <a:gd name="T17" fmla="*/ 196 h 673"/>
                          <a:gd name="T18" fmla="*/ 52 w 119"/>
                          <a:gd name="T19" fmla="*/ 228 h 673"/>
                          <a:gd name="T20" fmla="*/ 44 w 119"/>
                          <a:gd name="T21" fmla="*/ 259 h 673"/>
                          <a:gd name="T22" fmla="*/ 44 w 119"/>
                          <a:gd name="T23" fmla="*/ 294 h 673"/>
                          <a:gd name="T24" fmla="*/ 48 w 119"/>
                          <a:gd name="T25" fmla="*/ 308 h 673"/>
                          <a:gd name="T26" fmla="*/ 54 w 119"/>
                          <a:gd name="T27" fmla="*/ 344 h 673"/>
                          <a:gd name="T28" fmla="*/ 25 w 119"/>
                          <a:gd name="T29" fmla="*/ 441 h 673"/>
                          <a:gd name="T30" fmla="*/ 20 w 119"/>
                          <a:gd name="T31" fmla="*/ 542 h 673"/>
                          <a:gd name="T32" fmla="*/ 25 w 119"/>
                          <a:gd name="T33" fmla="*/ 613 h 673"/>
                          <a:gd name="T34" fmla="*/ 0 w 119"/>
                          <a:gd name="T35" fmla="*/ 658 h 673"/>
                          <a:gd name="T36" fmla="*/ 6 w 119"/>
                          <a:gd name="T37" fmla="*/ 672 h 673"/>
                          <a:gd name="T38" fmla="*/ 84 w 119"/>
                          <a:gd name="T39" fmla="*/ 670 h 673"/>
                          <a:gd name="T40" fmla="*/ 80 w 119"/>
                          <a:gd name="T41" fmla="*/ 624 h 673"/>
                          <a:gd name="T42" fmla="*/ 74 w 119"/>
                          <a:gd name="T43" fmla="*/ 567 h 673"/>
                          <a:gd name="T44" fmla="*/ 64 w 119"/>
                          <a:gd name="T45" fmla="*/ 498 h 673"/>
                          <a:gd name="T46" fmla="*/ 67 w 119"/>
                          <a:gd name="T47" fmla="*/ 476 h 673"/>
                          <a:gd name="T48" fmla="*/ 78 w 119"/>
                          <a:gd name="T49" fmla="*/ 409 h 673"/>
                          <a:gd name="T50" fmla="*/ 103 w 119"/>
                          <a:gd name="T51" fmla="*/ 337 h 673"/>
                          <a:gd name="T52" fmla="*/ 118 w 119"/>
                          <a:gd name="T53" fmla="*/ 255 h 673"/>
                          <a:gd name="T54" fmla="*/ 115 w 119"/>
                          <a:gd name="T55" fmla="*/ 187 h 673"/>
                          <a:gd name="T56" fmla="*/ 111 w 119"/>
                          <a:gd name="T57" fmla="*/ 114 h 673"/>
                          <a:gd name="T58" fmla="*/ 96 w 119"/>
                          <a:gd name="T59" fmla="*/ 71 h 673"/>
                          <a:gd name="T60" fmla="*/ 91 w 119"/>
                          <a:gd name="T61" fmla="*/ 54 h 673"/>
                          <a:gd name="T62" fmla="*/ 96 w 119"/>
                          <a:gd name="T63" fmla="*/ 0 h 673"/>
                          <a:gd name="T64" fmla="*/ 4 w 119"/>
                          <a:gd name="T65" fmla="*/ 0 h 673"/>
                          <a:gd name="T66" fmla="*/ 0 60000 65536"/>
                          <a:gd name="T67" fmla="*/ 0 60000 65536"/>
                          <a:gd name="T68" fmla="*/ 0 60000 65536"/>
                          <a:gd name="T69" fmla="*/ 0 60000 65536"/>
                          <a:gd name="T70" fmla="*/ 0 60000 65536"/>
                          <a:gd name="T71" fmla="*/ 0 60000 65536"/>
                          <a:gd name="T72" fmla="*/ 0 60000 65536"/>
                          <a:gd name="T73" fmla="*/ 0 60000 65536"/>
                          <a:gd name="T74" fmla="*/ 0 60000 65536"/>
                          <a:gd name="T75" fmla="*/ 0 60000 65536"/>
                          <a:gd name="T76" fmla="*/ 0 60000 65536"/>
                          <a:gd name="T77" fmla="*/ 0 60000 65536"/>
                          <a:gd name="T78" fmla="*/ 0 60000 65536"/>
                          <a:gd name="T79" fmla="*/ 0 60000 65536"/>
                          <a:gd name="T80" fmla="*/ 0 60000 65536"/>
                          <a:gd name="T81" fmla="*/ 0 60000 65536"/>
                          <a:gd name="T82" fmla="*/ 0 60000 65536"/>
                          <a:gd name="T83" fmla="*/ 0 60000 65536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w 119"/>
                          <a:gd name="T100" fmla="*/ 0 h 673"/>
                          <a:gd name="T101" fmla="*/ 119 w 119"/>
                          <a:gd name="T102" fmla="*/ 673 h 673"/>
                        </a:gdLst>
                        <a:ahLst/>
                        <a:cxnLst>
                          <a:cxn ang="T66">
                            <a:pos x="T0" y="T1"/>
                          </a:cxn>
                          <a:cxn ang="T67">
                            <a:pos x="T2" y="T3"/>
                          </a:cxn>
                          <a:cxn ang="T68">
                            <a:pos x="T4" y="T5"/>
                          </a:cxn>
                          <a:cxn ang="T69">
                            <a:pos x="T6" y="T7"/>
                          </a:cxn>
                          <a:cxn ang="T70">
                            <a:pos x="T8" y="T9"/>
                          </a:cxn>
                          <a:cxn ang="T71">
                            <a:pos x="T10" y="T11"/>
                          </a:cxn>
                          <a:cxn ang="T72">
                            <a:pos x="T12" y="T13"/>
                          </a:cxn>
                          <a:cxn ang="T73">
                            <a:pos x="T14" y="T15"/>
                          </a:cxn>
                          <a:cxn ang="T74">
                            <a:pos x="T16" y="T17"/>
                          </a:cxn>
                          <a:cxn ang="T75">
                            <a:pos x="T18" y="T19"/>
                          </a:cxn>
                          <a:cxn ang="T76">
                            <a:pos x="T20" y="T21"/>
                          </a:cxn>
                          <a:cxn ang="T77">
                            <a:pos x="T22" y="T23"/>
                          </a:cxn>
                          <a:cxn ang="T78">
                            <a:pos x="T24" y="T25"/>
                          </a:cxn>
                          <a:cxn ang="T79">
                            <a:pos x="T26" y="T27"/>
                          </a:cxn>
                          <a:cxn ang="T80">
                            <a:pos x="T28" y="T29"/>
                          </a:cxn>
                          <a:cxn ang="T81">
                            <a:pos x="T30" y="T31"/>
                          </a:cxn>
                          <a:cxn ang="T82">
                            <a:pos x="T32" y="T33"/>
                          </a:cxn>
                          <a:cxn ang="T83">
                            <a:pos x="T34" y="T35"/>
                          </a:cxn>
                          <a:cxn ang="T84">
                            <a:pos x="T36" y="T37"/>
                          </a:cxn>
                          <a:cxn ang="T85">
                            <a:pos x="T38" y="T39"/>
                          </a:cxn>
                          <a:cxn ang="T86">
                            <a:pos x="T40" y="T41"/>
                          </a:cxn>
                          <a:cxn ang="T87">
                            <a:pos x="T42" y="T43"/>
                          </a:cxn>
                          <a:cxn ang="T88">
                            <a:pos x="T44" y="T45"/>
                          </a:cxn>
                          <a:cxn ang="T89">
                            <a:pos x="T46" y="T47"/>
                          </a:cxn>
                          <a:cxn ang="T90">
                            <a:pos x="T48" y="T49"/>
                          </a:cxn>
                          <a:cxn ang="T91">
                            <a:pos x="T50" y="T51"/>
                          </a:cxn>
                          <a:cxn ang="T92">
                            <a:pos x="T52" y="T53"/>
                          </a:cxn>
                          <a:cxn ang="T93">
                            <a:pos x="T54" y="T55"/>
                          </a:cxn>
                          <a:cxn ang="T94">
                            <a:pos x="T56" y="T57"/>
                          </a:cxn>
                          <a:cxn ang="T95">
                            <a:pos x="T58" y="T59"/>
                          </a:cxn>
                          <a:cxn ang="T96">
                            <a:pos x="T60" y="T61"/>
                          </a:cxn>
                          <a:cxn ang="T97">
                            <a:pos x="T62" y="T63"/>
                          </a:cxn>
                          <a:cxn ang="T98">
                            <a:pos x="T64" y="T65"/>
                          </a:cxn>
                        </a:cxnLst>
                        <a:rect l="T99" t="T100" r="T101" b="T102"/>
                        <a:pathLst>
                          <a:path w="119" h="673">
                            <a:moveTo>
                              <a:pt x="4" y="0"/>
                            </a:moveTo>
                            <a:lnTo>
                              <a:pt x="17" y="17"/>
                            </a:lnTo>
                            <a:lnTo>
                              <a:pt x="32" y="31"/>
                            </a:lnTo>
                            <a:lnTo>
                              <a:pt x="28" y="57"/>
                            </a:lnTo>
                            <a:lnTo>
                              <a:pt x="45" y="103"/>
                            </a:lnTo>
                            <a:lnTo>
                              <a:pt x="58" y="125"/>
                            </a:lnTo>
                            <a:lnTo>
                              <a:pt x="55" y="143"/>
                            </a:lnTo>
                            <a:lnTo>
                              <a:pt x="63" y="155"/>
                            </a:lnTo>
                            <a:lnTo>
                              <a:pt x="64" y="196"/>
                            </a:lnTo>
                            <a:lnTo>
                              <a:pt x="52" y="228"/>
                            </a:lnTo>
                            <a:lnTo>
                              <a:pt x="44" y="259"/>
                            </a:lnTo>
                            <a:lnTo>
                              <a:pt x="44" y="294"/>
                            </a:lnTo>
                            <a:lnTo>
                              <a:pt x="48" y="308"/>
                            </a:lnTo>
                            <a:lnTo>
                              <a:pt x="54" y="344"/>
                            </a:lnTo>
                            <a:lnTo>
                              <a:pt x="25" y="441"/>
                            </a:lnTo>
                            <a:lnTo>
                              <a:pt x="20" y="542"/>
                            </a:lnTo>
                            <a:lnTo>
                              <a:pt x="25" y="613"/>
                            </a:lnTo>
                            <a:lnTo>
                              <a:pt x="0" y="658"/>
                            </a:lnTo>
                            <a:lnTo>
                              <a:pt x="6" y="672"/>
                            </a:lnTo>
                            <a:lnTo>
                              <a:pt x="84" y="670"/>
                            </a:lnTo>
                            <a:lnTo>
                              <a:pt x="80" y="624"/>
                            </a:lnTo>
                            <a:lnTo>
                              <a:pt x="74" y="567"/>
                            </a:lnTo>
                            <a:lnTo>
                              <a:pt x="64" y="498"/>
                            </a:lnTo>
                            <a:lnTo>
                              <a:pt x="67" y="476"/>
                            </a:lnTo>
                            <a:lnTo>
                              <a:pt x="78" y="409"/>
                            </a:lnTo>
                            <a:lnTo>
                              <a:pt x="103" y="337"/>
                            </a:lnTo>
                            <a:lnTo>
                              <a:pt x="118" y="255"/>
                            </a:lnTo>
                            <a:lnTo>
                              <a:pt x="115" y="187"/>
                            </a:lnTo>
                            <a:lnTo>
                              <a:pt x="111" y="114"/>
                            </a:lnTo>
                            <a:lnTo>
                              <a:pt x="96" y="71"/>
                            </a:lnTo>
                            <a:lnTo>
                              <a:pt x="91" y="54"/>
                            </a:lnTo>
                            <a:lnTo>
                              <a:pt x="96" y="0"/>
                            </a:lnTo>
                            <a:lnTo>
                              <a:pt x="4" y="0"/>
                            </a:lnTo>
                          </a:path>
                        </a:pathLst>
                      </a:custGeom>
                      <a:solidFill>
                        <a:srgbClr val="7F5F3F"/>
                      </a:solidFill>
                      <a:ln w="12700" cap="rnd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5197" name="Freeform 5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33" y="2554"/>
                        <a:ext cx="700" cy="704"/>
                      </a:xfrm>
                      <a:custGeom>
                        <a:avLst/>
                        <a:gdLst>
                          <a:gd name="T0" fmla="*/ 45 w 700"/>
                          <a:gd name="T1" fmla="*/ 0 h 704"/>
                          <a:gd name="T2" fmla="*/ 61 w 700"/>
                          <a:gd name="T3" fmla="*/ 55 h 704"/>
                          <a:gd name="T4" fmla="*/ 73 w 700"/>
                          <a:gd name="T5" fmla="*/ 78 h 704"/>
                          <a:gd name="T6" fmla="*/ 75 w 700"/>
                          <a:gd name="T7" fmla="*/ 125 h 704"/>
                          <a:gd name="T8" fmla="*/ 93 w 700"/>
                          <a:gd name="T9" fmla="*/ 225 h 704"/>
                          <a:gd name="T10" fmla="*/ 87 w 700"/>
                          <a:gd name="T11" fmla="*/ 278 h 704"/>
                          <a:gd name="T12" fmla="*/ 68 w 700"/>
                          <a:gd name="T13" fmla="*/ 335 h 704"/>
                          <a:gd name="T14" fmla="*/ 86 w 700"/>
                          <a:gd name="T15" fmla="*/ 361 h 704"/>
                          <a:gd name="T16" fmla="*/ 92 w 700"/>
                          <a:gd name="T17" fmla="*/ 392 h 704"/>
                          <a:gd name="T18" fmla="*/ 95 w 700"/>
                          <a:gd name="T19" fmla="*/ 440 h 704"/>
                          <a:gd name="T20" fmla="*/ 80 w 700"/>
                          <a:gd name="T21" fmla="*/ 471 h 704"/>
                          <a:gd name="T22" fmla="*/ 52 w 700"/>
                          <a:gd name="T23" fmla="*/ 508 h 704"/>
                          <a:gd name="T24" fmla="*/ 54 w 700"/>
                          <a:gd name="T25" fmla="*/ 608 h 704"/>
                          <a:gd name="T26" fmla="*/ 0 w 700"/>
                          <a:gd name="T27" fmla="*/ 665 h 704"/>
                          <a:gd name="T28" fmla="*/ 1 w 700"/>
                          <a:gd name="T29" fmla="*/ 680 h 704"/>
                          <a:gd name="T30" fmla="*/ 83 w 700"/>
                          <a:gd name="T31" fmla="*/ 686 h 704"/>
                          <a:gd name="T32" fmla="*/ 159 w 700"/>
                          <a:gd name="T33" fmla="*/ 697 h 704"/>
                          <a:gd name="T34" fmla="*/ 352 w 700"/>
                          <a:gd name="T35" fmla="*/ 700 h 704"/>
                          <a:gd name="T36" fmla="*/ 541 w 700"/>
                          <a:gd name="T37" fmla="*/ 701 h 704"/>
                          <a:gd name="T38" fmla="*/ 692 w 700"/>
                          <a:gd name="T39" fmla="*/ 703 h 704"/>
                          <a:gd name="T40" fmla="*/ 690 w 700"/>
                          <a:gd name="T41" fmla="*/ 630 h 704"/>
                          <a:gd name="T42" fmla="*/ 699 w 700"/>
                          <a:gd name="T43" fmla="*/ 481 h 704"/>
                          <a:gd name="T44" fmla="*/ 668 w 700"/>
                          <a:gd name="T45" fmla="*/ 442 h 704"/>
                          <a:gd name="T46" fmla="*/ 627 w 700"/>
                          <a:gd name="T47" fmla="*/ 390 h 704"/>
                          <a:gd name="T48" fmla="*/ 624 w 700"/>
                          <a:gd name="T49" fmla="*/ 364 h 704"/>
                          <a:gd name="T50" fmla="*/ 629 w 700"/>
                          <a:gd name="T51" fmla="*/ 315 h 704"/>
                          <a:gd name="T52" fmla="*/ 651 w 700"/>
                          <a:gd name="T53" fmla="*/ 221 h 704"/>
                          <a:gd name="T54" fmla="*/ 636 w 700"/>
                          <a:gd name="T55" fmla="*/ 185 h 704"/>
                          <a:gd name="T56" fmla="*/ 655 w 700"/>
                          <a:gd name="T57" fmla="*/ 130 h 704"/>
                          <a:gd name="T58" fmla="*/ 680 w 700"/>
                          <a:gd name="T59" fmla="*/ 101 h 704"/>
                          <a:gd name="T60" fmla="*/ 660 w 700"/>
                          <a:gd name="T61" fmla="*/ 0 h 704"/>
                          <a:gd name="T62" fmla="*/ 45 w 700"/>
                          <a:gd name="T63" fmla="*/ 0 h 704"/>
                          <a:gd name="T64" fmla="*/ 0 60000 65536"/>
                          <a:gd name="T65" fmla="*/ 0 60000 65536"/>
                          <a:gd name="T66" fmla="*/ 0 60000 65536"/>
                          <a:gd name="T67" fmla="*/ 0 60000 65536"/>
                          <a:gd name="T68" fmla="*/ 0 60000 65536"/>
                          <a:gd name="T69" fmla="*/ 0 60000 65536"/>
                          <a:gd name="T70" fmla="*/ 0 60000 65536"/>
                          <a:gd name="T71" fmla="*/ 0 60000 65536"/>
                          <a:gd name="T72" fmla="*/ 0 60000 65536"/>
                          <a:gd name="T73" fmla="*/ 0 60000 65536"/>
                          <a:gd name="T74" fmla="*/ 0 60000 65536"/>
                          <a:gd name="T75" fmla="*/ 0 60000 65536"/>
                          <a:gd name="T76" fmla="*/ 0 60000 65536"/>
                          <a:gd name="T77" fmla="*/ 0 60000 65536"/>
                          <a:gd name="T78" fmla="*/ 0 60000 65536"/>
                          <a:gd name="T79" fmla="*/ 0 60000 65536"/>
                          <a:gd name="T80" fmla="*/ 0 60000 65536"/>
                          <a:gd name="T81" fmla="*/ 0 60000 65536"/>
                          <a:gd name="T82" fmla="*/ 0 60000 65536"/>
                          <a:gd name="T83" fmla="*/ 0 60000 65536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w 700"/>
                          <a:gd name="T97" fmla="*/ 0 h 704"/>
                          <a:gd name="T98" fmla="*/ 700 w 700"/>
                          <a:gd name="T99" fmla="*/ 704 h 704"/>
                        </a:gdLst>
                        <a:ahLst/>
                        <a:cxnLst>
                          <a:cxn ang="T64">
                            <a:pos x="T0" y="T1"/>
                          </a:cxn>
                          <a:cxn ang="T65">
                            <a:pos x="T2" y="T3"/>
                          </a:cxn>
                          <a:cxn ang="T66">
                            <a:pos x="T4" y="T5"/>
                          </a:cxn>
                          <a:cxn ang="T67">
                            <a:pos x="T6" y="T7"/>
                          </a:cxn>
                          <a:cxn ang="T68">
                            <a:pos x="T8" y="T9"/>
                          </a:cxn>
                          <a:cxn ang="T69">
                            <a:pos x="T10" y="T11"/>
                          </a:cxn>
                          <a:cxn ang="T70">
                            <a:pos x="T12" y="T13"/>
                          </a:cxn>
                          <a:cxn ang="T71">
                            <a:pos x="T14" y="T15"/>
                          </a:cxn>
                          <a:cxn ang="T72">
                            <a:pos x="T16" y="T17"/>
                          </a:cxn>
                          <a:cxn ang="T73">
                            <a:pos x="T18" y="T19"/>
                          </a:cxn>
                          <a:cxn ang="T74">
                            <a:pos x="T20" y="T21"/>
                          </a:cxn>
                          <a:cxn ang="T75">
                            <a:pos x="T22" y="T23"/>
                          </a:cxn>
                          <a:cxn ang="T76">
                            <a:pos x="T24" y="T25"/>
                          </a:cxn>
                          <a:cxn ang="T77">
                            <a:pos x="T26" y="T27"/>
                          </a:cxn>
                          <a:cxn ang="T78">
                            <a:pos x="T28" y="T29"/>
                          </a:cxn>
                          <a:cxn ang="T79">
                            <a:pos x="T30" y="T31"/>
                          </a:cxn>
                          <a:cxn ang="T80">
                            <a:pos x="T32" y="T33"/>
                          </a:cxn>
                          <a:cxn ang="T81">
                            <a:pos x="T34" y="T35"/>
                          </a:cxn>
                          <a:cxn ang="T82">
                            <a:pos x="T36" y="T37"/>
                          </a:cxn>
                          <a:cxn ang="T83">
                            <a:pos x="T38" y="T39"/>
                          </a:cxn>
                          <a:cxn ang="T84">
                            <a:pos x="T40" y="T41"/>
                          </a:cxn>
                          <a:cxn ang="T85">
                            <a:pos x="T42" y="T43"/>
                          </a:cxn>
                          <a:cxn ang="T86">
                            <a:pos x="T44" y="T45"/>
                          </a:cxn>
                          <a:cxn ang="T87">
                            <a:pos x="T46" y="T47"/>
                          </a:cxn>
                          <a:cxn ang="T88">
                            <a:pos x="T48" y="T49"/>
                          </a:cxn>
                          <a:cxn ang="T89">
                            <a:pos x="T50" y="T51"/>
                          </a:cxn>
                          <a:cxn ang="T90">
                            <a:pos x="T52" y="T53"/>
                          </a:cxn>
                          <a:cxn ang="T91">
                            <a:pos x="T54" y="T55"/>
                          </a:cxn>
                          <a:cxn ang="T92">
                            <a:pos x="T56" y="T57"/>
                          </a:cxn>
                          <a:cxn ang="T93">
                            <a:pos x="T58" y="T59"/>
                          </a:cxn>
                          <a:cxn ang="T94">
                            <a:pos x="T60" y="T61"/>
                          </a:cxn>
                          <a:cxn ang="T95">
                            <a:pos x="T62" y="T63"/>
                          </a:cxn>
                        </a:cxnLst>
                        <a:rect l="T96" t="T97" r="T98" b="T99"/>
                        <a:pathLst>
                          <a:path w="700" h="704">
                            <a:moveTo>
                              <a:pt x="45" y="0"/>
                            </a:moveTo>
                            <a:lnTo>
                              <a:pt x="61" y="55"/>
                            </a:lnTo>
                            <a:lnTo>
                              <a:pt x="73" y="78"/>
                            </a:lnTo>
                            <a:lnTo>
                              <a:pt x="75" y="125"/>
                            </a:lnTo>
                            <a:lnTo>
                              <a:pt x="93" y="225"/>
                            </a:lnTo>
                            <a:lnTo>
                              <a:pt x="87" y="278"/>
                            </a:lnTo>
                            <a:lnTo>
                              <a:pt x="68" y="335"/>
                            </a:lnTo>
                            <a:lnTo>
                              <a:pt x="86" y="361"/>
                            </a:lnTo>
                            <a:lnTo>
                              <a:pt x="92" y="392"/>
                            </a:lnTo>
                            <a:lnTo>
                              <a:pt x="95" y="440"/>
                            </a:lnTo>
                            <a:lnTo>
                              <a:pt x="80" y="471"/>
                            </a:lnTo>
                            <a:lnTo>
                              <a:pt x="52" y="508"/>
                            </a:lnTo>
                            <a:lnTo>
                              <a:pt x="54" y="608"/>
                            </a:lnTo>
                            <a:lnTo>
                              <a:pt x="0" y="665"/>
                            </a:lnTo>
                            <a:lnTo>
                              <a:pt x="1" y="680"/>
                            </a:lnTo>
                            <a:lnTo>
                              <a:pt x="83" y="686"/>
                            </a:lnTo>
                            <a:lnTo>
                              <a:pt x="159" y="697"/>
                            </a:lnTo>
                            <a:lnTo>
                              <a:pt x="352" y="700"/>
                            </a:lnTo>
                            <a:lnTo>
                              <a:pt x="541" y="701"/>
                            </a:lnTo>
                            <a:lnTo>
                              <a:pt x="692" y="703"/>
                            </a:lnTo>
                            <a:lnTo>
                              <a:pt x="690" y="630"/>
                            </a:lnTo>
                            <a:lnTo>
                              <a:pt x="699" y="481"/>
                            </a:lnTo>
                            <a:lnTo>
                              <a:pt x="668" y="442"/>
                            </a:lnTo>
                            <a:lnTo>
                              <a:pt x="627" y="390"/>
                            </a:lnTo>
                            <a:lnTo>
                              <a:pt x="624" y="364"/>
                            </a:lnTo>
                            <a:lnTo>
                              <a:pt x="629" y="315"/>
                            </a:lnTo>
                            <a:lnTo>
                              <a:pt x="651" y="221"/>
                            </a:lnTo>
                            <a:lnTo>
                              <a:pt x="636" y="185"/>
                            </a:lnTo>
                            <a:lnTo>
                              <a:pt x="655" y="130"/>
                            </a:lnTo>
                            <a:lnTo>
                              <a:pt x="680" y="101"/>
                            </a:lnTo>
                            <a:lnTo>
                              <a:pt x="660" y="0"/>
                            </a:lnTo>
                            <a:lnTo>
                              <a:pt x="45" y="0"/>
                            </a:lnTo>
                          </a:path>
                        </a:pathLst>
                      </a:custGeom>
                      <a:solidFill>
                        <a:srgbClr val="BF7F3F"/>
                      </a:solidFill>
                      <a:ln w="12700" cap="rnd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5194" name="Freeform 56"/>
                    <p:cNvSpPr>
                      <a:spLocks/>
                    </p:cNvSpPr>
                    <p:nvPr/>
                  </p:nvSpPr>
                  <p:spPr bwMode="auto">
                    <a:xfrm>
                      <a:off x="599" y="2547"/>
                      <a:ext cx="1194" cy="131"/>
                    </a:xfrm>
                    <a:custGeom>
                      <a:avLst/>
                      <a:gdLst>
                        <a:gd name="T0" fmla="*/ 0 w 1194"/>
                        <a:gd name="T1" fmla="*/ 3 h 131"/>
                        <a:gd name="T2" fmla="*/ 26 w 1194"/>
                        <a:gd name="T3" fmla="*/ 40 h 131"/>
                        <a:gd name="T4" fmla="*/ 45 w 1194"/>
                        <a:gd name="T5" fmla="*/ 48 h 131"/>
                        <a:gd name="T6" fmla="*/ 58 w 1194"/>
                        <a:gd name="T7" fmla="*/ 67 h 131"/>
                        <a:gd name="T8" fmla="*/ 66 w 1194"/>
                        <a:gd name="T9" fmla="*/ 79 h 131"/>
                        <a:gd name="T10" fmla="*/ 115 w 1194"/>
                        <a:gd name="T11" fmla="*/ 70 h 131"/>
                        <a:gd name="T12" fmla="*/ 151 w 1194"/>
                        <a:gd name="T13" fmla="*/ 55 h 131"/>
                        <a:gd name="T14" fmla="*/ 183 w 1194"/>
                        <a:gd name="T15" fmla="*/ 61 h 131"/>
                        <a:gd name="T16" fmla="*/ 202 w 1194"/>
                        <a:gd name="T17" fmla="*/ 121 h 131"/>
                        <a:gd name="T18" fmla="*/ 285 w 1194"/>
                        <a:gd name="T19" fmla="*/ 85 h 131"/>
                        <a:gd name="T20" fmla="*/ 359 w 1194"/>
                        <a:gd name="T21" fmla="*/ 60 h 131"/>
                        <a:gd name="T22" fmla="*/ 366 w 1194"/>
                        <a:gd name="T23" fmla="*/ 65 h 131"/>
                        <a:gd name="T24" fmla="*/ 404 w 1194"/>
                        <a:gd name="T25" fmla="*/ 67 h 131"/>
                        <a:gd name="T26" fmla="*/ 419 w 1194"/>
                        <a:gd name="T27" fmla="*/ 95 h 131"/>
                        <a:gd name="T28" fmla="*/ 451 w 1194"/>
                        <a:gd name="T29" fmla="*/ 90 h 131"/>
                        <a:gd name="T30" fmla="*/ 469 w 1194"/>
                        <a:gd name="T31" fmla="*/ 130 h 131"/>
                        <a:gd name="T32" fmla="*/ 523 w 1194"/>
                        <a:gd name="T33" fmla="*/ 105 h 131"/>
                        <a:gd name="T34" fmla="*/ 578 w 1194"/>
                        <a:gd name="T35" fmla="*/ 93 h 131"/>
                        <a:gd name="T36" fmla="*/ 614 w 1194"/>
                        <a:gd name="T37" fmla="*/ 63 h 131"/>
                        <a:gd name="T38" fmla="*/ 640 w 1194"/>
                        <a:gd name="T39" fmla="*/ 72 h 131"/>
                        <a:gd name="T40" fmla="*/ 663 w 1194"/>
                        <a:gd name="T41" fmla="*/ 106 h 131"/>
                        <a:gd name="T42" fmla="*/ 709 w 1194"/>
                        <a:gd name="T43" fmla="*/ 80 h 131"/>
                        <a:gd name="T44" fmla="*/ 742 w 1194"/>
                        <a:gd name="T45" fmla="*/ 94 h 131"/>
                        <a:gd name="T46" fmla="*/ 800 w 1194"/>
                        <a:gd name="T47" fmla="*/ 64 h 131"/>
                        <a:gd name="T48" fmla="*/ 815 w 1194"/>
                        <a:gd name="T49" fmla="*/ 72 h 131"/>
                        <a:gd name="T50" fmla="*/ 834 w 1194"/>
                        <a:gd name="T51" fmla="*/ 75 h 131"/>
                        <a:gd name="T52" fmla="*/ 853 w 1194"/>
                        <a:gd name="T53" fmla="*/ 120 h 131"/>
                        <a:gd name="T54" fmla="*/ 882 w 1194"/>
                        <a:gd name="T55" fmla="*/ 95 h 131"/>
                        <a:gd name="T56" fmla="*/ 925 w 1194"/>
                        <a:gd name="T57" fmla="*/ 70 h 131"/>
                        <a:gd name="T58" fmla="*/ 946 w 1194"/>
                        <a:gd name="T59" fmla="*/ 82 h 131"/>
                        <a:gd name="T60" fmla="*/ 989 w 1194"/>
                        <a:gd name="T61" fmla="*/ 60 h 131"/>
                        <a:gd name="T62" fmla="*/ 1022 w 1194"/>
                        <a:gd name="T63" fmla="*/ 64 h 131"/>
                        <a:gd name="T64" fmla="*/ 1036 w 1194"/>
                        <a:gd name="T65" fmla="*/ 74 h 131"/>
                        <a:gd name="T66" fmla="*/ 1043 w 1194"/>
                        <a:gd name="T67" fmla="*/ 93 h 131"/>
                        <a:gd name="T68" fmla="*/ 1056 w 1194"/>
                        <a:gd name="T69" fmla="*/ 71 h 131"/>
                        <a:gd name="T70" fmla="*/ 1060 w 1194"/>
                        <a:gd name="T71" fmla="*/ 63 h 131"/>
                        <a:gd name="T72" fmla="*/ 1105 w 1194"/>
                        <a:gd name="T73" fmla="*/ 56 h 131"/>
                        <a:gd name="T74" fmla="*/ 1172 w 1194"/>
                        <a:gd name="T75" fmla="*/ 52 h 131"/>
                        <a:gd name="T76" fmla="*/ 1193 w 1194"/>
                        <a:gd name="T77" fmla="*/ 0 h 131"/>
                        <a:gd name="T78" fmla="*/ 0 w 1194"/>
                        <a:gd name="T79" fmla="*/ 3 h 131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w 1194"/>
                        <a:gd name="T121" fmla="*/ 0 h 131"/>
                        <a:gd name="T122" fmla="*/ 1194 w 1194"/>
                        <a:gd name="T123" fmla="*/ 131 h 131"/>
                      </a:gdLst>
                      <a:ahLst/>
                      <a:cxnLst>
                        <a:cxn ang="T80">
                          <a:pos x="T0" y="T1"/>
                        </a:cxn>
                        <a:cxn ang="T81">
                          <a:pos x="T2" y="T3"/>
                        </a:cxn>
                        <a:cxn ang="T82">
                          <a:pos x="T4" y="T5"/>
                        </a:cxn>
                        <a:cxn ang="T83">
                          <a:pos x="T6" y="T7"/>
                        </a:cxn>
                        <a:cxn ang="T84">
                          <a:pos x="T8" y="T9"/>
                        </a:cxn>
                        <a:cxn ang="T85">
                          <a:pos x="T10" y="T11"/>
                        </a:cxn>
                        <a:cxn ang="T86">
                          <a:pos x="T12" y="T13"/>
                        </a:cxn>
                        <a:cxn ang="T87">
                          <a:pos x="T14" y="T15"/>
                        </a:cxn>
                        <a:cxn ang="T88">
                          <a:pos x="T16" y="T17"/>
                        </a:cxn>
                        <a:cxn ang="T89">
                          <a:pos x="T18" y="T19"/>
                        </a:cxn>
                        <a:cxn ang="T90">
                          <a:pos x="T20" y="T21"/>
                        </a:cxn>
                        <a:cxn ang="T91">
                          <a:pos x="T22" y="T23"/>
                        </a:cxn>
                        <a:cxn ang="T92">
                          <a:pos x="T24" y="T25"/>
                        </a:cxn>
                        <a:cxn ang="T93">
                          <a:pos x="T26" y="T27"/>
                        </a:cxn>
                        <a:cxn ang="T94">
                          <a:pos x="T28" y="T29"/>
                        </a:cxn>
                        <a:cxn ang="T95">
                          <a:pos x="T30" y="T31"/>
                        </a:cxn>
                        <a:cxn ang="T96">
                          <a:pos x="T32" y="T33"/>
                        </a:cxn>
                        <a:cxn ang="T97">
                          <a:pos x="T34" y="T35"/>
                        </a:cxn>
                        <a:cxn ang="T98">
                          <a:pos x="T36" y="T37"/>
                        </a:cxn>
                        <a:cxn ang="T99">
                          <a:pos x="T38" y="T39"/>
                        </a:cxn>
                        <a:cxn ang="T100">
                          <a:pos x="T40" y="T41"/>
                        </a:cxn>
                        <a:cxn ang="T101">
                          <a:pos x="T42" y="T43"/>
                        </a:cxn>
                        <a:cxn ang="T102">
                          <a:pos x="T44" y="T45"/>
                        </a:cxn>
                        <a:cxn ang="T103">
                          <a:pos x="T46" y="T47"/>
                        </a:cxn>
                        <a:cxn ang="T104">
                          <a:pos x="T48" y="T49"/>
                        </a:cxn>
                        <a:cxn ang="T105">
                          <a:pos x="T50" y="T51"/>
                        </a:cxn>
                        <a:cxn ang="T106">
                          <a:pos x="T52" y="T53"/>
                        </a:cxn>
                        <a:cxn ang="T107">
                          <a:pos x="T54" y="T55"/>
                        </a:cxn>
                        <a:cxn ang="T108">
                          <a:pos x="T56" y="T57"/>
                        </a:cxn>
                        <a:cxn ang="T109">
                          <a:pos x="T58" y="T59"/>
                        </a:cxn>
                        <a:cxn ang="T110">
                          <a:pos x="T60" y="T61"/>
                        </a:cxn>
                        <a:cxn ang="T111">
                          <a:pos x="T62" y="T63"/>
                        </a:cxn>
                        <a:cxn ang="T112">
                          <a:pos x="T64" y="T65"/>
                        </a:cxn>
                        <a:cxn ang="T113">
                          <a:pos x="T66" y="T67"/>
                        </a:cxn>
                        <a:cxn ang="T114">
                          <a:pos x="T68" y="T69"/>
                        </a:cxn>
                        <a:cxn ang="T115">
                          <a:pos x="T70" y="T71"/>
                        </a:cxn>
                        <a:cxn ang="T116">
                          <a:pos x="T72" y="T73"/>
                        </a:cxn>
                        <a:cxn ang="T117">
                          <a:pos x="T74" y="T75"/>
                        </a:cxn>
                        <a:cxn ang="T118">
                          <a:pos x="T76" y="T77"/>
                        </a:cxn>
                        <a:cxn ang="T119">
                          <a:pos x="T78" y="T79"/>
                        </a:cxn>
                      </a:cxnLst>
                      <a:rect l="T120" t="T121" r="T122" b="T123"/>
                      <a:pathLst>
                        <a:path w="1194" h="131">
                          <a:moveTo>
                            <a:pt x="0" y="3"/>
                          </a:moveTo>
                          <a:lnTo>
                            <a:pt x="26" y="40"/>
                          </a:lnTo>
                          <a:lnTo>
                            <a:pt x="45" y="48"/>
                          </a:lnTo>
                          <a:lnTo>
                            <a:pt x="58" y="67"/>
                          </a:lnTo>
                          <a:lnTo>
                            <a:pt x="66" y="79"/>
                          </a:lnTo>
                          <a:lnTo>
                            <a:pt x="115" y="70"/>
                          </a:lnTo>
                          <a:lnTo>
                            <a:pt x="151" y="55"/>
                          </a:lnTo>
                          <a:lnTo>
                            <a:pt x="183" y="61"/>
                          </a:lnTo>
                          <a:lnTo>
                            <a:pt x="202" y="121"/>
                          </a:lnTo>
                          <a:lnTo>
                            <a:pt x="285" y="85"/>
                          </a:lnTo>
                          <a:lnTo>
                            <a:pt x="359" y="60"/>
                          </a:lnTo>
                          <a:lnTo>
                            <a:pt x="366" y="65"/>
                          </a:lnTo>
                          <a:lnTo>
                            <a:pt x="404" y="67"/>
                          </a:lnTo>
                          <a:lnTo>
                            <a:pt x="419" y="95"/>
                          </a:lnTo>
                          <a:lnTo>
                            <a:pt x="451" y="90"/>
                          </a:lnTo>
                          <a:lnTo>
                            <a:pt x="469" y="130"/>
                          </a:lnTo>
                          <a:lnTo>
                            <a:pt x="523" y="105"/>
                          </a:lnTo>
                          <a:lnTo>
                            <a:pt x="578" y="93"/>
                          </a:lnTo>
                          <a:lnTo>
                            <a:pt x="614" y="63"/>
                          </a:lnTo>
                          <a:lnTo>
                            <a:pt x="640" y="72"/>
                          </a:lnTo>
                          <a:lnTo>
                            <a:pt x="663" y="106"/>
                          </a:lnTo>
                          <a:lnTo>
                            <a:pt x="709" y="80"/>
                          </a:lnTo>
                          <a:lnTo>
                            <a:pt x="742" y="94"/>
                          </a:lnTo>
                          <a:lnTo>
                            <a:pt x="800" y="64"/>
                          </a:lnTo>
                          <a:lnTo>
                            <a:pt x="815" y="72"/>
                          </a:lnTo>
                          <a:lnTo>
                            <a:pt x="834" y="75"/>
                          </a:lnTo>
                          <a:lnTo>
                            <a:pt x="853" y="120"/>
                          </a:lnTo>
                          <a:lnTo>
                            <a:pt x="882" y="95"/>
                          </a:lnTo>
                          <a:lnTo>
                            <a:pt x="925" y="70"/>
                          </a:lnTo>
                          <a:lnTo>
                            <a:pt x="946" y="82"/>
                          </a:lnTo>
                          <a:lnTo>
                            <a:pt x="989" y="60"/>
                          </a:lnTo>
                          <a:lnTo>
                            <a:pt x="1022" y="64"/>
                          </a:lnTo>
                          <a:lnTo>
                            <a:pt x="1036" y="74"/>
                          </a:lnTo>
                          <a:lnTo>
                            <a:pt x="1043" y="93"/>
                          </a:lnTo>
                          <a:lnTo>
                            <a:pt x="1056" y="71"/>
                          </a:lnTo>
                          <a:lnTo>
                            <a:pt x="1060" y="63"/>
                          </a:lnTo>
                          <a:lnTo>
                            <a:pt x="1105" y="56"/>
                          </a:lnTo>
                          <a:lnTo>
                            <a:pt x="1172" y="52"/>
                          </a:lnTo>
                          <a:lnTo>
                            <a:pt x="1193" y="0"/>
                          </a:lnTo>
                          <a:lnTo>
                            <a:pt x="0" y="3"/>
                          </a:lnTo>
                        </a:path>
                      </a:pathLst>
                    </a:custGeom>
                    <a:solidFill>
                      <a:srgbClr val="3F1F00"/>
                    </a:solidFill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1" name="Group 57"/>
                  <p:cNvGrpSpPr>
                    <a:grpSpLocks/>
                  </p:cNvGrpSpPr>
                  <p:nvPr/>
                </p:nvGrpSpPr>
                <p:grpSpPr bwMode="auto">
                  <a:xfrm>
                    <a:off x="683" y="2573"/>
                    <a:ext cx="1099" cy="682"/>
                    <a:chOff x="683" y="2573"/>
                    <a:chExt cx="1099" cy="682"/>
                  </a:xfrm>
                </p:grpSpPr>
                <p:sp>
                  <p:nvSpPr>
                    <p:cNvPr id="5185" name="Freeform 58"/>
                    <p:cNvSpPr>
                      <a:spLocks/>
                    </p:cNvSpPr>
                    <p:nvPr/>
                  </p:nvSpPr>
                  <p:spPr bwMode="auto">
                    <a:xfrm>
                      <a:off x="683" y="2576"/>
                      <a:ext cx="10" cy="47"/>
                    </a:xfrm>
                    <a:custGeom>
                      <a:avLst/>
                      <a:gdLst>
                        <a:gd name="T0" fmla="*/ 5 w 10"/>
                        <a:gd name="T1" fmla="*/ 46 h 47"/>
                        <a:gd name="T2" fmla="*/ 0 w 10"/>
                        <a:gd name="T3" fmla="*/ 33 h 47"/>
                        <a:gd name="T4" fmla="*/ 9 w 10"/>
                        <a:gd name="T5" fmla="*/ 0 h 47"/>
                        <a:gd name="T6" fmla="*/ 0 60000 65536"/>
                        <a:gd name="T7" fmla="*/ 0 60000 65536"/>
                        <a:gd name="T8" fmla="*/ 0 60000 65536"/>
                        <a:gd name="T9" fmla="*/ 0 w 10"/>
                        <a:gd name="T10" fmla="*/ 0 h 47"/>
                        <a:gd name="T11" fmla="*/ 10 w 10"/>
                        <a:gd name="T12" fmla="*/ 47 h 47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10" h="47">
                          <a:moveTo>
                            <a:pt x="5" y="46"/>
                          </a:moveTo>
                          <a:lnTo>
                            <a:pt x="0" y="33"/>
                          </a:lnTo>
                          <a:lnTo>
                            <a:pt x="9" y="0"/>
                          </a:lnTo>
                        </a:path>
                      </a:pathLst>
                    </a:custGeom>
                    <a:noFill/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86" name="Freeform 59"/>
                    <p:cNvSpPr>
                      <a:spLocks/>
                    </p:cNvSpPr>
                    <p:nvPr/>
                  </p:nvSpPr>
                  <p:spPr bwMode="auto">
                    <a:xfrm>
                      <a:off x="751" y="2573"/>
                      <a:ext cx="99" cy="652"/>
                    </a:xfrm>
                    <a:custGeom>
                      <a:avLst/>
                      <a:gdLst>
                        <a:gd name="T0" fmla="*/ 85 w 99"/>
                        <a:gd name="T1" fmla="*/ 0 h 652"/>
                        <a:gd name="T2" fmla="*/ 95 w 99"/>
                        <a:gd name="T3" fmla="*/ 75 h 652"/>
                        <a:gd name="T4" fmla="*/ 98 w 99"/>
                        <a:gd name="T5" fmla="*/ 194 h 652"/>
                        <a:gd name="T6" fmla="*/ 92 w 99"/>
                        <a:gd name="T7" fmla="*/ 239 h 652"/>
                        <a:gd name="T8" fmla="*/ 57 w 99"/>
                        <a:gd name="T9" fmla="*/ 288 h 652"/>
                        <a:gd name="T10" fmla="*/ 60 w 99"/>
                        <a:gd name="T11" fmla="*/ 324 h 652"/>
                        <a:gd name="T12" fmla="*/ 76 w 99"/>
                        <a:gd name="T13" fmla="*/ 411 h 652"/>
                        <a:gd name="T14" fmla="*/ 32 w 99"/>
                        <a:gd name="T15" fmla="*/ 510 h 652"/>
                        <a:gd name="T16" fmla="*/ 25 w 99"/>
                        <a:gd name="T17" fmla="*/ 574 h 652"/>
                        <a:gd name="T18" fmla="*/ 0 w 99"/>
                        <a:gd name="T19" fmla="*/ 651 h 652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w 99"/>
                        <a:gd name="T31" fmla="*/ 0 h 652"/>
                        <a:gd name="T32" fmla="*/ 99 w 99"/>
                        <a:gd name="T33" fmla="*/ 652 h 652"/>
                      </a:gdLst>
                      <a:ahLst/>
                      <a:cxnLst>
                        <a:cxn ang="T20">
                          <a:pos x="T0" y="T1"/>
                        </a:cxn>
                        <a:cxn ang="T21">
                          <a:pos x="T2" y="T3"/>
                        </a:cxn>
                        <a:cxn ang="T22">
                          <a:pos x="T4" y="T5"/>
                        </a:cxn>
                        <a:cxn ang="T23">
                          <a:pos x="T6" y="T7"/>
                        </a:cxn>
                        <a:cxn ang="T24">
                          <a:pos x="T8" y="T9"/>
                        </a:cxn>
                        <a:cxn ang="T25">
                          <a:pos x="T10" y="T11"/>
                        </a:cxn>
                        <a:cxn ang="T26">
                          <a:pos x="T12" y="T13"/>
                        </a:cxn>
                        <a:cxn ang="T27">
                          <a:pos x="T14" y="T15"/>
                        </a:cxn>
                        <a:cxn ang="T28">
                          <a:pos x="T16" y="T17"/>
                        </a:cxn>
                        <a:cxn ang="T29">
                          <a:pos x="T18" y="T19"/>
                        </a:cxn>
                      </a:cxnLst>
                      <a:rect l="T30" t="T31" r="T32" b="T33"/>
                      <a:pathLst>
                        <a:path w="99" h="652">
                          <a:moveTo>
                            <a:pt x="85" y="0"/>
                          </a:moveTo>
                          <a:lnTo>
                            <a:pt x="95" y="75"/>
                          </a:lnTo>
                          <a:lnTo>
                            <a:pt x="98" y="194"/>
                          </a:lnTo>
                          <a:lnTo>
                            <a:pt x="92" y="239"/>
                          </a:lnTo>
                          <a:lnTo>
                            <a:pt x="57" y="288"/>
                          </a:lnTo>
                          <a:lnTo>
                            <a:pt x="60" y="324"/>
                          </a:lnTo>
                          <a:lnTo>
                            <a:pt x="76" y="411"/>
                          </a:lnTo>
                          <a:lnTo>
                            <a:pt x="32" y="510"/>
                          </a:lnTo>
                          <a:lnTo>
                            <a:pt x="25" y="574"/>
                          </a:lnTo>
                          <a:lnTo>
                            <a:pt x="0" y="651"/>
                          </a:lnTo>
                        </a:path>
                      </a:pathLst>
                    </a:custGeom>
                    <a:noFill/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87" name="Freeform 60"/>
                    <p:cNvSpPr>
                      <a:spLocks/>
                    </p:cNvSpPr>
                    <p:nvPr/>
                  </p:nvSpPr>
                  <p:spPr bwMode="auto">
                    <a:xfrm>
                      <a:off x="1037" y="2573"/>
                      <a:ext cx="61" cy="677"/>
                    </a:xfrm>
                    <a:custGeom>
                      <a:avLst/>
                      <a:gdLst>
                        <a:gd name="T0" fmla="*/ 47 w 61"/>
                        <a:gd name="T1" fmla="*/ 0 h 677"/>
                        <a:gd name="T2" fmla="*/ 38 w 61"/>
                        <a:gd name="T3" fmla="*/ 64 h 677"/>
                        <a:gd name="T4" fmla="*/ 0 w 61"/>
                        <a:gd name="T5" fmla="*/ 221 h 677"/>
                        <a:gd name="T6" fmla="*/ 38 w 61"/>
                        <a:gd name="T7" fmla="*/ 349 h 677"/>
                        <a:gd name="T8" fmla="*/ 25 w 61"/>
                        <a:gd name="T9" fmla="*/ 410 h 677"/>
                        <a:gd name="T10" fmla="*/ 16 w 61"/>
                        <a:gd name="T11" fmla="*/ 460 h 677"/>
                        <a:gd name="T12" fmla="*/ 60 w 61"/>
                        <a:gd name="T13" fmla="*/ 543 h 677"/>
                        <a:gd name="T14" fmla="*/ 22 w 61"/>
                        <a:gd name="T15" fmla="*/ 676 h 677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61"/>
                        <a:gd name="T25" fmla="*/ 0 h 677"/>
                        <a:gd name="T26" fmla="*/ 61 w 61"/>
                        <a:gd name="T27" fmla="*/ 677 h 677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61" h="677">
                          <a:moveTo>
                            <a:pt x="47" y="0"/>
                          </a:moveTo>
                          <a:lnTo>
                            <a:pt x="38" y="64"/>
                          </a:lnTo>
                          <a:lnTo>
                            <a:pt x="0" y="221"/>
                          </a:lnTo>
                          <a:lnTo>
                            <a:pt x="38" y="349"/>
                          </a:lnTo>
                          <a:lnTo>
                            <a:pt x="25" y="410"/>
                          </a:lnTo>
                          <a:lnTo>
                            <a:pt x="16" y="460"/>
                          </a:lnTo>
                          <a:lnTo>
                            <a:pt x="60" y="543"/>
                          </a:lnTo>
                          <a:lnTo>
                            <a:pt x="22" y="676"/>
                          </a:lnTo>
                        </a:path>
                      </a:pathLst>
                    </a:custGeom>
                    <a:noFill/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88" name="Freeform 61"/>
                    <p:cNvSpPr>
                      <a:spLocks/>
                    </p:cNvSpPr>
                    <p:nvPr/>
                  </p:nvSpPr>
                  <p:spPr bwMode="auto">
                    <a:xfrm>
                      <a:off x="1218" y="2730"/>
                      <a:ext cx="124" cy="525"/>
                    </a:xfrm>
                    <a:custGeom>
                      <a:avLst/>
                      <a:gdLst>
                        <a:gd name="T0" fmla="*/ 28 w 124"/>
                        <a:gd name="T1" fmla="*/ 0 h 525"/>
                        <a:gd name="T2" fmla="*/ 0 w 124"/>
                        <a:gd name="T3" fmla="*/ 103 h 525"/>
                        <a:gd name="T4" fmla="*/ 9 w 124"/>
                        <a:gd name="T5" fmla="*/ 192 h 525"/>
                        <a:gd name="T6" fmla="*/ 82 w 124"/>
                        <a:gd name="T7" fmla="*/ 326 h 525"/>
                        <a:gd name="T8" fmla="*/ 76 w 124"/>
                        <a:gd name="T9" fmla="*/ 383 h 525"/>
                        <a:gd name="T10" fmla="*/ 110 w 124"/>
                        <a:gd name="T11" fmla="*/ 419 h 525"/>
                        <a:gd name="T12" fmla="*/ 123 w 124"/>
                        <a:gd name="T13" fmla="*/ 524 h 525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24"/>
                        <a:gd name="T22" fmla="*/ 0 h 525"/>
                        <a:gd name="T23" fmla="*/ 124 w 124"/>
                        <a:gd name="T24" fmla="*/ 525 h 525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24" h="525">
                          <a:moveTo>
                            <a:pt x="28" y="0"/>
                          </a:moveTo>
                          <a:lnTo>
                            <a:pt x="0" y="103"/>
                          </a:lnTo>
                          <a:lnTo>
                            <a:pt x="9" y="192"/>
                          </a:lnTo>
                          <a:lnTo>
                            <a:pt x="82" y="326"/>
                          </a:lnTo>
                          <a:lnTo>
                            <a:pt x="76" y="383"/>
                          </a:lnTo>
                          <a:lnTo>
                            <a:pt x="110" y="419"/>
                          </a:lnTo>
                          <a:lnTo>
                            <a:pt x="123" y="524"/>
                          </a:lnTo>
                        </a:path>
                      </a:pathLst>
                    </a:custGeom>
                    <a:noFill/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89" name="Freeform 62"/>
                    <p:cNvSpPr>
                      <a:spLocks/>
                    </p:cNvSpPr>
                    <p:nvPr/>
                  </p:nvSpPr>
                  <p:spPr bwMode="auto">
                    <a:xfrm>
                      <a:off x="1558" y="2580"/>
                      <a:ext cx="95" cy="668"/>
                    </a:xfrm>
                    <a:custGeom>
                      <a:avLst/>
                      <a:gdLst>
                        <a:gd name="T0" fmla="*/ 34 w 95"/>
                        <a:gd name="T1" fmla="*/ 0 h 668"/>
                        <a:gd name="T2" fmla="*/ 72 w 95"/>
                        <a:gd name="T3" fmla="*/ 103 h 668"/>
                        <a:gd name="T4" fmla="*/ 16 w 95"/>
                        <a:gd name="T5" fmla="*/ 191 h 668"/>
                        <a:gd name="T6" fmla="*/ 0 w 95"/>
                        <a:gd name="T7" fmla="*/ 260 h 668"/>
                        <a:gd name="T8" fmla="*/ 19 w 95"/>
                        <a:gd name="T9" fmla="*/ 324 h 668"/>
                        <a:gd name="T10" fmla="*/ 66 w 95"/>
                        <a:gd name="T11" fmla="*/ 390 h 668"/>
                        <a:gd name="T12" fmla="*/ 94 w 95"/>
                        <a:gd name="T13" fmla="*/ 424 h 668"/>
                        <a:gd name="T14" fmla="*/ 69 w 95"/>
                        <a:gd name="T15" fmla="*/ 534 h 668"/>
                        <a:gd name="T16" fmla="*/ 91 w 95"/>
                        <a:gd name="T17" fmla="*/ 561 h 668"/>
                        <a:gd name="T18" fmla="*/ 73 w 95"/>
                        <a:gd name="T19" fmla="*/ 667 h 668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w 95"/>
                        <a:gd name="T31" fmla="*/ 0 h 668"/>
                        <a:gd name="T32" fmla="*/ 95 w 95"/>
                        <a:gd name="T33" fmla="*/ 668 h 668"/>
                      </a:gdLst>
                      <a:ahLst/>
                      <a:cxnLst>
                        <a:cxn ang="T20">
                          <a:pos x="T0" y="T1"/>
                        </a:cxn>
                        <a:cxn ang="T21">
                          <a:pos x="T2" y="T3"/>
                        </a:cxn>
                        <a:cxn ang="T22">
                          <a:pos x="T4" y="T5"/>
                        </a:cxn>
                        <a:cxn ang="T23">
                          <a:pos x="T6" y="T7"/>
                        </a:cxn>
                        <a:cxn ang="T24">
                          <a:pos x="T8" y="T9"/>
                        </a:cxn>
                        <a:cxn ang="T25">
                          <a:pos x="T10" y="T11"/>
                        </a:cxn>
                        <a:cxn ang="T26">
                          <a:pos x="T12" y="T13"/>
                        </a:cxn>
                        <a:cxn ang="T27">
                          <a:pos x="T14" y="T15"/>
                        </a:cxn>
                        <a:cxn ang="T28">
                          <a:pos x="T16" y="T17"/>
                        </a:cxn>
                        <a:cxn ang="T29">
                          <a:pos x="T18" y="T19"/>
                        </a:cxn>
                      </a:cxnLst>
                      <a:rect l="T30" t="T31" r="T32" b="T33"/>
                      <a:pathLst>
                        <a:path w="95" h="668">
                          <a:moveTo>
                            <a:pt x="34" y="0"/>
                          </a:moveTo>
                          <a:lnTo>
                            <a:pt x="72" y="103"/>
                          </a:lnTo>
                          <a:lnTo>
                            <a:pt x="16" y="191"/>
                          </a:lnTo>
                          <a:lnTo>
                            <a:pt x="0" y="260"/>
                          </a:lnTo>
                          <a:lnTo>
                            <a:pt x="19" y="324"/>
                          </a:lnTo>
                          <a:lnTo>
                            <a:pt x="66" y="390"/>
                          </a:lnTo>
                          <a:lnTo>
                            <a:pt x="94" y="424"/>
                          </a:lnTo>
                          <a:lnTo>
                            <a:pt x="69" y="534"/>
                          </a:lnTo>
                          <a:lnTo>
                            <a:pt x="91" y="561"/>
                          </a:lnTo>
                          <a:lnTo>
                            <a:pt x="73" y="667"/>
                          </a:lnTo>
                        </a:path>
                      </a:pathLst>
                    </a:custGeom>
                    <a:noFill/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90" name="Freeform 63"/>
                    <p:cNvSpPr>
                      <a:spLocks/>
                    </p:cNvSpPr>
                    <p:nvPr/>
                  </p:nvSpPr>
                  <p:spPr bwMode="auto">
                    <a:xfrm>
                      <a:off x="1693" y="2576"/>
                      <a:ext cx="79" cy="434"/>
                    </a:xfrm>
                    <a:custGeom>
                      <a:avLst/>
                      <a:gdLst>
                        <a:gd name="T0" fmla="*/ 3 w 79"/>
                        <a:gd name="T1" fmla="*/ 0 h 434"/>
                        <a:gd name="T2" fmla="*/ 0 w 79"/>
                        <a:gd name="T3" fmla="*/ 100 h 434"/>
                        <a:gd name="T4" fmla="*/ 34 w 79"/>
                        <a:gd name="T5" fmla="*/ 152 h 434"/>
                        <a:gd name="T6" fmla="*/ 6 w 79"/>
                        <a:gd name="T7" fmla="*/ 243 h 434"/>
                        <a:gd name="T8" fmla="*/ 25 w 79"/>
                        <a:gd name="T9" fmla="*/ 296 h 434"/>
                        <a:gd name="T10" fmla="*/ 78 w 79"/>
                        <a:gd name="T11" fmla="*/ 433 h 434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79"/>
                        <a:gd name="T19" fmla="*/ 0 h 434"/>
                        <a:gd name="T20" fmla="*/ 79 w 79"/>
                        <a:gd name="T21" fmla="*/ 434 h 434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79" h="434">
                          <a:moveTo>
                            <a:pt x="3" y="0"/>
                          </a:moveTo>
                          <a:lnTo>
                            <a:pt x="0" y="100"/>
                          </a:lnTo>
                          <a:lnTo>
                            <a:pt x="34" y="152"/>
                          </a:lnTo>
                          <a:lnTo>
                            <a:pt x="6" y="243"/>
                          </a:lnTo>
                          <a:lnTo>
                            <a:pt x="25" y="296"/>
                          </a:lnTo>
                          <a:lnTo>
                            <a:pt x="78" y="433"/>
                          </a:lnTo>
                        </a:path>
                      </a:pathLst>
                    </a:custGeom>
                    <a:noFill/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91" name="Freeform 64"/>
                    <p:cNvSpPr>
                      <a:spLocks/>
                    </p:cNvSpPr>
                    <p:nvPr/>
                  </p:nvSpPr>
                  <p:spPr bwMode="auto">
                    <a:xfrm>
                      <a:off x="780" y="2962"/>
                      <a:ext cx="113" cy="268"/>
                    </a:xfrm>
                    <a:custGeom>
                      <a:avLst/>
                      <a:gdLst>
                        <a:gd name="T0" fmla="*/ 112 w 113"/>
                        <a:gd name="T1" fmla="*/ 0 h 268"/>
                        <a:gd name="T2" fmla="*/ 62 w 113"/>
                        <a:gd name="T3" fmla="*/ 70 h 268"/>
                        <a:gd name="T4" fmla="*/ 78 w 113"/>
                        <a:gd name="T5" fmla="*/ 100 h 268"/>
                        <a:gd name="T6" fmla="*/ 65 w 113"/>
                        <a:gd name="T7" fmla="*/ 177 h 268"/>
                        <a:gd name="T8" fmla="*/ 0 w 113"/>
                        <a:gd name="T9" fmla="*/ 267 h 26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3"/>
                        <a:gd name="T16" fmla="*/ 0 h 268"/>
                        <a:gd name="T17" fmla="*/ 113 w 113"/>
                        <a:gd name="T18" fmla="*/ 268 h 26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3" h="268">
                          <a:moveTo>
                            <a:pt x="112" y="0"/>
                          </a:moveTo>
                          <a:lnTo>
                            <a:pt x="62" y="70"/>
                          </a:lnTo>
                          <a:lnTo>
                            <a:pt x="78" y="100"/>
                          </a:lnTo>
                          <a:lnTo>
                            <a:pt x="65" y="177"/>
                          </a:lnTo>
                          <a:lnTo>
                            <a:pt x="0" y="267"/>
                          </a:lnTo>
                        </a:path>
                      </a:pathLst>
                    </a:custGeom>
                    <a:noFill/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92" name="Freeform 65"/>
                    <p:cNvSpPr>
                      <a:spLocks/>
                    </p:cNvSpPr>
                    <p:nvPr/>
                  </p:nvSpPr>
                  <p:spPr bwMode="auto">
                    <a:xfrm>
                      <a:off x="1686" y="2970"/>
                      <a:ext cx="96" cy="262"/>
                    </a:xfrm>
                    <a:custGeom>
                      <a:avLst/>
                      <a:gdLst>
                        <a:gd name="T0" fmla="*/ 0 w 96"/>
                        <a:gd name="T1" fmla="*/ 0 h 262"/>
                        <a:gd name="T2" fmla="*/ 28 w 96"/>
                        <a:gd name="T3" fmla="*/ 91 h 262"/>
                        <a:gd name="T4" fmla="*/ 13 w 96"/>
                        <a:gd name="T5" fmla="*/ 150 h 262"/>
                        <a:gd name="T6" fmla="*/ 81 w 96"/>
                        <a:gd name="T7" fmla="*/ 207 h 262"/>
                        <a:gd name="T8" fmla="*/ 95 w 96"/>
                        <a:gd name="T9" fmla="*/ 261 h 26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96"/>
                        <a:gd name="T16" fmla="*/ 0 h 262"/>
                        <a:gd name="T17" fmla="*/ 96 w 96"/>
                        <a:gd name="T18" fmla="*/ 262 h 26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96" h="262">
                          <a:moveTo>
                            <a:pt x="0" y="0"/>
                          </a:moveTo>
                          <a:lnTo>
                            <a:pt x="28" y="91"/>
                          </a:lnTo>
                          <a:lnTo>
                            <a:pt x="13" y="150"/>
                          </a:lnTo>
                          <a:lnTo>
                            <a:pt x="81" y="207"/>
                          </a:lnTo>
                          <a:lnTo>
                            <a:pt x="95" y="261"/>
                          </a:lnTo>
                        </a:path>
                      </a:pathLst>
                    </a:custGeom>
                    <a:noFill/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5182" name="Freeform 66"/>
                <p:cNvSpPr>
                  <a:spLocks/>
                </p:cNvSpPr>
                <p:nvPr/>
              </p:nvSpPr>
              <p:spPr bwMode="auto">
                <a:xfrm>
                  <a:off x="514" y="2496"/>
                  <a:ext cx="1350" cy="116"/>
                </a:xfrm>
                <a:custGeom>
                  <a:avLst/>
                  <a:gdLst>
                    <a:gd name="T0" fmla="*/ 0 w 1350"/>
                    <a:gd name="T1" fmla="*/ 110 h 116"/>
                    <a:gd name="T2" fmla="*/ 81 w 1350"/>
                    <a:gd name="T3" fmla="*/ 43 h 116"/>
                    <a:gd name="T4" fmla="*/ 116 w 1350"/>
                    <a:gd name="T5" fmla="*/ 32 h 116"/>
                    <a:gd name="T6" fmla="*/ 162 w 1350"/>
                    <a:gd name="T7" fmla="*/ 27 h 116"/>
                    <a:gd name="T8" fmla="*/ 272 w 1350"/>
                    <a:gd name="T9" fmla="*/ 24 h 116"/>
                    <a:gd name="T10" fmla="*/ 305 w 1350"/>
                    <a:gd name="T11" fmla="*/ 23 h 116"/>
                    <a:gd name="T12" fmla="*/ 385 w 1350"/>
                    <a:gd name="T13" fmla="*/ 14 h 116"/>
                    <a:gd name="T14" fmla="*/ 440 w 1350"/>
                    <a:gd name="T15" fmla="*/ 9 h 116"/>
                    <a:gd name="T16" fmla="*/ 484 w 1350"/>
                    <a:gd name="T17" fmla="*/ 13 h 116"/>
                    <a:gd name="T18" fmla="*/ 546 w 1350"/>
                    <a:gd name="T19" fmla="*/ 22 h 116"/>
                    <a:gd name="T20" fmla="*/ 600 w 1350"/>
                    <a:gd name="T21" fmla="*/ 20 h 116"/>
                    <a:gd name="T22" fmla="*/ 670 w 1350"/>
                    <a:gd name="T23" fmla="*/ 13 h 116"/>
                    <a:gd name="T24" fmla="*/ 736 w 1350"/>
                    <a:gd name="T25" fmla="*/ 7 h 116"/>
                    <a:gd name="T26" fmla="*/ 803 w 1350"/>
                    <a:gd name="T27" fmla="*/ 4 h 116"/>
                    <a:gd name="T28" fmla="*/ 900 w 1350"/>
                    <a:gd name="T29" fmla="*/ 1 h 116"/>
                    <a:gd name="T30" fmla="*/ 951 w 1350"/>
                    <a:gd name="T31" fmla="*/ 4 h 116"/>
                    <a:gd name="T32" fmla="*/ 1019 w 1350"/>
                    <a:gd name="T33" fmla="*/ 0 h 116"/>
                    <a:gd name="T34" fmla="*/ 1140 w 1350"/>
                    <a:gd name="T35" fmla="*/ 13 h 116"/>
                    <a:gd name="T36" fmla="*/ 1182 w 1350"/>
                    <a:gd name="T37" fmla="*/ 9 h 116"/>
                    <a:gd name="T38" fmla="*/ 1221 w 1350"/>
                    <a:gd name="T39" fmla="*/ 11 h 116"/>
                    <a:gd name="T40" fmla="*/ 1259 w 1350"/>
                    <a:gd name="T41" fmla="*/ 18 h 116"/>
                    <a:gd name="T42" fmla="*/ 1292 w 1350"/>
                    <a:gd name="T43" fmla="*/ 32 h 116"/>
                    <a:gd name="T44" fmla="*/ 1349 w 1350"/>
                    <a:gd name="T45" fmla="*/ 69 h 116"/>
                    <a:gd name="T46" fmla="*/ 1315 w 1350"/>
                    <a:gd name="T47" fmla="*/ 64 h 116"/>
                    <a:gd name="T48" fmla="*/ 1284 w 1350"/>
                    <a:gd name="T49" fmla="*/ 63 h 116"/>
                    <a:gd name="T50" fmla="*/ 1312 w 1350"/>
                    <a:gd name="T51" fmla="*/ 91 h 116"/>
                    <a:gd name="T52" fmla="*/ 1211 w 1350"/>
                    <a:gd name="T53" fmla="*/ 78 h 116"/>
                    <a:gd name="T54" fmla="*/ 1158 w 1350"/>
                    <a:gd name="T55" fmla="*/ 102 h 116"/>
                    <a:gd name="T56" fmla="*/ 1146 w 1350"/>
                    <a:gd name="T57" fmla="*/ 89 h 116"/>
                    <a:gd name="T58" fmla="*/ 1099 w 1350"/>
                    <a:gd name="T59" fmla="*/ 97 h 116"/>
                    <a:gd name="T60" fmla="*/ 1055 w 1350"/>
                    <a:gd name="T61" fmla="*/ 92 h 116"/>
                    <a:gd name="T62" fmla="*/ 1033 w 1350"/>
                    <a:gd name="T63" fmla="*/ 89 h 116"/>
                    <a:gd name="T64" fmla="*/ 1004 w 1350"/>
                    <a:gd name="T65" fmla="*/ 90 h 116"/>
                    <a:gd name="T66" fmla="*/ 960 w 1350"/>
                    <a:gd name="T67" fmla="*/ 100 h 116"/>
                    <a:gd name="T68" fmla="*/ 912 w 1350"/>
                    <a:gd name="T69" fmla="*/ 113 h 116"/>
                    <a:gd name="T70" fmla="*/ 783 w 1350"/>
                    <a:gd name="T71" fmla="*/ 101 h 116"/>
                    <a:gd name="T72" fmla="*/ 736 w 1350"/>
                    <a:gd name="T73" fmla="*/ 111 h 116"/>
                    <a:gd name="T74" fmla="*/ 612 w 1350"/>
                    <a:gd name="T75" fmla="*/ 92 h 116"/>
                    <a:gd name="T76" fmla="*/ 522 w 1350"/>
                    <a:gd name="T77" fmla="*/ 91 h 116"/>
                    <a:gd name="T78" fmla="*/ 445 w 1350"/>
                    <a:gd name="T79" fmla="*/ 115 h 116"/>
                    <a:gd name="T80" fmla="*/ 423 w 1350"/>
                    <a:gd name="T81" fmla="*/ 102 h 116"/>
                    <a:gd name="T82" fmla="*/ 327 w 1350"/>
                    <a:gd name="T83" fmla="*/ 82 h 116"/>
                    <a:gd name="T84" fmla="*/ 270 w 1350"/>
                    <a:gd name="T85" fmla="*/ 112 h 116"/>
                    <a:gd name="T86" fmla="*/ 228 w 1350"/>
                    <a:gd name="T87" fmla="*/ 104 h 116"/>
                    <a:gd name="T88" fmla="*/ 216 w 1350"/>
                    <a:gd name="T89" fmla="*/ 104 h 116"/>
                    <a:gd name="T90" fmla="*/ 175 w 1350"/>
                    <a:gd name="T91" fmla="*/ 92 h 116"/>
                    <a:gd name="T92" fmla="*/ 167 w 1350"/>
                    <a:gd name="T93" fmla="*/ 83 h 116"/>
                    <a:gd name="T94" fmla="*/ 134 w 1350"/>
                    <a:gd name="T95" fmla="*/ 87 h 116"/>
                    <a:gd name="T96" fmla="*/ 134 w 1350"/>
                    <a:gd name="T97" fmla="*/ 77 h 116"/>
                    <a:gd name="T98" fmla="*/ 63 w 1350"/>
                    <a:gd name="T99" fmla="*/ 80 h 116"/>
                    <a:gd name="T100" fmla="*/ 0 w 1350"/>
                    <a:gd name="T101" fmla="*/ 110 h 11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1350"/>
                    <a:gd name="T154" fmla="*/ 0 h 116"/>
                    <a:gd name="T155" fmla="*/ 1350 w 1350"/>
                    <a:gd name="T156" fmla="*/ 116 h 116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1350" h="116">
                      <a:moveTo>
                        <a:pt x="0" y="110"/>
                      </a:moveTo>
                      <a:lnTo>
                        <a:pt x="81" y="43"/>
                      </a:lnTo>
                      <a:lnTo>
                        <a:pt x="116" y="32"/>
                      </a:lnTo>
                      <a:lnTo>
                        <a:pt x="162" y="27"/>
                      </a:lnTo>
                      <a:lnTo>
                        <a:pt x="272" y="24"/>
                      </a:lnTo>
                      <a:lnTo>
                        <a:pt x="305" y="23"/>
                      </a:lnTo>
                      <a:lnTo>
                        <a:pt x="385" y="14"/>
                      </a:lnTo>
                      <a:lnTo>
                        <a:pt x="440" y="9"/>
                      </a:lnTo>
                      <a:lnTo>
                        <a:pt x="484" y="13"/>
                      </a:lnTo>
                      <a:lnTo>
                        <a:pt x="546" y="22"/>
                      </a:lnTo>
                      <a:lnTo>
                        <a:pt x="600" y="20"/>
                      </a:lnTo>
                      <a:lnTo>
                        <a:pt x="670" y="13"/>
                      </a:lnTo>
                      <a:lnTo>
                        <a:pt x="736" y="7"/>
                      </a:lnTo>
                      <a:lnTo>
                        <a:pt x="803" y="4"/>
                      </a:lnTo>
                      <a:lnTo>
                        <a:pt x="900" y="1"/>
                      </a:lnTo>
                      <a:lnTo>
                        <a:pt x="951" y="4"/>
                      </a:lnTo>
                      <a:lnTo>
                        <a:pt x="1019" y="0"/>
                      </a:lnTo>
                      <a:lnTo>
                        <a:pt x="1140" y="13"/>
                      </a:lnTo>
                      <a:lnTo>
                        <a:pt x="1182" y="9"/>
                      </a:lnTo>
                      <a:lnTo>
                        <a:pt x="1221" y="11"/>
                      </a:lnTo>
                      <a:lnTo>
                        <a:pt x="1259" y="18"/>
                      </a:lnTo>
                      <a:lnTo>
                        <a:pt x="1292" y="32"/>
                      </a:lnTo>
                      <a:lnTo>
                        <a:pt x="1349" y="69"/>
                      </a:lnTo>
                      <a:lnTo>
                        <a:pt x="1315" y="64"/>
                      </a:lnTo>
                      <a:lnTo>
                        <a:pt x="1284" y="63"/>
                      </a:lnTo>
                      <a:lnTo>
                        <a:pt x="1312" y="91"/>
                      </a:lnTo>
                      <a:lnTo>
                        <a:pt x="1211" y="78"/>
                      </a:lnTo>
                      <a:lnTo>
                        <a:pt x="1158" y="102"/>
                      </a:lnTo>
                      <a:lnTo>
                        <a:pt x="1146" y="89"/>
                      </a:lnTo>
                      <a:lnTo>
                        <a:pt x="1099" y="97"/>
                      </a:lnTo>
                      <a:lnTo>
                        <a:pt x="1055" y="92"/>
                      </a:lnTo>
                      <a:lnTo>
                        <a:pt x="1033" y="89"/>
                      </a:lnTo>
                      <a:lnTo>
                        <a:pt x="1004" y="90"/>
                      </a:lnTo>
                      <a:lnTo>
                        <a:pt x="960" y="100"/>
                      </a:lnTo>
                      <a:lnTo>
                        <a:pt x="912" y="113"/>
                      </a:lnTo>
                      <a:lnTo>
                        <a:pt x="783" y="101"/>
                      </a:lnTo>
                      <a:lnTo>
                        <a:pt x="736" y="111"/>
                      </a:lnTo>
                      <a:lnTo>
                        <a:pt x="612" y="92"/>
                      </a:lnTo>
                      <a:lnTo>
                        <a:pt x="522" y="91"/>
                      </a:lnTo>
                      <a:lnTo>
                        <a:pt x="445" y="115"/>
                      </a:lnTo>
                      <a:lnTo>
                        <a:pt x="423" y="102"/>
                      </a:lnTo>
                      <a:lnTo>
                        <a:pt x="327" y="82"/>
                      </a:lnTo>
                      <a:lnTo>
                        <a:pt x="270" y="112"/>
                      </a:lnTo>
                      <a:lnTo>
                        <a:pt x="228" y="104"/>
                      </a:lnTo>
                      <a:lnTo>
                        <a:pt x="216" y="104"/>
                      </a:lnTo>
                      <a:lnTo>
                        <a:pt x="175" y="92"/>
                      </a:lnTo>
                      <a:lnTo>
                        <a:pt x="167" y="83"/>
                      </a:lnTo>
                      <a:lnTo>
                        <a:pt x="134" y="87"/>
                      </a:lnTo>
                      <a:lnTo>
                        <a:pt x="134" y="77"/>
                      </a:lnTo>
                      <a:lnTo>
                        <a:pt x="63" y="80"/>
                      </a:lnTo>
                      <a:lnTo>
                        <a:pt x="0" y="110"/>
                      </a:lnTo>
                    </a:path>
                  </a:pathLst>
                </a:custGeom>
                <a:solidFill>
                  <a:srgbClr val="00FF00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2" name="Group 67"/>
              <p:cNvGrpSpPr>
                <a:grpSpLocks/>
              </p:cNvGrpSpPr>
              <p:nvPr/>
            </p:nvGrpSpPr>
            <p:grpSpPr bwMode="auto">
              <a:xfrm>
                <a:off x="717" y="3162"/>
                <a:ext cx="357" cy="146"/>
                <a:chOff x="717" y="3162"/>
                <a:chExt cx="357" cy="146"/>
              </a:xfrm>
            </p:grpSpPr>
            <p:grpSp>
              <p:nvGrpSpPr>
                <p:cNvPr id="23" name="Group 68"/>
                <p:cNvGrpSpPr>
                  <a:grpSpLocks/>
                </p:cNvGrpSpPr>
                <p:nvPr/>
              </p:nvGrpSpPr>
              <p:grpSpPr bwMode="auto">
                <a:xfrm>
                  <a:off x="852" y="3162"/>
                  <a:ext cx="222" cy="146"/>
                  <a:chOff x="852" y="3162"/>
                  <a:chExt cx="222" cy="146"/>
                </a:xfrm>
              </p:grpSpPr>
              <p:sp>
                <p:nvSpPr>
                  <p:cNvPr id="5179" name="Freeform 69"/>
                  <p:cNvSpPr>
                    <a:spLocks/>
                  </p:cNvSpPr>
                  <p:nvPr/>
                </p:nvSpPr>
                <p:spPr bwMode="auto">
                  <a:xfrm>
                    <a:off x="933" y="3162"/>
                    <a:ext cx="141" cy="140"/>
                  </a:xfrm>
                  <a:custGeom>
                    <a:avLst/>
                    <a:gdLst>
                      <a:gd name="T0" fmla="*/ 9 w 141"/>
                      <a:gd name="T1" fmla="*/ 0 h 140"/>
                      <a:gd name="T2" fmla="*/ 57 w 141"/>
                      <a:gd name="T3" fmla="*/ 6 h 140"/>
                      <a:gd name="T4" fmla="*/ 93 w 141"/>
                      <a:gd name="T5" fmla="*/ 36 h 140"/>
                      <a:gd name="T6" fmla="*/ 95 w 141"/>
                      <a:gd name="T7" fmla="*/ 31 h 140"/>
                      <a:gd name="T8" fmla="*/ 137 w 141"/>
                      <a:gd name="T9" fmla="*/ 74 h 140"/>
                      <a:gd name="T10" fmla="*/ 140 w 141"/>
                      <a:gd name="T11" fmla="*/ 117 h 140"/>
                      <a:gd name="T12" fmla="*/ 115 w 141"/>
                      <a:gd name="T13" fmla="*/ 139 h 140"/>
                      <a:gd name="T14" fmla="*/ 23 w 141"/>
                      <a:gd name="T15" fmla="*/ 71 h 140"/>
                      <a:gd name="T16" fmla="*/ 0 w 141"/>
                      <a:gd name="T17" fmla="*/ 26 h 140"/>
                      <a:gd name="T18" fmla="*/ 9 w 141"/>
                      <a:gd name="T19" fmla="*/ 0 h 140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141"/>
                      <a:gd name="T31" fmla="*/ 0 h 140"/>
                      <a:gd name="T32" fmla="*/ 141 w 141"/>
                      <a:gd name="T33" fmla="*/ 140 h 140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141" h="140">
                        <a:moveTo>
                          <a:pt x="9" y="0"/>
                        </a:moveTo>
                        <a:lnTo>
                          <a:pt x="57" y="6"/>
                        </a:lnTo>
                        <a:lnTo>
                          <a:pt x="93" y="36"/>
                        </a:lnTo>
                        <a:lnTo>
                          <a:pt x="95" y="31"/>
                        </a:lnTo>
                        <a:lnTo>
                          <a:pt x="137" y="74"/>
                        </a:lnTo>
                        <a:lnTo>
                          <a:pt x="140" y="117"/>
                        </a:lnTo>
                        <a:lnTo>
                          <a:pt x="115" y="139"/>
                        </a:lnTo>
                        <a:lnTo>
                          <a:pt x="23" y="71"/>
                        </a:lnTo>
                        <a:lnTo>
                          <a:pt x="0" y="26"/>
                        </a:lnTo>
                        <a:lnTo>
                          <a:pt x="9" y="0"/>
                        </a:lnTo>
                      </a:path>
                    </a:pathLst>
                  </a:custGeom>
                  <a:solidFill>
                    <a:srgbClr val="7F3F00"/>
                  </a:solidFill>
                  <a:ln w="12700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180" name="Freeform 70"/>
                  <p:cNvSpPr>
                    <a:spLocks/>
                  </p:cNvSpPr>
                  <p:nvPr/>
                </p:nvSpPr>
                <p:spPr bwMode="auto">
                  <a:xfrm>
                    <a:off x="852" y="3162"/>
                    <a:ext cx="194" cy="146"/>
                  </a:xfrm>
                  <a:custGeom>
                    <a:avLst/>
                    <a:gdLst>
                      <a:gd name="T0" fmla="*/ 89 w 194"/>
                      <a:gd name="T1" fmla="*/ 0 h 146"/>
                      <a:gd name="T2" fmla="*/ 65 w 194"/>
                      <a:gd name="T3" fmla="*/ 21 h 146"/>
                      <a:gd name="T4" fmla="*/ 44 w 194"/>
                      <a:gd name="T5" fmla="*/ 33 h 146"/>
                      <a:gd name="T6" fmla="*/ 32 w 194"/>
                      <a:gd name="T7" fmla="*/ 59 h 146"/>
                      <a:gd name="T8" fmla="*/ 20 w 194"/>
                      <a:gd name="T9" fmla="*/ 84 h 146"/>
                      <a:gd name="T10" fmla="*/ 13 w 194"/>
                      <a:gd name="T11" fmla="*/ 113 h 146"/>
                      <a:gd name="T12" fmla="*/ 10 w 194"/>
                      <a:gd name="T13" fmla="*/ 131 h 146"/>
                      <a:gd name="T14" fmla="*/ 0 w 194"/>
                      <a:gd name="T15" fmla="*/ 138 h 146"/>
                      <a:gd name="T16" fmla="*/ 87 w 194"/>
                      <a:gd name="T17" fmla="*/ 143 h 146"/>
                      <a:gd name="T18" fmla="*/ 159 w 194"/>
                      <a:gd name="T19" fmla="*/ 145 h 146"/>
                      <a:gd name="T20" fmla="*/ 193 w 194"/>
                      <a:gd name="T21" fmla="*/ 139 h 146"/>
                      <a:gd name="T22" fmla="*/ 185 w 194"/>
                      <a:gd name="T23" fmla="*/ 113 h 146"/>
                      <a:gd name="T24" fmla="*/ 164 w 194"/>
                      <a:gd name="T25" fmla="*/ 94 h 146"/>
                      <a:gd name="T26" fmla="*/ 155 w 194"/>
                      <a:gd name="T27" fmla="*/ 75 h 146"/>
                      <a:gd name="T28" fmla="*/ 146 w 194"/>
                      <a:gd name="T29" fmla="*/ 60 h 146"/>
                      <a:gd name="T30" fmla="*/ 132 w 194"/>
                      <a:gd name="T31" fmla="*/ 51 h 146"/>
                      <a:gd name="T32" fmla="*/ 113 w 194"/>
                      <a:gd name="T33" fmla="*/ 42 h 146"/>
                      <a:gd name="T34" fmla="*/ 105 w 194"/>
                      <a:gd name="T35" fmla="*/ 29 h 146"/>
                      <a:gd name="T36" fmla="*/ 98 w 194"/>
                      <a:gd name="T37" fmla="*/ 13 h 146"/>
                      <a:gd name="T38" fmla="*/ 89 w 194"/>
                      <a:gd name="T39" fmla="*/ 0 h 14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194"/>
                      <a:gd name="T61" fmla="*/ 0 h 146"/>
                      <a:gd name="T62" fmla="*/ 194 w 194"/>
                      <a:gd name="T63" fmla="*/ 146 h 146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194" h="146">
                        <a:moveTo>
                          <a:pt x="89" y="0"/>
                        </a:moveTo>
                        <a:lnTo>
                          <a:pt x="65" y="21"/>
                        </a:lnTo>
                        <a:lnTo>
                          <a:pt x="44" y="33"/>
                        </a:lnTo>
                        <a:lnTo>
                          <a:pt x="32" y="59"/>
                        </a:lnTo>
                        <a:lnTo>
                          <a:pt x="20" y="84"/>
                        </a:lnTo>
                        <a:lnTo>
                          <a:pt x="13" y="113"/>
                        </a:lnTo>
                        <a:lnTo>
                          <a:pt x="10" y="131"/>
                        </a:lnTo>
                        <a:lnTo>
                          <a:pt x="0" y="138"/>
                        </a:lnTo>
                        <a:lnTo>
                          <a:pt x="87" y="143"/>
                        </a:lnTo>
                        <a:lnTo>
                          <a:pt x="159" y="145"/>
                        </a:lnTo>
                        <a:lnTo>
                          <a:pt x="193" y="139"/>
                        </a:lnTo>
                        <a:lnTo>
                          <a:pt x="185" y="113"/>
                        </a:lnTo>
                        <a:lnTo>
                          <a:pt x="164" y="94"/>
                        </a:lnTo>
                        <a:lnTo>
                          <a:pt x="155" y="75"/>
                        </a:lnTo>
                        <a:lnTo>
                          <a:pt x="146" y="60"/>
                        </a:lnTo>
                        <a:lnTo>
                          <a:pt x="132" y="51"/>
                        </a:lnTo>
                        <a:lnTo>
                          <a:pt x="113" y="42"/>
                        </a:lnTo>
                        <a:lnTo>
                          <a:pt x="105" y="29"/>
                        </a:lnTo>
                        <a:lnTo>
                          <a:pt x="98" y="13"/>
                        </a:lnTo>
                        <a:lnTo>
                          <a:pt x="89" y="0"/>
                        </a:lnTo>
                      </a:path>
                    </a:pathLst>
                  </a:custGeom>
                  <a:solidFill>
                    <a:srgbClr val="BF7F3F"/>
                  </a:solidFill>
                  <a:ln w="12700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4" name="Group 71"/>
                <p:cNvGrpSpPr>
                  <a:grpSpLocks/>
                </p:cNvGrpSpPr>
                <p:nvPr/>
              </p:nvGrpSpPr>
              <p:grpSpPr bwMode="auto">
                <a:xfrm>
                  <a:off x="717" y="3174"/>
                  <a:ext cx="84" cy="73"/>
                  <a:chOff x="717" y="3174"/>
                  <a:chExt cx="84" cy="73"/>
                </a:xfrm>
              </p:grpSpPr>
              <p:sp>
                <p:nvSpPr>
                  <p:cNvPr id="5177" name="Freeform 72"/>
                  <p:cNvSpPr>
                    <a:spLocks/>
                  </p:cNvSpPr>
                  <p:nvPr/>
                </p:nvSpPr>
                <p:spPr bwMode="auto">
                  <a:xfrm>
                    <a:off x="761" y="3174"/>
                    <a:ext cx="40" cy="65"/>
                  </a:xfrm>
                  <a:custGeom>
                    <a:avLst/>
                    <a:gdLst>
                      <a:gd name="T0" fmla="*/ 2 w 40"/>
                      <a:gd name="T1" fmla="*/ 0 h 65"/>
                      <a:gd name="T2" fmla="*/ 17 w 40"/>
                      <a:gd name="T3" fmla="*/ 11 h 65"/>
                      <a:gd name="T4" fmla="*/ 32 w 40"/>
                      <a:gd name="T5" fmla="*/ 35 h 65"/>
                      <a:gd name="T6" fmla="*/ 38 w 40"/>
                      <a:gd name="T7" fmla="*/ 49 h 65"/>
                      <a:gd name="T8" fmla="*/ 39 w 40"/>
                      <a:gd name="T9" fmla="*/ 64 h 65"/>
                      <a:gd name="T10" fmla="*/ 9 w 40"/>
                      <a:gd name="T11" fmla="*/ 58 h 65"/>
                      <a:gd name="T12" fmla="*/ 0 w 40"/>
                      <a:gd name="T13" fmla="*/ 25 h 65"/>
                      <a:gd name="T14" fmla="*/ 2 w 40"/>
                      <a:gd name="T15" fmla="*/ 0 h 65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40"/>
                      <a:gd name="T25" fmla="*/ 0 h 65"/>
                      <a:gd name="T26" fmla="*/ 40 w 40"/>
                      <a:gd name="T27" fmla="*/ 65 h 65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40" h="65">
                        <a:moveTo>
                          <a:pt x="2" y="0"/>
                        </a:moveTo>
                        <a:lnTo>
                          <a:pt x="17" y="11"/>
                        </a:lnTo>
                        <a:lnTo>
                          <a:pt x="32" y="35"/>
                        </a:lnTo>
                        <a:lnTo>
                          <a:pt x="38" y="49"/>
                        </a:lnTo>
                        <a:lnTo>
                          <a:pt x="39" y="64"/>
                        </a:lnTo>
                        <a:lnTo>
                          <a:pt x="9" y="58"/>
                        </a:lnTo>
                        <a:lnTo>
                          <a:pt x="0" y="25"/>
                        </a:lnTo>
                        <a:lnTo>
                          <a:pt x="2" y="0"/>
                        </a:lnTo>
                      </a:path>
                    </a:pathLst>
                  </a:custGeom>
                  <a:solidFill>
                    <a:srgbClr val="BF7F3F"/>
                  </a:solidFill>
                  <a:ln w="12700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178" name="Freeform 73"/>
                  <p:cNvSpPr>
                    <a:spLocks/>
                  </p:cNvSpPr>
                  <p:nvPr/>
                </p:nvSpPr>
                <p:spPr bwMode="auto">
                  <a:xfrm>
                    <a:off x="717" y="3175"/>
                    <a:ext cx="60" cy="72"/>
                  </a:xfrm>
                  <a:custGeom>
                    <a:avLst/>
                    <a:gdLst>
                      <a:gd name="T0" fmla="*/ 44 w 60"/>
                      <a:gd name="T1" fmla="*/ 0 h 72"/>
                      <a:gd name="T2" fmla="*/ 32 w 60"/>
                      <a:gd name="T3" fmla="*/ 11 h 72"/>
                      <a:gd name="T4" fmla="*/ 24 w 60"/>
                      <a:gd name="T5" fmla="*/ 15 h 72"/>
                      <a:gd name="T6" fmla="*/ 20 w 60"/>
                      <a:gd name="T7" fmla="*/ 24 h 72"/>
                      <a:gd name="T8" fmla="*/ 12 w 60"/>
                      <a:gd name="T9" fmla="*/ 32 h 72"/>
                      <a:gd name="T10" fmla="*/ 8 w 60"/>
                      <a:gd name="T11" fmla="*/ 54 h 72"/>
                      <a:gd name="T12" fmla="*/ 0 w 60"/>
                      <a:gd name="T13" fmla="*/ 60 h 72"/>
                      <a:gd name="T14" fmla="*/ 14 w 60"/>
                      <a:gd name="T15" fmla="*/ 71 h 72"/>
                      <a:gd name="T16" fmla="*/ 31 w 60"/>
                      <a:gd name="T17" fmla="*/ 63 h 72"/>
                      <a:gd name="T18" fmla="*/ 37 w 60"/>
                      <a:gd name="T19" fmla="*/ 68 h 72"/>
                      <a:gd name="T20" fmla="*/ 53 w 60"/>
                      <a:gd name="T21" fmla="*/ 59 h 72"/>
                      <a:gd name="T22" fmla="*/ 59 w 60"/>
                      <a:gd name="T23" fmla="*/ 50 h 72"/>
                      <a:gd name="T24" fmla="*/ 56 w 60"/>
                      <a:gd name="T25" fmla="*/ 36 h 72"/>
                      <a:gd name="T26" fmla="*/ 56 w 60"/>
                      <a:gd name="T27" fmla="*/ 24 h 72"/>
                      <a:gd name="T28" fmla="*/ 44 w 60"/>
                      <a:gd name="T29" fmla="*/ 0 h 72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60"/>
                      <a:gd name="T46" fmla="*/ 0 h 72"/>
                      <a:gd name="T47" fmla="*/ 60 w 60"/>
                      <a:gd name="T48" fmla="*/ 72 h 72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60" h="72">
                        <a:moveTo>
                          <a:pt x="44" y="0"/>
                        </a:moveTo>
                        <a:lnTo>
                          <a:pt x="32" y="11"/>
                        </a:lnTo>
                        <a:lnTo>
                          <a:pt x="24" y="15"/>
                        </a:lnTo>
                        <a:lnTo>
                          <a:pt x="20" y="24"/>
                        </a:lnTo>
                        <a:lnTo>
                          <a:pt x="12" y="32"/>
                        </a:lnTo>
                        <a:lnTo>
                          <a:pt x="8" y="54"/>
                        </a:lnTo>
                        <a:lnTo>
                          <a:pt x="0" y="60"/>
                        </a:lnTo>
                        <a:lnTo>
                          <a:pt x="14" y="71"/>
                        </a:lnTo>
                        <a:lnTo>
                          <a:pt x="31" y="63"/>
                        </a:lnTo>
                        <a:lnTo>
                          <a:pt x="37" y="68"/>
                        </a:lnTo>
                        <a:lnTo>
                          <a:pt x="53" y="59"/>
                        </a:lnTo>
                        <a:lnTo>
                          <a:pt x="59" y="50"/>
                        </a:lnTo>
                        <a:lnTo>
                          <a:pt x="56" y="36"/>
                        </a:lnTo>
                        <a:lnTo>
                          <a:pt x="56" y="24"/>
                        </a:lnTo>
                        <a:lnTo>
                          <a:pt x="44" y="0"/>
                        </a:lnTo>
                      </a:path>
                    </a:pathLst>
                  </a:custGeom>
                  <a:solidFill>
                    <a:srgbClr val="BF7F00"/>
                  </a:solidFill>
                  <a:ln w="12700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</p:grpSp>
      <p:sp>
        <p:nvSpPr>
          <p:cNvPr id="5134" name="Line 74"/>
          <p:cNvSpPr>
            <a:spLocks noChangeShapeType="1"/>
          </p:cNvSpPr>
          <p:nvPr/>
        </p:nvSpPr>
        <p:spPr bwMode="auto">
          <a:xfrm>
            <a:off x="4152900" y="3024188"/>
            <a:ext cx="19050" cy="106362"/>
          </a:xfrm>
          <a:prstGeom prst="line">
            <a:avLst/>
          </a:prstGeom>
          <a:noFill/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grpSp>
        <p:nvGrpSpPr>
          <p:cNvPr id="25" name="Group 75"/>
          <p:cNvGrpSpPr>
            <a:grpSpLocks/>
          </p:cNvGrpSpPr>
          <p:nvPr/>
        </p:nvGrpSpPr>
        <p:grpSpPr bwMode="auto">
          <a:xfrm>
            <a:off x="5943600" y="4038600"/>
            <a:ext cx="2890838" cy="1420813"/>
            <a:chOff x="3744" y="2544"/>
            <a:chExt cx="1821" cy="895"/>
          </a:xfrm>
        </p:grpSpPr>
        <p:sp>
          <p:nvSpPr>
            <p:cNvPr id="5136" name="Freeform 76"/>
            <p:cNvSpPr>
              <a:spLocks/>
            </p:cNvSpPr>
            <p:nvPr/>
          </p:nvSpPr>
          <p:spPr bwMode="auto">
            <a:xfrm>
              <a:off x="3744" y="3202"/>
              <a:ext cx="258" cy="192"/>
            </a:xfrm>
            <a:custGeom>
              <a:avLst/>
              <a:gdLst>
                <a:gd name="T0" fmla="*/ 98 w 258"/>
                <a:gd name="T1" fmla="*/ 0 h 192"/>
                <a:gd name="T2" fmla="*/ 58 w 258"/>
                <a:gd name="T3" fmla="*/ 15 h 192"/>
                <a:gd name="T4" fmla="*/ 34 w 258"/>
                <a:gd name="T5" fmla="*/ 24 h 192"/>
                <a:gd name="T6" fmla="*/ 15 w 258"/>
                <a:gd name="T7" fmla="*/ 39 h 192"/>
                <a:gd name="T8" fmla="*/ 0 w 258"/>
                <a:gd name="T9" fmla="*/ 50 h 192"/>
                <a:gd name="T10" fmla="*/ 3 w 258"/>
                <a:gd name="T11" fmla="*/ 74 h 192"/>
                <a:gd name="T12" fmla="*/ 14 w 258"/>
                <a:gd name="T13" fmla="*/ 101 h 192"/>
                <a:gd name="T14" fmla="*/ 50 w 258"/>
                <a:gd name="T15" fmla="*/ 106 h 192"/>
                <a:gd name="T16" fmla="*/ 90 w 258"/>
                <a:gd name="T17" fmla="*/ 110 h 192"/>
                <a:gd name="T18" fmla="*/ 113 w 258"/>
                <a:gd name="T19" fmla="*/ 117 h 192"/>
                <a:gd name="T20" fmla="*/ 146 w 258"/>
                <a:gd name="T21" fmla="*/ 128 h 192"/>
                <a:gd name="T22" fmla="*/ 173 w 258"/>
                <a:gd name="T23" fmla="*/ 135 h 192"/>
                <a:gd name="T24" fmla="*/ 214 w 258"/>
                <a:gd name="T25" fmla="*/ 141 h 192"/>
                <a:gd name="T26" fmla="*/ 195 w 258"/>
                <a:gd name="T27" fmla="*/ 166 h 192"/>
                <a:gd name="T28" fmla="*/ 180 w 258"/>
                <a:gd name="T29" fmla="*/ 186 h 192"/>
                <a:gd name="T30" fmla="*/ 223 w 258"/>
                <a:gd name="T31" fmla="*/ 191 h 192"/>
                <a:gd name="T32" fmla="*/ 257 w 258"/>
                <a:gd name="T33" fmla="*/ 188 h 19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58"/>
                <a:gd name="T52" fmla="*/ 0 h 192"/>
                <a:gd name="T53" fmla="*/ 258 w 258"/>
                <a:gd name="T54" fmla="*/ 192 h 19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58" h="192">
                  <a:moveTo>
                    <a:pt x="98" y="0"/>
                  </a:moveTo>
                  <a:lnTo>
                    <a:pt x="58" y="15"/>
                  </a:lnTo>
                  <a:lnTo>
                    <a:pt x="34" y="24"/>
                  </a:lnTo>
                  <a:lnTo>
                    <a:pt x="15" y="39"/>
                  </a:lnTo>
                  <a:lnTo>
                    <a:pt x="0" y="50"/>
                  </a:lnTo>
                  <a:lnTo>
                    <a:pt x="3" y="74"/>
                  </a:lnTo>
                  <a:lnTo>
                    <a:pt x="14" y="101"/>
                  </a:lnTo>
                  <a:lnTo>
                    <a:pt x="50" y="106"/>
                  </a:lnTo>
                  <a:lnTo>
                    <a:pt x="90" y="110"/>
                  </a:lnTo>
                  <a:lnTo>
                    <a:pt x="113" y="117"/>
                  </a:lnTo>
                  <a:lnTo>
                    <a:pt x="146" y="128"/>
                  </a:lnTo>
                  <a:lnTo>
                    <a:pt x="173" y="135"/>
                  </a:lnTo>
                  <a:lnTo>
                    <a:pt x="214" y="141"/>
                  </a:lnTo>
                  <a:lnTo>
                    <a:pt x="195" y="166"/>
                  </a:lnTo>
                  <a:lnTo>
                    <a:pt x="180" y="186"/>
                  </a:lnTo>
                  <a:lnTo>
                    <a:pt x="223" y="191"/>
                  </a:lnTo>
                  <a:lnTo>
                    <a:pt x="257" y="188"/>
                  </a:lnTo>
                </a:path>
              </a:pathLst>
            </a:custGeom>
            <a:noFill/>
            <a:ln w="12700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7" name="Freeform 77"/>
            <p:cNvSpPr>
              <a:spLocks/>
            </p:cNvSpPr>
            <p:nvPr/>
          </p:nvSpPr>
          <p:spPr bwMode="auto">
            <a:xfrm>
              <a:off x="3890" y="3215"/>
              <a:ext cx="927" cy="204"/>
            </a:xfrm>
            <a:custGeom>
              <a:avLst/>
              <a:gdLst>
                <a:gd name="T0" fmla="*/ 129 w 927"/>
                <a:gd name="T1" fmla="*/ 0 h 204"/>
                <a:gd name="T2" fmla="*/ 80 w 927"/>
                <a:gd name="T3" fmla="*/ 2 h 204"/>
                <a:gd name="T4" fmla="*/ 44 w 927"/>
                <a:gd name="T5" fmla="*/ 7 h 204"/>
                <a:gd name="T6" fmla="*/ 19 w 927"/>
                <a:gd name="T7" fmla="*/ 17 h 204"/>
                <a:gd name="T8" fmla="*/ 6 w 927"/>
                <a:gd name="T9" fmla="*/ 32 h 204"/>
                <a:gd name="T10" fmla="*/ 0 w 927"/>
                <a:gd name="T11" fmla="*/ 50 h 204"/>
                <a:gd name="T12" fmla="*/ 6 w 927"/>
                <a:gd name="T13" fmla="*/ 65 h 204"/>
                <a:gd name="T14" fmla="*/ 22 w 927"/>
                <a:gd name="T15" fmla="*/ 73 h 204"/>
                <a:gd name="T16" fmla="*/ 54 w 927"/>
                <a:gd name="T17" fmla="*/ 80 h 204"/>
                <a:gd name="T18" fmla="*/ 75 w 927"/>
                <a:gd name="T19" fmla="*/ 82 h 204"/>
                <a:gd name="T20" fmla="*/ 97 w 927"/>
                <a:gd name="T21" fmla="*/ 81 h 204"/>
                <a:gd name="T22" fmla="*/ 110 w 927"/>
                <a:gd name="T23" fmla="*/ 82 h 204"/>
                <a:gd name="T24" fmla="*/ 115 w 927"/>
                <a:gd name="T25" fmla="*/ 95 h 204"/>
                <a:gd name="T26" fmla="*/ 116 w 927"/>
                <a:gd name="T27" fmla="*/ 107 h 204"/>
                <a:gd name="T28" fmla="*/ 138 w 927"/>
                <a:gd name="T29" fmla="*/ 113 h 204"/>
                <a:gd name="T30" fmla="*/ 197 w 927"/>
                <a:gd name="T31" fmla="*/ 123 h 204"/>
                <a:gd name="T32" fmla="*/ 209 w 927"/>
                <a:gd name="T33" fmla="*/ 119 h 204"/>
                <a:gd name="T34" fmla="*/ 226 w 927"/>
                <a:gd name="T35" fmla="*/ 116 h 204"/>
                <a:gd name="T36" fmla="*/ 248 w 927"/>
                <a:gd name="T37" fmla="*/ 121 h 204"/>
                <a:gd name="T38" fmla="*/ 269 w 927"/>
                <a:gd name="T39" fmla="*/ 125 h 204"/>
                <a:gd name="T40" fmla="*/ 290 w 927"/>
                <a:gd name="T41" fmla="*/ 128 h 204"/>
                <a:gd name="T42" fmla="*/ 288 w 927"/>
                <a:gd name="T43" fmla="*/ 141 h 204"/>
                <a:gd name="T44" fmla="*/ 279 w 927"/>
                <a:gd name="T45" fmla="*/ 156 h 204"/>
                <a:gd name="T46" fmla="*/ 317 w 927"/>
                <a:gd name="T47" fmla="*/ 171 h 204"/>
                <a:gd name="T48" fmla="*/ 416 w 927"/>
                <a:gd name="T49" fmla="*/ 203 h 204"/>
                <a:gd name="T50" fmla="*/ 536 w 927"/>
                <a:gd name="T51" fmla="*/ 199 h 204"/>
                <a:gd name="T52" fmla="*/ 726 w 927"/>
                <a:gd name="T53" fmla="*/ 180 h 204"/>
                <a:gd name="T54" fmla="*/ 758 w 927"/>
                <a:gd name="T55" fmla="*/ 155 h 204"/>
                <a:gd name="T56" fmla="*/ 838 w 927"/>
                <a:gd name="T57" fmla="*/ 152 h 204"/>
                <a:gd name="T58" fmla="*/ 926 w 927"/>
                <a:gd name="T59" fmla="*/ 165 h 20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927"/>
                <a:gd name="T91" fmla="*/ 0 h 204"/>
                <a:gd name="T92" fmla="*/ 927 w 927"/>
                <a:gd name="T93" fmla="*/ 204 h 204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927" h="204">
                  <a:moveTo>
                    <a:pt x="129" y="0"/>
                  </a:moveTo>
                  <a:lnTo>
                    <a:pt x="80" y="2"/>
                  </a:lnTo>
                  <a:lnTo>
                    <a:pt x="44" y="7"/>
                  </a:lnTo>
                  <a:lnTo>
                    <a:pt x="19" y="17"/>
                  </a:lnTo>
                  <a:lnTo>
                    <a:pt x="6" y="32"/>
                  </a:lnTo>
                  <a:lnTo>
                    <a:pt x="0" y="50"/>
                  </a:lnTo>
                  <a:lnTo>
                    <a:pt x="6" y="65"/>
                  </a:lnTo>
                  <a:lnTo>
                    <a:pt x="22" y="73"/>
                  </a:lnTo>
                  <a:lnTo>
                    <a:pt x="54" y="80"/>
                  </a:lnTo>
                  <a:lnTo>
                    <a:pt x="75" y="82"/>
                  </a:lnTo>
                  <a:lnTo>
                    <a:pt x="97" y="81"/>
                  </a:lnTo>
                  <a:lnTo>
                    <a:pt x="110" y="82"/>
                  </a:lnTo>
                  <a:lnTo>
                    <a:pt x="115" y="95"/>
                  </a:lnTo>
                  <a:lnTo>
                    <a:pt x="116" y="107"/>
                  </a:lnTo>
                  <a:lnTo>
                    <a:pt x="138" y="113"/>
                  </a:lnTo>
                  <a:lnTo>
                    <a:pt x="197" y="123"/>
                  </a:lnTo>
                  <a:lnTo>
                    <a:pt x="209" y="119"/>
                  </a:lnTo>
                  <a:lnTo>
                    <a:pt x="226" y="116"/>
                  </a:lnTo>
                  <a:lnTo>
                    <a:pt x="248" y="121"/>
                  </a:lnTo>
                  <a:lnTo>
                    <a:pt x="269" y="125"/>
                  </a:lnTo>
                  <a:lnTo>
                    <a:pt x="290" y="128"/>
                  </a:lnTo>
                  <a:lnTo>
                    <a:pt x="288" y="141"/>
                  </a:lnTo>
                  <a:lnTo>
                    <a:pt x="279" y="156"/>
                  </a:lnTo>
                  <a:lnTo>
                    <a:pt x="317" y="171"/>
                  </a:lnTo>
                  <a:lnTo>
                    <a:pt x="416" y="203"/>
                  </a:lnTo>
                  <a:lnTo>
                    <a:pt x="536" y="199"/>
                  </a:lnTo>
                  <a:lnTo>
                    <a:pt x="726" y="180"/>
                  </a:lnTo>
                  <a:lnTo>
                    <a:pt x="758" y="155"/>
                  </a:lnTo>
                  <a:lnTo>
                    <a:pt x="838" y="152"/>
                  </a:lnTo>
                  <a:lnTo>
                    <a:pt x="926" y="165"/>
                  </a:lnTo>
                </a:path>
              </a:pathLst>
            </a:custGeom>
            <a:noFill/>
            <a:ln w="12700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8" name="Freeform 78"/>
            <p:cNvSpPr>
              <a:spLocks/>
            </p:cNvSpPr>
            <p:nvPr/>
          </p:nvSpPr>
          <p:spPr bwMode="auto">
            <a:xfrm>
              <a:off x="4680" y="3370"/>
              <a:ext cx="647" cy="69"/>
            </a:xfrm>
            <a:custGeom>
              <a:avLst/>
              <a:gdLst>
                <a:gd name="T0" fmla="*/ 0 w 647"/>
                <a:gd name="T1" fmla="*/ 62 h 69"/>
                <a:gd name="T2" fmla="*/ 22 w 647"/>
                <a:gd name="T3" fmla="*/ 54 h 69"/>
                <a:gd name="T4" fmla="*/ 46 w 647"/>
                <a:gd name="T5" fmla="*/ 48 h 69"/>
                <a:gd name="T6" fmla="*/ 82 w 647"/>
                <a:gd name="T7" fmla="*/ 57 h 69"/>
                <a:gd name="T8" fmla="*/ 124 w 647"/>
                <a:gd name="T9" fmla="*/ 68 h 69"/>
                <a:gd name="T10" fmla="*/ 167 w 647"/>
                <a:gd name="T11" fmla="*/ 63 h 69"/>
                <a:gd name="T12" fmla="*/ 199 w 647"/>
                <a:gd name="T13" fmla="*/ 61 h 69"/>
                <a:gd name="T14" fmla="*/ 217 w 647"/>
                <a:gd name="T15" fmla="*/ 56 h 69"/>
                <a:gd name="T16" fmla="*/ 250 w 647"/>
                <a:gd name="T17" fmla="*/ 50 h 69"/>
                <a:gd name="T18" fmla="*/ 280 w 647"/>
                <a:gd name="T19" fmla="*/ 46 h 69"/>
                <a:gd name="T20" fmla="*/ 328 w 647"/>
                <a:gd name="T21" fmla="*/ 49 h 69"/>
                <a:gd name="T22" fmla="*/ 367 w 647"/>
                <a:gd name="T23" fmla="*/ 53 h 69"/>
                <a:gd name="T24" fmla="*/ 385 w 647"/>
                <a:gd name="T25" fmla="*/ 54 h 69"/>
                <a:gd name="T26" fmla="*/ 442 w 647"/>
                <a:gd name="T27" fmla="*/ 39 h 69"/>
                <a:gd name="T28" fmla="*/ 504 w 647"/>
                <a:gd name="T29" fmla="*/ 25 h 69"/>
                <a:gd name="T30" fmla="*/ 574 w 647"/>
                <a:gd name="T31" fmla="*/ 25 h 69"/>
                <a:gd name="T32" fmla="*/ 646 w 647"/>
                <a:gd name="T33" fmla="*/ 0 h 6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47"/>
                <a:gd name="T52" fmla="*/ 0 h 69"/>
                <a:gd name="T53" fmla="*/ 647 w 647"/>
                <a:gd name="T54" fmla="*/ 69 h 6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47" h="69">
                  <a:moveTo>
                    <a:pt x="0" y="62"/>
                  </a:moveTo>
                  <a:lnTo>
                    <a:pt x="22" y="54"/>
                  </a:lnTo>
                  <a:lnTo>
                    <a:pt x="46" y="48"/>
                  </a:lnTo>
                  <a:lnTo>
                    <a:pt x="82" y="57"/>
                  </a:lnTo>
                  <a:lnTo>
                    <a:pt x="124" y="68"/>
                  </a:lnTo>
                  <a:lnTo>
                    <a:pt x="167" y="63"/>
                  </a:lnTo>
                  <a:lnTo>
                    <a:pt x="199" y="61"/>
                  </a:lnTo>
                  <a:lnTo>
                    <a:pt x="217" y="56"/>
                  </a:lnTo>
                  <a:lnTo>
                    <a:pt x="250" y="50"/>
                  </a:lnTo>
                  <a:lnTo>
                    <a:pt x="280" y="46"/>
                  </a:lnTo>
                  <a:lnTo>
                    <a:pt x="328" y="49"/>
                  </a:lnTo>
                  <a:lnTo>
                    <a:pt x="367" y="53"/>
                  </a:lnTo>
                  <a:lnTo>
                    <a:pt x="385" y="54"/>
                  </a:lnTo>
                  <a:lnTo>
                    <a:pt x="442" y="39"/>
                  </a:lnTo>
                  <a:lnTo>
                    <a:pt x="504" y="25"/>
                  </a:lnTo>
                  <a:lnTo>
                    <a:pt x="574" y="25"/>
                  </a:lnTo>
                  <a:lnTo>
                    <a:pt x="646" y="0"/>
                  </a:lnTo>
                </a:path>
              </a:pathLst>
            </a:custGeom>
            <a:noFill/>
            <a:ln w="12700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9" name="Freeform 79"/>
            <p:cNvSpPr>
              <a:spLocks/>
            </p:cNvSpPr>
            <p:nvPr/>
          </p:nvSpPr>
          <p:spPr bwMode="auto">
            <a:xfrm>
              <a:off x="4966" y="3208"/>
              <a:ext cx="458" cy="163"/>
            </a:xfrm>
            <a:custGeom>
              <a:avLst/>
              <a:gdLst>
                <a:gd name="T0" fmla="*/ 0 w 458"/>
                <a:gd name="T1" fmla="*/ 162 h 163"/>
                <a:gd name="T2" fmla="*/ 53 w 458"/>
                <a:gd name="T3" fmla="*/ 155 h 163"/>
                <a:gd name="T4" fmla="*/ 87 w 458"/>
                <a:gd name="T5" fmla="*/ 151 h 163"/>
                <a:gd name="T6" fmla="*/ 132 w 458"/>
                <a:gd name="T7" fmla="*/ 139 h 163"/>
                <a:gd name="T8" fmla="*/ 200 w 458"/>
                <a:gd name="T9" fmla="*/ 135 h 163"/>
                <a:gd name="T10" fmla="*/ 280 w 458"/>
                <a:gd name="T11" fmla="*/ 124 h 163"/>
                <a:gd name="T12" fmla="*/ 336 w 458"/>
                <a:gd name="T13" fmla="*/ 118 h 163"/>
                <a:gd name="T14" fmla="*/ 375 w 458"/>
                <a:gd name="T15" fmla="*/ 99 h 163"/>
                <a:gd name="T16" fmla="*/ 399 w 458"/>
                <a:gd name="T17" fmla="*/ 92 h 163"/>
                <a:gd name="T18" fmla="*/ 414 w 458"/>
                <a:gd name="T19" fmla="*/ 88 h 163"/>
                <a:gd name="T20" fmla="*/ 450 w 458"/>
                <a:gd name="T21" fmla="*/ 58 h 163"/>
                <a:gd name="T22" fmla="*/ 456 w 458"/>
                <a:gd name="T23" fmla="*/ 45 h 163"/>
                <a:gd name="T24" fmla="*/ 457 w 458"/>
                <a:gd name="T25" fmla="*/ 33 h 163"/>
                <a:gd name="T26" fmla="*/ 452 w 458"/>
                <a:gd name="T27" fmla="*/ 25 h 163"/>
                <a:gd name="T28" fmla="*/ 441 w 458"/>
                <a:gd name="T29" fmla="*/ 18 h 163"/>
                <a:gd name="T30" fmla="*/ 420 w 458"/>
                <a:gd name="T31" fmla="*/ 18 h 163"/>
                <a:gd name="T32" fmla="*/ 396 w 458"/>
                <a:gd name="T33" fmla="*/ 7 h 163"/>
                <a:gd name="T34" fmla="*/ 363 w 458"/>
                <a:gd name="T35" fmla="*/ 0 h 163"/>
                <a:gd name="T36" fmla="*/ 320 w 458"/>
                <a:gd name="T37" fmla="*/ 0 h 16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58"/>
                <a:gd name="T58" fmla="*/ 0 h 163"/>
                <a:gd name="T59" fmla="*/ 458 w 458"/>
                <a:gd name="T60" fmla="*/ 163 h 16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58" h="163">
                  <a:moveTo>
                    <a:pt x="0" y="162"/>
                  </a:moveTo>
                  <a:lnTo>
                    <a:pt x="53" y="155"/>
                  </a:lnTo>
                  <a:lnTo>
                    <a:pt x="87" y="151"/>
                  </a:lnTo>
                  <a:lnTo>
                    <a:pt x="132" y="139"/>
                  </a:lnTo>
                  <a:lnTo>
                    <a:pt x="200" y="135"/>
                  </a:lnTo>
                  <a:lnTo>
                    <a:pt x="280" y="124"/>
                  </a:lnTo>
                  <a:lnTo>
                    <a:pt x="336" y="118"/>
                  </a:lnTo>
                  <a:lnTo>
                    <a:pt x="375" y="99"/>
                  </a:lnTo>
                  <a:lnTo>
                    <a:pt x="399" y="92"/>
                  </a:lnTo>
                  <a:lnTo>
                    <a:pt x="414" y="88"/>
                  </a:lnTo>
                  <a:lnTo>
                    <a:pt x="450" y="58"/>
                  </a:lnTo>
                  <a:lnTo>
                    <a:pt x="456" y="45"/>
                  </a:lnTo>
                  <a:lnTo>
                    <a:pt x="457" y="33"/>
                  </a:lnTo>
                  <a:lnTo>
                    <a:pt x="452" y="25"/>
                  </a:lnTo>
                  <a:lnTo>
                    <a:pt x="441" y="18"/>
                  </a:lnTo>
                  <a:lnTo>
                    <a:pt x="420" y="18"/>
                  </a:lnTo>
                  <a:lnTo>
                    <a:pt x="396" y="7"/>
                  </a:lnTo>
                  <a:lnTo>
                    <a:pt x="363" y="0"/>
                  </a:lnTo>
                  <a:lnTo>
                    <a:pt x="320" y="0"/>
                  </a:lnTo>
                </a:path>
              </a:pathLst>
            </a:custGeom>
            <a:noFill/>
            <a:ln w="12700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0" name="Freeform 80"/>
            <p:cNvSpPr>
              <a:spLocks/>
            </p:cNvSpPr>
            <p:nvPr/>
          </p:nvSpPr>
          <p:spPr bwMode="auto">
            <a:xfrm>
              <a:off x="5442" y="3191"/>
              <a:ext cx="123" cy="154"/>
            </a:xfrm>
            <a:custGeom>
              <a:avLst/>
              <a:gdLst>
                <a:gd name="T0" fmla="*/ 27 w 123"/>
                <a:gd name="T1" fmla="*/ 153 h 154"/>
                <a:gd name="T2" fmla="*/ 64 w 123"/>
                <a:gd name="T3" fmla="*/ 127 h 154"/>
                <a:gd name="T4" fmla="*/ 100 w 123"/>
                <a:gd name="T5" fmla="*/ 105 h 154"/>
                <a:gd name="T6" fmla="*/ 93 w 123"/>
                <a:gd name="T7" fmla="*/ 91 h 154"/>
                <a:gd name="T8" fmla="*/ 87 w 123"/>
                <a:gd name="T9" fmla="*/ 71 h 154"/>
                <a:gd name="T10" fmla="*/ 102 w 123"/>
                <a:gd name="T11" fmla="*/ 50 h 154"/>
                <a:gd name="T12" fmla="*/ 122 w 123"/>
                <a:gd name="T13" fmla="*/ 32 h 154"/>
                <a:gd name="T14" fmla="*/ 96 w 123"/>
                <a:gd name="T15" fmla="*/ 18 h 154"/>
                <a:gd name="T16" fmla="*/ 60 w 123"/>
                <a:gd name="T17" fmla="*/ 0 h 154"/>
                <a:gd name="T18" fmla="*/ 0 w 123"/>
                <a:gd name="T19" fmla="*/ 5 h 15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3"/>
                <a:gd name="T31" fmla="*/ 0 h 154"/>
                <a:gd name="T32" fmla="*/ 123 w 123"/>
                <a:gd name="T33" fmla="*/ 154 h 15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3" h="154">
                  <a:moveTo>
                    <a:pt x="27" y="153"/>
                  </a:moveTo>
                  <a:lnTo>
                    <a:pt x="64" y="127"/>
                  </a:lnTo>
                  <a:lnTo>
                    <a:pt x="100" y="105"/>
                  </a:lnTo>
                  <a:lnTo>
                    <a:pt x="93" y="91"/>
                  </a:lnTo>
                  <a:lnTo>
                    <a:pt x="87" y="71"/>
                  </a:lnTo>
                  <a:lnTo>
                    <a:pt x="102" y="50"/>
                  </a:lnTo>
                  <a:lnTo>
                    <a:pt x="122" y="32"/>
                  </a:lnTo>
                  <a:lnTo>
                    <a:pt x="96" y="18"/>
                  </a:lnTo>
                  <a:lnTo>
                    <a:pt x="60" y="0"/>
                  </a:lnTo>
                  <a:lnTo>
                    <a:pt x="0" y="5"/>
                  </a:lnTo>
                </a:path>
              </a:pathLst>
            </a:custGeom>
            <a:noFill/>
            <a:ln w="12700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6" name="Group 81"/>
            <p:cNvGrpSpPr>
              <a:grpSpLocks/>
            </p:cNvGrpSpPr>
            <p:nvPr/>
          </p:nvGrpSpPr>
          <p:grpSpPr bwMode="auto">
            <a:xfrm>
              <a:off x="3970" y="2544"/>
              <a:ext cx="1350" cy="812"/>
              <a:chOff x="3970" y="2544"/>
              <a:chExt cx="1350" cy="812"/>
            </a:xfrm>
          </p:grpSpPr>
          <p:grpSp>
            <p:nvGrpSpPr>
              <p:cNvPr id="27" name="Group 82"/>
              <p:cNvGrpSpPr>
                <a:grpSpLocks/>
              </p:cNvGrpSpPr>
              <p:nvPr/>
            </p:nvGrpSpPr>
            <p:grpSpPr bwMode="auto">
              <a:xfrm>
                <a:off x="3970" y="2544"/>
                <a:ext cx="1350" cy="762"/>
                <a:chOff x="3970" y="2544"/>
                <a:chExt cx="1350" cy="762"/>
              </a:xfrm>
            </p:grpSpPr>
            <p:grpSp>
              <p:nvGrpSpPr>
                <p:cNvPr id="28" name="Group 83"/>
                <p:cNvGrpSpPr>
                  <a:grpSpLocks/>
                </p:cNvGrpSpPr>
                <p:nvPr/>
              </p:nvGrpSpPr>
              <p:grpSpPr bwMode="auto">
                <a:xfrm>
                  <a:off x="4051" y="2595"/>
                  <a:ext cx="1219" cy="711"/>
                  <a:chOff x="4051" y="2595"/>
                  <a:chExt cx="1219" cy="711"/>
                </a:xfrm>
              </p:grpSpPr>
              <p:grpSp>
                <p:nvGrpSpPr>
                  <p:cNvPr id="29" name="Group 84"/>
                  <p:cNvGrpSpPr>
                    <a:grpSpLocks/>
                  </p:cNvGrpSpPr>
                  <p:nvPr/>
                </p:nvGrpSpPr>
                <p:grpSpPr bwMode="auto">
                  <a:xfrm>
                    <a:off x="4051" y="2595"/>
                    <a:ext cx="1219" cy="711"/>
                    <a:chOff x="4051" y="2595"/>
                    <a:chExt cx="1219" cy="711"/>
                  </a:xfrm>
                </p:grpSpPr>
                <p:grpSp>
                  <p:nvGrpSpPr>
                    <p:cNvPr id="30" name="Group 8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51" y="2602"/>
                      <a:ext cx="1219" cy="704"/>
                      <a:chOff x="4051" y="2602"/>
                      <a:chExt cx="1219" cy="704"/>
                    </a:xfrm>
                  </p:grpSpPr>
                  <p:sp>
                    <p:nvSpPr>
                      <p:cNvPr id="5164" name="Freeform 8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051" y="2603"/>
                        <a:ext cx="1219" cy="703"/>
                      </a:xfrm>
                      <a:custGeom>
                        <a:avLst/>
                        <a:gdLst>
                          <a:gd name="T0" fmla="*/ 4 w 1219"/>
                          <a:gd name="T1" fmla="*/ 0 h 703"/>
                          <a:gd name="T2" fmla="*/ 17 w 1219"/>
                          <a:gd name="T3" fmla="*/ 17 h 703"/>
                          <a:gd name="T4" fmla="*/ 31 w 1219"/>
                          <a:gd name="T5" fmla="*/ 31 h 703"/>
                          <a:gd name="T6" fmla="*/ 28 w 1219"/>
                          <a:gd name="T7" fmla="*/ 57 h 703"/>
                          <a:gd name="T8" fmla="*/ 45 w 1219"/>
                          <a:gd name="T9" fmla="*/ 104 h 703"/>
                          <a:gd name="T10" fmla="*/ 58 w 1219"/>
                          <a:gd name="T11" fmla="*/ 126 h 703"/>
                          <a:gd name="T12" fmla="*/ 54 w 1219"/>
                          <a:gd name="T13" fmla="*/ 143 h 703"/>
                          <a:gd name="T14" fmla="*/ 63 w 1219"/>
                          <a:gd name="T15" fmla="*/ 155 h 703"/>
                          <a:gd name="T16" fmla="*/ 64 w 1219"/>
                          <a:gd name="T17" fmla="*/ 196 h 703"/>
                          <a:gd name="T18" fmla="*/ 51 w 1219"/>
                          <a:gd name="T19" fmla="*/ 229 h 703"/>
                          <a:gd name="T20" fmla="*/ 44 w 1219"/>
                          <a:gd name="T21" fmla="*/ 260 h 703"/>
                          <a:gd name="T22" fmla="*/ 44 w 1219"/>
                          <a:gd name="T23" fmla="*/ 294 h 703"/>
                          <a:gd name="T24" fmla="*/ 48 w 1219"/>
                          <a:gd name="T25" fmla="*/ 308 h 703"/>
                          <a:gd name="T26" fmla="*/ 53 w 1219"/>
                          <a:gd name="T27" fmla="*/ 345 h 703"/>
                          <a:gd name="T28" fmla="*/ 25 w 1219"/>
                          <a:gd name="T29" fmla="*/ 442 h 703"/>
                          <a:gd name="T30" fmla="*/ 20 w 1219"/>
                          <a:gd name="T31" fmla="*/ 543 h 703"/>
                          <a:gd name="T32" fmla="*/ 25 w 1219"/>
                          <a:gd name="T33" fmla="*/ 613 h 703"/>
                          <a:gd name="T34" fmla="*/ 0 w 1219"/>
                          <a:gd name="T35" fmla="*/ 659 h 703"/>
                          <a:gd name="T36" fmla="*/ 6 w 1219"/>
                          <a:gd name="T37" fmla="*/ 673 h 703"/>
                          <a:gd name="T38" fmla="*/ 73 w 1219"/>
                          <a:gd name="T39" fmla="*/ 670 h 703"/>
                          <a:gd name="T40" fmla="*/ 168 w 1219"/>
                          <a:gd name="T41" fmla="*/ 672 h 703"/>
                          <a:gd name="T42" fmla="*/ 246 w 1219"/>
                          <a:gd name="T43" fmla="*/ 680 h 703"/>
                          <a:gd name="T44" fmla="*/ 312 w 1219"/>
                          <a:gd name="T45" fmla="*/ 684 h 703"/>
                          <a:gd name="T46" fmla="*/ 403 w 1219"/>
                          <a:gd name="T47" fmla="*/ 696 h 703"/>
                          <a:gd name="T48" fmla="*/ 627 w 1219"/>
                          <a:gd name="T49" fmla="*/ 700 h 703"/>
                          <a:gd name="T50" fmla="*/ 823 w 1219"/>
                          <a:gd name="T51" fmla="*/ 700 h 703"/>
                          <a:gd name="T52" fmla="*/ 931 w 1219"/>
                          <a:gd name="T53" fmla="*/ 702 h 703"/>
                          <a:gd name="T54" fmla="*/ 1104 w 1219"/>
                          <a:gd name="T55" fmla="*/ 689 h 703"/>
                          <a:gd name="T56" fmla="*/ 1151 w 1219"/>
                          <a:gd name="T57" fmla="*/ 685 h 703"/>
                          <a:gd name="T58" fmla="*/ 1182 w 1219"/>
                          <a:gd name="T59" fmla="*/ 679 h 703"/>
                          <a:gd name="T60" fmla="*/ 1209 w 1219"/>
                          <a:gd name="T61" fmla="*/ 661 h 703"/>
                          <a:gd name="T62" fmla="*/ 1208 w 1219"/>
                          <a:gd name="T63" fmla="*/ 650 h 703"/>
                          <a:gd name="T64" fmla="*/ 1218 w 1219"/>
                          <a:gd name="T65" fmla="*/ 631 h 703"/>
                          <a:gd name="T66" fmla="*/ 1208 w 1219"/>
                          <a:gd name="T67" fmla="*/ 601 h 703"/>
                          <a:gd name="T68" fmla="*/ 1189 w 1219"/>
                          <a:gd name="T69" fmla="*/ 569 h 703"/>
                          <a:gd name="T70" fmla="*/ 1189 w 1219"/>
                          <a:gd name="T71" fmla="*/ 539 h 703"/>
                          <a:gd name="T72" fmla="*/ 1180 w 1219"/>
                          <a:gd name="T73" fmla="*/ 498 h 703"/>
                          <a:gd name="T74" fmla="*/ 1187 w 1219"/>
                          <a:gd name="T75" fmla="*/ 454 h 703"/>
                          <a:gd name="T76" fmla="*/ 1174 w 1219"/>
                          <a:gd name="T77" fmla="*/ 418 h 703"/>
                          <a:gd name="T78" fmla="*/ 1174 w 1219"/>
                          <a:gd name="T79" fmla="*/ 324 h 703"/>
                          <a:gd name="T80" fmla="*/ 1170 w 1219"/>
                          <a:gd name="T81" fmla="*/ 285 h 703"/>
                          <a:gd name="T82" fmla="*/ 1176 w 1219"/>
                          <a:gd name="T83" fmla="*/ 253 h 703"/>
                          <a:gd name="T84" fmla="*/ 1168 w 1219"/>
                          <a:gd name="T85" fmla="*/ 240 h 703"/>
                          <a:gd name="T86" fmla="*/ 1175 w 1219"/>
                          <a:gd name="T87" fmla="*/ 166 h 703"/>
                          <a:gd name="T88" fmla="*/ 1167 w 1219"/>
                          <a:gd name="T89" fmla="*/ 148 h 703"/>
                          <a:gd name="T90" fmla="*/ 1196 w 1219"/>
                          <a:gd name="T91" fmla="*/ 109 h 703"/>
                          <a:gd name="T92" fmla="*/ 1180 w 1219"/>
                          <a:gd name="T93" fmla="*/ 0 h 703"/>
                          <a:gd name="T94" fmla="*/ 4 w 1219"/>
                          <a:gd name="T95" fmla="*/ 0 h 703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  <a:gd name="T141" fmla="*/ 0 60000 65536"/>
                          <a:gd name="T142" fmla="*/ 0 60000 65536"/>
                          <a:gd name="T143" fmla="*/ 0 60000 65536"/>
                          <a:gd name="T144" fmla="*/ 0 w 1219"/>
                          <a:gd name="T145" fmla="*/ 0 h 703"/>
                          <a:gd name="T146" fmla="*/ 1219 w 1219"/>
                          <a:gd name="T147" fmla="*/ 703 h 703"/>
                        </a:gdLst>
                        <a:ahLst/>
                        <a:cxnLst>
                          <a:cxn ang="T96">
                            <a:pos x="T0" y="T1"/>
                          </a:cxn>
                          <a:cxn ang="T97">
                            <a:pos x="T2" y="T3"/>
                          </a:cxn>
                          <a:cxn ang="T98">
                            <a:pos x="T4" y="T5"/>
                          </a:cxn>
                          <a:cxn ang="T99">
                            <a:pos x="T6" y="T7"/>
                          </a:cxn>
                          <a:cxn ang="T100">
                            <a:pos x="T8" y="T9"/>
                          </a:cxn>
                          <a:cxn ang="T101">
                            <a:pos x="T10" y="T11"/>
                          </a:cxn>
                          <a:cxn ang="T102">
                            <a:pos x="T12" y="T13"/>
                          </a:cxn>
                          <a:cxn ang="T103">
                            <a:pos x="T14" y="T15"/>
                          </a:cxn>
                          <a:cxn ang="T104">
                            <a:pos x="T16" y="T17"/>
                          </a:cxn>
                          <a:cxn ang="T105">
                            <a:pos x="T18" y="T19"/>
                          </a:cxn>
                          <a:cxn ang="T106">
                            <a:pos x="T20" y="T21"/>
                          </a:cxn>
                          <a:cxn ang="T107">
                            <a:pos x="T22" y="T23"/>
                          </a:cxn>
                          <a:cxn ang="T108">
                            <a:pos x="T24" y="T25"/>
                          </a:cxn>
                          <a:cxn ang="T109">
                            <a:pos x="T26" y="T27"/>
                          </a:cxn>
                          <a:cxn ang="T110">
                            <a:pos x="T28" y="T29"/>
                          </a:cxn>
                          <a:cxn ang="T111">
                            <a:pos x="T30" y="T31"/>
                          </a:cxn>
                          <a:cxn ang="T112">
                            <a:pos x="T32" y="T33"/>
                          </a:cxn>
                          <a:cxn ang="T113">
                            <a:pos x="T34" y="T35"/>
                          </a:cxn>
                          <a:cxn ang="T114">
                            <a:pos x="T36" y="T37"/>
                          </a:cxn>
                          <a:cxn ang="T115">
                            <a:pos x="T38" y="T39"/>
                          </a:cxn>
                          <a:cxn ang="T116">
                            <a:pos x="T40" y="T41"/>
                          </a:cxn>
                          <a:cxn ang="T117">
                            <a:pos x="T42" y="T43"/>
                          </a:cxn>
                          <a:cxn ang="T118">
                            <a:pos x="T44" y="T45"/>
                          </a:cxn>
                          <a:cxn ang="T119">
                            <a:pos x="T46" y="T47"/>
                          </a:cxn>
                          <a:cxn ang="T120">
                            <a:pos x="T48" y="T49"/>
                          </a:cxn>
                          <a:cxn ang="T121">
                            <a:pos x="T50" y="T51"/>
                          </a:cxn>
                          <a:cxn ang="T122">
                            <a:pos x="T52" y="T53"/>
                          </a:cxn>
                          <a:cxn ang="T123">
                            <a:pos x="T54" y="T55"/>
                          </a:cxn>
                          <a:cxn ang="T124">
                            <a:pos x="T56" y="T57"/>
                          </a:cxn>
                          <a:cxn ang="T125">
                            <a:pos x="T58" y="T59"/>
                          </a:cxn>
                          <a:cxn ang="T126">
                            <a:pos x="T60" y="T61"/>
                          </a:cxn>
                          <a:cxn ang="T127">
                            <a:pos x="T62" y="T63"/>
                          </a:cxn>
                          <a:cxn ang="T128">
                            <a:pos x="T64" y="T65"/>
                          </a:cxn>
                          <a:cxn ang="T129">
                            <a:pos x="T66" y="T67"/>
                          </a:cxn>
                          <a:cxn ang="T130">
                            <a:pos x="T68" y="T69"/>
                          </a:cxn>
                          <a:cxn ang="T131">
                            <a:pos x="T70" y="T71"/>
                          </a:cxn>
                          <a:cxn ang="T132">
                            <a:pos x="T72" y="T73"/>
                          </a:cxn>
                          <a:cxn ang="T133">
                            <a:pos x="T74" y="T75"/>
                          </a:cxn>
                          <a:cxn ang="T134">
                            <a:pos x="T76" y="T77"/>
                          </a:cxn>
                          <a:cxn ang="T135">
                            <a:pos x="T78" y="T79"/>
                          </a:cxn>
                          <a:cxn ang="T136">
                            <a:pos x="T80" y="T81"/>
                          </a:cxn>
                          <a:cxn ang="T137">
                            <a:pos x="T82" y="T83"/>
                          </a:cxn>
                          <a:cxn ang="T138">
                            <a:pos x="T84" y="T85"/>
                          </a:cxn>
                          <a:cxn ang="T139">
                            <a:pos x="T86" y="T87"/>
                          </a:cxn>
                          <a:cxn ang="T140">
                            <a:pos x="T88" y="T89"/>
                          </a:cxn>
                          <a:cxn ang="T141">
                            <a:pos x="T90" y="T91"/>
                          </a:cxn>
                          <a:cxn ang="T142">
                            <a:pos x="T92" y="T93"/>
                          </a:cxn>
                          <a:cxn ang="T143">
                            <a:pos x="T94" y="T95"/>
                          </a:cxn>
                        </a:cxnLst>
                        <a:rect l="T144" t="T145" r="T146" b="T147"/>
                        <a:pathLst>
                          <a:path w="1219" h="703">
                            <a:moveTo>
                              <a:pt x="4" y="0"/>
                            </a:moveTo>
                            <a:lnTo>
                              <a:pt x="17" y="17"/>
                            </a:lnTo>
                            <a:lnTo>
                              <a:pt x="31" y="31"/>
                            </a:lnTo>
                            <a:lnTo>
                              <a:pt x="28" y="57"/>
                            </a:lnTo>
                            <a:lnTo>
                              <a:pt x="45" y="104"/>
                            </a:lnTo>
                            <a:lnTo>
                              <a:pt x="58" y="126"/>
                            </a:lnTo>
                            <a:lnTo>
                              <a:pt x="54" y="143"/>
                            </a:lnTo>
                            <a:lnTo>
                              <a:pt x="63" y="155"/>
                            </a:lnTo>
                            <a:lnTo>
                              <a:pt x="64" y="196"/>
                            </a:lnTo>
                            <a:lnTo>
                              <a:pt x="51" y="229"/>
                            </a:lnTo>
                            <a:lnTo>
                              <a:pt x="44" y="260"/>
                            </a:lnTo>
                            <a:lnTo>
                              <a:pt x="44" y="294"/>
                            </a:lnTo>
                            <a:lnTo>
                              <a:pt x="48" y="308"/>
                            </a:lnTo>
                            <a:lnTo>
                              <a:pt x="53" y="345"/>
                            </a:lnTo>
                            <a:lnTo>
                              <a:pt x="25" y="442"/>
                            </a:lnTo>
                            <a:lnTo>
                              <a:pt x="20" y="543"/>
                            </a:lnTo>
                            <a:lnTo>
                              <a:pt x="25" y="613"/>
                            </a:lnTo>
                            <a:lnTo>
                              <a:pt x="0" y="659"/>
                            </a:lnTo>
                            <a:lnTo>
                              <a:pt x="6" y="673"/>
                            </a:lnTo>
                            <a:lnTo>
                              <a:pt x="73" y="670"/>
                            </a:lnTo>
                            <a:lnTo>
                              <a:pt x="168" y="672"/>
                            </a:lnTo>
                            <a:lnTo>
                              <a:pt x="246" y="680"/>
                            </a:lnTo>
                            <a:lnTo>
                              <a:pt x="312" y="684"/>
                            </a:lnTo>
                            <a:lnTo>
                              <a:pt x="403" y="696"/>
                            </a:lnTo>
                            <a:lnTo>
                              <a:pt x="627" y="700"/>
                            </a:lnTo>
                            <a:lnTo>
                              <a:pt x="823" y="700"/>
                            </a:lnTo>
                            <a:lnTo>
                              <a:pt x="931" y="702"/>
                            </a:lnTo>
                            <a:lnTo>
                              <a:pt x="1104" y="689"/>
                            </a:lnTo>
                            <a:lnTo>
                              <a:pt x="1151" y="685"/>
                            </a:lnTo>
                            <a:lnTo>
                              <a:pt x="1182" y="679"/>
                            </a:lnTo>
                            <a:lnTo>
                              <a:pt x="1209" y="661"/>
                            </a:lnTo>
                            <a:lnTo>
                              <a:pt x="1208" y="650"/>
                            </a:lnTo>
                            <a:lnTo>
                              <a:pt x="1218" y="631"/>
                            </a:lnTo>
                            <a:lnTo>
                              <a:pt x="1208" y="601"/>
                            </a:lnTo>
                            <a:lnTo>
                              <a:pt x="1189" y="569"/>
                            </a:lnTo>
                            <a:lnTo>
                              <a:pt x="1189" y="539"/>
                            </a:lnTo>
                            <a:lnTo>
                              <a:pt x="1180" y="498"/>
                            </a:lnTo>
                            <a:lnTo>
                              <a:pt x="1187" y="454"/>
                            </a:lnTo>
                            <a:lnTo>
                              <a:pt x="1174" y="418"/>
                            </a:lnTo>
                            <a:lnTo>
                              <a:pt x="1174" y="324"/>
                            </a:lnTo>
                            <a:lnTo>
                              <a:pt x="1170" y="285"/>
                            </a:lnTo>
                            <a:lnTo>
                              <a:pt x="1176" y="253"/>
                            </a:lnTo>
                            <a:lnTo>
                              <a:pt x="1168" y="240"/>
                            </a:lnTo>
                            <a:lnTo>
                              <a:pt x="1175" y="166"/>
                            </a:lnTo>
                            <a:lnTo>
                              <a:pt x="1167" y="148"/>
                            </a:lnTo>
                            <a:lnTo>
                              <a:pt x="1196" y="109"/>
                            </a:lnTo>
                            <a:lnTo>
                              <a:pt x="1180" y="0"/>
                            </a:lnTo>
                            <a:lnTo>
                              <a:pt x="4" y="0"/>
                            </a:lnTo>
                          </a:path>
                        </a:pathLst>
                      </a:custGeom>
                      <a:solidFill>
                        <a:srgbClr val="9F3F00"/>
                      </a:solidFill>
                      <a:ln w="12700" cap="rnd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5165" name="Freeform 8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051" y="2603"/>
                        <a:ext cx="119" cy="673"/>
                      </a:xfrm>
                      <a:custGeom>
                        <a:avLst/>
                        <a:gdLst>
                          <a:gd name="T0" fmla="*/ 4 w 119"/>
                          <a:gd name="T1" fmla="*/ 0 h 673"/>
                          <a:gd name="T2" fmla="*/ 17 w 119"/>
                          <a:gd name="T3" fmla="*/ 17 h 673"/>
                          <a:gd name="T4" fmla="*/ 32 w 119"/>
                          <a:gd name="T5" fmla="*/ 31 h 673"/>
                          <a:gd name="T6" fmla="*/ 28 w 119"/>
                          <a:gd name="T7" fmla="*/ 57 h 673"/>
                          <a:gd name="T8" fmla="*/ 45 w 119"/>
                          <a:gd name="T9" fmla="*/ 103 h 673"/>
                          <a:gd name="T10" fmla="*/ 58 w 119"/>
                          <a:gd name="T11" fmla="*/ 125 h 673"/>
                          <a:gd name="T12" fmla="*/ 55 w 119"/>
                          <a:gd name="T13" fmla="*/ 143 h 673"/>
                          <a:gd name="T14" fmla="*/ 63 w 119"/>
                          <a:gd name="T15" fmla="*/ 155 h 673"/>
                          <a:gd name="T16" fmla="*/ 64 w 119"/>
                          <a:gd name="T17" fmla="*/ 196 h 673"/>
                          <a:gd name="T18" fmla="*/ 52 w 119"/>
                          <a:gd name="T19" fmla="*/ 228 h 673"/>
                          <a:gd name="T20" fmla="*/ 44 w 119"/>
                          <a:gd name="T21" fmla="*/ 259 h 673"/>
                          <a:gd name="T22" fmla="*/ 44 w 119"/>
                          <a:gd name="T23" fmla="*/ 294 h 673"/>
                          <a:gd name="T24" fmla="*/ 48 w 119"/>
                          <a:gd name="T25" fmla="*/ 308 h 673"/>
                          <a:gd name="T26" fmla="*/ 54 w 119"/>
                          <a:gd name="T27" fmla="*/ 344 h 673"/>
                          <a:gd name="T28" fmla="*/ 25 w 119"/>
                          <a:gd name="T29" fmla="*/ 441 h 673"/>
                          <a:gd name="T30" fmla="*/ 20 w 119"/>
                          <a:gd name="T31" fmla="*/ 542 h 673"/>
                          <a:gd name="T32" fmla="*/ 25 w 119"/>
                          <a:gd name="T33" fmla="*/ 613 h 673"/>
                          <a:gd name="T34" fmla="*/ 0 w 119"/>
                          <a:gd name="T35" fmla="*/ 658 h 673"/>
                          <a:gd name="T36" fmla="*/ 6 w 119"/>
                          <a:gd name="T37" fmla="*/ 672 h 673"/>
                          <a:gd name="T38" fmla="*/ 84 w 119"/>
                          <a:gd name="T39" fmla="*/ 670 h 673"/>
                          <a:gd name="T40" fmla="*/ 80 w 119"/>
                          <a:gd name="T41" fmla="*/ 624 h 673"/>
                          <a:gd name="T42" fmla="*/ 74 w 119"/>
                          <a:gd name="T43" fmla="*/ 567 h 673"/>
                          <a:gd name="T44" fmla="*/ 64 w 119"/>
                          <a:gd name="T45" fmla="*/ 498 h 673"/>
                          <a:gd name="T46" fmla="*/ 67 w 119"/>
                          <a:gd name="T47" fmla="*/ 476 h 673"/>
                          <a:gd name="T48" fmla="*/ 78 w 119"/>
                          <a:gd name="T49" fmla="*/ 409 h 673"/>
                          <a:gd name="T50" fmla="*/ 103 w 119"/>
                          <a:gd name="T51" fmla="*/ 337 h 673"/>
                          <a:gd name="T52" fmla="*/ 118 w 119"/>
                          <a:gd name="T53" fmla="*/ 255 h 673"/>
                          <a:gd name="T54" fmla="*/ 115 w 119"/>
                          <a:gd name="T55" fmla="*/ 187 h 673"/>
                          <a:gd name="T56" fmla="*/ 111 w 119"/>
                          <a:gd name="T57" fmla="*/ 114 h 673"/>
                          <a:gd name="T58" fmla="*/ 96 w 119"/>
                          <a:gd name="T59" fmla="*/ 71 h 673"/>
                          <a:gd name="T60" fmla="*/ 91 w 119"/>
                          <a:gd name="T61" fmla="*/ 54 h 673"/>
                          <a:gd name="T62" fmla="*/ 96 w 119"/>
                          <a:gd name="T63" fmla="*/ 0 h 673"/>
                          <a:gd name="T64" fmla="*/ 4 w 119"/>
                          <a:gd name="T65" fmla="*/ 0 h 673"/>
                          <a:gd name="T66" fmla="*/ 0 60000 65536"/>
                          <a:gd name="T67" fmla="*/ 0 60000 65536"/>
                          <a:gd name="T68" fmla="*/ 0 60000 65536"/>
                          <a:gd name="T69" fmla="*/ 0 60000 65536"/>
                          <a:gd name="T70" fmla="*/ 0 60000 65536"/>
                          <a:gd name="T71" fmla="*/ 0 60000 65536"/>
                          <a:gd name="T72" fmla="*/ 0 60000 65536"/>
                          <a:gd name="T73" fmla="*/ 0 60000 65536"/>
                          <a:gd name="T74" fmla="*/ 0 60000 65536"/>
                          <a:gd name="T75" fmla="*/ 0 60000 65536"/>
                          <a:gd name="T76" fmla="*/ 0 60000 65536"/>
                          <a:gd name="T77" fmla="*/ 0 60000 65536"/>
                          <a:gd name="T78" fmla="*/ 0 60000 65536"/>
                          <a:gd name="T79" fmla="*/ 0 60000 65536"/>
                          <a:gd name="T80" fmla="*/ 0 60000 65536"/>
                          <a:gd name="T81" fmla="*/ 0 60000 65536"/>
                          <a:gd name="T82" fmla="*/ 0 60000 65536"/>
                          <a:gd name="T83" fmla="*/ 0 60000 65536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w 119"/>
                          <a:gd name="T100" fmla="*/ 0 h 673"/>
                          <a:gd name="T101" fmla="*/ 119 w 119"/>
                          <a:gd name="T102" fmla="*/ 673 h 673"/>
                        </a:gdLst>
                        <a:ahLst/>
                        <a:cxnLst>
                          <a:cxn ang="T66">
                            <a:pos x="T0" y="T1"/>
                          </a:cxn>
                          <a:cxn ang="T67">
                            <a:pos x="T2" y="T3"/>
                          </a:cxn>
                          <a:cxn ang="T68">
                            <a:pos x="T4" y="T5"/>
                          </a:cxn>
                          <a:cxn ang="T69">
                            <a:pos x="T6" y="T7"/>
                          </a:cxn>
                          <a:cxn ang="T70">
                            <a:pos x="T8" y="T9"/>
                          </a:cxn>
                          <a:cxn ang="T71">
                            <a:pos x="T10" y="T11"/>
                          </a:cxn>
                          <a:cxn ang="T72">
                            <a:pos x="T12" y="T13"/>
                          </a:cxn>
                          <a:cxn ang="T73">
                            <a:pos x="T14" y="T15"/>
                          </a:cxn>
                          <a:cxn ang="T74">
                            <a:pos x="T16" y="T17"/>
                          </a:cxn>
                          <a:cxn ang="T75">
                            <a:pos x="T18" y="T19"/>
                          </a:cxn>
                          <a:cxn ang="T76">
                            <a:pos x="T20" y="T21"/>
                          </a:cxn>
                          <a:cxn ang="T77">
                            <a:pos x="T22" y="T23"/>
                          </a:cxn>
                          <a:cxn ang="T78">
                            <a:pos x="T24" y="T25"/>
                          </a:cxn>
                          <a:cxn ang="T79">
                            <a:pos x="T26" y="T27"/>
                          </a:cxn>
                          <a:cxn ang="T80">
                            <a:pos x="T28" y="T29"/>
                          </a:cxn>
                          <a:cxn ang="T81">
                            <a:pos x="T30" y="T31"/>
                          </a:cxn>
                          <a:cxn ang="T82">
                            <a:pos x="T32" y="T33"/>
                          </a:cxn>
                          <a:cxn ang="T83">
                            <a:pos x="T34" y="T35"/>
                          </a:cxn>
                          <a:cxn ang="T84">
                            <a:pos x="T36" y="T37"/>
                          </a:cxn>
                          <a:cxn ang="T85">
                            <a:pos x="T38" y="T39"/>
                          </a:cxn>
                          <a:cxn ang="T86">
                            <a:pos x="T40" y="T41"/>
                          </a:cxn>
                          <a:cxn ang="T87">
                            <a:pos x="T42" y="T43"/>
                          </a:cxn>
                          <a:cxn ang="T88">
                            <a:pos x="T44" y="T45"/>
                          </a:cxn>
                          <a:cxn ang="T89">
                            <a:pos x="T46" y="T47"/>
                          </a:cxn>
                          <a:cxn ang="T90">
                            <a:pos x="T48" y="T49"/>
                          </a:cxn>
                          <a:cxn ang="T91">
                            <a:pos x="T50" y="T51"/>
                          </a:cxn>
                          <a:cxn ang="T92">
                            <a:pos x="T52" y="T53"/>
                          </a:cxn>
                          <a:cxn ang="T93">
                            <a:pos x="T54" y="T55"/>
                          </a:cxn>
                          <a:cxn ang="T94">
                            <a:pos x="T56" y="T57"/>
                          </a:cxn>
                          <a:cxn ang="T95">
                            <a:pos x="T58" y="T59"/>
                          </a:cxn>
                          <a:cxn ang="T96">
                            <a:pos x="T60" y="T61"/>
                          </a:cxn>
                          <a:cxn ang="T97">
                            <a:pos x="T62" y="T63"/>
                          </a:cxn>
                          <a:cxn ang="T98">
                            <a:pos x="T64" y="T65"/>
                          </a:cxn>
                        </a:cxnLst>
                        <a:rect l="T99" t="T100" r="T101" b="T102"/>
                        <a:pathLst>
                          <a:path w="119" h="673">
                            <a:moveTo>
                              <a:pt x="4" y="0"/>
                            </a:moveTo>
                            <a:lnTo>
                              <a:pt x="17" y="17"/>
                            </a:lnTo>
                            <a:lnTo>
                              <a:pt x="32" y="31"/>
                            </a:lnTo>
                            <a:lnTo>
                              <a:pt x="28" y="57"/>
                            </a:lnTo>
                            <a:lnTo>
                              <a:pt x="45" y="103"/>
                            </a:lnTo>
                            <a:lnTo>
                              <a:pt x="58" y="125"/>
                            </a:lnTo>
                            <a:lnTo>
                              <a:pt x="55" y="143"/>
                            </a:lnTo>
                            <a:lnTo>
                              <a:pt x="63" y="155"/>
                            </a:lnTo>
                            <a:lnTo>
                              <a:pt x="64" y="196"/>
                            </a:lnTo>
                            <a:lnTo>
                              <a:pt x="52" y="228"/>
                            </a:lnTo>
                            <a:lnTo>
                              <a:pt x="44" y="259"/>
                            </a:lnTo>
                            <a:lnTo>
                              <a:pt x="44" y="294"/>
                            </a:lnTo>
                            <a:lnTo>
                              <a:pt x="48" y="308"/>
                            </a:lnTo>
                            <a:lnTo>
                              <a:pt x="54" y="344"/>
                            </a:lnTo>
                            <a:lnTo>
                              <a:pt x="25" y="441"/>
                            </a:lnTo>
                            <a:lnTo>
                              <a:pt x="20" y="542"/>
                            </a:lnTo>
                            <a:lnTo>
                              <a:pt x="25" y="613"/>
                            </a:lnTo>
                            <a:lnTo>
                              <a:pt x="0" y="658"/>
                            </a:lnTo>
                            <a:lnTo>
                              <a:pt x="6" y="672"/>
                            </a:lnTo>
                            <a:lnTo>
                              <a:pt x="84" y="670"/>
                            </a:lnTo>
                            <a:lnTo>
                              <a:pt x="80" y="624"/>
                            </a:lnTo>
                            <a:lnTo>
                              <a:pt x="74" y="567"/>
                            </a:lnTo>
                            <a:lnTo>
                              <a:pt x="64" y="498"/>
                            </a:lnTo>
                            <a:lnTo>
                              <a:pt x="67" y="476"/>
                            </a:lnTo>
                            <a:lnTo>
                              <a:pt x="78" y="409"/>
                            </a:lnTo>
                            <a:lnTo>
                              <a:pt x="103" y="337"/>
                            </a:lnTo>
                            <a:lnTo>
                              <a:pt x="118" y="255"/>
                            </a:lnTo>
                            <a:lnTo>
                              <a:pt x="115" y="187"/>
                            </a:lnTo>
                            <a:lnTo>
                              <a:pt x="111" y="114"/>
                            </a:lnTo>
                            <a:lnTo>
                              <a:pt x="96" y="71"/>
                            </a:lnTo>
                            <a:lnTo>
                              <a:pt x="91" y="54"/>
                            </a:lnTo>
                            <a:lnTo>
                              <a:pt x="96" y="0"/>
                            </a:lnTo>
                            <a:lnTo>
                              <a:pt x="4" y="0"/>
                            </a:lnTo>
                          </a:path>
                        </a:pathLst>
                      </a:custGeom>
                      <a:solidFill>
                        <a:srgbClr val="7F5F3F"/>
                      </a:solidFill>
                      <a:ln w="12700" cap="rnd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5166" name="Freeform 8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289" y="2602"/>
                        <a:ext cx="700" cy="704"/>
                      </a:xfrm>
                      <a:custGeom>
                        <a:avLst/>
                        <a:gdLst>
                          <a:gd name="T0" fmla="*/ 45 w 700"/>
                          <a:gd name="T1" fmla="*/ 0 h 704"/>
                          <a:gd name="T2" fmla="*/ 61 w 700"/>
                          <a:gd name="T3" fmla="*/ 55 h 704"/>
                          <a:gd name="T4" fmla="*/ 73 w 700"/>
                          <a:gd name="T5" fmla="*/ 78 h 704"/>
                          <a:gd name="T6" fmla="*/ 75 w 700"/>
                          <a:gd name="T7" fmla="*/ 125 h 704"/>
                          <a:gd name="T8" fmla="*/ 93 w 700"/>
                          <a:gd name="T9" fmla="*/ 225 h 704"/>
                          <a:gd name="T10" fmla="*/ 87 w 700"/>
                          <a:gd name="T11" fmla="*/ 278 h 704"/>
                          <a:gd name="T12" fmla="*/ 68 w 700"/>
                          <a:gd name="T13" fmla="*/ 335 h 704"/>
                          <a:gd name="T14" fmla="*/ 86 w 700"/>
                          <a:gd name="T15" fmla="*/ 361 h 704"/>
                          <a:gd name="T16" fmla="*/ 92 w 700"/>
                          <a:gd name="T17" fmla="*/ 392 h 704"/>
                          <a:gd name="T18" fmla="*/ 95 w 700"/>
                          <a:gd name="T19" fmla="*/ 440 h 704"/>
                          <a:gd name="T20" fmla="*/ 80 w 700"/>
                          <a:gd name="T21" fmla="*/ 471 h 704"/>
                          <a:gd name="T22" fmla="*/ 52 w 700"/>
                          <a:gd name="T23" fmla="*/ 508 h 704"/>
                          <a:gd name="T24" fmla="*/ 54 w 700"/>
                          <a:gd name="T25" fmla="*/ 608 h 704"/>
                          <a:gd name="T26" fmla="*/ 0 w 700"/>
                          <a:gd name="T27" fmla="*/ 665 h 704"/>
                          <a:gd name="T28" fmla="*/ 1 w 700"/>
                          <a:gd name="T29" fmla="*/ 680 h 704"/>
                          <a:gd name="T30" fmla="*/ 83 w 700"/>
                          <a:gd name="T31" fmla="*/ 686 h 704"/>
                          <a:gd name="T32" fmla="*/ 159 w 700"/>
                          <a:gd name="T33" fmla="*/ 697 h 704"/>
                          <a:gd name="T34" fmla="*/ 352 w 700"/>
                          <a:gd name="T35" fmla="*/ 700 h 704"/>
                          <a:gd name="T36" fmla="*/ 541 w 700"/>
                          <a:gd name="T37" fmla="*/ 701 h 704"/>
                          <a:gd name="T38" fmla="*/ 692 w 700"/>
                          <a:gd name="T39" fmla="*/ 703 h 704"/>
                          <a:gd name="T40" fmla="*/ 690 w 700"/>
                          <a:gd name="T41" fmla="*/ 630 h 704"/>
                          <a:gd name="T42" fmla="*/ 699 w 700"/>
                          <a:gd name="T43" fmla="*/ 481 h 704"/>
                          <a:gd name="T44" fmla="*/ 668 w 700"/>
                          <a:gd name="T45" fmla="*/ 442 h 704"/>
                          <a:gd name="T46" fmla="*/ 627 w 700"/>
                          <a:gd name="T47" fmla="*/ 390 h 704"/>
                          <a:gd name="T48" fmla="*/ 624 w 700"/>
                          <a:gd name="T49" fmla="*/ 364 h 704"/>
                          <a:gd name="T50" fmla="*/ 629 w 700"/>
                          <a:gd name="T51" fmla="*/ 315 h 704"/>
                          <a:gd name="T52" fmla="*/ 651 w 700"/>
                          <a:gd name="T53" fmla="*/ 221 h 704"/>
                          <a:gd name="T54" fmla="*/ 636 w 700"/>
                          <a:gd name="T55" fmla="*/ 185 h 704"/>
                          <a:gd name="T56" fmla="*/ 655 w 700"/>
                          <a:gd name="T57" fmla="*/ 130 h 704"/>
                          <a:gd name="T58" fmla="*/ 680 w 700"/>
                          <a:gd name="T59" fmla="*/ 101 h 704"/>
                          <a:gd name="T60" fmla="*/ 660 w 700"/>
                          <a:gd name="T61" fmla="*/ 0 h 704"/>
                          <a:gd name="T62" fmla="*/ 45 w 700"/>
                          <a:gd name="T63" fmla="*/ 0 h 704"/>
                          <a:gd name="T64" fmla="*/ 0 60000 65536"/>
                          <a:gd name="T65" fmla="*/ 0 60000 65536"/>
                          <a:gd name="T66" fmla="*/ 0 60000 65536"/>
                          <a:gd name="T67" fmla="*/ 0 60000 65536"/>
                          <a:gd name="T68" fmla="*/ 0 60000 65536"/>
                          <a:gd name="T69" fmla="*/ 0 60000 65536"/>
                          <a:gd name="T70" fmla="*/ 0 60000 65536"/>
                          <a:gd name="T71" fmla="*/ 0 60000 65536"/>
                          <a:gd name="T72" fmla="*/ 0 60000 65536"/>
                          <a:gd name="T73" fmla="*/ 0 60000 65536"/>
                          <a:gd name="T74" fmla="*/ 0 60000 65536"/>
                          <a:gd name="T75" fmla="*/ 0 60000 65536"/>
                          <a:gd name="T76" fmla="*/ 0 60000 65536"/>
                          <a:gd name="T77" fmla="*/ 0 60000 65536"/>
                          <a:gd name="T78" fmla="*/ 0 60000 65536"/>
                          <a:gd name="T79" fmla="*/ 0 60000 65536"/>
                          <a:gd name="T80" fmla="*/ 0 60000 65536"/>
                          <a:gd name="T81" fmla="*/ 0 60000 65536"/>
                          <a:gd name="T82" fmla="*/ 0 60000 65536"/>
                          <a:gd name="T83" fmla="*/ 0 60000 65536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w 700"/>
                          <a:gd name="T97" fmla="*/ 0 h 704"/>
                          <a:gd name="T98" fmla="*/ 700 w 700"/>
                          <a:gd name="T99" fmla="*/ 704 h 704"/>
                        </a:gdLst>
                        <a:ahLst/>
                        <a:cxnLst>
                          <a:cxn ang="T64">
                            <a:pos x="T0" y="T1"/>
                          </a:cxn>
                          <a:cxn ang="T65">
                            <a:pos x="T2" y="T3"/>
                          </a:cxn>
                          <a:cxn ang="T66">
                            <a:pos x="T4" y="T5"/>
                          </a:cxn>
                          <a:cxn ang="T67">
                            <a:pos x="T6" y="T7"/>
                          </a:cxn>
                          <a:cxn ang="T68">
                            <a:pos x="T8" y="T9"/>
                          </a:cxn>
                          <a:cxn ang="T69">
                            <a:pos x="T10" y="T11"/>
                          </a:cxn>
                          <a:cxn ang="T70">
                            <a:pos x="T12" y="T13"/>
                          </a:cxn>
                          <a:cxn ang="T71">
                            <a:pos x="T14" y="T15"/>
                          </a:cxn>
                          <a:cxn ang="T72">
                            <a:pos x="T16" y="T17"/>
                          </a:cxn>
                          <a:cxn ang="T73">
                            <a:pos x="T18" y="T19"/>
                          </a:cxn>
                          <a:cxn ang="T74">
                            <a:pos x="T20" y="T21"/>
                          </a:cxn>
                          <a:cxn ang="T75">
                            <a:pos x="T22" y="T23"/>
                          </a:cxn>
                          <a:cxn ang="T76">
                            <a:pos x="T24" y="T25"/>
                          </a:cxn>
                          <a:cxn ang="T77">
                            <a:pos x="T26" y="T27"/>
                          </a:cxn>
                          <a:cxn ang="T78">
                            <a:pos x="T28" y="T29"/>
                          </a:cxn>
                          <a:cxn ang="T79">
                            <a:pos x="T30" y="T31"/>
                          </a:cxn>
                          <a:cxn ang="T80">
                            <a:pos x="T32" y="T33"/>
                          </a:cxn>
                          <a:cxn ang="T81">
                            <a:pos x="T34" y="T35"/>
                          </a:cxn>
                          <a:cxn ang="T82">
                            <a:pos x="T36" y="T37"/>
                          </a:cxn>
                          <a:cxn ang="T83">
                            <a:pos x="T38" y="T39"/>
                          </a:cxn>
                          <a:cxn ang="T84">
                            <a:pos x="T40" y="T41"/>
                          </a:cxn>
                          <a:cxn ang="T85">
                            <a:pos x="T42" y="T43"/>
                          </a:cxn>
                          <a:cxn ang="T86">
                            <a:pos x="T44" y="T45"/>
                          </a:cxn>
                          <a:cxn ang="T87">
                            <a:pos x="T46" y="T47"/>
                          </a:cxn>
                          <a:cxn ang="T88">
                            <a:pos x="T48" y="T49"/>
                          </a:cxn>
                          <a:cxn ang="T89">
                            <a:pos x="T50" y="T51"/>
                          </a:cxn>
                          <a:cxn ang="T90">
                            <a:pos x="T52" y="T53"/>
                          </a:cxn>
                          <a:cxn ang="T91">
                            <a:pos x="T54" y="T55"/>
                          </a:cxn>
                          <a:cxn ang="T92">
                            <a:pos x="T56" y="T57"/>
                          </a:cxn>
                          <a:cxn ang="T93">
                            <a:pos x="T58" y="T59"/>
                          </a:cxn>
                          <a:cxn ang="T94">
                            <a:pos x="T60" y="T61"/>
                          </a:cxn>
                          <a:cxn ang="T95">
                            <a:pos x="T62" y="T63"/>
                          </a:cxn>
                        </a:cxnLst>
                        <a:rect l="T96" t="T97" r="T98" b="T99"/>
                        <a:pathLst>
                          <a:path w="700" h="704">
                            <a:moveTo>
                              <a:pt x="45" y="0"/>
                            </a:moveTo>
                            <a:lnTo>
                              <a:pt x="61" y="55"/>
                            </a:lnTo>
                            <a:lnTo>
                              <a:pt x="73" y="78"/>
                            </a:lnTo>
                            <a:lnTo>
                              <a:pt x="75" y="125"/>
                            </a:lnTo>
                            <a:lnTo>
                              <a:pt x="93" y="225"/>
                            </a:lnTo>
                            <a:lnTo>
                              <a:pt x="87" y="278"/>
                            </a:lnTo>
                            <a:lnTo>
                              <a:pt x="68" y="335"/>
                            </a:lnTo>
                            <a:lnTo>
                              <a:pt x="86" y="361"/>
                            </a:lnTo>
                            <a:lnTo>
                              <a:pt x="92" y="392"/>
                            </a:lnTo>
                            <a:lnTo>
                              <a:pt x="95" y="440"/>
                            </a:lnTo>
                            <a:lnTo>
                              <a:pt x="80" y="471"/>
                            </a:lnTo>
                            <a:lnTo>
                              <a:pt x="52" y="508"/>
                            </a:lnTo>
                            <a:lnTo>
                              <a:pt x="54" y="608"/>
                            </a:lnTo>
                            <a:lnTo>
                              <a:pt x="0" y="665"/>
                            </a:lnTo>
                            <a:lnTo>
                              <a:pt x="1" y="680"/>
                            </a:lnTo>
                            <a:lnTo>
                              <a:pt x="83" y="686"/>
                            </a:lnTo>
                            <a:lnTo>
                              <a:pt x="159" y="697"/>
                            </a:lnTo>
                            <a:lnTo>
                              <a:pt x="352" y="700"/>
                            </a:lnTo>
                            <a:lnTo>
                              <a:pt x="541" y="701"/>
                            </a:lnTo>
                            <a:lnTo>
                              <a:pt x="692" y="703"/>
                            </a:lnTo>
                            <a:lnTo>
                              <a:pt x="690" y="630"/>
                            </a:lnTo>
                            <a:lnTo>
                              <a:pt x="699" y="481"/>
                            </a:lnTo>
                            <a:lnTo>
                              <a:pt x="668" y="442"/>
                            </a:lnTo>
                            <a:lnTo>
                              <a:pt x="627" y="390"/>
                            </a:lnTo>
                            <a:lnTo>
                              <a:pt x="624" y="364"/>
                            </a:lnTo>
                            <a:lnTo>
                              <a:pt x="629" y="315"/>
                            </a:lnTo>
                            <a:lnTo>
                              <a:pt x="651" y="221"/>
                            </a:lnTo>
                            <a:lnTo>
                              <a:pt x="636" y="185"/>
                            </a:lnTo>
                            <a:lnTo>
                              <a:pt x="655" y="130"/>
                            </a:lnTo>
                            <a:lnTo>
                              <a:pt x="680" y="101"/>
                            </a:lnTo>
                            <a:lnTo>
                              <a:pt x="660" y="0"/>
                            </a:lnTo>
                            <a:lnTo>
                              <a:pt x="45" y="0"/>
                            </a:lnTo>
                          </a:path>
                        </a:pathLst>
                      </a:custGeom>
                      <a:solidFill>
                        <a:srgbClr val="BF7F3F"/>
                      </a:solidFill>
                      <a:ln w="12700" cap="rnd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5163" name="Freeform 89"/>
                    <p:cNvSpPr>
                      <a:spLocks/>
                    </p:cNvSpPr>
                    <p:nvPr/>
                  </p:nvSpPr>
                  <p:spPr bwMode="auto">
                    <a:xfrm>
                      <a:off x="4055" y="2595"/>
                      <a:ext cx="1194" cy="131"/>
                    </a:xfrm>
                    <a:custGeom>
                      <a:avLst/>
                      <a:gdLst>
                        <a:gd name="T0" fmla="*/ 0 w 1194"/>
                        <a:gd name="T1" fmla="*/ 3 h 131"/>
                        <a:gd name="T2" fmla="*/ 26 w 1194"/>
                        <a:gd name="T3" fmla="*/ 40 h 131"/>
                        <a:gd name="T4" fmla="*/ 45 w 1194"/>
                        <a:gd name="T5" fmla="*/ 48 h 131"/>
                        <a:gd name="T6" fmla="*/ 58 w 1194"/>
                        <a:gd name="T7" fmla="*/ 67 h 131"/>
                        <a:gd name="T8" fmla="*/ 66 w 1194"/>
                        <a:gd name="T9" fmla="*/ 79 h 131"/>
                        <a:gd name="T10" fmla="*/ 115 w 1194"/>
                        <a:gd name="T11" fmla="*/ 70 h 131"/>
                        <a:gd name="T12" fmla="*/ 151 w 1194"/>
                        <a:gd name="T13" fmla="*/ 55 h 131"/>
                        <a:gd name="T14" fmla="*/ 183 w 1194"/>
                        <a:gd name="T15" fmla="*/ 61 h 131"/>
                        <a:gd name="T16" fmla="*/ 202 w 1194"/>
                        <a:gd name="T17" fmla="*/ 121 h 131"/>
                        <a:gd name="T18" fmla="*/ 285 w 1194"/>
                        <a:gd name="T19" fmla="*/ 85 h 131"/>
                        <a:gd name="T20" fmla="*/ 359 w 1194"/>
                        <a:gd name="T21" fmla="*/ 60 h 131"/>
                        <a:gd name="T22" fmla="*/ 366 w 1194"/>
                        <a:gd name="T23" fmla="*/ 65 h 131"/>
                        <a:gd name="T24" fmla="*/ 404 w 1194"/>
                        <a:gd name="T25" fmla="*/ 67 h 131"/>
                        <a:gd name="T26" fmla="*/ 419 w 1194"/>
                        <a:gd name="T27" fmla="*/ 95 h 131"/>
                        <a:gd name="T28" fmla="*/ 451 w 1194"/>
                        <a:gd name="T29" fmla="*/ 90 h 131"/>
                        <a:gd name="T30" fmla="*/ 469 w 1194"/>
                        <a:gd name="T31" fmla="*/ 130 h 131"/>
                        <a:gd name="T32" fmla="*/ 523 w 1194"/>
                        <a:gd name="T33" fmla="*/ 105 h 131"/>
                        <a:gd name="T34" fmla="*/ 578 w 1194"/>
                        <a:gd name="T35" fmla="*/ 93 h 131"/>
                        <a:gd name="T36" fmla="*/ 614 w 1194"/>
                        <a:gd name="T37" fmla="*/ 63 h 131"/>
                        <a:gd name="T38" fmla="*/ 640 w 1194"/>
                        <a:gd name="T39" fmla="*/ 72 h 131"/>
                        <a:gd name="T40" fmla="*/ 663 w 1194"/>
                        <a:gd name="T41" fmla="*/ 106 h 131"/>
                        <a:gd name="T42" fmla="*/ 709 w 1194"/>
                        <a:gd name="T43" fmla="*/ 80 h 131"/>
                        <a:gd name="T44" fmla="*/ 742 w 1194"/>
                        <a:gd name="T45" fmla="*/ 94 h 131"/>
                        <a:gd name="T46" fmla="*/ 800 w 1194"/>
                        <a:gd name="T47" fmla="*/ 64 h 131"/>
                        <a:gd name="T48" fmla="*/ 815 w 1194"/>
                        <a:gd name="T49" fmla="*/ 72 h 131"/>
                        <a:gd name="T50" fmla="*/ 834 w 1194"/>
                        <a:gd name="T51" fmla="*/ 75 h 131"/>
                        <a:gd name="T52" fmla="*/ 853 w 1194"/>
                        <a:gd name="T53" fmla="*/ 120 h 131"/>
                        <a:gd name="T54" fmla="*/ 882 w 1194"/>
                        <a:gd name="T55" fmla="*/ 95 h 131"/>
                        <a:gd name="T56" fmla="*/ 925 w 1194"/>
                        <a:gd name="T57" fmla="*/ 70 h 131"/>
                        <a:gd name="T58" fmla="*/ 946 w 1194"/>
                        <a:gd name="T59" fmla="*/ 82 h 131"/>
                        <a:gd name="T60" fmla="*/ 989 w 1194"/>
                        <a:gd name="T61" fmla="*/ 60 h 131"/>
                        <a:gd name="T62" fmla="*/ 1022 w 1194"/>
                        <a:gd name="T63" fmla="*/ 64 h 131"/>
                        <a:gd name="T64" fmla="*/ 1036 w 1194"/>
                        <a:gd name="T65" fmla="*/ 74 h 131"/>
                        <a:gd name="T66" fmla="*/ 1043 w 1194"/>
                        <a:gd name="T67" fmla="*/ 93 h 131"/>
                        <a:gd name="T68" fmla="*/ 1056 w 1194"/>
                        <a:gd name="T69" fmla="*/ 71 h 131"/>
                        <a:gd name="T70" fmla="*/ 1060 w 1194"/>
                        <a:gd name="T71" fmla="*/ 63 h 131"/>
                        <a:gd name="T72" fmla="*/ 1105 w 1194"/>
                        <a:gd name="T73" fmla="*/ 56 h 131"/>
                        <a:gd name="T74" fmla="*/ 1172 w 1194"/>
                        <a:gd name="T75" fmla="*/ 52 h 131"/>
                        <a:gd name="T76" fmla="*/ 1193 w 1194"/>
                        <a:gd name="T77" fmla="*/ 0 h 131"/>
                        <a:gd name="T78" fmla="*/ 0 w 1194"/>
                        <a:gd name="T79" fmla="*/ 3 h 131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w 1194"/>
                        <a:gd name="T121" fmla="*/ 0 h 131"/>
                        <a:gd name="T122" fmla="*/ 1194 w 1194"/>
                        <a:gd name="T123" fmla="*/ 131 h 131"/>
                      </a:gdLst>
                      <a:ahLst/>
                      <a:cxnLst>
                        <a:cxn ang="T80">
                          <a:pos x="T0" y="T1"/>
                        </a:cxn>
                        <a:cxn ang="T81">
                          <a:pos x="T2" y="T3"/>
                        </a:cxn>
                        <a:cxn ang="T82">
                          <a:pos x="T4" y="T5"/>
                        </a:cxn>
                        <a:cxn ang="T83">
                          <a:pos x="T6" y="T7"/>
                        </a:cxn>
                        <a:cxn ang="T84">
                          <a:pos x="T8" y="T9"/>
                        </a:cxn>
                        <a:cxn ang="T85">
                          <a:pos x="T10" y="T11"/>
                        </a:cxn>
                        <a:cxn ang="T86">
                          <a:pos x="T12" y="T13"/>
                        </a:cxn>
                        <a:cxn ang="T87">
                          <a:pos x="T14" y="T15"/>
                        </a:cxn>
                        <a:cxn ang="T88">
                          <a:pos x="T16" y="T17"/>
                        </a:cxn>
                        <a:cxn ang="T89">
                          <a:pos x="T18" y="T19"/>
                        </a:cxn>
                        <a:cxn ang="T90">
                          <a:pos x="T20" y="T21"/>
                        </a:cxn>
                        <a:cxn ang="T91">
                          <a:pos x="T22" y="T23"/>
                        </a:cxn>
                        <a:cxn ang="T92">
                          <a:pos x="T24" y="T25"/>
                        </a:cxn>
                        <a:cxn ang="T93">
                          <a:pos x="T26" y="T27"/>
                        </a:cxn>
                        <a:cxn ang="T94">
                          <a:pos x="T28" y="T29"/>
                        </a:cxn>
                        <a:cxn ang="T95">
                          <a:pos x="T30" y="T31"/>
                        </a:cxn>
                        <a:cxn ang="T96">
                          <a:pos x="T32" y="T33"/>
                        </a:cxn>
                        <a:cxn ang="T97">
                          <a:pos x="T34" y="T35"/>
                        </a:cxn>
                        <a:cxn ang="T98">
                          <a:pos x="T36" y="T37"/>
                        </a:cxn>
                        <a:cxn ang="T99">
                          <a:pos x="T38" y="T39"/>
                        </a:cxn>
                        <a:cxn ang="T100">
                          <a:pos x="T40" y="T41"/>
                        </a:cxn>
                        <a:cxn ang="T101">
                          <a:pos x="T42" y="T43"/>
                        </a:cxn>
                        <a:cxn ang="T102">
                          <a:pos x="T44" y="T45"/>
                        </a:cxn>
                        <a:cxn ang="T103">
                          <a:pos x="T46" y="T47"/>
                        </a:cxn>
                        <a:cxn ang="T104">
                          <a:pos x="T48" y="T49"/>
                        </a:cxn>
                        <a:cxn ang="T105">
                          <a:pos x="T50" y="T51"/>
                        </a:cxn>
                        <a:cxn ang="T106">
                          <a:pos x="T52" y="T53"/>
                        </a:cxn>
                        <a:cxn ang="T107">
                          <a:pos x="T54" y="T55"/>
                        </a:cxn>
                        <a:cxn ang="T108">
                          <a:pos x="T56" y="T57"/>
                        </a:cxn>
                        <a:cxn ang="T109">
                          <a:pos x="T58" y="T59"/>
                        </a:cxn>
                        <a:cxn ang="T110">
                          <a:pos x="T60" y="T61"/>
                        </a:cxn>
                        <a:cxn ang="T111">
                          <a:pos x="T62" y="T63"/>
                        </a:cxn>
                        <a:cxn ang="T112">
                          <a:pos x="T64" y="T65"/>
                        </a:cxn>
                        <a:cxn ang="T113">
                          <a:pos x="T66" y="T67"/>
                        </a:cxn>
                        <a:cxn ang="T114">
                          <a:pos x="T68" y="T69"/>
                        </a:cxn>
                        <a:cxn ang="T115">
                          <a:pos x="T70" y="T71"/>
                        </a:cxn>
                        <a:cxn ang="T116">
                          <a:pos x="T72" y="T73"/>
                        </a:cxn>
                        <a:cxn ang="T117">
                          <a:pos x="T74" y="T75"/>
                        </a:cxn>
                        <a:cxn ang="T118">
                          <a:pos x="T76" y="T77"/>
                        </a:cxn>
                        <a:cxn ang="T119">
                          <a:pos x="T78" y="T79"/>
                        </a:cxn>
                      </a:cxnLst>
                      <a:rect l="T120" t="T121" r="T122" b="T123"/>
                      <a:pathLst>
                        <a:path w="1194" h="131">
                          <a:moveTo>
                            <a:pt x="0" y="3"/>
                          </a:moveTo>
                          <a:lnTo>
                            <a:pt x="26" y="40"/>
                          </a:lnTo>
                          <a:lnTo>
                            <a:pt x="45" y="48"/>
                          </a:lnTo>
                          <a:lnTo>
                            <a:pt x="58" y="67"/>
                          </a:lnTo>
                          <a:lnTo>
                            <a:pt x="66" y="79"/>
                          </a:lnTo>
                          <a:lnTo>
                            <a:pt x="115" y="70"/>
                          </a:lnTo>
                          <a:lnTo>
                            <a:pt x="151" y="55"/>
                          </a:lnTo>
                          <a:lnTo>
                            <a:pt x="183" y="61"/>
                          </a:lnTo>
                          <a:lnTo>
                            <a:pt x="202" y="121"/>
                          </a:lnTo>
                          <a:lnTo>
                            <a:pt x="285" y="85"/>
                          </a:lnTo>
                          <a:lnTo>
                            <a:pt x="359" y="60"/>
                          </a:lnTo>
                          <a:lnTo>
                            <a:pt x="366" y="65"/>
                          </a:lnTo>
                          <a:lnTo>
                            <a:pt x="404" y="67"/>
                          </a:lnTo>
                          <a:lnTo>
                            <a:pt x="419" y="95"/>
                          </a:lnTo>
                          <a:lnTo>
                            <a:pt x="451" y="90"/>
                          </a:lnTo>
                          <a:lnTo>
                            <a:pt x="469" y="130"/>
                          </a:lnTo>
                          <a:lnTo>
                            <a:pt x="523" y="105"/>
                          </a:lnTo>
                          <a:lnTo>
                            <a:pt x="578" y="93"/>
                          </a:lnTo>
                          <a:lnTo>
                            <a:pt x="614" y="63"/>
                          </a:lnTo>
                          <a:lnTo>
                            <a:pt x="640" y="72"/>
                          </a:lnTo>
                          <a:lnTo>
                            <a:pt x="663" y="106"/>
                          </a:lnTo>
                          <a:lnTo>
                            <a:pt x="709" y="80"/>
                          </a:lnTo>
                          <a:lnTo>
                            <a:pt x="742" y="94"/>
                          </a:lnTo>
                          <a:lnTo>
                            <a:pt x="800" y="64"/>
                          </a:lnTo>
                          <a:lnTo>
                            <a:pt x="815" y="72"/>
                          </a:lnTo>
                          <a:lnTo>
                            <a:pt x="834" y="75"/>
                          </a:lnTo>
                          <a:lnTo>
                            <a:pt x="853" y="120"/>
                          </a:lnTo>
                          <a:lnTo>
                            <a:pt x="882" y="95"/>
                          </a:lnTo>
                          <a:lnTo>
                            <a:pt x="925" y="70"/>
                          </a:lnTo>
                          <a:lnTo>
                            <a:pt x="946" y="82"/>
                          </a:lnTo>
                          <a:lnTo>
                            <a:pt x="989" y="60"/>
                          </a:lnTo>
                          <a:lnTo>
                            <a:pt x="1022" y="64"/>
                          </a:lnTo>
                          <a:lnTo>
                            <a:pt x="1036" y="74"/>
                          </a:lnTo>
                          <a:lnTo>
                            <a:pt x="1043" y="93"/>
                          </a:lnTo>
                          <a:lnTo>
                            <a:pt x="1056" y="71"/>
                          </a:lnTo>
                          <a:lnTo>
                            <a:pt x="1060" y="63"/>
                          </a:lnTo>
                          <a:lnTo>
                            <a:pt x="1105" y="56"/>
                          </a:lnTo>
                          <a:lnTo>
                            <a:pt x="1172" y="52"/>
                          </a:lnTo>
                          <a:lnTo>
                            <a:pt x="1193" y="0"/>
                          </a:lnTo>
                          <a:lnTo>
                            <a:pt x="0" y="3"/>
                          </a:lnTo>
                        </a:path>
                      </a:pathLst>
                    </a:custGeom>
                    <a:solidFill>
                      <a:srgbClr val="3F1F00"/>
                    </a:solidFill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31" name="Group 90"/>
                  <p:cNvGrpSpPr>
                    <a:grpSpLocks/>
                  </p:cNvGrpSpPr>
                  <p:nvPr/>
                </p:nvGrpSpPr>
                <p:grpSpPr bwMode="auto">
                  <a:xfrm>
                    <a:off x="4139" y="2621"/>
                    <a:ext cx="1099" cy="682"/>
                    <a:chOff x="4139" y="2621"/>
                    <a:chExt cx="1099" cy="682"/>
                  </a:xfrm>
                </p:grpSpPr>
                <p:sp>
                  <p:nvSpPr>
                    <p:cNvPr id="5154" name="Freeform 91"/>
                    <p:cNvSpPr>
                      <a:spLocks/>
                    </p:cNvSpPr>
                    <p:nvPr/>
                  </p:nvSpPr>
                  <p:spPr bwMode="auto">
                    <a:xfrm>
                      <a:off x="4139" y="2624"/>
                      <a:ext cx="10" cy="47"/>
                    </a:xfrm>
                    <a:custGeom>
                      <a:avLst/>
                      <a:gdLst>
                        <a:gd name="T0" fmla="*/ 5 w 10"/>
                        <a:gd name="T1" fmla="*/ 46 h 47"/>
                        <a:gd name="T2" fmla="*/ 0 w 10"/>
                        <a:gd name="T3" fmla="*/ 33 h 47"/>
                        <a:gd name="T4" fmla="*/ 9 w 10"/>
                        <a:gd name="T5" fmla="*/ 0 h 47"/>
                        <a:gd name="T6" fmla="*/ 0 60000 65536"/>
                        <a:gd name="T7" fmla="*/ 0 60000 65536"/>
                        <a:gd name="T8" fmla="*/ 0 60000 65536"/>
                        <a:gd name="T9" fmla="*/ 0 w 10"/>
                        <a:gd name="T10" fmla="*/ 0 h 47"/>
                        <a:gd name="T11" fmla="*/ 10 w 10"/>
                        <a:gd name="T12" fmla="*/ 47 h 47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10" h="47">
                          <a:moveTo>
                            <a:pt x="5" y="46"/>
                          </a:moveTo>
                          <a:lnTo>
                            <a:pt x="0" y="33"/>
                          </a:lnTo>
                          <a:lnTo>
                            <a:pt x="9" y="0"/>
                          </a:lnTo>
                        </a:path>
                      </a:pathLst>
                    </a:custGeom>
                    <a:noFill/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55" name="Freeform 92"/>
                    <p:cNvSpPr>
                      <a:spLocks/>
                    </p:cNvSpPr>
                    <p:nvPr/>
                  </p:nvSpPr>
                  <p:spPr bwMode="auto">
                    <a:xfrm>
                      <a:off x="4207" y="2621"/>
                      <a:ext cx="99" cy="652"/>
                    </a:xfrm>
                    <a:custGeom>
                      <a:avLst/>
                      <a:gdLst>
                        <a:gd name="T0" fmla="*/ 85 w 99"/>
                        <a:gd name="T1" fmla="*/ 0 h 652"/>
                        <a:gd name="T2" fmla="*/ 95 w 99"/>
                        <a:gd name="T3" fmla="*/ 75 h 652"/>
                        <a:gd name="T4" fmla="*/ 98 w 99"/>
                        <a:gd name="T5" fmla="*/ 194 h 652"/>
                        <a:gd name="T6" fmla="*/ 92 w 99"/>
                        <a:gd name="T7" fmla="*/ 239 h 652"/>
                        <a:gd name="T8" fmla="*/ 57 w 99"/>
                        <a:gd name="T9" fmla="*/ 288 h 652"/>
                        <a:gd name="T10" fmla="*/ 60 w 99"/>
                        <a:gd name="T11" fmla="*/ 324 h 652"/>
                        <a:gd name="T12" fmla="*/ 76 w 99"/>
                        <a:gd name="T13" fmla="*/ 411 h 652"/>
                        <a:gd name="T14" fmla="*/ 32 w 99"/>
                        <a:gd name="T15" fmla="*/ 510 h 652"/>
                        <a:gd name="T16" fmla="*/ 25 w 99"/>
                        <a:gd name="T17" fmla="*/ 574 h 652"/>
                        <a:gd name="T18" fmla="*/ 0 w 99"/>
                        <a:gd name="T19" fmla="*/ 651 h 652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w 99"/>
                        <a:gd name="T31" fmla="*/ 0 h 652"/>
                        <a:gd name="T32" fmla="*/ 99 w 99"/>
                        <a:gd name="T33" fmla="*/ 652 h 652"/>
                      </a:gdLst>
                      <a:ahLst/>
                      <a:cxnLst>
                        <a:cxn ang="T20">
                          <a:pos x="T0" y="T1"/>
                        </a:cxn>
                        <a:cxn ang="T21">
                          <a:pos x="T2" y="T3"/>
                        </a:cxn>
                        <a:cxn ang="T22">
                          <a:pos x="T4" y="T5"/>
                        </a:cxn>
                        <a:cxn ang="T23">
                          <a:pos x="T6" y="T7"/>
                        </a:cxn>
                        <a:cxn ang="T24">
                          <a:pos x="T8" y="T9"/>
                        </a:cxn>
                        <a:cxn ang="T25">
                          <a:pos x="T10" y="T11"/>
                        </a:cxn>
                        <a:cxn ang="T26">
                          <a:pos x="T12" y="T13"/>
                        </a:cxn>
                        <a:cxn ang="T27">
                          <a:pos x="T14" y="T15"/>
                        </a:cxn>
                        <a:cxn ang="T28">
                          <a:pos x="T16" y="T17"/>
                        </a:cxn>
                        <a:cxn ang="T29">
                          <a:pos x="T18" y="T19"/>
                        </a:cxn>
                      </a:cxnLst>
                      <a:rect l="T30" t="T31" r="T32" b="T33"/>
                      <a:pathLst>
                        <a:path w="99" h="652">
                          <a:moveTo>
                            <a:pt x="85" y="0"/>
                          </a:moveTo>
                          <a:lnTo>
                            <a:pt x="95" y="75"/>
                          </a:lnTo>
                          <a:lnTo>
                            <a:pt x="98" y="194"/>
                          </a:lnTo>
                          <a:lnTo>
                            <a:pt x="92" y="239"/>
                          </a:lnTo>
                          <a:lnTo>
                            <a:pt x="57" y="288"/>
                          </a:lnTo>
                          <a:lnTo>
                            <a:pt x="60" y="324"/>
                          </a:lnTo>
                          <a:lnTo>
                            <a:pt x="76" y="411"/>
                          </a:lnTo>
                          <a:lnTo>
                            <a:pt x="32" y="510"/>
                          </a:lnTo>
                          <a:lnTo>
                            <a:pt x="25" y="574"/>
                          </a:lnTo>
                          <a:lnTo>
                            <a:pt x="0" y="651"/>
                          </a:lnTo>
                        </a:path>
                      </a:pathLst>
                    </a:custGeom>
                    <a:noFill/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56" name="Freeform 93"/>
                    <p:cNvSpPr>
                      <a:spLocks/>
                    </p:cNvSpPr>
                    <p:nvPr/>
                  </p:nvSpPr>
                  <p:spPr bwMode="auto">
                    <a:xfrm>
                      <a:off x="4493" y="2621"/>
                      <a:ext cx="61" cy="677"/>
                    </a:xfrm>
                    <a:custGeom>
                      <a:avLst/>
                      <a:gdLst>
                        <a:gd name="T0" fmla="*/ 47 w 61"/>
                        <a:gd name="T1" fmla="*/ 0 h 677"/>
                        <a:gd name="T2" fmla="*/ 38 w 61"/>
                        <a:gd name="T3" fmla="*/ 64 h 677"/>
                        <a:gd name="T4" fmla="*/ 0 w 61"/>
                        <a:gd name="T5" fmla="*/ 221 h 677"/>
                        <a:gd name="T6" fmla="*/ 38 w 61"/>
                        <a:gd name="T7" fmla="*/ 349 h 677"/>
                        <a:gd name="T8" fmla="*/ 25 w 61"/>
                        <a:gd name="T9" fmla="*/ 410 h 677"/>
                        <a:gd name="T10" fmla="*/ 16 w 61"/>
                        <a:gd name="T11" fmla="*/ 460 h 677"/>
                        <a:gd name="T12" fmla="*/ 60 w 61"/>
                        <a:gd name="T13" fmla="*/ 543 h 677"/>
                        <a:gd name="T14" fmla="*/ 22 w 61"/>
                        <a:gd name="T15" fmla="*/ 676 h 677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61"/>
                        <a:gd name="T25" fmla="*/ 0 h 677"/>
                        <a:gd name="T26" fmla="*/ 61 w 61"/>
                        <a:gd name="T27" fmla="*/ 677 h 677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61" h="677">
                          <a:moveTo>
                            <a:pt x="47" y="0"/>
                          </a:moveTo>
                          <a:lnTo>
                            <a:pt x="38" y="64"/>
                          </a:lnTo>
                          <a:lnTo>
                            <a:pt x="0" y="221"/>
                          </a:lnTo>
                          <a:lnTo>
                            <a:pt x="38" y="349"/>
                          </a:lnTo>
                          <a:lnTo>
                            <a:pt x="25" y="410"/>
                          </a:lnTo>
                          <a:lnTo>
                            <a:pt x="16" y="460"/>
                          </a:lnTo>
                          <a:lnTo>
                            <a:pt x="60" y="543"/>
                          </a:lnTo>
                          <a:lnTo>
                            <a:pt x="22" y="676"/>
                          </a:lnTo>
                        </a:path>
                      </a:pathLst>
                    </a:custGeom>
                    <a:noFill/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57" name="Freeform 94"/>
                    <p:cNvSpPr>
                      <a:spLocks/>
                    </p:cNvSpPr>
                    <p:nvPr/>
                  </p:nvSpPr>
                  <p:spPr bwMode="auto">
                    <a:xfrm>
                      <a:off x="4674" y="2778"/>
                      <a:ext cx="124" cy="525"/>
                    </a:xfrm>
                    <a:custGeom>
                      <a:avLst/>
                      <a:gdLst>
                        <a:gd name="T0" fmla="*/ 28 w 124"/>
                        <a:gd name="T1" fmla="*/ 0 h 525"/>
                        <a:gd name="T2" fmla="*/ 0 w 124"/>
                        <a:gd name="T3" fmla="*/ 103 h 525"/>
                        <a:gd name="T4" fmla="*/ 9 w 124"/>
                        <a:gd name="T5" fmla="*/ 192 h 525"/>
                        <a:gd name="T6" fmla="*/ 82 w 124"/>
                        <a:gd name="T7" fmla="*/ 326 h 525"/>
                        <a:gd name="T8" fmla="*/ 76 w 124"/>
                        <a:gd name="T9" fmla="*/ 383 h 525"/>
                        <a:gd name="T10" fmla="*/ 110 w 124"/>
                        <a:gd name="T11" fmla="*/ 419 h 525"/>
                        <a:gd name="T12" fmla="*/ 123 w 124"/>
                        <a:gd name="T13" fmla="*/ 524 h 525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24"/>
                        <a:gd name="T22" fmla="*/ 0 h 525"/>
                        <a:gd name="T23" fmla="*/ 124 w 124"/>
                        <a:gd name="T24" fmla="*/ 525 h 525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24" h="525">
                          <a:moveTo>
                            <a:pt x="28" y="0"/>
                          </a:moveTo>
                          <a:lnTo>
                            <a:pt x="0" y="103"/>
                          </a:lnTo>
                          <a:lnTo>
                            <a:pt x="9" y="192"/>
                          </a:lnTo>
                          <a:lnTo>
                            <a:pt x="82" y="326"/>
                          </a:lnTo>
                          <a:lnTo>
                            <a:pt x="76" y="383"/>
                          </a:lnTo>
                          <a:lnTo>
                            <a:pt x="110" y="419"/>
                          </a:lnTo>
                          <a:lnTo>
                            <a:pt x="123" y="524"/>
                          </a:lnTo>
                        </a:path>
                      </a:pathLst>
                    </a:custGeom>
                    <a:noFill/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58" name="Freeform 95"/>
                    <p:cNvSpPr>
                      <a:spLocks/>
                    </p:cNvSpPr>
                    <p:nvPr/>
                  </p:nvSpPr>
                  <p:spPr bwMode="auto">
                    <a:xfrm>
                      <a:off x="5014" y="2628"/>
                      <a:ext cx="95" cy="668"/>
                    </a:xfrm>
                    <a:custGeom>
                      <a:avLst/>
                      <a:gdLst>
                        <a:gd name="T0" fmla="*/ 34 w 95"/>
                        <a:gd name="T1" fmla="*/ 0 h 668"/>
                        <a:gd name="T2" fmla="*/ 72 w 95"/>
                        <a:gd name="T3" fmla="*/ 103 h 668"/>
                        <a:gd name="T4" fmla="*/ 16 w 95"/>
                        <a:gd name="T5" fmla="*/ 191 h 668"/>
                        <a:gd name="T6" fmla="*/ 0 w 95"/>
                        <a:gd name="T7" fmla="*/ 260 h 668"/>
                        <a:gd name="T8" fmla="*/ 19 w 95"/>
                        <a:gd name="T9" fmla="*/ 324 h 668"/>
                        <a:gd name="T10" fmla="*/ 66 w 95"/>
                        <a:gd name="T11" fmla="*/ 390 h 668"/>
                        <a:gd name="T12" fmla="*/ 94 w 95"/>
                        <a:gd name="T13" fmla="*/ 424 h 668"/>
                        <a:gd name="T14" fmla="*/ 69 w 95"/>
                        <a:gd name="T15" fmla="*/ 534 h 668"/>
                        <a:gd name="T16" fmla="*/ 91 w 95"/>
                        <a:gd name="T17" fmla="*/ 561 h 668"/>
                        <a:gd name="T18" fmla="*/ 73 w 95"/>
                        <a:gd name="T19" fmla="*/ 667 h 668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w 95"/>
                        <a:gd name="T31" fmla="*/ 0 h 668"/>
                        <a:gd name="T32" fmla="*/ 95 w 95"/>
                        <a:gd name="T33" fmla="*/ 668 h 668"/>
                      </a:gdLst>
                      <a:ahLst/>
                      <a:cxnLst>
                        <a:cxn ang="T20">
                          <a:pos x="T0" y="T1"/>
                        </a:cxn>
                        <a:cxn ang="T21">
                          <a:pos x="T2" y="T3"/>
                        </a:cxn>
                        <a:cxn ang="T22">
                          <a:pos x="T4" y="T5"/>
                        </a:cxn>
                        <a:cxn ang="T23">
                          <a:pos x="T6" y="T7"/>
                        </a:cxn>
                        <a:cxn ang="T24">
                          <a:pos x="T8" y="T9"/>
                        </a:cxn>
                        <a:cxn ang="T25">
                          <a:pos x="T10" y="T11"/>
                        </a:cxn>
                        <a:cxn ang="T26">
                          <a:pos x="T12" y="T13"/>
                        </a:cxn>
                        <a:cxn ang="T27">
                          <a:pos x="T14" y="T15"/>
                        </a:cxn>
                        <a:cxn ang="T28">
                          <a:pos x="T16" y="T17"/>
                        </a:cxn>
                        <a:cxn ang="T29">
                          <a:pos x="T18" y="T19"/>
                        </a:cxn>
                      </a:cxnLst>
                      <a:rect l="T30" t="T31" r="T32" b="T33"/>
                      <a:pathLst>
                        <a:path w="95" h="668">
                          <a:moveTo>
                            <a:pt x="34" y="0"/>
                          </a:moveTo>
                          <a:lnTo>
                            <a:pt x="72" y="103"/>
                          </a:lnTo>
                          <a:lnTo>
                            <a:pt x="16" y="191"/>
                          </a:lnTo>
                          <a:lnTo>
                            <a:pt x="0" y="260"/>
                          </a:lnTo>
                          <a:lnTo>
                            <a:pt x="19" y="324"/>
                          </a:lnTo>
                          <a:lnTo>
                            <a:pt x="66" y="390"/>
                          </a:lnTo>
                          <a:lnTo>
                            <a:pt x="94" y="424"/>
                          </a:lnTo>
                          <a:lnTo>
                            <a:pt x="69" y="534"/>
                          </a:lnTo>
                          <a:lnTo>
                            <a:pt x="91" y="561"/>
                          </a:lnTo>
                          <a:lnTo>
                            <a:pt x="73" y="667"/>
                          </a:lnTo>
                        </a:path>
                      </a:pathLst>
                    </a:custGeom>
                    <a:noFill/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59" name="Freeform 96"/>
                    <p:cNvSpPr>
                      <a:spLocks/>
                    </p:cNvSpPr>
                    <p:nvPr/>
                  </p:nvSpPr>
                  <p:spPr bwMode="auto">
                    <a:xfrm>
                      <a:off x="5149" y="2624"/>
                      <a:ext cx="79" cy="434"/>
                    </a:xfrm>
                    <a:custGeom>
                      <a:avLst/>
                      <a:gdLst>
                        <a:gd name="T0" fmla="*/ 3 w 79"/>
                        <a:gd name="T1" fmla="*/ 0 h 434"/>
                        <a:gd name="T2" fmla="*/ 0 w 79"/>
                        <a:gd name="T3" fmla="*/ 100 h 434"/>
                        <a:gd name="T4" fmla="*/ 34 w 79"/>
                        <a:gd name="T5" fmla="*/ 152 h 434"/>
                        <a:gd name="T6" fmla="*/ 6 w 79"/>
                        <a:gd name="T7" fmla="*/ 243 h 434"/>
                        <a:gd name="T8" fmla="*/ 25 w 79"/>
                        <a:gd name="T9" fmla="*/ 296 h 434"/>
                        <a:gd name="T10" fmla="*/ 78 w 79"/>
                        <a:gd name="T11" fmla="*/ 433 h 434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79"/>
                        <a:gd name="T19" fmla="*/ 0 h 434"/>
                        <a:gd name="T20" fmla="*/ 79 w 79"/>
                        <a:gd name="T21" fmla="*/ 434 h 434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79" h="434">
                          <a:moveTo>
                            <a:pt x="3" y="0"/>
                          </a:moveTo>
                          <a:lnTo>
                            <a:pt x="0" y="100"/>
                          </a:lnTo>
                          <a:lnTo>
                            <a:pt x="34" y="152"/>
                          </a:lnTo>
                          <a:lnTo>
                            <a:pt x="6" y="243"/>
                          </a:lnTo>
                          <a:lnTo>
                            <a:pt x="25" y="296"/>
                          </a:lnTo>
                          <a:lnTo>
                            <a:pt x="78" y="433"/>
                          </a:lnTo>
                        </a:path>
                      </a:pathLst>
                    </a:custGeom>
                    <a:noFill/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60" name="Freeform 97"/>
                    <p:cNvSpPr>
                      <a:spLocks/>
                    </p:cNvSpPr>
                    <p:nvPr/>
                  </p:nvSpPr>
                  <p:spPr bwMode="auto">
                    <a:xfrm>
                      <a:off x="4236" y="3010"/>
                      <a:ext cx="113" cy="268"/>
                    </a:xfrm>
                    <a:custGeom>
                      <a:avLst/>
                      <a:gdLst>
                        <a:gd name="T0" fmla="*/ 112 w 113"/>
                        <a:gd name="T1" fmla="*/ 0 h 268"/>
                        <a:gd name="T2" fmla="*/ 62 w 113"/>
                        <a:gd name="T3" fmla="*/ 70 h 268"/>
                        <a:gd name="T4" fmla="*/ 78 w 113"/>
                        <a:gd name="T5" fmla="*/ 100 h 268"/>
                        <a:gd name="T6" fmla="*/ 65 w 113"/>
                        <a:gd name="T7" fmla="*/ 177 h 268"/>
                        <a:gd name="T8" fmla="*/ 0 w 113"/>
                        <a:gd name="T9" fmla="*/ 267 h 26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3"/>
                        <a:gd name="T16" fmla="*/ 0 h 268"/>
                        <a:gd name="T17" fmla="*/ 113 w 113"/>
                        <a:gd name="T18" fmla="*/ 268 h 26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3" h="268">
                          <a:moveTo>
                            <a:pt x="112" y="0"/>
                          </a:moveTo>
                          <a:lnTo>
                            <a:pt x="62" y="70"/>
                          </a:lnTo>
                          <a:lnTo>
                            <a:pt x="78" y="100"/>
                          </a:lnTo>
                          <a:lnTo>
                            <a:pt x="65" y="177"/>
                          </a:lnTo>
                          <a:lnTo>
                            <a:pt x="0" y="267"/>
                          </a:lnTo>
                        </a:path>
                      </a:pathLst>
                    </a:custGeom>
                    <a:noFill/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61" name="Freeform 98"/>
                    <p:cNvSpPr>
                      <a:spLocks/>
                    </p:cNvSpPr>
                    <p:nvPr/>
                  </p:nvSpPr>
                  <p:spPr bwMode="auto">
                    <a:xfrm>
                      <a:off x="5142" y="3018"/>
                      <a:ext cx="96" cy="262"/>
                    </a:xfrm>
                    <a:custGeom>
                      <a:avLst/>
                      <a:gdLst>
                        <a:gd name="T0" fmla="*/ 0 w 96"/>
                        <a:gd name="T1" fmla="*/ 0 h 262"/>
                        <a:gd name="T2" fmla="*/ 28 w 96"/>
                        <a:gd name="T3" fmla="*/ 91 h 262"/>
                        <a:gd name="T4" fmla="*/ 13 w 96"/>
                        <a:gd name="T5" fmla="*/ 150 h 262"/>
                        <a:gd name="T6" fmla="*/ 81 w 96"/>
                        <a:gd name="T7" fmla="*/ 207 h 262"/>
                        <a:gd name="T8" fmla="*/ 95 w 96"/>
                        <a:gd name="T9" fmla="*/ 261 h 26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96"/>
                        <a:gd name="T16" fmla="*/ 0 h 262"/>
                        <a:gd name="T17" fmla="*/ 96 w 96"/>
                        <a:gd name="T18" fmla="*/ 262 h 26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96" h="262">
                          <a:moveTo>
                            <a:pt x="0" y="0"/>
                          </a:moveTo>
                          <a:lnTo>
                            <a:pt x="28" y="91"/>
                          </a:lnTo>
                          <a:lnTo>
                            <a:pt x="13" y="150"/>
                          </a:lnTo>
                          <a:lnTo>
                            <a:pt x="81" y="207"/>
                          </a:lnTo>
                          <a:lnTo>
                            <a:pt x="95" y="261"/>
                          </a:lnTo>
                        </a:path>
                      </a:pathLst>
                    </a:custGeom>
                    <a:noFill/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5151" name="Freeform 99"/>
                <p:cNvSpPr>
                  <a:spLocks/>
                </p:cNvSpPr>
                <p:nvPr/>
              </p:nvSpPr>
              <p:spPr bwMode="auto">
                <a:xfrm>
                  <a:off x="3970" y="2544"/>
                  <a:ext cx="1350" cy="116"/>
                </a:xfrm>
                <a:custGeom>
                  <a:avLst/>
                  <a:gdLst>
                    <a:gd name="T0" fmla="*/ 0 w 1350"/>
                    <a:gd name="T1" fmla="*/ 110 h 116"/>
                    <a:gd name="T2" fmla="*/ 81 w 1350"/>
                    <a:gd name="T3" fmla="*/ 43 h 116"/>
                    <a:gd name="T4" fmla="*/ 116 w 1350"/>
                    <a:gd name="T5" fmla="*/ 32 h 116"/>
                    <a:gd name="T6" fmla="*/ 162 w 1350"/>
                    <a:gd name="T7" fmla="*/ 27 h 116"/>
                    <a:gd name="T8" fmla="*/ 272 w 1350"/>
                    <a:gd name="T9" fmla="*/ 24 h 116"/>
                    <a:gd name="T10" fmla="*/ 305 w 1350"/>
                    <a:gd name="T11" fmla="*/ 23 h 116"/>
                    <a:gd name="T12" fmla="*/ 385 w 1350"/>
                    <a:gd name="T13" fmla="*/ 14 h 116"/>
                    <a:gd name="T14" fmla="*/ 440 w 1350"/>
                    <a:gd name="T15" fmla="*/ 9 h 116"/>
                    <a:gd name="T16" fmla="*/ 484 w 1350"/>
                    <a:gd name="T17" fmla="*/ 13 h 116"/>
                    <a:gd name="T18" fmla="*/ 546 w 1350"/>
                    <a:gd name="T19" fmla="*/ 22 h 116"/>
                    <a:gd name="T20" fmla="*/ 600 w 1350"/>
                    <a:gd name="T21" fmla="*/ 20 h 116"/>
                    <a:gd name="T22" fmla="*/ 670 w 1350"/>
                    <a:gd name="T23" fmla="*/ 13 h 116"/>
                    <a:gd name="T24" fmla="*/ 736 w 1350"/>
                    <a:gd name="T25" fmla="*/ 7 h 116"/>
                    <a:gd name="T26" fmla="*/ 803 w 1350"/>
                    <a:gd name="T27" fmla="*/ 4 h 116"/>
                    <a:gd name="T28" fmla="*/ 900 w 1350"/>
                    <a:gd name="T29" fmla="*/ 1 h 116"/>
                    <a:gd name="T30" fmla="*/ 951 w 1350"/>
                    <a:gd name="T31" fmla="*/ 4 h 116"/>
                    <a:gd name="T32" fmla="*/ 1019 w 1350"/>
                    <a:gd name="T33" fmla="*/ 0 h 116"/>
                    <a:gd name="T34" fmla="*/ 1140 w 1350"/>
                    <a:gd name="T35" fmla="*/ 13 h 116"/>
                    <a:gd name="T36" fmla="*/ 1182 w 1350"/>
                    <a:gd name="T37" fmla="*/ 9 h 116"/>
                    <a:gd name="T38" fmla="*/ 1221 w 1350"/>
                    <a:gd name="T39" fmla="*/ 11 h 116"/>
                    <a:gd name="T40" fmla="*/ 1259 w 1350"/>
                    <a:gd name="T41" fmla="*/ 18 h 116"/>
                    <a:gd name="T42" fmla="*/ 1292 w 1350"/>
                    <a:gd name="T43" fmla="*/ 32 h 116"/>
                    <a:gd name="T44" fmla="*/ 1349 w 1350"/>
                    <a:gd name="T45" fmla="*/ 69 h 116"/>
                    <a:gd name="T46" fmla="*/ 1315 w 1350"/>
                    <a:gd name="T47" fmla="*/ 64 h 116"/>
                    <a:gd name="T48" fmla="*/ 1284 w 1350"/>
                    <a:gd name="T49" fmla="*/ 63 h 116"/>
                    <a:gd name="T50" fmla="*/ 1312 w 1350"/>
                    <a:gd name="T51" fmla="*/ 91 h 116"/>
                    <a:gd name="T52" fmla="*/ 1211 w 1350"/>
                    <a:gd name="T53" fmla="*/ 78 h 116"/>
                    <a:gd name="T54" fmla="*/ 1158 w 1350"/>
                    <a:gd name="T55" fmla="*/ 102 h 116"/>
                    <a:gd name="T56" fmla="*/ 1146 w 1350"/>
                    <a:gd name="T57" fmla="*/ 89 h 116"/>
                    <a:gd name="T58" fmla="*/ 1099 w 1350"/>
                    <a:gd name="T59" fmla="*/ 97 h 116"/>
                    <a:gd name="T60" fmla="*/ 1055 w 1350"/>
                    <a:gd name="T61" fmla="*/ 92 h 116"/>
                    <a:gd name="T62" fmla="*/ 1033 w 1350"/>
                    <a:gd name="T63" fmla="*/ 89 h 116"/>
                    <a:gd name="T64" fmla="*/ 1004 w 1350"/>
                    <a:gd name="T65" fmla="*/ 90 h 116"/>
                    <a:gd name="T66" fmla="*/ 960 w 1350"/>
                    <a:gd name="T67" fmla="*/ 100 h 116"/>
                    <a:gd name="T68" fmla="*/ 912 w 1350"/>
                    <a:gd name="T69" fmla="*/ 113 h 116"/>
                    <a:gd name="T70" fmla="*/ 783 w 1350"/>
                    <a:gd name="T71" fmla="*/ 101 h 116"/>
                    <a:gd name="T72" fmla="*/ 736 w 1350"/>
                    <a:gd name="T73" fmla="*/ 111 h 116"/>
                    <a:gd name="T74" fmla="*/ 612 w 1350"/>
                    <a:gd name="T75" fmla="*/ 92 h 116"/>
                    <a:gd name="T76" fmla="*/ 522 w 1350"/>
                    <a:gd name="T77" fmla="*/ 91 h 116"/>
                    <a:gd name="T78" fmla="*/ 445 w 1350"/>
                    <a:gd name="T79" fmla="*/ 115 h 116"/>
                    <a:gd name="T80" fmla="*/ 423 w 1350"/>
                    <a:gd name="T81" fmla="*/ 102 h 116"/>
                    <a:gd name="T82" fmla="*/ 327 w 1350"/>
                    <a:gd name="T83" fmla="*/ 82 h 116"/>
                    <a:gd name="T84" fmla="*/ 270 w 1350"/>
                    <a:gd name="T85" fmla="*/ 112 h 116"/>
                    <a:gd name="T86" fmla="*/ 228 w 1350"/>
                    <a:gd name="T87" fmla="*/ 104 h 116"/>
                    <a:gd name="T88" fmla="*/ 216 w 1350"/>
                    <a:gd name="T89" fmla="*/ 104 h 116"/>
                    <a:gd name="T90" fmla="*/ 175 w 1350"/>
                    <a:gd name="T91" fmla="*/ 92 h 116"/>
                    <a:gd name="T92" fmla="*/ 167 w 1350"/>
                    <a:gd name="T93" fmla="*/ 83 h 116"/>
                    <a:gd name="T94" fmla="*/ 134 w 1350"/>
                    <a:gd name="T95" fmla="*/ 87 h 116"/>
                    <a:gd name="T96" fmla="*/ 134 w 1350"/>
                    <a:gd name="T97" fmla="*/ 77 h 116"/>
                    <a:gd name="T98" fmla="*/ 63 w 1350"/>
                    <a:gd name="T99" fmla="*/ 80 h 116"/>
                    <a:gd name="T100" fmla="*/ 0 w 1350"/>
                    <a:gd name="T101" fmla="*/ 110 h 11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1350"/>
                    <a:gd name="T154" fmla="*/ 0 h 116"/>
                    <a:gd name="T155" fmla="*/ 1350 w 1350"/>
                    <a:gd name="T156" fmla="*/ 116 h 116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1350" h="116">
                      <a:moveTo>
                        <a:pt x="0" y="110"/>
                      </a:moveTo>
                      <a:lnTo>
                        <a:pt x="81" y="43"/>
                      </a:lnTo>
                      <a:lnTo>
                        <a:pt x="116" y="32"/>
                      </a:lnTo>
                      <a:lnTo>
                        <a:pt x="162" y="27"/>
                      </a:lnTo>
                      <a:lnTo>
                        <a:pt x="272" y="24"/>
                      </a:lnTo>
                      <a:lnTo>
                        <a:pt x="305" y="23"/>
                      </a:lnTo>
                      <a:lnTo>
                        <a:pt x="385" y="14"/>
                      </a:lnTo>
                      <a:lnTo>
                        <a:pt x="440" y="9"/>
                      </a:lnTo>
                      <a:lnTo>
                        <a:pt x="484" y="13"/>
                      </a:lnTo>
                      <a:lnTo>
                        <a:pt x="546" y="22"/>
                      </a:lnTo>
                      <a:lnTo>
                        <a:pt x="600" y="20"/>
                      </a:lnTo>
                      <a:lnTo>
                        <a:pt x="670" y="13"/>
                      </a:lnTo>
                      <a:lnTo>
                        <a:pt x="736" y="7"/>
                      </a:lnTo>
                      <a:lnTo>
                        <a:pt x="803" y="4"/>
                      </a:lnTo>
                      <a:lnTo>
                        <a:pt x="900" y="1"/>
                      </a:lnTo>
                      <a:lnTo>
                        <a:pt x="951" y="4"/>
                      </a:lnTo>
                      <a:lnTo>
                        <a:pt x="1019" y="0"/>
                      </a:lnTo>
                      <a:lnTo>
                        <a:pt x="1140" y="13"/>
                      </a:lnTo>
                      <a:lnTo>
                        <a:pt x="1182" y="9"/>
                      </a:lnTo>
                      <a:lnTo>
                        <a:pt x="1221" y="11"/>
                      </a:lnTo>
                      <a:lnTo>
                        <a:pt x="1259" y="18"/>
                      </a:lnTo>
                      <a:lnTo>
                        <a:pt x="1292" y="32"/>
                      </a:lnTo>
                      <a:lnTo>
                        <a:pt x="1349" y="69"/>
                      </a:lnTo>
                      <a:lnTo>
                        <a:pt x="1315" y="64"/>
                      </a:lnTo>
                      <a:lnTo>
                        <a:pt x="1284" y="63"/>
                      </a:lnTo>
                      <a:lnTo>
                        <a:pt x="1312" y="91"/>
                      </a:lnTo>
                      <a:lnTo>
                        <a:pt x="1211" y="78"/>
                      </a:lnTo>
                      <a:lnTo>
                        <a:pt x="1158" y="102"/>
                      </a:lnTo>
                      <a:lnTo>
                        <a:pt x="1146" y="89"/>
                      </a:lnTo>
                      <a:lnTo>
                        <a:pt x="1099" y="97"/>
                      </a:lnTo>
                      <a:lnTo>
                        <a:pt x="1055" y="92"/>
                      </a:lnTo>
                      <a:lnTo>
                        <a:pt x="1033" y="89"/>
                      </a:lnTo>
                      <a:lnTo>
                        <a:pt x="1004" y="90"/>
                      </a:lnTo>
                      <a:lnTo>
                        <a:pt x="960" y="100"/>
                      </a:lnTo>
                      <a:lnTo>
                        <a:pt x="912" y="113"/>
                      </a:lnTo>
                      <a:lnTo>
                        <a:pt x="783" y="101"/>
                      </a:lnTo>
                      <a:lnTo>
                        <a:pt x="736" y="111"/>
                      </a:lnTo>
                      <a:lnTo>
                        <a:pt x="612" y="92"/>
                      </a:lnTo>
                      <a:lnTo>
                        <a:pt x="522" y="91"/>
                      </a:lnTo>
                      <a:lnTo>
                        <a:pt x="445" y="115"/>
                      </a:lnTo>
                      <a:lnTo>
                        <a:pt x="423" y="102"/>
                      </a:lnTo>
                      <a:lnTo>
                        <a:pt x="327" y="82"/>
                      </a:lnTo>
                      <a:lnTo>
                        <a:pt x="270" y="112"/>
                      </a:lnTo>
                      <a:lnTo>
                        <a:pt x="228" y="104"/>
                      </a:lnTo>
                      <a:lnTo>
                        <a:pt x="216" y="104"/>
                      </a:lnTo>
                      <a:lnTo>
                        <a:pt x="175" y="92"/>
                      </a:lnTo>
                      <a:lnTo>
                        <a:pt x="167" y="83"/>
                      </a:lnTo>
                      <a:lnTo>
                        <a:pt x="134" y="87"/>
                      </a:lnTo>
                      <a:lnTo>
                        <a:pt x="134" y="77"/>
                      </a:lnTo>
                      <a:lnTo>
                        <a:pt x="63" y="80"/>
                      </a:lnTo>
                      <a:lnTo>
                        <a:pt x="0" y="110"/>
                      </a:lnTo>
                    </a:path>
                  </a:pathLst>
                </a:custGeom>
                <a:solidFill>
                  <a:srgbClr val="00FF00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152" name="Group 100"/>
              <p:cNvGrpSpPr>
                <a:grpSpLocks/>
              </p:cNvGrpSpPr>
              <p:nvPr/>
            </p:nvGrpSpPr>
            <p:grpSpPr bwMode="auto">
              <a:xfrm>
                <a:off x="4173" y="3210"/>
                <a:ext cx="357" cy="146"/>
                <a:chOff x="4173" y="3210"/>
                <a:chExt cx="357" cy="146"/>
              </a:xfrm>
            </p:grpSpPr>
            <p:grpSp>
              <p:nvGrpSpPr>
                <p:cNvPr id="5153" name="Group 101"/>
                <p:cNvGrpSpPr>
                  <a:grpSpLocks/>
                </p:cNvGrpSpPr>
                <p:nvPr/>
              </p:nvGrpSpPr>
              <p:grpSpPr bwMode="auto">
                <a:xfrm>
                  <a:off x="4308" y="3210"/>
                  <a:ext cx="222" cy="146"/>
                  <a:chOff x="4308" y="3210"/>
                  <a:chExt cx="222" cy="146"/>
                </a:xfrm>
              </p:grpSpPr>
              <p:sp>
                <p:nvSpPr>
                  <p:cNvPr id="5148" name="Freeform 102"/>
                  <p:cNvSpPr>
                    <a:spLocks/>
                  </p:cNvSpPr>
                  <p:nvPr/>
                </p:nvSpPr>
                <p:spPr bwMode="auto">
                  <a:xfrm>
                    <a:off x="4389" y="3210"/>
                    <a:ext cx="141" cy="140"/>
                  </a:xfrm>
                  <a:custGeom>
                    <a:avLst/>
                    <a:gdLst>
                      <a:gd name="T0" fmla="*/ 9 w 141"/>
                      <a:gd name="T1" fmla="*/ 0 h 140"/>
                      <a:gd name="T2" fmla="*/ 57 w 141"/>
                      <a:gd name="T3" fmla="*/ 6 h 140"/>
                      <a:gd name="T4" fmla="*/ 93 w 141"/>
                      <a:gd name="T5" fmla="*/ 36 h 140"/>
                      <a:gd name="T6" fmla="*/ 95 w 141"/>
                      <a:gd name="T7" fmla="*/ 31 h 140"/>
                      <a:gd name="T8" fmla="*/ 137 w 141"/>
                      <a:gd name="T9" fmla="*/ 74 h 140"/>
                      <a:gd name="T10" fmla="*/ 140 w 141"/>
                      <a:gd name="T11" fmla="*/ 117 h 140"/>
                      <a:gd name="T12" fmla="*/ 115 w 141"/>
                      <a:gd name="T13" fmla="*/ 139 h 140"/>
                      <a:gd name="T14" fmla="*/ 23 w 141"/>
                      <a:gd name="T15" fmla="*/ 71 h 140"/>
                      <a:gd name="T16" fmla="*/ 0 w 141"/>
                      <a:gd name="T17" fmla="*/ 26 h 140"/>
                      <a:gd name="T18" fmla="*/ 9 w 141"/>
                      <a:gd name="T19" fmla="*/ 0 h 140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141"/>
                      <a:gd name="T31" fmla="*/ 0 h 140"/>
                      <a:gd name="T32" fmla="*/ 141 w 141"/>
                      <a:gd name="T33" fmla="*/ 140 h 140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141" h="140">
                        <a:moveTo>
                          <a:pt x="9" y="0"/>
                        </a:moveTo>
                        <a:lnTo>
                          <a:pt x="57" y="6"/>
                        </a:lnTo>
                        <a:lnTo>
                          <a:pt x="93" y="36"/>
                        </a:lnTo>
                        <a:lnTo>
                          <a:pt x="95" y="31"/>
                        </a:lnTo>
                        <a:lnTo>
                          <a:pt x="137" y="74"/>
                        </a:lnTo>
                        <a:lnTo>
                          <a:pt x="140" y="117"/>
                        </a:lnTo>
                        <a:lnTo>
                          <a:pt x="115" y="139"/>
                        </a:lnTo>
                        <a:lnTo>
                          <a:pt x="23" y="71"/>
                        </a:lnTo>
                        <a:lnTo>
                          <a:pt x="0" y="26"/>
                        </a:lnTo>
                        <a:lnTo>
                          <a:pt x="9" y="0"/>
                        </a:lnTo>
                      </a:path>
                    </a:pathLst>
                  </a:custGeom>
                  <a:solidFill>
                    <a:srgbClr val="7F3F00"/>
                  </a:solidFill>
                  <a:ln w="12700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149" name="Freeform 103"/>
                  <p:cNvSpPr>
                    <a:spLocks/>
                  </p:cNvSpPr>
                  <p:nvPr/>
                </p:nvSpPr>
                <p:spPr bwMode="auto">
                  <a:xfrm>
                    <a:off x="4308" y="3210"/>
                    <a:ext cx="194" cy="146"/>
                  </a:xfrm>
                  <a:custGeom>
                    <a:avLst/>
                    <a:gdLst>
                      <a:gd name="T0" fmla="*/ 89 w 194"/>
                      <a:gd name="T1" fmla="*/ 0 h 146"/>
                      <a:gd name="T2" fmla="*/ 65 w 194"/>
                      <a:gd name="T3" fmla="*/ 21 h 146"/>
                      <a:gd name="T4" fmla="*/ 44 w 194"/>
                      <a:gd name="T5" fmla="*/ 33 h 146"/>
                      <a:gd name="T6" fmla="*/ 32 w 194"/>
                      <a:gd name="T7" fmla="*/ 59 h 146"/>
                      <a:gd name="T8" fmla="*/ 20 w 194"/>
                      <a:gd name="T9" fmla="*/ 84 h 146"/>
                      <a:gd name="T10" fmla="*/ 13 w 194"/>
                      <a:gd name="T11" fmla="*/ 113 h 146"/>
                      <a:gd name="T12" fmla="*/ 10 w 194"/>
                      <a:gd name="T13" fmla="*/ 131 h 146"/>
                      <a:gd name="T14" fmla="*/ 0 w 194"/>
                      <a:gd name="T15" fmla="*/ 138 h 146"/>
                      <a:gd name="T16" fmla="*/ 87 w 194"/>
                      <a:gd name="T17" fmla="*/ 143 h 146"/>
                      <a:gd name="T18" fmla="*/ 159 w 194"/>
                      <a:gd name="T19" fmla="*/ 145 h 146"/>
                      <a:gd name="T20" fmla="*/ 193 w 194"/>
                      <a:gd name="T21" fmla="*/ 139 h 146"/>
                      <a:gd name="T22" fmla="*/ 185 w 194"/>
                      <a:gd name="T23" fmla="*/ 113 h 146"/>
                      <a:gd name="T24" fmla="*/ 164 w 194"/>
                      <a:gd name="T25" fmla="*/ 94 h 146"/>
                      <a:gd name="T26" fmla="*/ 155 w 194"/>
                      <a:gd name="T27" fmla="*/ 75 h 146"/>
                      <a:gd name="T28" fmla="*/ 146 w 194"/>
                      <a:gd name="T29" fmla="*/ 60 h 146"/>
                      <a:gd name="T30" fmla="*/ 132 w 194"/>
                      <a:gd name="T31" fmla="*/ 51 h 146"/>
                      <a:gd name="T32" fmla="*/ 113 w 194"/>
                      <a:gd name="T33" fmla="*/ 42 h 146"/>
                      <a:gd name="T34" fmla="*/ 105 w 194"/>
                      <a:gd name="T35" fmla="*/ 29 h 146"/>
                      <a:gd name="T36" fmla="*/ 98 w 194"/>
                      <a:gd name="T37" fmla="*/ 13 h 146"/>
                      <a:gd name="T38" fmla="*/ 89 w 194"/>
                      <a:gd name="T39" fmla="*/ 0 h 14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194"/>
                      <a:gd name="T61" fmla="*/ 0 h 146"/>
                      <a:gd name="T62" fmla="*/ 194 w 194"/>
                      <a:gd name="T63" fmla="*/ 146 h 146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194" h="146">
                        <a:moveTo>
                          <a:pt x="89" y="0"/>
                        </a:moveTo>
                        <a:lnTo>
                          <a:pt x="65" y="21"/>
                        </a:lnTo>
                        <a:lnTo>
                          <a:pt x="44" y="33"/>
                        </a:lnTo>
                        <a:lnTo>
                          <a:pt x="32" y="59"/>
                        </a:lnTo>
                        <a:lnTo>
                          <a:pt x="20" y="84"/>
                        </a:lnTo>
                        <a:lnTo>
                          <a:pt x="13" y="113"/>
                        </a:lnTo>
                        <a:lnTo>
                          <a:pt x="10" y="131"/>
                        </a:lnTo>
                        <a:lnTo>
                          <a:pt x="0" y="138"/>
                        </a:lnTo>
                        <a:lnTo>
                          <a:pt x="87" y="143"/>
                        </a:lnTo>
                        <a:lnTo>
                          <a:pt x="159" y="145"/>
                        </a:lnTo>
                        <a:lnTo>
                          <a:pt x="193" y="139"/>
                        </a:lnTo>
                        <a:lnTo>
                          <a:pt x="185" y="113"/>
                        </a:lnTo>
                        <a:lnTo>
                          <a:pt x="164" y="94"/>
                        </a:lnTo>
                        <a:lnTo>
                          <a:pt x="155" y="75"/>
                        </a:lnTo>
                        <a:lnTo>
                          <a:pt x="146" y="60"/>
                        </a:lnTo>
                        <a:lnTo>
                          <a:pt x="132" y="51"/>
                        </a:lnTo>
                        <a:lnTo>
                          <a:pt x="113" y="42"/>
                        </a:lnTo>
                        <a:lnTo>
                          <a:pt x="105" y="29"/>
                        </a:lnTo>
                        <a:lnTo>
                          <a:pt x="98" y="13"/>
                        </a:lnTo>
                        <a:lnTo>
                          <a:pt x="89" y="0"/>
                        </a:lnTo>
                      </a:path>
                    </a:pathLst>
                  </a:custGeom>
                  <a:solidFill>
                    <a:srgbClr val="BF7F3F"/>
                  </a:solidFill>
                  <a:ln w="12700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5162" name="Group 104"/>
                <p:cNvGrpSpPr>
                  <a:grpSpLocks/>
                </p:cNvGrpSpPr>
                <p:nvPr/>
              </p:nvGrpSpPr>
              <p:grpSpPr bwMode="auto">
                <a:xfrm>
                  <a:off x="4173" y="3222"/>
                  <a:ext cx="84" cy="73"/>
                  <a:chOff x="4173" y="3222"/>
                  <a:chExt cx="84" cy="73"/>
                </a:xfrm>
              </p:grpSpPr>
              <p:sp>
                <p:nvSpPr>
                  <p:cNvPr id="5146" name="Freeform 105"/>
                  <p:cNvSpPr>
                    <a:spLocks/>
                  </p:cNvSpPr>
                  <p:nvPr/>
                </p:nvSpPr>
                <p:spPr bwMode="auto">
                  <a:xfrm>
                    <a:off x="4217" y="3222"/>
                    <a:ext cx="40" cy="65"/>
                  </a:xfrm>
                  <a:custGeom>
                    <a:avLst/>
                    <a:gdLst>
                      <a:gd name="T0" fmla="*/ 2 w 40"/>
                      <a:gd name="T1" fmla="*/ 0 h 65"/>
                      <a:gd name="T2" fmla="*/ 17 w 40"/>
                      <a:gd name="T3" fmla="*/ 11 h 65"/>
                      <a:gd name="T4" fmla="*/ 32 w 40"/>
                      <a:gd name="T5" fmla="*/ 35 h 65"/>
                      <a:gd name="T6" fmla="*/ 38 w 40"/>
                      <a:gd name="T7" fmla="*/ 49 h 65"/>
                      <a:gd name="T8" fmla="*/ 39 w 40"/>
                      <a:gd name="T9" fmla="*/ 64 h 65"/>
                      <a:gd name="T10" fmla="*/ 9 w 40"/>
                      <a:gd name="T11" fmla="*/ 58 h 65"/>
                      <a:gd name="T12" fmla="*/ 0 w 40"/>
                      <a:gd name="T13" fmla="*/ 25 h 65"/>
                      <a:gd name="T14" fmla="*/ 2 w 40"/>
                      <a:gd name="T15" fmla="*/ 0 h 65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40"/>
                      <a:gd name="T25" fmla="*/ 0 h 65"/>
                      <a:gd name="T26" fmla="*/ 40 w 40"/>
                      <a:gd name="T27" fmla="*/ 65 h 65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40" h="65">
                        <a:moveTo>
                          <a:pt x="2" y="0"/>
                        </a:moveTo>
                        <a:lnTo>
                          <a:pt x="17" y="11"/>
                        </a:lnTo>
                        <a:lnTo>
                          <a:pt x="32" y="35"/>
                        </a:lnTo>
                        <a:lnTo>
                          <a:pt x="38" y="49"/>
                        </a:lnTo>
                        <a:lnTo>
                          <a:pt x="39" y="64"/>
                        </a:lnTo>
                        <a:lnTo>
                          <a:pt x="9" y="58"/>
                        </a:lnTo>
                        <a:lnTo>
                          <a:pt x="0" y="25"/>
                        </a:lnTo>
                        <a:lnTo>
                          <a:pt x="2" y="0"/>
                        </a:lnTo>
                      </a:path>
                    </a:pathLst>
                  </a:custGeom>
                  <a:solidFill>
                    <a:srgbClr val="BF7F3F"/>
                  </a:solidFill>
                  <a:ln w="12700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147" name="Freeform 106"/>
                  <p:cNvSpPr>
                    <a:spLocks/>
                  </p:cNvSpPr>
                  <p:nvPr/>
                </p:nvSpPr>
                <p:spPr bwMode="auto">
                  <a:xfrm>
                    <a:off x="4173" y="3223"/>
                    <a:ext cx="60" cy="72"/>
                  </a:xfrm>
                  <a:custGeom>
                    <a:avLst/>
                    <a:gdLst>
                      <a:gd name="T0" fmla="*/ 44 w 60"/>
                      <a:gd name="T1" fmla="*/ 0 h 72"/>
                      <a:gd name="T2" fmla="*/ 32 w 60"/>
                      <a:gd name="T3" fmla="*/ 11 h 72"/>
                      <a:gd name="T4" fmla="*/ 24 w 60"/>
                      <a:gd name="T5" fmla="*/ 15 h 72"/>
                      <a:gd name="T6" fmla="*/ 20 w 60"/>
                      <a:gd name="T7" fmla="*/ 24 h 72"/>
                      <a:gd name="T8" fmla="*/ 12 w 60"/>
                      <a:gd name="T9" fmla="*/ 32 h 72"/>
                      <a:gd name="T10" fmla="*/ 8 w 60"/>
                      <a:gd name="T11" fmla="*/ 54 h 72"/>
                      <a:gd name="T12" fmla="*/ 0 w 60"/>
                      <a:gd name="T13" fmla="*/ 60 h 72"/>
                      <a:gd name="T14" fmla="*/ 14 w 60"/>
                      <a:gd name="T15" fmla="*/ 71 h 72"/>
                      <a:gd name="T16" fmla="*/ 31 w 60"/>
                      <a:gd name="T17" fmla="*/ 63 h 72"/>
                      <a:gd name="T18" fmla="*/ 37 w 60"/>
                      <a:gd name="T19" fmla="*/ 68 h 72"/>
                      <a:gd name="T20" fmla="*/ 53 w 60"/>
                      <a:gd name="T21" fmla="*/ 59 h 72"/>
                      <a:gd name="T22" fmla="*/ 59 w 60"/>
                      <a:gd name="T23" fmla="*/ 50 h 72"/>
                      <a:gd name="T24" fmla="*/ 56 w 60"/>
                      <a:gd name="T25" fmla="*/ 36 h 72"/>
                      <a:gd name="T26" fmla="*/ 56 w 60"/>
                      <a:gd name="T27" fmla="*/ 24 h 72"/>
                      <a:gd name="T28" fmla="*/ 44 w 60"/>
                      <a:gd name="T29" fmla="*/ 0 h 72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60"/>
                      <a:gd name="T46" fmla="*/ 0 h 72"/>
                      <a:gd name="T47" fmla="*/ 60 w 60"/>
                      <a:gd name="T48" fmla="*/ 72 h 72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60" h="72">
                        <a:moveTo>
                          <a:pt x="44" y="0"/>
                        </a:moveTo>
                        <a:lnTo>
                          <a:pt x="32" y="11"/>
                        </a:lnTo>
                        <a:lnTo>
                          <a:pt x="24" y="15"/>
                        </a:lnTo>
                        <a:lnTo>
                          <a:pt x="20" y="24"/>
                        </a:lnTo>
                        <a:lnTo>
                          <a:pt x="12" y="32"/>
                        </a:lnTo>
                        <a:lnTo>
                          <a:pt x="8" y="54"/>
                        </a:lnTo>
                        <a:lnTo>
                          <a:pt x="0" y="60"/>
                        </a:lnTo>
                        <a:lnTo>
                          <a:pt x="14" y="71"/>
                        </a:lnTo>
                        <a:lnTo>
                          <a:pt x="31" y="63"/>
                        </a:lnTo>
                        <a:lnTo>
                          <a:pt x="37" y="68"/>
                        </a:lnTo>
                        <a:lnTo>
                          <a:pt x="53" y="59"/>
                        </a:lnTo>
                        <a:lnTo>
                          <a:pt x="59" y="50"/>
                        </a:lnTo>
                        <a:lnTo>
                          <a:pt x="56" y="36"/>
                        </a:lnTo>
                        <a:lnTo>
                          <a:pt x="56" y="24"/>
                        </a:lnTo>
                        <a:lnTo>
                          <a:pt x="44" y="0"/>
                        </a:lnTo>
                      </a:path>
                    </a:pathLst>
                  </a:custGeom>
                  <a:solidFill>
                    <a:srgbClr val="BF7F00"/>
                  </a:solidFill>
                  <a:ln w="12700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  Cap Budgeting  -  </a:t>
            </a:r>
            <a:fld id="{9E6821E7-4B27-448E-B317-DB38B377453D}" type="slidenum">
              <a:rPr lang="en-US"/>
              <a:pPr/>
              <a:t>8</a:t>
            </a:fld>
            <a:endParaRPr lang="en-US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/>
          <a:lstStyle/>
          <a:p>
            <a:pPr eaLnBrk="1" hangingPunct="1"/>
            <a:r>
              <a:rPr lang="en-US" sz="3600" smtClean="0"/>
              <a:t>WHAT TO DO?</a:t>
            </a:r>
            <a:endParaRPr lang="en-US" smtClean="0"/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0488" tIns="44450" rIns="90488" bIns="44450"/>
          <a:lstStyle/>
          <a:p>
            <a:pPr eaLnBrk="1" hangingPunct="1"/>
            <a:r>
              <a:rPr lang="en-US" smtClean="0"/>
              <a:t>Consider the opportunity cost of not making an investment</a:t>
            </a:r>
          </a:p>
          <a:p>
            <a:pPr eaLnBrk="1" hangingPunct="1"/>
            <a:r>
              <a:rPr lang="en-US" smtClean="0"/>
              <a:t>Give full consideration to costs that may be hidden</a:t>
            </a:r>
          </a:p>
          <a:p>
            <a:pPr eaLnBrk="1" hangingPunct="1"/>
            <a:r>
              <a:rPr lang="en-US" smtClean="0"/>
              <a:t>Don’t set the barriers to strategic investment too high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  Cap Budgeting  -  </a:t>
            </a:r>
            <a:fld id="{B529088A-100E-46B5-955C-80A83F113A9A}" type="slidenum">
              <a:rPr lang="en-US"/>
              <a:pPr/>
              <a:t>9</a:t>
            </a:fld>
            <a:endParaRPr lang="en-US"/>
          </a:p>
        </p:txBody>
      </p:sp>
      <p:graphicFrame>
        <p:nvGraphicFramePr>
          <p:cNvPr id="6146" name="Object 2">
            <a:hlinkClick r:id="" action="ppaction://ole?verb=0"/>
          </p:cNvPr>
          <p:cNvGraphicFramePr>
            <a:graphicFrameLocks/>
          </p:cNvGraphicFramePr>
          <p:nvPr/>
        </p:nvGraphicFramePr>
        <p:xfrm>
          <a:off x="1003300" y="1863725"/>
          <a:ext cx="3014663" cy="3241675"/>
        </p:xfrm>
        <a:graphic>
          <a:graphicData uri="http://schemas.openxmlformats.org/presentationml/2006/ole">
            <p:oleObj spid="_x0000_s3074" name="Microsoft ClipArt Gallery" r:id="rId4" imgW="3024000" imgH="3251160" progId="">
              <p:embed/>
            </p:oleObj>
          </a:graphicData>
        </a:graphic>
      </p:graphicFrame>
      <p:sp>
        <p:nvSpPr>
          <p:cNvPr id="6148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/>
          <a:lstStyle/>
          <a:p>
            <a:pPr eaLnBrk="1" hangingPunct="1"/>
            <a:r>
              <a:rPr lang="en-US" smtClean="0">
                <a:solidFill>
                  <a:srgbClr val="063DE8"/>
                </a:solidFill>
              </a:rPr>
              <a:t>Find the hidden costs</a:t>
            </a:r>
          </a:p>
        </p:txBody>
      </p:sp>
      <p:sp>
        <p:nvSpPr>
          <p:cNvPr id="6149" name="Oval 4"/>
          <p:cNvSpPr>
            <a:spLocks noChangeArrowheads="1"/>
          </p:cNvSpPr>
          <p:nvPr/>
        </p:nvSpPr>
        <p:spPr bwMode="auto">
          <a:xfrm>
            <a:off x="4692650" y="3749675"/>
            <a:ext cx="1587500" cy="844550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b="0" dirty="0">
                <a:latin typeface="Times New Roman" pitchFamily="18" charset="0"/>
              </a:rPr>
              <a:t>warranty</a:t>
            </a:r>
          </a:p>
          <a:p>
            <a:pPr algn="ctr" eaLnBrk="0" hangingPunct="0"/>
            <a:r>
              <a:rPr lang="en-US" b="0" dirty="0">
                <a:latin typeface="Times New Roman" pitchFamily="18" charset="0"/>
              </a:rPr>
              <a:t>costs</a:t>
            </a:r>
          </a:p>
        </p:txBody>
      </p:sp>
      <p:sp>
        <p:nvSpPr>
          <p:cNvPr id="6150" name="Oval 5"/>
          <p:cNvSpPr>
            <a:spLocks noChangeArrowheads="1"/>
          </p:cNvSpPr>
          <p:nvPr/>
        </p:nvSpPr>
        <p:spPr bwMode="auto">
          <a:xfrm>
            <a:off x="5207000" y="5435600"/>
            <a:ext cx="1787525" cy="1044575"/>
          </a:xfrm>
          <a:prstGeom prst="ellipse">
            <a:avLst/>
          </a:prstGeom>
          <a:solidFill>
            <a:srgbClr val="063DE8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b="0" dirty="0">
                <a:solidFill>
                  <a:schemeClr val="bg1"/>
                </a:solidFill>
                <a:latin typeface="Times New Roman" pitchFamily="18" charset="0"/>
              </a:rPr>
              <a:t>Training</a:t>
            </a:r>
          </a:p>
          <a:p>
            <a:pPr algn="ctr" eaLnBrk="0" hangingPunct="0"/>
            <a:r>
              <a:rPr lang="en-US" b="0" dirty="0">
                <a:solidFill>
                  <a:schemeClr val="bg1"/>
                </a:solidFill>
                <a:latin typeface="Times New Roman" pitchFamily="18" charset="0"/>
              </a:rPr>
              <a:t>costs</a:t>
            </a:r>
          </a:p>
        </p:txBody>
      </p:sp>
      <p:sp>
        <p:nvSpPr>
          <p:cNvPr id="6151" name="Oval 6"/>
          <p:cNvSpPr>
            <a:spLocks noChangeArrowheads="1"/>
          </p:cNvSpPr>
          <p:nvPr/>
        </p:nvSpPr>
        <p:spPr bwMode="auto">
          <a:xfrm>
            <a:off x="6550025" y="3549650"/>
            <a:ext cx="2130425" cy="1387475"/>
          </a:xfrm>
          <a:prstGeom prst="ellipse">
            <a:avLst/>
          </a:prstGeom>
          <a:solidFill>
            <a:srgbClr val="31650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b="0" dirty="0">
                <a:solidFill>
                  <a:schemeClr val="bg1"/>
                </a:solidFill>
                <a:latin typeface="Times New Roman" pitchFamily="18" charset="0"/>
              </a:rPr>
              <a:t>Cost of</a:t>
            </a:r>
          </a:p>
          <a:p>
            <a:pPr algn="ctr" eaLnBrk="0" hangingPunct="0"/>
            <a:r>
              <a:rPr lang="en-US" b="0" dirty="0">
                <a:solidFill>
                  <a:schemeClr val="bg1"/>
                </a:solidFill>
                <a:latin typeface="Times New Roman" pitchFamily="18" charset="0"/>
              </a:rPr>
              <a:t>faulty</a:t>
            </a:r>
          </a:p>
          <a:p>
            <a:pPr algn="ctr" eaLnBrk="0" hangingPunct="0"/>
            <a:r>
              <a:rPr lang="en-US" b="0" dirty="0">
                <a:solidFill>
                  <a:schemeClr val="bg1"/>
                </a:solidFill>
                <a:latin typeface="Times New Roman" pitchFamily="18" charset="0"/>
              </a:rPr>
              <a:t>assumptions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11-</a:t>
            </a:r>
            <a:fld id="{9019545F-D81D-44C4-A183-F55B2676CD06}" type="slidenum">
              <a:rPr lang="en-US"/>
              <a:pPr/>
              <a:t>10</a:t>
            </a:fld>
            <a:endParaRPr lang="en-US"/>
          </a:p>
        </p:txBody>
      </p:sp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r>
              <a:rPr lang="en-US"/>
              <a:t>Strategic Considerations</a:t>
            </a:r>
            <a:r>
              <a:rPr lang="en-US" sz="2000"/>
              <a:t> (1 of 3)</a:t>
            </a:r>
            <a:endParaRPr lang="en-US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90600"/>
            <a:ext cx="8534400" cy="51355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common benefits associated with acquiring long-term assets (e.g., increased profits) ignore the assets’ strategic benefits, which are of increasing importance</a:t>
            </a:r>
          </a:p>
          <a:p>
            <a:r>
              <a:rPr lang="en-US" dirty="0"/>
              <a:t>Including strategic benefits in a capital budgeting example is controversial</a:t>
            </a:r>
          </a:p>
          <a:p>
            <a:pPr lvl="1"/>
            <a:r>
              <a:rPr lang="en-US" dirty="0"/>
              <a:t>They are difficult to estimate, so they are risky to include </a:t>
            </a:r>
          </a:p>
          <a:p>
            <a:r>
              <a:rPr lang="en-US" dirty="0"/>
              <a:t>However, strategic benefits are likely to be no more difficult to estimate than the profits from expected sales or expected cost savings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11-</a:t>
            </a:r>
            <a:fld id="{F54D8B65-28F5-49E5-84B5-846FCFC272C5}" type="slidenum">
              <a:rPr lang="en-US"/>
              <a:pPr/>
              <a:t>11</a:t>
            </a:fld>
            <a:endParaRPr lang="en-US"/>
          </a:p>
        </p:txBody>
      </p:sp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Strategic Considerations</a:t>
            </a:r>
            <a:r>
              <a:rPr lang="en-US" sz="2000"/>
              <a:t> (2 of 3)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Long-term assets usually provide the following strategic benefits:</a:t>
            </a:r>
          </a:p>
          <a:p>
            <a:pPr lvl="1"/>
            <a:r>
              <a:rPr lang="en-US"/>
              <a:t>They allow an organization to make goods or deliver a service that competitors cannot</a:t>
            </a:r>
          </a:p>
          <a:p>
            <a:pPr lvl="2"/>
            <a:r>
              <a:rPr lang="en-US"/>
              <a:t>E.g., by developing a patented process to make a product that competitors cannot replicate</a:t>
            </a:r>
          </a:p>
          <a:p>
            <a:pPr lvl="1"/>
            <a:r>
              <a:rPr lang="en-US"/>
              <a:t>They support improving product quality by reducing the potential to make mistakes</a:t>
            </a:r>
          </a:p>
          <a:p>
            <a:pPr lvl="2"/>
            <a:r>
              <a:rPr lang="en-US"/>
              <a:t>E.g., by improving machining tolerances or reducing reliance on operator settings</a:t>
            </a:r>
          </a:p>
          <a:p>
            <a:pPr lvl="1"/>
            <a:r>
              <a:rPr lang="en-US"/>
              <a:t>They help shorten the production cycle time</a:t>
            </a:r>
          </a:p>
          <a:p>
            <a:pPr lvl="2"/>
            <a:r>
              <a:rPr lang="en-US"/>
              <a:t>E.g., by implementing one-hour photo developing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11-</a:t>
            </a:r>
            <a:fld id="{3BC0E8B7-05B5-4B3E-B641-A3F9B097902A}" type="slidenum">
              <a:rPr lang="en-US"/>
              <a:pPr/>
              <a:t>12</a:t>
            </a:fld>
            <a:endParaRPr lang="en-US"/>
          </a:p>
        </p:txBody>
      </p:sp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Strategic Considerations</a:t>
            </a:r>
            <a:r>
              <a:rPr lang="en-US" sz="2000"/>
              <a:t> (3 of 3)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90600"/>
            <a:ext cx="8382000" cy="5181600"/>
          </a:xfrm>
        </p:spPr>
        <p:txBody>
          <a:bodyPr/>
          <a:lstStyle/>
          <a:p>
            <a:pPr marL="533400" indent="-533400"/>
            <a:r>
              <a:rPr lang="en-US" sz="2400"/>
              <a:t>Shirley’s may consider investing in a cooker that senses when a doughnut is cooked and ejects it automatically</a:t>
            </a:r>
          </a:p>
          <a:p>
            <a:pPr marL="914400" lvl="1" indent="-457200"/>
            <a:r>
              <a:rPr lang="en-US" sz="2000"/>
              <a:t>It may allow the hiring of less-skilled, and lower-paid employees</a:t>
            </a:r>
          </a:p>
          <a:p>
            <a:pPr marL="914400" lvl="1" indent="-457200"/>
            <a:r>
              <a:rPr lang="en-US" sz="2000"/>
              <a:t>The cooker may improve the consistency of cooking and the quality of the doughnuts</a:t>
            </a:r>
          </a:p>
          <a:p>
            <a:pPr marL="914400" lvl="1" indent="-457200"/>
            <a:r>
              <a:rPr lang="en-US" sz="2000"/>
              <a:t>Customers are likely to find Shirley’s doughnuts more desirable</a:t>
            </a:r>
          </a:p>
          <a:p>
            <a:pPr marL="533400" indent="-533400"/>
            <a:r>
              <a:rPr lang="en-US" sz="2400"/>
              <a:t>In this situation, the benefits from the automatic cooker can include increased sales and lower operating expenses if the competitors do not have this cooker</a:t>
            </a:r>
          </a:p>
          <a:p>
            <a:pPr marL="533400" indent="-533400"/>
            <a:r>
              <a:rPr lang="en-US" sz="2400"/>
              <a:t>The automatic cooker can prevent an erosion of sales if Shirley’s competitors also purchase it</a:t>
            </a:r>
          </a:p>
          <a:p>
            <a:pPr marL="914400" lvl="1" indent="-457200"/>
            <a:r>
              <a:rPr lang="en-US" sz="2000"/>
              <a:t>In either situation, acquiring the automatic cooker provides benefits that should be incorporated in the capital budgeting analysis </a:t>
            </a:r>
          </a:p>
          <a:p>
            <a:pPr marL="533400" indent="-533400"/>
            <a:endParaRPr lang="en-US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11-</a:t>
            </a:r>
            <a:fld id="{6465EC22-B555-4C11-A55A-8C1DFD360E4D}" type="slidenum">
              <a:rPr lang="en-US"/>
              <a:pPr/>
              <a:t>13</a:t>
            </a:fld>
            <a:endParaRPr lang="en-US"/>
          </a:p>
        </p:txBody>
      </p:sp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r>
              <a:rPr lang="en-US"/>
              <a:t>Post-Implementation Audits</a:t>
            </a:r>
            <a:r>
              <a:rPr lang="en-US" sz="2000"/>
              <a:t> (1 of 3)</a:t>
            </a:r>
            <a:endParaRPr lang="en-US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066800"/>
            <a:ext cx="8382000" cy="51054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/>
              <a:t>After-the-fact audits can provide an important discipline to capital budgeting</a:t>
            </a:r>
          </a:p>
          <a:p>
            <a:pPr lvl="1">
              <a:lnSpc>
                <a:spcPct val="90000"/>
              </a:lnSpc>
            </a:pPr>
            <a:r>
              <a:rPr lang="en-US"/>
              <a:t>Revisiting the decision to purchase a long-lived asset is called a </a:t>
            </a:r>
            <a:r>
              <a:rPr lang="en-US" b="1" i="1"/>
              <a:t>post-implementation audit</a:t>
            </a:r>
            <a:r>
              <a:rPr lang="en-US"/>
              <a:t> of the capital budgeting decision and provides many valuable insights for decision makers</a:t>
            </a:r>
          </a:p>
          <a:p>
            <a:pPr>
              <a:lnSpc>
                <a:spcPct val="90000"/>
              </a:lnSpc>
            </a:pPr>
            <a:r>
              <a:rPr lang="en-US"/>
              <a:t>When estimates are used to support proposals, recognizing the behavioral implications that lie behind them is important</a:t>
            </a:r>
          </a:p>
          <a:p>
            <a:pPr lvl="1">
              <a:lnSpc>
                <a:spcPct val="90000"/>
              </a:lnSpc>
            </a:pPr>
            <a:r>
              <a:rPr lang="en-US"/>
              <a:t>For example, a production supervisor who is anxious to have the latest production equipment may be optimistic to the point of being reckless in forecasting the benefits of acquiring the equipment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11-</a:t>
            </a:r>
            <a:fld id="{E4E19F1E-2F9A-47D6-9958-32A72CEFA536}" type="slidenum">
              <a:rPr lang="en-US"/>
              <a:pPr/>
              <a:t>14</a:t>
            </a:fld>
            <a:endParaRPr lang="en-US"/>
          </a:p>
        </p:txBody>
      </p:sp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Post-Implementation Audits</a:t>
            </a:r>
            <a:r>
              <a:rPr lang="en-US" sz="2000"/>
              <a:t> (2 of 3)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This behavior is mitigated if people understand that, once equipment is acquired, the company will compare results with the claims made in support of the equipment’s acquisition</a:t>
            </a:r>
          </a:p>
          <a:p>
            <a:pPr lvl="1"/>
            <a:r>
              <a:rPr lang="en-US"/>
              <a:t>And that higher costs, including depreciation, will be assigned to products or customers produced with or served by this asset</a:t>
            </a:r>
          </a:p>
          <a:p>
            <a:r>
              <a:rPr lang="en-US"/>
              <a:t>Many organizations fail to compare the estimates made in the capital budgeting process with the actual results</a:t>
            </a:r>
          </a:p>
          <a:p>
            <a:r>
              <a:rPr lang="en-US"/>
              <a:t>This is a mistake for three reasons: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11-</a:t>
            </a:r>
            <a:fld id="{BE943CA4-6515-4BD9-BF1C-118DD06958DA}" type="slidenum">
              <a:rPr lang="en-US"/>
              <a:pPr/>
              <a:t>15</a:t>
            </a:fld>
            <a:endParaRPr lang="en-US"/>
          </a:p>
        </p:txBody>
      </p:sp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r>
              <a:rPr lang="en-US"/>
              <a:t>Post-Implementation Audits</a:t>
            </a:r>
            <a:r>
              <a:rPr lang="en-US" sz="2000"/>
              <a:t> (3 of 3)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90600"/>
            <a:ext cx="8382000" cy="5135563"/>
          </a:xfrm>
        </p:spPr>
        <p:txBody>
          <a:bodyPr>
            <a:normAutofit fontScale="92500" lnSpcReduction="10000"/>
          </a:bodyPr>
          <a:lstStyle/>
          <a:p>
            <a:pPr marL="533400" indent="-533400">
              <a:lnSpc>
                <a:spcPct val="90000"/>
              </a:lnSpc>
            </a:pPr>
            <a:r>
              <a:rPr lang="en-US"/>
              <a:t>By comparing estimates with results, the organizations planners can identify where their estimates are wrong and try to avoid making similar mistakes in the future</a:t>
            </a:r>
          </a:p>
          <a:p>
            <a:pPr marL="533400" indent="-533400">
              <a:lnSpc>
                <a:spcPct val="90000"/>
              </a:lnSpc>
            </a:pPr>
            <a:r>
              <a:rPr lang="en-US"/>
              <a:t>By assessing the skill of planners, organizations can identify and reward those who are good at making capital budgeting decisions</a:t>
            </a:r>
          </a:p>
          <a:p>
            <a:pPr marL="533400" indent="-533400">
              <a:lnSpc>
                <a:spcPct val="90000"/>
              </a:lnSpc>
            </a:pPr>
            <a:r>
              <a:rPr lang="en-US"/>
              <a:t>By auditing the results of acquiring long-term assets, companies create an environment in which planners are less tempted to inflate estimates of the cash benefits associated with their projects in order to get them approved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11-</a:t>
            </a:r>
            <a:fld id="{F8D7E597-FBBF-40F9-8C4B-3F13EF30CF6E}" type="slidenum">
              <a:rPr lang="en-US"/>
              <a:pPr/>
              <a:t>16</a:t>
            </a:fld>
            <a:endParaRPr lang="en-US"/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/>
              <a:t>Budgeting Other</a:t>
            </a:r>
            <a:br>
              <a:rPr lang="en-US" sz="3600"/>
            </a:br>
            <a:r>
              <a:rPr lang="en-US" sz="3600"/>
              <a:t>Spending Proposals</a:t>
            </a:r>
            <a:r>
              <a:rPr lang="en-US" sz="2000"/>
              <a:t> (1 of 2)</a:t>
            </a:r>
            <a:endParaRPr lang="en-US" sz="360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76400"/>
            <a:ext cx="8534400" cy="4449763"/>
          </a:xfrm>
        </p:spPr>
        <p:txBody>
          <a:bodyPr>
            <a:normAutofit fontScale="92500"/>
          </a:bodyPr>
          <a:lstStyle/>
          <a:p>
            <a:r>
              <a:rPr lang="en-US"/>
              <a:t>Organizations develop spending proposals for discretionary items other than capital expenditures</a:t>
            </a:r>
          </a:p>
          <a:p>
            <a:pPr lvl="1"/>
            <a:r>
              <a:rPr lang="en-US"/>
              <a:t>E.g., R&amp;D, advertising, and training</a:t>
            </a:r>
          </a:p>
          <a:p>
            <a:r>
              <a:rPr lang="en-US"/>
              <a:t>Such items can provide benefits that will be realized for many periods into the future</a:t>
            </a:r>
          </a:p>
          <a:p>
            <a:pPr lvl="1"/>
            <a:r>
              <a:rPr lang="en-US"/>
              <a:t>Even if GAAP requires that they be currently expensed</a:t>
            </a:r>
          </a:p>
          <a:p>
            <a:r>
              <a:rPr lang="en-US"/>
              <a:t>Their magnitude suggests that they should be evaluated like capital spending projects when possible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11-</a:t>
            </a:r>
            <a:fld id="{24E60962-4207-4106-A3E1-2286CAF15CCD}" type="slidenum">
              <a:rPr lang="en-US"/>
              <a:pPr/>
              <a:t>17</a:t>
            </a:fld>
            <a:endParaRPr lang="en-US"/>
          </a:p>
        </p:txBody>
      </p:sp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/>
              <a:t>Budgeting Other</a:t>
            </a:r>
            <a:br>
              <a:rPr lang="en-US" sz="3600"/>
            </a:br>
            <a:r>
              <a:rPr lang="en-US" sz="3600"/>
              <a:t>Spending Proposals</a:t>
            </a:r>
            <a:r>
              <a:rPr lang="en-US" sz="2000"/>
              <a:t> (2 of 2)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524000"/>
            <a:ext cx="8382000" cy="4602163"/>
          </a:xfrm>
        </p:spPr>
        <p:txBody>
          <a:bodyPr/>
          <a:lstStyle/>
          <a:p>
            <a:r>
              <a:rPr lang="en-US"/>
              <a:t>The approach to analyzing a discretionary expenditure is identical to that used to decide whether to make a capital investment:</a:t>
            </a:r>
          </a:p>
          <a:p>
            <a:pPr lvl="1"/>
            <a:r>
              <a:rPr lang="en-US"/>
              <a:t>Estimate the discounted cash inflows (benefits) and discounted cash outflows (costs) associated with any discretionary spending project</a:t>
            </a:r>
          </a:p>
          <a:p>
            <a:pPr lvl="1"/>
            <a:r>
              <a:rPr lang="en-US"/>
              <a:t>Accept the project if the NPV is positive</a:t>
            </a:r>
          </a:p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Other consideration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539552" y="1484784"/>
            <a:ext cx="8136904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 smtClean="0"/>
              <a:t>Impact on existing products. Will</a:t>
            </a:r>
          </a:p>
          <a:p>
            <a:r>
              <a:rPr lang="en-GB" sz="2000" dirty="0" smtClean="0"/>
              <a:t>managers concentrate on new products /investment to the detriment of existing output?</a:t>
            </a:r>
          </a:p>
          <a:p>
            <a:r>
              <a:rPr lang="en-GB" sz="2000" dirty="0" smtClean="0"/>
              <a:t>• </a:t>
            </a:r>
            <a:r>
              <a:rPr lang="en-GB" sz="2000" b="1" dirty="0" smtClean="0"/>
              <a:t>The state of the economy. Is the</a:t>
            </a:r>
          </a:p>
          <a:p>
            <a:r>
              <a:rPr lang="en-GB" sz="2000" dirty="0" smtClean="0"/>
              <a:t>economy booming? Or is a recession, which is likely to reduce demand, on the way?</a:t>
            </a:r>
          </a:p>
          <a:p>
            <a:r>
              <a:rPr lang="en-GB" sz="2000" dirty="0" smtClean="0"/>
              <a:t>• </a:t>
            </a:r>
            <a:r>
              <a:rPr lang="en-GB" sz="2000" b="1" dirty="0" smtClean="0"/>
              <a:t>Action of competitors Are they</a:t>
            </a:r>
          </a:p>
          <a:p>
            <a:r>
              <a:rPr lang="en-GB" sz="2000" dirty="0" smtClean="0"/>
              <a:t>investing, improving their products?</a:t>
            </a:r>
          </a:p>
          <a:p>
            <a:r>
              <a:rPr lang="en-GB" sz="2000" dirty="0" smtClean="0"/>
              <a:t>• </a:t>
            </a:r>
            <a:r>
              <a:rPr lang="en-GB" sz="2000" b="1" dirty="0" smtClean="0"/>
              <a:t>Availability of new technology. New</a:t>
            </a:r>
          </a:p>
          <a:p>
            <a:r>
              <a:rPr lang="en-GB" sz="2000" dirty="0" smtClean="0"/>
              <a:t>technology is one of the main factors that encourages further investment.</a:t>
            </a:r>
          </a:p>
          <a:p>
            <a:r>
              <a:rPr lang="en-GB" sz="2000" dirty="0" smtClean="0"/>
              <a:t>• </a:t>
            </a:r>
            <a:r>
              <a:rPr lang="en-GB" sz="2000" b="1" dirty="0" smtClean="0"/>
              <a:t>Confidence of managers. Optimistic</a:t>
            </a:r>
          </a:p>
          <a:p>
            <a:r>
              <a:rPr lang="en-GB" sz="2000" dirty="0" smtClean="0"/>
              <a:t>managers are more likely to invest.</a:t>
            </a: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1475"/>
            <a:ext cx="7772400" cy="1381125"/>
          </a:xfrm>
          <a:solidFill>
            <a:srgbClr val="618FFD"/>
          </a:solidFill>
        </p:spPr>
        <p:txBody>
          <a:bodyPr lIns="90488" tIns="44450" rIns="90488" bIns="44450">
            <a:normAutofit fontScale="90000"/>
          </a:bodyPr>
          <a:lstStyle/>
          <a:p>
            <a:pPr eaLnBrk="1" hangingPunct="1"/>
            <a:r>
              <a:rPr lang="en-US" smtClean="0"/>
              <a:t>Don’t throw good money after bad</a:t>
            </a:r>
          </a:p>
        </p:txBody>
      </p:sp>
      <p:sp>
        <p:nvSpPr>
          <p:cNvPr id="27652" name="Rectangle 3"/>
          <p:cNvSpPr>
            <a:spLocks noChangeArrowheads="1"/>
          </p:cNvSpPr>
          <p:nvPr/>
        </p:nvSpPr>
        <p:spPr bwMode="auto">
          <a:xfrm>
            <a:off x="3032125" y="5118100"/>
            <a:ext cx="4151313" cy="33338"/>
          </a:xfrm>
          <a:prstGeom prst="rect">
            <a:avLst/>
          </a:prstGeom>
          <a:solidFill>
            <a:srgbClr val="0000FF"/>
          </a:solidFill>
          <a:ln w="1270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311775" y="4006850"/>
            <a:ext cx="1666875" cy="1468438"/>
            <a:chOff x="3346" y="2524"/>
            <a:chExt cx="1050" cy="925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3750" y="2524"/>
              <a:ext cx="646" cy="852"/>
              <a:chOff x="3750" y="2524"/>
              <a:chExt cx="646" cy="852"/>
            </a:xfrm>
          </p:grpSpPr>
          <p:grpSp>
            <p:nvGrpSpPr>
              <p:cNvPr id="4" name="Group 6"/>
              <p:cNvGrpSpPr>
                <a:grpSpLocks/>
              </p:cNvGrpSpPr>
              <p:nvPr/>
            </p:nvGrpSpPr>
            <p:grpSpPr bwMode="auto">
              <a:xfrm>
                <a:off x="3750" y="2524"/>
                <a:ext cx="448" cy="743"/>
                <a:chOff x="3750" y="2524"/>
                <a:chExt cx="448" cy="743"/>
              </a:xfrm>
            </p:grpSpPr>
            <p:sp>
              <p:nvSpPr>
                <p:cNvPr id="27841" name="Rectangle 7"/>
                <p:cNvSpPr>
                  <a:spLocks noChangeArrowheads="1"/>
                </p:cNvSpPr>
                <p:nvPr/>
              </p:nvSpPr>
              <p:spPr bwMode="auto">
                <a:xfrm>
                  <a:off x="3962" y="2630"/>
                  <a:ext cx="230" cy="636"/>
                </a:xfrm>
                <a:prstGeom prst="rect">
                  <a:avLst/>
                </a:prstGeom>
                <a:solidFill>
                  <a:srgbClr val="C08000"/>
                </a:solidFill>
                <a:ln w="12700">
                  <a:solidFill>
                    <a:srgbClr val="C08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7842" name="Freeform 8"/>
                <p:cNvSpPr>
                  <a:spLocks/>
                </p:cNvSpPr>
                <p:nvPr/>
              </p:nvSpPr>
              <p:spPr bwMode="auto">
                <a:xfrm>
                  <a:off x="3755" y="2524"/>
                  <a:ext cx="443" cy="107"/>
                </a:xfrm>
                <a:custGeom>
                  <a:avLst/>
                  <a:gdLst>
                    <a:gd name="T0" fmla="*/ 208 w 443"/>
                    <a:gd name="T1" fmla="*/ 106 h 107"/>
                    <a:gd name="T2" fmla="*/ 442 w 443"/>
                    <a:gd name="T3" fmla="*/ 106 h 107"/>
                    <a:gd name="T4" fmla="*/ 214 w 443"/>
                    <a:gd name="T5" fmla="*/ 0 h 107"/>
                    <a:gd name="T6" fmla="*/ 0 w 443"/>
                    <a:gd name="T7" fmla="*/ 1 h 107"/>
                    <a:gd name="T8" fmla="*/ 208 w 443"/>
                    <a:gd name="T9" fmla="*/ 106 h 10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43"/>
                    <a:gd name="T16" fmla="*/ 0 h 107"/>
                    <a:gd name="T17" fmla="*/ 443 w 443"/>
                    <a:gd name="T18" fmla="*/ 107 h 10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43" h="107">
                      <a:moveTo>
                        <a:pt x="208" y="106"/>
                      </a:moveTo>
                      <a:lnTo>
                        <a:pt x="442" y="106"/>
                      </a:lnTo>
                      <a:lnTo>
                        <a:pt x="214" y="0"/>
                      </a:lnTo>
                      <a:lnTo>
                        <a:pt x="0" y="1"/>
                      </a:lnTo>
                      <a:lnTo>
                        <a:pt x="208" y="106"/>
                      </a:lnTo>
                    </a:path>
                  </a:pathLst>
                </a:custGeom>
                <a:solidFill>
                  <a:srgbClr val="FFC020"/>
                </a:solidFill>
                <a:ln w="12700" cap="rnd">
                  <a:solidFill>
                    <a:srgbClr val="FFC02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43" name="Freeform 9"/>
                <p:cNvSpPr>
                  <a:spLocks/>
                </p:cNvSpPr>
                <p:nvPr/>
              </p:nvSpPr>
              <p:spPr bwMode="auto">
                <a:xfrm>
                  <a:off x="3750" y="2528"/>
                  <a:ext cx="209" cy="739"/>
                </a:xfrm>
                <a:custGeom>
                  <a:avLst/>
                  <a:gdLst>
                    <a:gd name="T0" fmla="*/ 1 w 209"/>
                    <a:gd name="T1" fmla="*/ 0 h 739"/>
                    <a:gd name="T2" fmla="*/ 208 w 209"/>
                    <a:gd name="T3" fmla="*/ 104 h 739"/>
                    <a:gd name="T4" fmla="*/ 208 w 209"/>
                    <a:gd name="T5" fmla="*/ 738 h 739"/>
                    <a:gd name="T6" fmla="*/ 0 w 209"/>
                    <a:gd name="T7" fmla="*/ 583 h 739"/>
                    <a:gd name="T8" fmla="*/ 1 w 209"/>
                    <a:gd name="T9" fmla="*/ 0 h 73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9"/>
                    <a:gd name="T16" fmla="*/ 0 h 739"/>
                    <a:gd name="T17" fmla="*/ 209 w 209"/>
                    <a:gd name="T18" fmla="*/ 739 h 73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9" h="739">
                      <a:moveTo>
                        <a:pt x="1" y="0"/>
                      </a:moveTo>
                      <a:lnTo>
                        <a:pt x="208" y="104"/>
                      </a:lnTo>
                      <a:lnTo>
                        <a:pt x="208" y="738"/>
                      </a:lnTo>
                      <a:lnTo>
                        <a:pt x="0" y="583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rgbClr val="FFA020"/>
                </a:solidFill>
                <a:ln w="12700" cap="rnd">
                  <a:solidFill>
                    <a:srgbClr val="FFA02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" name="Group 10"/>
              <p:cNvGrpSpPr>
                <a:grpSpLocks/>
              </p:cNvGrpSpPr>
              <p:nvPr/>
            </p:nvGrpSpPr>
            <p:grpSpPr bwMode="auto">
              <a:xfrm>
                <a:off x="4025" y="2871"/>
                <a:ext cx="371" cy="505"/>
                <a:chOff x="4025" y="2871"/>
                <a:chExt cx="371" cy="505"/>
              </a:xfrm>
            </p:grpSpPr>
            <p:sp>
              <p:nvSpPr>
                <p:cNvPr id="27838" name="Rectangle 11"/>
                <p:cNvSpPr>
                  <a:spLocks noChangeArrowheads="1"/>
                </p:cNvSpPr>
                <p:nvPr/>
              </p:nvSpPr>
              <p:spPr bwMode="auto">
                <a:xfrm>
                  <a:off x="4135" y="2964"/>
                  <a:ext cx="255" cy="407"/>
                </a:xfrm>
                <a:prstGeom prst="rect">
                  <a:avLst/>
                </a:prstGeom>
                <a:solidFill>
                  <a:srgbClr val="C08000"/>
                </a:solidFill>
                <a:ln w="12700">
                  <a:solidFill>
                    <a:srgbClr val="C08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7839" name="Freeform 12"/>
                <p:cNvSpPr>
                  <a:spLocks/>
                </p:cNvSpPr>
                <p:nvPr/>
              </p:nvSpPr>
              <p:spPr bwMode="auto">
                <a:xfrm>
                  <a:off x="4025" y="2871"/>
                  <a:ext cx="371" cy="95"/>
                </a:xfrm>
                <a:custGeom>
                  <a:avLst/>
                  <a:gdLst>
                    <a:gd name="T0" fmla="*/ 110 w 371"/>
                    <a:gd name="T1" fmla="*/ 94 h 95"/>
                    <a:gd name="T2" fmla="*/ 370 w 371"/>
                    <a:gd name="T3" fmla="*/ 94 h 95"/>
                    <a:gd name="T4" fmla="*/ 248 w 371"/>
                    <a:gd name="T5" fmla="*/ 0 h 95"/>
                    <a:gd name="T6" fmla="*/ 0 w 371"/>
                    <a:gd name="T7" fmla="*/ 0 h 95"/>
                    <a:gd name="T8" fmla="*/ 110 w 371"/>
                    <a:gd name="T9" fmla="*/ 94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71"/>
                    <a:gd name="T16" fmla="*/ 0 h 95"/>
                    <a:gd name="T17" fmla="*/ 371 w 371"/>
                    <a:gd name="T18" fmla="*/ 95 h 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71" h="95">
                      <a:moveTo>
                        <a:pt x="110" y="94"/>
                      </a:moveTo>
                      <a:lnTo>
                        <a:pt x="370" y="94"/>
                      </a:lnTo>
                      <a:lnTo>
                        <a:pt x="248" y="0"/>
                      </a:lnTo>
                      <a:lnTo>
                        <a:pt x="0" y="0"/>
                      </a:lnTo>
                      <a:lnTo>
                        <a:pt x="110" y="94"/>
                      </a:lnTo>
                    </a:path>
                  </a:pathLst>
                </a:custGeom>
                <a:solidFill>
                  <a:srgbClr val="FFC020"/>
                </a:solidFill>
                <a:ln w="12700" cap="rnd">
                  <a:solidFill>
                    <a:srgbClr val="FFC02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40" name="Freeform 13"/>
                <p:cNvSpPr>
                  <a:spLocks/>
                </p:cNvSpPr>
                <p:nvPr/>
              </p:nvSpPr>
              <p:spPr bwMode="auto">
                <a:xfrm>
                  <a:off x="4025" y="2871"/>
                  <a:ext cx="111" cy="505"/>
                </a:xfrm>
                <a:custGeom>
                  <a:avLst/>
                  <a:gdLst>
                    <a:gd name="T0" fmla="*/ 0 w 111"/>
                    <a:gd name="T1" fmla="*/ 0 h 505"/>
                    <a:gd name="T2" fmla="*/ 110 w 111"/>
                    <a:gd name="T3" fmla="*/ 94 h 505"/>
                    <a:gd name="T4" fmla="*/ 110 w 111"/>
                    <a:gd name="T5" fmla="*/ 504 h 505"/>
                    <a:gd name="T6" fmla="*/ 0 w 111"/>
                    <a:gd name="T7" fmla="*/ 396 h 505"/>
                    <a:gd name="T8" fmla="*/ 0 w 111"/>
                    <a:gd name="T9" fmla="*/ 0 h 50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1"/>
                    <a:gd name="T16" fmla="*/ 0 h 505"/>
                    <a:gd name="T17" fmla="*/ 111 w 111"/>
                    <a:gd name="T18" fmla="*/ 505 h 50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1" h="505">
                      <a:moveTo>
                        <a:pt x="0" y="0"/>
                      </a:moveTo>
                      <a:lnTo>
                        <a:pt x="110" y="94"/>
                      </a:lnTo>
                      <a:lnTo>
                        <a:pt x="110" y="504"/>
                      </a:lnTo>
                      <a:lnTo>
                        <a:pt x="0" y="39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A020"/>
                </a:solidFill>
                <a:ln w="12700" cap="rnd">
                  <a:solidFill>
                    <a:srgbClr val="FFA02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6" name="Group 14"/>
            <p:cNvGrpSpPr>
              <a:grpSpLocks/>
            </p:cNvGrpSpPr>
            <p:nvPr/>
          </p:nvGrpSpPr>
          <p:grpSpPr bwMode="auto">
            <a:xfrm>
              <a:off x="3346" y="2973"/>
              <a:ext cx="654" cy="476"/>
              <a:chOff x="3346" y="2973"/>
              <a:chExt cx="654" cy="476"/>
            </a:xfrm>
          </p:grpSpPr>
          <p:sp>
            <p:nvSpPr>
              <p:cNvPr id="27833" name="Freeform 15"/>
              <p:cNvSpPr>
                <a:spLocks/>
              </p:cNvSpPr>
              <p:nvPr/>
            </p:nvSpPr>
            <p:spPr bwMode="auto">
              <a:xfrm>
                <a:off x="3654" y="3089"/>
                <a:ext cx="346" cy="360"/>
              </a:xfrm>
              <a:custGeom>
                <a:avLst/>
                <a:gdLst>
                  <a:gd name="T0" fmla="*/ 0 w 346"/>
                  <a:gd name="T1" fmla="*/ 54 h 360"/>
                  <a:gd name="T2" fmla="*/ 345 w 346"/>
                  <a:gd name="T3" fmla="*/ 0 h 360"/>
                  <a:gd name="T4" fmla="*/ 345 w 346"/>
                  <a:gd name="T5" fmla="*/ 288 h 360"/>
                  <a:gd name="T6" fmla="*/ 0 w 346"/>
                  <a:gd name="T7" fmla="*/ 359 h 360"/>
                  <a:gd name="T8" fmla="*/ 0 w 346"/>
                  <a:gd name="T9" fmla="*/ 54 h 3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6"/>
                  <a:gd name="T16" fmla="*/ 0 h 360"/>
                  <a:gd name="T17" fmla="*/ 346 w 346"/>
                  <a:gd name="T18" fmla="*/ 360 h 3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6" h="360">
                    <a:moveTo>
                      <a:pt x="0" y="54"/>
                    </a:moveTo>
                    <a:lnTo>
                      <a:pt x="345" y="0"/>
                    </a:lnTo>
                    <a:lnTo>
                      <a:pt x="345" y="288"/>
                    </a:lnTo>
                    <a:lnTo>
                      <a:pt x="0" y="359"/>
                    </a:lnTo>
                    <a:lnTo>
                      <a:pt x="0" y="54"/>
                    </a:lnTo>
                  </a:path>
                </a:pathLst>
              </a:custGeom>
              <a:solidFill>
                <a:srgbClr val="C08000"/>
              </a:solidFill>
              <a:ln w="12700" cap="rnd">
                <a:solidFill>
                  <a:srgbClr val="C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834" name="Freeform 16"/>
              <p:cNvSpPr>
                <a:spLocks/>
              </p:cNvSpPr>
              <p:nvPr/>
            </p:nvSpPr>
            <p:spPr bwMode="auto">
              <a:xfrm>
                <a:off x="3346" y="2973"/>
                <a:ext cx="654" cy="171"/>
              </a:xfrm>
              <a:custGeom>
                <a:avLst/>
                <a:gdLst>
                  <a:gd name="T0" fmla="*/ 653 w 654"/>
                  <a:gd name="T1" fmla="*/ 118 h 171"/>
                  <a:gd name="T2" fmla="*/ 308 w 654"/>
                  <a:gd name="T3" fmla="*/ 170 h 171"/>
                  <a:gd name="T4" fmla="*/ 0 w 654"/>
                  <a:gd name="T5" fmla="*/ 54 h 171"/>
                  <a:gd name="T6" fmla="*/ 377 w 654"/>
                  <a:gd name="T7" fmla="*/ 0 h 171"/>
                  <a:gd name="T8" fmla="*/ 653 w 654"/>
                  <a:gd name="T9" fmla="*/ 118 h 1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54"/>
                  <a:gd name="T16" fmla="*/ 0 h 171"/>
                  <a:gd name="T17" fmla="*/ 654 w 654"/>
                  <a:gd name="T18" fmla="*/ 171 h 17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54" h="171">
                    <a:moveTo>
                      <a:pt x="653" y="118"/>
                    </a:moveTo>
                    <a:lnTo>
                      <a:pt x="308" y="170"/>
                    </a:lnTo>
                    <a:lnTo>
                      <a:pt x="0" y="54"/>
                    </a:lnTo>
                    <a:lnTo>
                      <a:pt x="377" y="0"/>
                    </a:lnTo>
                    <a:lnTo>
                      <a:pt x="653" y="118"/>
                    </a:lnTo>
                  </a:path>
                </a:pathLst>
              </a:custGeom>
              <a:solidFill>
                <a:srgbClr val="FFC020"/>
              </a:solidFill>
              <a:ln w="12700" cap="rnd">
                <a:solidFill>
                  <a:srgbClr val="FFC02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835" name="Freeform 17"/>
              <p:cNvSpPr>
                <a:spLocks/>
              </p:cNvSpPr>
              <p:nvPr/>
            </p:nvSpPr>
            <p:spPr bwMode="auto">
              <a:xfrm>
                <a:off x="3346" y="3026"/>
                <a:ext cx="309" cy="420"/>
              </a:xfrm>
              <a:custGeom>
                <a:avLst/>
                <a:gdLst>
                  <a:gd name="T0" fmla="*/ 0 w 309"/>
                  <a:gd name="T1" fmla="*/ 0 h 420"/>
                  <a:gd name="T2" fmla="*/ 308 w 309"/>
                  <a:gd name="T3" fmla="*/ 116 h 420"/>
                  <a:gd name="T4" fmla="*/ 308 w 309"/>
                  <a:gd name="T5" fmla="*/ 419 h 420"/>
                  <a:gd name="T6" fmla="*/ 0 w 309"/>
                  <a:gd name="T7" fmla="*/ 274 h 420"/>
                  <a:gd name="T8" fmla="*/ 0 w 309"/>
                  <a:gd name="T9" fmla="*/ 0 h 4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9"/>
                  <a:gd name="T16" fmla="*/ 0 h 420"/>
                  <a:gd name="T17" fmla="*/ 309 w 309"/>
                  <a:gd name="T18" fmla="*/ 420 h 4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9" h="420">
                    <a:moveTo>
                      <a:pt x="0" y="0"/>
                    </a:moveTo>
                    <a:lnTo>
                      <a:pt x="308" y="116"/>
                    </a:lnTo>
                    <a:lnTo>
                      <a:pt x="308" y="419"/>
                    </a:lnTo>
                    <a:lnTo>
                      <a:pt x="0" y="27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A020"/>
              </a:solidFill>
              <a:ln w="12700" cap="rnd">
                <a:solidFill>
                  <a:srgbClr val="FFA02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7" name="Group 18"/>
          <p:cNvGrpSpPr>
            <a:grpSpLocks/>
          </p:cNvGrpSpPr>
          <p:nvPr/>
        </p:nvGrpSpPr>
        <p:grpSpPr bwMode="auto">
          <a:xfrm>
            <a:off x="5467350" y="3419475"/>
            <a:ext cx="719138" cy="1352550"/>
            <a:chOff x="3444" y="2154"/>
            <a:chExt cx="453" cy="852"/>
          </a:xfrm>
        </p:grpSpPr>
        <p:sp>
          <p:nvSpPr>
            <p:cNvPr id="27823" name="Oval 19"/>
            <p:cNvSpPr>
              <a:spLocks noChangeArrowheads="1"/>
            </p:cNvSpPr>
            <p:nvPr/>
          </p:nvSpPr>
          <p:spPr bwMode="auto">
            <a:xfrm>
              <a:off x="3508" y="2154"/>
              <a:ext cx="389" cy="852"/>
            </a:xfrm>
            <a:prstGeom prst="ellipse">
              <a:avLst/>
            </a:pr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824" name="Oval 20"/>
            <p:cNvSpPr>
              <a:spLocks noChangeArrowheads="1"/>
            </p:cNvSpPr>
            <p:nvPr/>
          </p:nvSpPr>
          <p:spPr bwMode="auto">
            <a:xfrm>
              <a:off x="3444" y="2154"/>
              <a:ext cx="405" cy="852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825" name="Oval 21"/>
            <p:cNvSpPr>
              <a:spLocks noChangeArrowheads="1"/>
            </p:cNvSpPr>
            <p:nvPr/>
          </p:nvSpPr>
          <p:spPr bwMode="auto">
            <a:xfrm>
              <a:off x="3469" y="2188"/>
              <a:ext cx="348" cy="784"/>
            </a:xfrm>
            <a:prstGeom prst="ellipse">
              <a:avLst/>
            </a:prstGeom>
            <a:solidFill>
              <a:srgbClr val="4080FF"/>
            </a:solidFill>
            <a:ln w="12700">
              <a:solidFill>
                <a:srgbClr val="408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826" name="Oval 22"/>
            <p:cNvSpPr>
              <a:spLocks noChangeArrowheads="1"/>
            </p:cNvSpPr>
            <p:nvPr/>
          </p:nvSpPr>
          <p:spPr bwMode="auto">
            <a:xfrm>
              <a:off x="3494" y="2219"/>
              <a:ext cx="285" cy="727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827" name="Oval 23"/>
            <p:cNvSpPr>
              <a:spLocks noChangeArrowheads="1"/>
            </p:cNvSpPr>
            <p:nvPr/>
          </p:nvSpPr>
          <p:spPr bwMode="auto">
            <a:xfrm>
              <a:off x="3511" y="2285"/>
              <a:ext cx="228" cy="604"/>
            </a:xfrm>
            <a:prstGeom prst="ellipse">
              <a:avLst/>
            </a:prstGeom>
            <a:solidFill>
              <a:srgbClr val="6080FF"/>
            </a:solidFill>
            <a:ln w="12700">
              <a:solidFill>
                <a:srgbClr val="608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828" name="Oval 24"/>
            <p:cNvSpPr>
              <a:spLocks noChangeArrowheads="1"/>
            </p:cNvSpPr>
            <p:nvPr/>
          </p:nvSpPr>
          <p:spPr bwMode="auto">
            <a:xfrm>
              <a:off x="3528" y="2367"/>
              <a:ext cx="172" cy="458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829" name="Oval 25"/>
            <p:cNvSpPr>
              <a:spLocks noChangeArrowheads="1"/>
            </p:cNvSpPr>
            <p:nvPr/>
          </p:nvSpPr>
          <p:spPr bwMode="auto">
            <a:xfrm>
              <a:off x="3542" y="2416"/>
              <a:ext cx="125" cy="365"/>
            </a:xfrm>
            <a:prstGeom prst="ellipse">
              <a:avLst/>
            </a:prstGeom>
            <a:solidFill>
              <a:srgbClr val="6080FF"/>
            </a:solidFill>
            <a:ln w="12700">
              <a:solidFill>
                <a:srgbClr val="608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830" name="Oval 26"/>
            <p:cNvSpPr>
              <a:spLocks noChangeArrowheads="1"/>
            </p:cNvSpPr>
            <p:nvPr/>
          </p:nvSpPr>
          <p:spPr bwMode="auto">
            <a:xfrm>
              <a:off x="3558" y="2491"/>
              <a:ext cx="75" cy="225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2757488" y="3398838"/>
            <a:ext cx="538162" cy="884237"/>
            <a:chOff x="1737" y="2141"/>
            <a:chExt cx="339" cy="557"/>
          </a:xfrm>
        </p:grpSpPr>
        <p:sp>
          <p:nvSpPr>
            <p:cNvPr id="27821" name="Freeform 28"/>
            <p:cNvSpPr>
              <a:spLocks/>
            </p:cNvSpPr>
            <p:nvPr/>
          </p:nvSpPr>
          <p:spPr bwMode="auto">
            <a:xfrm>
              <a:off x="1824" y="2159"/>
              <a:ext cx="50" cy="69"/>
            </a:xfrm>
            <a:custGeom>
              <a:avLst/>
              <a:gdLst>
                <a:gd name="T0" fmla="*/ 15 w 50"/>
                <a:gd name="T1" fmla="*/ 68 h 69"/>
                <a:gd name="T2" fmla="*/ 0 w 50"/>
                <a:gd name="T3" fmla="*/ 23 h 69"/>
                <a:gd name="T4" fmla="*/ 4 w 50"/>
                <a:gd name="T5" fmla="*/ 9 h 69"/>
                <a:gd name="T6" fmla="*/ 10 w 50"/>
                <a:gd name="T7" fmla="*/ 0 h 69"/>
                <a:gd name="T8" fmla="*/ 19 w 50"/>
                <a:gd name="T9" fmla="*/ 0 h 69"/>
                <a:gd name="T10" fmla="*/ 29 w 50"/>
                <a:gd name="T11" fmla="*/ 3 h 69"/>
                <a:gd name="T12" fmla="*/ 37 w 50"/>
                <a:gd name="T13" fmla="*/ 10 h 69"/>
                <a:gd name="T14" fmla="*/ 44 w 50"/>
                <a:gd name="T15" fmla="*/ 30 h 69"/>
                <a:gd name="T16" fmla="*/ 49 w 50"/>
                <a:gd name="T17" fmla="*/ 56 h 69"/>
                <a:gd name="T18" fmla="*/ 15 w 50"/>
                <a:gd name="T19" fmla="*/ 68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0"/>
                <a:gd name="T31" fmla="*/ 0 h 69"/>
                <a:gd name="T32" fmla="*/ 50 w 50"/>
                <a:gd name="T33" fmla="*/ 69 h 6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0" h="69">
                  <a:moveTo>
                    <a:pt x="15" y="68"/>
                  </a:moveTo>
                  <a:lnTo>
                    <a:pt x="0" y="23"/>
                  </a:lnTo>
                  <a:lnTo>
                    <a:pt x="4" y="9"/>
                  </a:lnTo>
                  <a:lnTo>
                    <a:pt x="10" y="0"/>
                  </a:lnTo>
                  <a:lnTo>
                    <a:pt x="19" y="0"/>
                  </a:lnTo>
                  <a:lnTo>
                    <a:pt x="29" y="3"/>
                  </a:lnTo>
                  <a:lnTo>
                    <a:pt x="37" y="10"/>
                  </a:lnTo>
                  <a:lnTo>
                    <a:pt x="44" y="30"/>
                  </a:lnTo>
                  <a:lnTo>
                    <a:pt x="49" y="56"/>
                  </a:lnTo>
                  <a:lnTo>
                    <a:pt x="15" y="68"/>
                  </a:lnTo>
                </a:path>
              </a:pathLst>
            </a:custGeom>
            <a:solidFill>
              <a:srgbClr val="E0A08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822" name="Freeform 29"/>
            <p:cNvSpPr>
              <a:spLocks/>
            </p:cNvSpPr>
            <p:nvPr/>
          </p:nvSpPr>
          <p:spPr bwMode="auto">
            <a:xfrm>
              <a:off x="1737" y="2141"/>
              <a:ext cx="339" cy="557"/>
            </a:xfrm>
            <a:custGeom>
              <a:avLst/>
              <a:gdLst>
                <a:gd name="T0" fmla="*/ 35 w 339"/>
                <a:gd name="T1" fmla="*/ 179 h 557"/>
                <a:gd name="T2" fmla="*/ 47 w 339"/>
                <a:gd name="T3" fmla="*/ 210 h 557"/>
                <a:gd name="T4" fmla="*/ 65 w 339"/>
                <a:gd name="T5" fmla="*/ 232 h 557"/>
                <a:gd name="T6" fmla="*/ 97 w 339"/>
                <a:gd name="T7" fmla="*/ 230 h 557"/>
                <a:gd name="T8" fmla="*/ 116 w 339"/>
                <a:gd name="T9" fmla="*/ 210 h 557"/>
                <a:gd name="T10" fmla="*/ 125 w 339"/>
                <a:gd name="T11" fmla="*/ 223 h 557"/>
                <a:gd name="T12" fmla="*/ 129 w 339"/>
                <a:gd name="T13" fmla="*/ 270 h 557"/>
                <a:gd name="T14" fmla="*/ 145 w 339"/>
                <a:gd name="T15" fmla="*/ 377 h 557"/>
                <a:gd name="T16" fmla="*/ 155 w 339"/>
                <a:gd name="T17" fmla="*/ 475 h 557"/>
                <a:gd name="T18" fmla="*/ 163 w 339"/>
                <a:gd name="T19" fmla="*/ 527 h 557"/>
                <a:gd name="T20" fmla="*/ 189 w 339"/>
                <a:gd name="T21" fmla="*/ 552 h 557"/>
                <a:gd name="T22" fmla="*/ 224 w 339"/>
                <a:gd name="T23" fmla="*/ 552 h 557"/>
                <a:gd name="T24" fmla="*/ 266 w 339"/>
                <a:gd name="T25" fmla="*/ 536 h 557"/>
                <a:gd name="T26" fmla="*/ 312 w 339"/>
                <a:gd name="T27" fmla="*/ 504 h 557"/>
                <a:gd name="T28" fmla="*/ 278 w 339"/>
                <a:gd name="T29" fmla="*/ 419 h 557"/>
                <a:gd name="T30" fmla="*/ 254 w 339"/>
                <a:gd name="T31" fmla="*/ 442 h 557"/>
                <a:gd name="T32" fmla="*/ 236 w 339"/>
                <a:gd name="T33" fmla="*/ 410 h 557"/>
                <a:gd name="T34" fmla="*/ 218 w 339"/>
                <a:gd name="T35" fmla="*/ 339 h 557"/>
                <a:gd name="T36" fmla="*/ 194 w 339"/>
                <a:gd name="T37" fmla="*/ 258 h 557"/>
                <a:gd name="T38" fmla="*/ 193 w 339"/>
                <a:gd name="T39" fmla="*/ 197 h 557"/>
                <a:gd name="T40" fmla="*/ 193 w 339"/>
                <a:gd name="T41" fmla="*/ 141 h 557"/>
                <a:gd name="T42" fmla="*/ 180 w 339"/>
                <a:gd name="T43" fmla="*/ 120 h 557"/>
                <a:gd name="T44" fmla="*/ 143 w 339"/>
                <a:gd name="T45" fmla="*/ 118 h 557"/>
                <a:gd name="T46" fmla="*/ 129 w 339"/>
                <a:gd name="T47" fmla="*/ 105 h 557"/>
                <a:gd name="T48" fmla="*/ 131 w 339"/>
                <a:gd name="T49" fmla="*/ 69 h 557"/>
                <a:gd name="T50" fmla="*/ 111 w 339"/>
                <a:gd name="T51" fmla="*/ 49 h 557"/>
                <a:gd name="T52" fmla="*/ 92 w 339"/>
                <a:gd name="T53" fmla="*/ 55 h 557"/>
                <a:gd name="T54" fmla="*/ 82 w 339"/>
                <a:gd name="T55" fmla="*/ 43 h 557"/>
                <a:gd name="T56" fmla="*/ 64 w 339"/>
                <a:gd name="T57" fmla="*/ 53 h 557"/>
                <a:gd name="T58" fmla="*/ 45 w 339"/>
                <a:gd name="T59" fmla="*/ 83 h 557"/>
                <a:gd name="T60" fmla="*/ 33 w 339"/>
                <a:gd name="T61" fmla="*/ 53 h 557"/>
                <a:gd name="T62" fmla="*/ 32 w 339"/>
                <a:gd name="T63" fmla="*/ 17 h 557"/>
                <a:gd name="T64" fmla="*/ 23 w 339"/>
                <a:gd name="T65" fmla="*/ 0 h 557"/>
                <a:gd name="T66" fmla="*/ 4 w 339"/>
                <a:gd name="T67" fmla="*/ 14 h 557"/>
                <a:gd name="T68" fmla="*/ 2 w 339"/>
                <a:gd name="T69" fmla="*/ 50 h 557"/>
                <a:gd name="T70" fmla="*/ 14 w 339"/>
                <a:gd name="T71" fmla="*/ 108 h 55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39"/>
                <a:gd name="T109" fmla="*/ 0 h 557"/>
                <a:gd name="T110" fmla="*/ 339 w 339"/>
                <a:gd name="T111" fmla="*/ 557 h 557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39" h="557">
                  <a:moveTo>
                    <a:pt x="14" y="108"/>
                  </a:moveTo>
                  <a:lnTo>
                    <a:pt x="35" y="179"/>
                  </a:lnTo>
                  <a:lnTo>
                    <a:pt x="40" y="193"/>
                  </a:lnTo>
                  <a:lnTo>
                    <a:pt x="47" y="210"/>
                  </a:lnTo>
                  <a:lnTo>
                    <a:pt x="54" y="220"/>
                  </a:lnTo>
                  <a:lnTo>
                    <a:pt x="65" y="232"/>
                  </a:lnTo>
                  <a:lnTo>
                    <a:pt x="81" y="234"/>
                  </a:lnTo>
                  <a:lnTo>
                    <a:pt x="97" y="230"/>
                  </a:lnTo>
                  <a:lnTo>
                    <a:pt x="110" y="219"/>
                  </a:lnTo>
                  <a:lnTo>
                    <a:pt x="116" y="210"/>
                  </a:lnTo>
                  <a:lnTo>
                    <a:pt x="120" y="214"/>
                  </a:lnTo>
                  <a:lnTo>
                    <a:pt x="125" y="223"/>
                  </a:lnTo>
                  <a:lnTo>
                    <a:pt x="125" y="239"/>
                  </a:lnTo>
                  <a:lnTo>
                    <a:pt x="129" y="270"/>
                  </a:lnTo>
                  <a:lnTo>
                    <a:pt x="134" y="316"/>
                  </a:lnTo>
                  <a:lnTo>
                    <a:pt x="145" y="377"/>
                  </a:lnTo>
                  <a:lnTo>
                    <a:pt x="153" y="438"/>
                  </a:lnTo>
                  <a:lnTo>
                    <a:pt x="155" y="475"/>
                  </a:lnTo>
                  <a:lnTo>
                    <a:pt x="156" y="503"/>
                  </a:lnTo>
                  <a:lnTo>
                    <a:pt x="163" y="527"/>
                  </a:lnTo>
                  <a:lnTo>
                    <a:pt x="173" y="543"/>
                  </a:lnTo>
                  <a:lnTo>
                    <a:pt x="189" y="552"/>
                  </a:lnTo>
                  <a:lnTo>
                    <a:pt x="207" y="556"/>
                  </a:lnTo>
                  <a:lnTo>
                    <a:pt x="224" y="552"/>
                  </a:lnTo>
                  <a:lnTo>
                    <a:pt x="245" y="547"/>
                  </a:lnTo>
                  <a:lnTo>
                    <a:pt x="266" y="536"/>
                  </a:lnTo>
                  <a:lnTo>
                    <a:pt x="289" y="523"/>
                  </a:lnTo>
                  <a:lnTo>
                    <a:pt x="312" y="504"/>
                  </a:lnTo>
                  <a:lnTo>
                    <a:pt x="338" y="481"/>
                  </a:lnTo>
                  <a:lnTo>
                    <a:pt x="278" y="419"/>
                  </a:lnTo>
                  <a:lnTo>
                    <a:pt x="268" y="432"/>
                  </a:lnTo>
                  <a:lnTo>
                    <a:pt x="254" y="442"/>
                  </a:lnTo>
                  <a:lnTo>
                    <a:pt x="244" y="444"/>
                  </a:lnTo>
                  <a:lnTo>
                    <a:pt x="236" y="410"/>
                  </a:lnTo>
                  <a:lnTo>
                    <a:pt x="228" y="373"/>
                  </a:lnTo>
                  <a:lnTo>
                    <a:pt x="218" y="339"/>
                  </a:lnTo>
                  <a:lnTo>
                    <a:pt x="203" y="295"/>
                  </a:lnTo>
                  <a:lnTo>
                    <a:pt x="194" y="258"/>
                  </a:lnTo>
                  <a:lnTo>
                    <a:pt x="190" y="233"/>
                  </a:lnTo>
                  <a:lnTo>
                    <a:pt x="193" y="197"/>
                  </a:lnTo>
                  <a:lnTo>
                    <a:pt x="195" y="166"/>
                  </a:lnTo>
                  <a:lnTo>
                    <a:pt x="193" y="141"/>
                  </a:lnTo>
                  <a:lnTo>
                    <a:pt x="187" y="125"/>
                  </a:lnTo>
                  <a:lnTo>
                    <a:pt x="180" y="120"/>
                  </a:lnTo>
                  <a:lnTo>
                    <a:pt x="168" y="116"/>
                  </a:lnTo>
                  <a:lnTo>
                    <a:pt x="143" y="118"/>
                  </a:lnTo>
                  <a:lnTo>
                    <a:pt x="125" y="124"/>
                  </a:lnTo>
                  <a:lnTo>
                    <a:pt x="129" y="105"/>
                  </a:lnTo>
                  <a:lnTo>
                    <a:pt x="132" y="89"/>
                  </a:lnTo>
                  <a:lnTo>
                    <a:pt x="131" y="69"/>
                  </a:lnTo>
                  <a:lnTo>
                    <a:pt x="124" y="54"/>
                  </a:lnTo>
                  <a:lnTo>
                    <a:pt x="111" y="49"/>
                  </a:lnTo>
                  <a:lnTo>
                    <a:pt x="101" y="50"/>
                  </a:lnTo>
                  <a:lnTo>
                    <a:pt x="92" y="55"/>
                  </a:lnTo>
                  <a:lnTo>
                    <a:pt x="89" y="48"/>
                  </a:lnTo>
                  <a:lnTo>
                    <a:pt x="82" y="43"/>
                  </a:lnTo>
                  <a:lnTo>
                    <a:pt x="75" y="45"/>
                  </a:lnTo>
                  <a:lnTo>
                    <a:pt x="64" y="53"/>
                  </a:lnTo>
                  <a:lnTo>
                    <a:pt x="55" y="66"/>
                  </a:lnTo>
                  <a:lnTo>
                    <a:pt x="45" y="83"/>
                  </a:lnTo>
                  <a:lnTo>
                    <a:pt x="37" y="71"/>
                  </a:lnTo>
                  <a:lnTo>
                    <a:pt x="33" y="53"/>
                  </a:lnTo>
                  <a:lnTo>
                    <a:pt x="30" y="33"/>
                  </a:lnTo>
                  <a:lnTo>
                    <a:pt x="32" y="17"/>
                  </a:lnTo>
                  <a:lnTo>
                    <a:pt x="31" y="4"/>
                  </a:lnTo>
                  <a:lnTo>
                    <a:pt x="23" y="0"/>
                  </a:lnTo>
                  <a:lnTo>
                    <a:pt x="12" y="3"/>
                  </a:lnTo>
                  <a:lnTo>
                    <a:pt x="4" y="14"/>
                  </a:lnTo>
                  <a:lnTo>
                    <a:pt x="0" y="30"/>
                  </a:lnTo>
                  <a:lnTo>
                    <a:pt x="2" y="50"/>
                  </a:lnTo>
                  <a:lnTo>
                    <a:pt x="5" y="74"/>
                  </a:lnTo>
                  <a:lnTo>
                    <a:pt x="14" y="108"/>
                  </a:lnTo>
                </a:path>
              </a:pathLst>
            </a:custGeom>
            <a:solidFill>
              <a:srgbClr val="E0A08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30"/>
          <p:cNvGrpSpPr>
            <a:grpSpLocks/>
          </p:cNvGrpSpPr>
          <p:nvPr/>
        </p:nvGrpSpPr>
        <p:grpSpPr bwMode="auto">
          <a:xfrm>
            <a:off x="3157538" y="3525838"/>
            <a:ext cx="917575" cy="1060450"/>
            <a:chOff x="1989" y="2221"/>
            <a:chExt cx="578" cy="668"/>
          </a:xfrm>
        </p:grpSpPr>
        <p:sp>
          <p:nvSpPr>
            <p:cNvPr id="27814" name="Freeform 31"/>
            <p:cNvSpPr>
              <a:spLocks/>
            </p:cNvSpPr>
            <p:nvPr/>
          </p:nvSpPr>
          <p:spPr bwMode="auto">
            <a:xfrm>
              <a:off x="1989" y="2221"/>
              <a:ext cx="578" cy="668"/>
            </a:xfrm>
            <a:custGeom>
              <a:avLst/>
              <a:gdLst>
                <a:gd name="T0" fmla="*/ 32 w 578"/>
                <a:gd name="T1" fmla="*/ 302 h 668"/>
                <a:gd name="T2" fmla="*/ 5 w 578"/>
                <a:gd name="T3" fmla="*/ 326 h 668"/>
                <a:gd name="T4" fmla="*/ 3 w 578"/>
                <a:gd name="T5" fmla="*/ 366 h 668"/>
                <a:gd name="T6" fmla="*/ 45 w 578"/>
                <a:gd name="T7" fmla="*/ 396 h 668"/>
                <a:gd name="T8" fmla="*/ 63 w 578"/>
                <a:gd name="T9" fmla="*/ 420 h 668"/>
                <a:gd name="T10" fmla="*/ 64 w 578"/>
                <a:gd name="T11" fmla="*/ 449 h 668"/>
                <a:gd name="T12" fmla="*/ 86 w 578"/>
                <a:gd name="T13" fmla="*/ 457 h 668"/>
                <a:gd name="T14" fmla="*/ 107 w 578"/>
                <a:gd name="T15" fmla="*/ 438 h 668"/>
                <a:gd name="T16" fmla="*/ 132 w 578"/>
                <a:gd name="T17" fmla="*/ 429 h 668"/>
                <a:gd name="T18" fmla="*/ 159 w 578"/>
                <a:gd name="T19" fmla="*/ 412 h 668"/>
                <a:gd name="T20" fmla="*/ 183 w 578"/>
                <a:gd name="T21" fmla="*/ 398 h 668"/>
                <a:gd name="T22" fmla="*/ 210 w 578"/>
                <a:gd name="T23" fmla="*/ 415 h 668"/>
                <a:gd name="T24" fmla="*/ 229 w 578"/>
                <a:gd name="T25" fmla="*/ 449 h 668"/>
                <a:gd name="T26" fmla="*/ 214 w 578"/>
                <a:gd name="T27" fmla="*/ 489 h 668"/>
                <a:gd name="T28" fmla="*/ 228 w 578"/>
                <a:gd name="T29" fmla="*/ 532 h 668"/>
                <a:gd name="T30" fmla="*/ 224 w 578"/>
                <a:gd name="T31" fmla="*/ 582 h 668"/>
                <a:gd name="T32" fmla="*/ 203 w 578"/>
                <a:gd name="T33" fmla="*/ 616 h 668"/>
                <a:gd name="T34" fmla="*/ 214 w 578"/>
                <a:gd name="T35" fmla="*/ 651 h 668"/>
                <a:gd name="T36" fmla="*/ 249 w 578"/>
                <a:gd name="T37" fmla="*/ 667 h 668"/>
                <a:gd name="T38" fmla="*/ 334 w 578"/>
                <a:gd name="T39" fmla="*/ 594 h 668"/>
                <a:gd name="T40" fmla="*/ 386 w 578"/>
                <a:gd name="T41" fmla="*/ 549 h 668"/>
                <a:gd name="T42" fmla="*/ 432 w 578"/>
                <a:gd name="T43" fmla="*/ 516 h 668"/>
                <a:gd name="T44" fmla="*/ 463 w 578"/>
                <a:gd name="T45" fmla="*/ 477 h 668"/>
                <a:gd name="T46" fmla="*/ 509 w 578"/>
                <a:gd name="T47" fmla="*/ 406 h 668"/>
                <a:gd name="T48" fmla="*/ 537 w 578"/>
                <a:gd name="T49" fmla="*/ 378 h 668"/>
                <a:gd name="T50" fmla="*/ 492 w 578"/>
                <a:gd name="T51" fmla="*/ 358 h 668"/>
                <a:gd name="T52" fmla="*/ 462 w 578"/>
                <a:gd name="T53" fmla="*/ 328 h 668"/>
                <a:gd name="T54" fmla="*/ 449 w 578"/>
                <a:gd name="T55" fmla="*/ 292 h 668"/>
                <a:gd name="T56" fmla="*/ 444 w 578"/>
                <a:gd name="T57" fmla="*/ 241 h 668"/>
                <a:gd name="T58" fmla="*/ 478 w 578"/>
                <a:gd name="T59" fmla="*/ 218 h 668"/>
                <a:gd name="T60" fmla="*/ 496 w 578"/>
                <a:gd name="T61" fmla="*/ 209 h 668"/>
                <a:gd name="T62" fmla="*/ 525 w 578"/>
                <a:gd name="T63" fmla="*/ 206 h 668"/>
                <a:gd name="T64" fmla="*/ 536 w 578"/>
                <a:gd name="T65" fmla="*/ 180 h 668"/>
                <a:gd name="T66" fmla="*/ 545 w 578"/>
                <a:gd name="T67" fmla="*/ 170 h 668"/>
                <a:gd name="T68" fmla="*/ 567 w 578"/>
                <a:gd name="T69" fmla="*/ 161 h 668"/>
                <a:gd name="T70" fmla="*/ 568 w 578"/>
                <a:gd name="T71" fmla="*/ 135 h 668"/>
                <a:gd name="T72" fmla="*/ 577 w 578"/>
                <a:gd name="T73" fmla="*/ 94 h 668"/>
                <a:gd name="T74" fmla="*/ 556 w 578"/>
                <a:gd name="T75" fmla="*/ 54 h 668"/>
                <a:gd name="T76" fmla="*/ 526 w 578"/>
                <a:gd name="T77" fmla="*/ 36 h 668"/>
                <a:gd name="T78" fmla="*/ 523 w 578"/>
                <a:gd name="T79" fmla="*/ 12 h 668"/>
                <a:gd name="T80" fmla="*/ 503 w 578"/>
                <a:gd name="T81" fmla="*/ 0 h 668"/>
                <a:gd name="T82" fmla="*/ 481 w 578"/>
                <a:gd name="T83" fmla="*/ 10 h 668"/>
                <a:gd name="T84" fmla="*/ 457 w 578"/>
                <a:gd name="T85" fmla="*/ 22 h 668"/>
                <a:gd name="T86" fmla="*/ 457 w 578"/>
                <a:gd name="T87" fmla="*/ 47 h 668"/>
                <a:gd name="T88" fmla="*/ 417 w 578"/>
                <a:gd name="T89" fmla="*/ 146 h 668"/>
                <a:gd name="T90" fmla="*/ 337 w 578"/>
                <a:gd name="T91" fmla="*/ 234 h 668"/>
                <a:gd name="T92" fmla="*/ 227 w 578"/>
                <a:gd name="T93" fmla="*/ 243 h 668"/>
                <a:gd name="T94" fmla="*/ 168 w 578"/>
                <a:gd name="T95" fmla="*/ 253 h 668"/>
                <a:gd name="T96" fmla="*/ 139 w 578"/>
                <a:gd name="T97" fmla="*/ 276 h 668"/>
                <a:gd name="T98" fmla="*/ 106 w 578"/>
                <a:gd name="T99" fmla="*/ 283 h 668"/>
                <a:gd name="T100" fmla="*/ 70 w 578"/>
                <a:gd name="T101" fmla="*/ 285 h 66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78"/>
                <a:gd name="T154" fmla="*/ 0 h 668"/>
                <a:gd name="T155" fmla="*/ 578 w 578"/>
                <a:gd name="T156" fmla="*/ 668 h 66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78" h="668">
                  <a:moveTo>
                    <a:pt x="55" y="304"/>
                  </a:moveTo>
                  <a:lnTo>
                    <a:pt x="32" y="302"/>
                  </a:lnTo>
                  <a:lnTo>
                    <a:pt x="13" y="309"/>
                  </a:lnTo>
                  <a:lnTo>
                    <a:pt x="5" y="326"/>
                  </a:lnTo>
                  <a:lnTo>
                    <a:pt x="0" y="343"/>
                  </a:lnTo>
                  <a:lnTo>
                    <a:pt x="3" y="366"/>
                  </a:lnTo>
                  <a:lnTo>
                    <a:pt x="25" y="378"/>
                  </a:lnTo>
                  <a:lnTo>
                    <a:pt x="45" y="396"/>
                  </a:lnTo>
                  <a:lnTo>
                    <a:pt x="52" y="412"/>
                  </a:lnTo>
                  <a:lnTo>
                    <a:pt x="63" y="420"/>
                  </a:lnTo>
                  <a:lnTo>
                    <a:pt x="61" y="436"/>
                  </a:lnTo>
                  <a:lnTo>
                    <a:pt x="64" y="449"/>
                  </a:lnTo>
                  <a:lnTo>
                    <a:pt x="74" y="455"/>
                  </a:lnTo>
                  <a:lnTo>
                    <a:pt x="86" y="457"/>
                  </a:lnTo>
                  <a:lnTo>
                    <a:pt x="97" y="451"/>
                  </a:lnTo>
                  <a:lnTo>
                    <a:pt x="107" y="438"/>
                  </a:lnTo>
                  <a:lnTo>
                    <a:pt x="111" y="425"/>
                  </a:lnTo>
                  <a:lnTo>
                    <a:pt x="132" y="429"/>
                  </a:lnTo>
                  <a:lnTo>
                    <a:pt x="151" y="422"/>
                  </a:lnTo>
                  <a:lnTo>
                    <a:pt x="159" y="412"/>
                  </a:lnTo>
                  <a:lnTo>
                    <a:pt x="161" y="400"/>
                  </a:lnTo>
                  <a:lnTo>
                    <a:pt x="183" y="398"/>
                  </a:lnTo>
                  <a:lnTo>
                    <a:pt x="203" y="400"/>
                  </a:lnTo>
                  <a:lnTo>
                    <a:pt x="210" y="415"/>
                  </a:lnTo>
                  <a:lnTo>
                    <a:pt x="223" y="426"/>
                  </a:lnTo>
                  <a:lnTo>
                    <a:pt x="229" y="449"/>
                  </a:lnTo>
                  <a:lnTo>
                    <a:pt x="224" y="471"/>
                  </a:lnTo>
                  <a:lnTo>
                    <a:pt x="214" y="489"/>
                  </a:lnTo>
                  <a:lnTo>
                    <a:pt x="217" y="513"/>
                  </a:lnTo>
                  <a:lnTo>
                    <a:pt x="228" y="532"/>
                  </a:lnTo>
                  <a:lnTo>
                    <a:pt x="231" y="555"/>
                  </a:lnTo>
                  <a:lnTo>
                    <a:pt x="224" y="582"/>
                  </a:lnTo>
                  <a:lnTo>
                    <a:pt x="215" y="599"/>
                  </a:lnTo>
                  <a:lnTo>
                    <a:pt x="203" y="616"/>
                  </a:lnTo>
                  <a:lnTo>
                    <a:pt x="205" y="635"/>
                  </a:lnTo>
                  <a:lnTo>
                    <a:pt x="214" y="651"/>
                  </a:lnTo>
                  <a:lnTo>
                    <a:pt x="232" y="663"/>
                  </a:lnTo>
                  <a:lnTo>
                    <a:pt x="249" y="667"/>
                  </a:lnTo>
                  <a:lnTo>
                    <a:pt x="296" y="630"/>
                  </a:lnTo>
                  <a:lnTo>
                    <a:pt x="334" y="594"/>
                  </a:lnTo>
                  <a:lnTo>
                    <a:pt x="371" y="569"/>
                  </a:lnTo>
                  <a:lnTo>
                    <a:pt x="386" y="549"/>
                  </a:lnTo>
                  <a:lnTo>
                    <a:pt x="413" y="530"/>
                  </a:lnTo>
                  <a:lnTo>
                    <a:pt x="432" y="516"/>
                  </a:lnTo>
                  <a:lnTo>
                    <a:pt x="449" y="494"/>
                  </a:lnTo>
                  <a:lnTo>
                    <a:pt x="463" y="477"/>
                  </a:lnTo>
                  <a:lnTo>
                    <a:pt x="481" y="449"/>
                  </a:lnTo>
                  <a:lnTo>
                    <a:pt x="509" y="406"/>
                  </a:lnTo>
                  <a:lnTo>
                    <a:pt x="522" y="390"/>
                  </a:lnTo>
                  <a:lnTo>
                    <a:pt x="537" y="378"/>
                  </a:lnTo>
                  <a:lnTo>
                    <a:pt x="515" y="372"/>
                  </a:lnTo>
                  <a:lnTo>
                    <a:pt x="492" y="358"/>
                  </a:lnTo>
                  <a:lnTo>
                    <a:pt x="474" y="344"/>
                  </a:lnTo>
                  <a:lnTo>
                    <a:pt x="462" y="328"/>
                  </a:lnTo>
                  <a:lnTo>
                    <a:pt x="454" y="310"/>
                  </a:lnTo>
                  <a:lnTo>
                    <a:pt x="449" y="292"/>
                  </a:lnTo>
                  <a:lnTo>
                    <a:pt x="442" y="260"/>
                  </a:lnTo>
                  <a:lnTo>
                    <a:pt x="444" y="241"/>
                  </a:lnTo>
                  <a:lnTo>
                    <a:pt x="460" y="233"/>
                  </a:lnTo>
                  <a:lnTo>
                    <a:pt x="478" y="218"/>
                  </a:lnTo>
                  <a:lnTo>
                    <a:pt x="486" y="200"/>
                  </a:lnTo>
                  <a:lnTo>
                    <a:pt x="496" y="209"/>
                  </a:lnTo>
                  <a:lnTo>
                    <a:pt x="510" y="211"/>
                  </a:lnTo>
                  <a:lnTo>
                    <a:pt x="525" y="206"/>
                  </a:lnTo>
                  <a:lnTo>
                    <a:pt x="534" y="196"/>
                  </a:lnTo>
                  <a:lnTo>
                    <a:pt x="536" y="180"/>
                  </a:lnTo>
                  <a:lnTo>
                    <a:pt x="533" y="163"/>
                  </a:lnTo>
                  <a:lnTo>
                    <a:pt x="545" y="170"/>
                  </a:lnTo>
                  <a:lnTo>
                    <a:pt x="558" y="169"/>
                  </a:lnTo>
                  <a:lnTo>
                    <a:pt x="567" y="161"/>
                  </a:lnTo>
                  <a:lnTo>
                    <a:pt x="571" y="150"/>
                  </a:lnTo>
                  <a:lnTo>
                    <a:pt x="568" y="135"/>
                  </a:lnTo>
                  <a:lnTo>
                    <a:pt x="572" y="116"/>
                  </a:lnTo>
                  <a:lnTo>
                    <a:pt x="577" y="94"/>
                  </a:lnTo>
                  <a:lnTo>
                    <a:pt x="568" y="71"/>
                  </a:lnTo>
                  <a:lnTo>
                    <a:pt x="556" y="54"/>
                  </a:lnTo>
                  <a:lnTo>
                    <a:pt x="541" y="43"/>
                  </a:lnTo>
                  <a:lnTo>
                    <a:pt x="526" y="36"/>
                  </a:lnTo>
                  <a:lnTo>
                    <a:pt x="526" y="22"/>
                  </a:lnTo>
                  <a:lnTo>
                    <a:pt x="523" y="12"/>
                  </a:lnTo>
                  <a:lnTo>
                    <a:pt x="513" y="3"/>
                  </a:lnTo>
                  <a:lnTo>
                    <a:pt x="503" y="0"/>
                  </a:lnTo>
                  <a:lnTo>
                    <a:pt x="491" y="3"/>
                  </a:lnTo>
                  <a:lnTo>
                    <a:pt x="481" y="10"/>
                  </a:lnTo>
                  <a:lnTo>
                    <a:pt x="466" y="14"/>
                  </a:lnTo>
                  <a:lnTo>
                    <a:pt x="457" y="22"/>
                  </a:lnTo>
                  <a:lnTo>
                    <a:pt x="454" y="33"/>
                  </a:lnTo>
                  <a:lnTo>
                    <a:pt x="457" y="47"/>
                  </a:lnTo>
                  <a:lnTo>
                    <a:pt x="415" y="76"/>
                  </a:lnTo>
                  <a:lnTo>
                    <a:pt x="417" y="146"/>
                  </a:lnTo>
                  <a:lnTo>
                    <a:pt x="388" y="195"/>
                  </a:lnTo>
                  <a:lnTo>
                    <a:pt x="337" y="234"/>
                  </a:lnTo>
                  <a:lnTo>
                    <a:pt x="274" y="255"/>
                  </a:lnTo>
                  <a:lnTo>
                    <a:pt x="227" y="243"/>
                  </a:lnTo>
                  <a:lnTo>
                    <a:pt x="195" y="239"/>
                  </a:lnTo>
                  <a:lnTo>
                    <a:pt x="168" y="253"/>
                  </a:lnTo>
                  <a:lnTo>
                    <a:pt x="154" y="264"/>
                  </a:lnTo>
                  <a:lnTo>
                    <a:pt x="139" y="276"/>
                  </a:lnTo>
                  <a:lnTo>
                    <a:pt x="124" y="285"/>
                  </a:lnTo>
                  <a:lnTo>
                    <a:pt x="106" y="283"/>
                  </a:lnTo>
                  <a:lnTo>
                    <a:pt x="87" y="282"/>
                  </a:lnTo>
                  <a:lnTo>
                    <a:pt x="70" y="285"/>
                  </a:lnTo>
                  <a:lnTo>
                    <a:pt x="55" y="304"/>
                  </a:lnTo>
                </a:path>
              </a:pathLst>
            </a:custGeom>
            <a:solidFill>
              <a:srgbClr val="00E0E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815" name="Freeform 32"/>
            <p:cNvSpPr>
              <a:spLocks/>
            </p:cNvSpPr>
            <p:nvPr/>
          </p:nvSpPr>
          <p:spPr bwMode="auto">
            <a:xfrm>
              <a:off x="2046" y="2530"/>
              <a:ext cx="34" cy="43"/>
            </a:xfrm>
            <a:custGeom>
              <a:avLst/>
              <a:gdLst>
                <a:gd name="T0" fmla="*/ 0 w 34"/>
                <a:gd name="T1" fmla="*/ 0 h 43"/>
                <a:gd name="T2" fmla="*/ 17 w 34"/>
                <a:gd name="T3" fmla="*/ 5 h 43"/>
                <a:gd name="T4" fmla="*/ 29 w 34"/>
                <a:gd name="T5" fmla="*/ 16 h 43"/>
                <a:gd name="T6" fmla="*/ 33 w 34"/>
                <a:gd name="T7" fmla="*/ 30 h 43"/>
                <a:gd name="T8" fmla="*/ 31 w 34"/>
                <a:gd name="T9" fmla="*/ 42 h 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43"/>
                <a:gd name="T17" fmla="*/ 34 w 34"/>
                <a:gd name="T18" fmla="*/ 43 h 4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43">
                  <a:moveTo>
                    <a:pt x="0" y="0"/>
                  </a:moveTo>
                  <a:lnTo>
                    <a:pt x="17" y="5"/>
                  </a:lnTo>
                  <a:lnTo>
                    <a:pt x="29" y="16"/>
                  </a:lnTo>
                  <a:lnTo>
                    <a:pt x="33" y="30"/>
                  </a:lnTo>
                  <a:lnTo>
                    <a:pt x="31" y="42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816" name="Freeform 33"/>
            <p:cNvSpPr>
              <a:spLocks/>
            </p:cNvSpPr>
            <p:nvPr/>
          </p:nvSpPr>
          <p:spPr bwMode="auto">
            <a:xfrm>
              <a:off x="2104" y="2508"/>
              <a:ext cx="42" cy="111"/>
            </a:xfrm>
            <a:custGeom>
              <a:avLst/>
              <a:gdLst>
                <a:gd name="T0" fmla="*/ 12 w 42"/>
                <a:gd name="T1" fmla="*/ 0 h 111"/>
                <a:gd name="T2" fmla="*/ 5 w 42"/>
                <a:gd name="T3" fmla="*/ 18 h 111"/>
                <a:gd name="T4" fmla="*/ 0 w 42"/>
                <a:gd name="T5" fmla="*/ 39 h 111"/>
                <a:gd name="T6" fmla="*/ 5 w 42"/>
                <a:gd name="T7" fmla="*/ 62 h 111"/>
                <a:gd name="T8" fmla="*/ 19 w 42"/>
                <a:gd name="T9" fmla="*/ 77 h 111"/>
                <a:gd name="T10" fmla="*/ 21 w 42"/>
                <a:gd name="T11" fmla="*/ 94 h 111"/>
                <a:gd name="T12" fmla="*/ 29 w 42"/>
                <a:gd name="T13" fmla="*/ 104 h 111"/>
                <a:gd name="T14" fmla="*/ 41 w 42"/>
                <a:gd name="T15" fmla="*/ 110 h 1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2"/>
                <a:gd name="T25" fmla="*/ 0 h 111"/>
                <a:gd name="T26" fmla="*/ 42 w 42"/>
                <a:gd name="T27" fmla="*/ 111 h 1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2" h="111">
                  <a:moveTo>
                    <a:pt x="12" y="0"/>
                  </a:moveTo>
                  <a:lnTo>
                    <a:pt x="5" y="18"/>
                  </a:lnTo>
                  <a:lnTo>
                    <a:pt x="0" y="39"/>
                  </a:lnTo>
                  <a:lnTo>
                    <a:pt x="5" y="62"/>
                  </a:lnTo>
                  <a:lnTo>
                    <a:pt x="19" y="77"/>
                  </a:lnTo>
                  <a:lnTo>
                    <a:pt x="21" y="94"/>
                  </a:lnTo>
                  <a:lnTo>
                    <a:pt x="29" y="104"/>
                  </a:lnTo>
                  <a:lnTo>
                    <a:pt x="41" y="11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817" name="Freeform 34"/>
            <p:cNvSpPr>
              <a:spLocks/>
            </p:cNvSpPr>
            <p:nvPr/>
          </p:nvSpPr>
          <p:spPr bwMode="auto">
            <a:xfrm>
              <a:off x="2470" y="2348"/>
              <a:ext cx="19" cy="80"/>
            </a:xfrm>
            <a:custGeom>
              <a:avLst/>
              <a:gdLst>
                <a:gd name="T0" fmla="*/ 7 w 19"/>
                <a:gd name="T1" fmla="*/ 79 h 80"/>
                <a:gd name="T2" fmla="*/ 14 w 19"/>
                <a:gd name="T3" fmla="*/ 66 h 80"/>
                <a:gd name="T4" fmla="*/ 18 w 19"/>
                <a:gd name="T5" fmla="*/ 53 h 80"/>
                <a:gd name="T6" fmla="*/ 14 w 19"/>
                <a:gd name="T7" fmla="*/ 36 h 80"/>
                <a:gd name="T8" fmla="*/ 0 w 19"/>
                <a:gd name="T9" fmla="*/ 29 h 80"/>
                <a:gd name="T10" fmla="*/ 8 w 19"/>
                <a:gd name="T11" fmla="*/ 20 h 80"/>
                <a:gd name="T12" fmla="*/ 7 w 19"/>
                <a:gd name="T13" fmla="*/ 9 h 80"/>
                <a:gd name="T14" fmla="*/ 2 w 19"/>
                <a:gd name="T15" fmla="*/ 0 h 8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9"/>
                <a:gd name="T25" fmla="*/ 0 h 80"/>
                <a:gd name="T26" fmla="*/ 19 w 19"/>
                <a:gd name="T27" fmla="*/ 80 h 8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9" h="80">
                  <a:moveTo>
                    <a:pt x="7" y="79"/>
                  </a:moveTo>
                  <a:lnTo>
                    <a:pt x="14" y="66"/>
                  </a:lnTo>
                  <a:lnTo>
                    <a:pt x="18" y="53"/>
                  </a:lnTo>
                  <a:lnTo>
                    <a:pt x="14" y="36"/>
                  </a:lnTo>
                  <a:lnTo>
                    <a:pt x="0" y="29"/>
                  </a:lnTo>
                  <a:lnTo>
                    <a:pt x="8" y="20"/>
                  </a:lnTo>
                  <a:lnTo>
                    <a:pt x="7" y="9"/>
                  </a:lnTo>
                  <a:lnTo>
                    <a:pt x="2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818" name="Freeform 35"/>
            <p:cNvSpPr>
              <a:spLocks/>
            </p:cNvSpPr>
            <p:nvPr/>
          </p:nvSpPr>
          <p:spPr bwMode="auto">
            <a:xfrm>
              <a:off x="2503" y="2338"/>
              <a:ext cx="25" cy="55"/>
            </a:xfrm>
            <a:custGeom>
              <a:avLst/>
              <a:gdLst>
                <a:gd name="T0" fmla="*/ 0 w 25"/>
                <a:gd name="T1" fmla="*/ 0 h 55"/>
                <a:gd name="T2" fmla="*/ 1 w 25"/>
                <a:gd name="T3" fmla="*/ 17 h 55"/>
                <a:gd name="T4" fmla="*/ 5 w 25"/>
                <a:gd name="T5" fmla="*/ 30 h 55"/>
                <a:gd name="T6" fmla="*/ 13 w 25"/>
                <a:gd name="T7" fmla="*/ 45 h 55"/>
                <a:gd name="T8" fmla="*/ 24 w 25"/>
                <a:gd name="T9" fmla="*/ 54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"/>
                <a:gd name="T16" fmla="*/ 0 h 55"/>
                <a:gd name="T17" fmla="*/ 25 w 25"/>
                <a:gd name="T18" fmla="*/ 55 h 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" h="55">
                  <a:moveTo>
                    <a:pt x="0" y="0"/>
                  </a:moveTo>
                  <a:lnTo>
                    <a:pt x="1" y="17"/>
                  </a:lnTo>
                  <a:lnTo>
                    <a:pt x="5" y="30"/>
                  </a:lnTo>
                  <a:lnTo>
                    <a:pt x="13" y="45"/>
                  </a:lnTo>
                  <a:lnTo>
                    <a:pt x="24" y="54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819" name="Freeform 36"/>
            <p:cNvSpPr>
              <a:spLocks/>
            </p:cNvSpPr>
            <p:nvPr/>
          </p:nvSpPr>
          <p:spPr bwMode="auto">
            <a:xfrm>
              <a:off x="2214" y="2707"/>
              <a:ext cx="61" cy="47"/>
            </a:xfrm>
            <a:custGeom>
              <a:avLst/>
              <a:gdLst>
                <a:gd name="T0" fmla="*/ 0 w 61"/>
                <a:gd name="T1" fmla="*/ 46 h 47"/>
                <a:gd name="T2" fmla="*/ 18 w 61"/>
                <a:gd name="T3" fmla="*/ 38 h 47"/>
                <a:gd name="T4" fmla="*/ 32 w 61"/>
                <a:gd name="T5" fmla="*/ 20 h 47"/>
                <a:gd name="T6" fmla="*/ 45 w 61"/>
                <a:gd name="T7" fmla="*/ 3 h 47"/>
                <a:gd name="T8" fmla="*/ 60 w 61"/>
                <a:gd name="T9" fmla="*/ 0 h 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1"/>
                <a:gd name="T16" fmla="*/ 0 h 47"/>
                <a:gd name="T17" fmla="*/ 61 w 61"/>
                <a:gd name="T18" fmla="*/ 47 h 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1" h="47">
                  <a:moveTo>
                    <a:pt x="0" y="46"/>
                  </a:moveTo>
                  <a:lnTo>
                    <a:pt x="18" y="38"/>
                  </a:lnTo>
                  <a:lnTo>
                    <a:pt x="32" y="20"/>
                  </a:lnTo>
                  <a:lnTo>
                    <a:pt x="45" y="3"/>
                  </a:lnTo>
                  <a:lnTo>
                    <a:pt x="60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820" name="Line 37"/>
            <p:cNvSpPr>
              <a:spLocks noChangeShapeType="1"/>
            </p:cNvSpPr>
            <p:nvPr/>
          </p:nvSpPr>
          <p:spPr bwMode="auto">
            <a:xfrm flipH="1" flipV="1">
              <a:off x="2080" y="2611"/>
              <a:ext cx="30" cy="4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0" name="Group 38"/>
          <p:cNvGrpSpPr>
            <a:grpSpLocks/>
          </p:cNvGrpSpPr>
          <p:nvPr/>
        </p:nvGrpSpPr>
        <p:grpSpPr bwMode="auto">
          <a:xfrm>
            <a:off x="3182938" y="3832225"/>
            <a:ext cx="1552575" cy="1608138"/>
            <a:chOff x="2005" y="2414"/>
            <a:chExt cx="978" cy="1013"/>
          </a:xfrm>
        </p:grpSpPr>
        <p:grpSp>
          <p:nvGrpSpPr>
            <p:cNvPr id="11" name="Group 39"/>
            <p:cNvGrpSpPr>
              <a:grpSpLocks/>
            </p:cNvGrpSpPr>
            <p:nvPr/>
          </p:nvGrpSpPr>
          <p:grpSpPr bwMode="auto">
            <a:xfrm>
              <a:off x="2679" y="2520"/>
              <a:ext cx="304" cy="430"/>
              <a:chOff x="2679" y="2520"/>
              <a:chExt cx="304" cy="430"/>
            </a:xfrm>
          </p:grpSpPr>
          <p:sp>
            <p:nvSpPr>
              <p:cNvPr id="27812" name="Freeform 40"/>
              <p:cNvSpPr>
                <a:spLocks/>
              </p:cNvSpPr>
              <p:nvPr/>
            </p:nvSpPr>
            <p:spPr bwMode="auto">
              <a:xfrm>
                <a:off x="2679" y="2520"/>
                <a:ext cx="304" cy="430"/>
              </a:xfrm>
              <a:custGeom>
                <a:avLst/>
                <a:gdLst>
                  <a:gd name="T0" fmla="*/ 5 w 304"/>
                  <a:gd name="T1" fmla="*/ 237 h 430"/>
                  <a:gd name="T2" fmla="*/ 59 w 304"/>
                  <a:gd name="T3" fmla="*/ 210 h 430"/>
                  <a:gd name="T4" fmla="*/ 64 w 304"/>
                  <a:gd name="T5" fmla="*/ 156 h 430"/>
                  <a:gd name="T6" fmla="*/ 79 w 304"/>
                  <a:gd name="T7" fmla="*/ 134 h 430"/>
                  <a:gd name="T8" fmla="*/ 108 w 304"/>
                  <a:gd name="T9" fmla="*/ 94 h 430"/>
                  <a:gd name="T10" fmla="*/ 123 w 304"/>
                  <a:gd name="T11" fmla="*/ 71 h 430"/>
                  <a:gd name="T12" fmla="*/ 145 w 304"/>
                  <a:gd name="T13" fmla="*/ 44 h 430"/>
                  <a:gd name="T14" fmla="*/ 182 w 304"/>
                  <a:gd name="T15" fmla="*/ 14 h 430"/>
                  <a:gd name="T16" fmla="*/ 218 w 304"/>
                  <a:gd name="T17" fmla="*/ 4 h 430"/>
                  <a:gd name="T18" fmla="*/ 243 w 304"/>
                  <a:gd name="T19" fmla="*/ 0 h 430"/>
                  <a:gd name="T20" fmla="*/ 277 w 304"/>
                  <a:gd name="T21" fmla="*/ 12 h 430"/>
                  <a:gd name="T22" fmla="*/ 295 w 304"/>
                  <a:gd name="T23" fmla="*/ 39 h 430"/>
                  <a:gd name="T24" fmla="*/ 303 w 304"/>
                  <a:gd name="T25" fmla="*/ 78 h 430"/>
                  <a:gd name="T26" fmla="*/ 299 w 304"/>
                  <a:gd name="T27" fmla="*/ 122 h 430"/>
                  <a:gd name="T28" fmla="*/ 286 w 304"/>
                  <a:gd name="T29" fmla="*/ 167 h 430"/>
                  <a:gd name="T30" fmla="*/ 258 w 304"/>
                  <a:gd name="T31" fmla="*/ 220 h 430"/>
                  <a:gd name="T32" fmla="*/ 226 w 304"/>
                  <a:gd name="T33" fmla="*/ 253 h 430"/>
                  <a:gd name="T34" fmla="*/ 189 w 304"/>
                  <a:gd name="T35" fmla="*/ 274 h 430"/>
                  <a:gd name="T36" fmla="*/ 152 w 304"/>
                  <a:gd name="T37" fmla="*/ 294 h 430"/>
                  <a:gd name="T38" fmla="*/ 149 w 304"/>
                  <a:gd name="T39" fmla="*/ 337 h 430"/>
                  <a:gd name="T40" fmla="*/ 139 w 304"/>
                  <a:gd name="T41" fmla="*/ 374 h 430"/>
                  <a:gd name="T42" fmla="*/ 128 w 304"/>
                  <a:gd name="T43" fmla="*/ 404 h 430"/>
                  <a:gd name="T44" fmla="*/ 109 w 304"/>
                  <a:gd name="T45" fmla="*/ 421 h 430"/>
                  <a:gd name="T46" fmla="*/ 88 w 304"/>
                  <a:gd name="T47" fmla="*/ 429 h 430"/>
                  <a:gd name="T48" fmla="*/ 76 w 304"/>
                  <a:gd name="T49" fmla="*/ 424 h 430"/>
                  <a:gd name="T50" fmla="*/ 52 w 304"/>
                  <a:gd name="T51" fmla="*/ 399 h 430"/>
                  <a:gd name="T52" fmla="*/ 30 w 304"/>
                  <a:gd name="T53" fmla="*/ 388 h 430"/>
                  <a:gd name="T54" fmla="*/ 15 w 304"/>
                  <a:gd name="T55" fmla="*/ 375 h 430"/>
                  <a:gd name="T56" fmla="*/ 12 w 304"/>
                  <a:gd name="T57" fmla="*/ 365 h 430"/>
                  <a:gd name="T58" fmla="*/ 3 w 304"/>
                  <a:gd name="T59" fmla="*/ 343 h 430"/>
                  <a:gd name="T60" fmla="*/ 0 w 304"/>
                  <a:gd name="T61" fmla="*/ 308 h 430"/>
                  <a:gd name="T62" fmla="*/ 0 w 304"/>
                  <a:gd name="T63" fmla="*/ 267 h 430"/>
                  <a:gd name="T64" fmla="*/ 5 w 304"/>
                  <a:gd name="T65" fmla="*/ 237 h 43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304"/>
                  <a:gd name="T100" fmla="*/ 0 h 430"/>
                  <a:gd name="T101" fmla="*/ 304 w 304"/>
                  <a:gd name="T102" fmla="*/ 430 h 43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304" h="430">
                    <a:moveTo>
                      <a:pt x="5" y="237"/>
                    </a:moveTo>
                    <a:lnTo>
                      <a:pt x="59" y="210"/>
                    </a:lnTo>
                    <a:lnTo>
                      <a:pt x="64" y="156"/>
                    </a:lnTo>
                    <a:lnTo>
                      <a:pt x="79" y="134"/>
                    </a:lnTo>
                    <a:lnTo>
                      <a:pt x="108" y="94"/>
                    </a:lnTo>
                    <a:lnTo>
                      <a:pt x="123" y="71"/>
                    </a:lnTo>
                    <a:lnTo>
                      <a:pt x="145" y="44"/>
                    </a:lnTo>
                    <a:lnTo>
                      <a:pt x="182" y="14"/>
                    </a:lnTo>
                    <a:lnTo>
                      <a:pt x="218" y="4"/>
                    </a:lnTo>
                    <a:lnTo>
                      <a:pt x="243" y="0"/>
                    </a:lnTo>
                    <a:lnTo>
                      <a:pt x="277" y="12"/>
                    </a:lnTo>
                    <a:lnTo>
                      <a:pt x="295" y="39"/>
                    </a:lnTo>
                    <a:lnTo>
                      <a:pt x="303" y="78"/>
                    </a:lnTo>
                    <a:lnTo>
                      <a:pt x="299" y="122"/>
                    </a:lnTo>
                    <a:lnTo>
                      <a:pt x="286" y="167"/>
                    </a:lnTo>
                    <a:lnTo>
                      <a:pt x="258" y="220"/>
                    </a:lnTo>
                    <a:lnTo>
                      <a:pt x="226" y="253"/>
                    </a:lnTo>
                    <a:lnTo>
                      <a:pt x="189" y="274"/>
                    </a:lnTo>
                    <a:lnTo>
                      <a:pt x="152" y="294"/>
                    </a:lnTo>
                    <a:lnTo>
                      <a:pt x="149" y="337"/>
                    </a:lnTo>
                    <a:lnTo>
                      <a:pt x="139" y="374"/>
                    </a:lnTo>
                    <a:lnTo>
                      <a:pt x="128" y="404"/>
                    </a:lnTo>
                    <a:lnTo>
                      <a:pt x="109" y="421"/>
                    </a:lnTo>
                    <a:lnTo>
                      <a:pt x="88" y="429"/>
                    </a:lnTo>
                    <a:lnTo>
                      <a:pt x="76" y="424"/>
                    </a:lnTo>
                    <a:lnTo>
                      <a:pt x="52" y="399"/>
                    </a:lnTo>
                    <a:lnTo>
                      <a:pt x="30" y="388"/>
                    </a:lnTo>
                    <a:lnTo>
                      <a:pt x="15" y="375"/>
                    </a:lnTo>
                    <a:lnTo>
                      <a:pt x="12" y="365"/>
                    </a:lnTo>
                    <a:lnTo>
                      <a:pt x="3" y="343"/>
                    </a:lnTo>
                    <a:lnTo>
                      <a:pt x="0" y="308"/>
                    </a:lnTo>
                    <a:lnTo>
                      <a:pt x="0" y="267"/>
                    </a:lnTo>
                    <a:lnTo>
                      <a:pt x="5" y="237"/>
                    </a:lnTo>
                  </a:path>
                </a:pathLst>
              </a:custGeom>
              <a:solidFill>
                <a:srgbClr val="C0804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813" name="Freeform 41"/>
              <p:cNvSpPr>
                <a:spLocks/>
              </p:cNvSpPr>
              <p:nvPr/>
            </p:nvSpPr>
            <p:spPr bwMode="auto">
              <a:xfrm>
                <a:off x="2706" y="2529"/>
                <a:ext cx="244" cy="391"/>
              </a:xfrm>
              <a:custGeom>
                <a:avLst/>
                <a:gdLst>
                  <a:gd name="T0" fmla="*/ 243 w 244"/>
                  <a:gd name="T1" fmla="*/ 0 h 391"/>
                  <a:gd name="T2" fmla="*/ 203 w 244"/>
                  <a:gd name="T3" fmla="*/ 30 h 391"/>
                  <a:gd name="T4" fmla="*/ 159 w 244"/>
                  <a:gd name="T5" fmla="*/ 74 h 391"/>
                  <a:gd name="T6" fmla="*/ 125 w 244"/>
                  <a:gd name="T7" fmla="*/ 120 h 391"/>
                  <a:gd name="T8" fmla="*/ 84 w 244"/>
                  <a:gd name="T9" fmla="*/ 179 h 391"/>
                  <a:gd name="T10" fmla="*/ 50 w 244"/>
                  <a:gd name="T11" fmla="*/ 231 h 391"/>
                  <a:gd name="T12" fmla="*/ 30 w 244"/>
                  <a:gd name="T13" fmla="*/ 282 h 391"/>
                  <a:gd name="T14" fmla="*/ 12 w 244"/>
                  <a:gd name="T15" fmla="*/ 329 h 391"/>
                  <a:gd name="T16" fmla="*/ 0 w 244"/>
                  <a:gd name="T17" fmla="*/ 377 h 391"/>
                  <a:gd name="T18" fmla="*/ 20 w 244"/>
                  <a:gd name="T19" fmla="*/ 390 h 391"/>
                  <a:gd name="T20" fmla="*/ 31 w 244"/>
                  <a:gd name="T21" fmla="*/ 376 h 391"/>
                  <a:gd name="T22" fmla="*/ 42 w 244"/>
                  <a:gd name="T23" fmla="*/ 351 h 391"/>
                  <a:gd name="T24" fmla="*/ 51 w 244"/>
                  <a:gd name="T25" fmla="*/ 320 h 391"/>
                  <a:gd name="T26" fmla="*/ 49 w 244"/>
                  <a:gd name="T27" fmla="*/ 292 h 391"/>
                  <a:gd name="T28" fmla="*/ 69 w 244"/>
                  <a:gd name="T29" fmla="*/ 299 h 391"/>
                  <a:gd name="T30" fmla="*/ 86 w 244"/>
                  <a:gd name="T31" fmla="*/ 302 h 391"/>
                  <a:gd name="T32" fmla="*/ 109 w 244"/>
                  <a:gd name="T33" fmla="*/ 301 h 391"/>
                  <a:gd name="T34" fmla="*/ 130 w 244"/>
                  <a:gd name="T35" fmla="*/ 292 h 39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44"/>
                  <a:gd name="T55" fmla="*/ 0 h 391"/>
                  <a:gd name="T56" fmla="*/ 244 w 244"/>
                  <a:gd name="T57" fmla="*/ 391 h 391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44" h="391">
                    <a:moveTo>
                      <a:pt x="243" y="0"/>
                    </a:moveTo>
                    <a:lnTo>
                      <a:pt x="203" y="30"/>
                    </a:lnTo>
                    <a:lnTo>
                      <a:pt x="159" y="74"/>
                    </a:lnTo>
                    <a:lnTo>
                      <a:pt x="125" y="120"/>
                    </a:lnTo>
                    <a:lnTo>
                      <a:pt x="84" y="179"/>
                    </a:lnTo>
                    <a:lnTo>
                      <a:pt x="50" y="231"/>
                    </a:lnTo>
                    <a:lnTo>
                      <a:pt x="30" y="282"/>
                    </a:lnTo>
                    <a:lnTo>
                      <a:pt x="12" y="329"/>
                    </a:lnTo>
                    <a:lnTo>
                      <a:pt x="0" y="377"/>
                    </a:lnTo>
                    <a:lnTo>
                      <a:pt x="20" y="390"/>
                    </a:lnTo>
                    <a:lnTo>
                      <a:pt x="31" y="376"/>
                    </a:lnTo>
                    <a:lnTo>
                      <a:pt x="42" y="351"/>
                    </a:lnTo>
                    <a:lnTo>
                      <a:pt x="51" y="320"/>
                    </a:lnTo>
                    <a:lnTo>
                      <a:pt x="49" y="292"/>
                    </a:lnTo>
                    <a:lnTo>
                      <a:pt x="69" y="299"/>
                    </a:lnTo>
                    <a:lnTo>
                      <a:pt x="86" y="302"/>
                    </a:lnTo>
                    <a:lnTo>
                      <a:pt x="109" y="301"/>
                    </a:lnTo>
                    <a:lnTo>
                      <a:pt x="130" y="292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42"/>
            <p:cNvGrpSpPr>
              <a:grpSpLocks/>
            </p:cNvGrpSpPr>
            <p:nvPr/>
          </p:nvGrpSpPr>
          <p:grpSpPr bwMode="auto">
            <a:xfrm>
              <a:off x="2005" y="3205"/>
              <a:ext cx="465" cy="222"/>
              <a:chOff x="2005" y="3205"/>
              <a:chExt cx="465" cy="222"/>
            </a:xfrm>
          </p:grpSpPr>
          <p:sp>
            <p:nvSpPr>
              <p:cNvPr id="27808" name="Freeform 43"/>
              <p:cNvSpPr>
                <a:spLocks/>
              </p:cNvSpPr>
              <p:nvPr/>
            </p:nvSpPr>
            <p:spPr bwMode="auto">
              <a:xfrm>
                <a:off x="2005" y="3205"/>
                <a:ext cx="465" cy="222"/>
              </a:xfrm>
              <a:custGeom>
                <a:avLst/>
                <a:gdLst>
                  <a:gd name="T0" fmla="*/ 253 w 465"/>
                  <a:gd name="T1" fmla="*/ 20 h 222"/>
                  <a:gd name="T2" fmla="*/ 231 w 465"/>
                  <a:gd name="T3" fmla="*/ 54 h 222"/>
                  <a:gd name="T4" fmla="*/ 186 w 465"/>
                  <a:gd name="T5" fmla="*/ 60 h 222"/>
                  <a:gd name="T6" fmla="*/ 135 w 465"/>
                  <a:gd name="T7" fmla="*/ 76 h 222"/>
                  <a:gd name="T8" fmla="*/ 96 w 465"/>
                  <a:gd name="T9" fmla="*/ 90 h 222"/>
                  <a:gd name="T10" fmla="*/ 67 w 465"/>
                  <a:gd name="T11" fmla="*/ 102 h 222"/>
                  <a:gd name="T12" fmla="*/ 48 w 465"/>
                  <a:gd name="T13" fmla="*/ 115 h 222"/>
                  <a:gd name="T14" fmla="*/ 25 w 465"/>
                  <a:gd name="T15" fmla="*/ 141 h 222"/>
                  <a:gd name="T16" fmla="*/ 9 w 465"/>
                  <a:gd name="T17" fmla="*/ 167 h 222"/>
                  <a:gd name="T18" fmla="*/ 0 w 465"/>
                  <a:gd name="T19" fmla="*/ 196 h 222"/>
                  <a:gd name="T20" fmla="*/ 7 w 465"/>
                  <a:gd name="T21" fmla="*/ 214 h 222"/>
                  <a:gd name="T22" fmla="*/ 47 w 465"/>
                  <a:gd name="T23" fmla="*/ 221 h 222"/>
                  <a:gd name="T24" fmla="*/ 101 w 465"/>
                  <a:gd name="T25" fmla="*/ 210 h 222"/>
                  <a:gd name="T26" fmla="*/ 156 w 465"/>
                  <a:gd name="T27" fmla="*/ 194 h 222"/>
                  <a:gd name="T28" fmla="*/ 209 w 465"/>
                  <a:gd name="T29" fmla="*/ 177 h 222"/>
                  <a:gd name="T30" fmla="*/ 275 w 465"/>
                  <a:gd name="T31" fmla="*/ 148 h 222"/>
                  <a:gd name="T32" fmla="*/ 325 w 465"/>
                  <a:gd name="T33" fmla="*/ 128 h 222"/>
                  <a:gd name="T34" fmla="*/ 333 w 465"/>
                  <a:gd name="T35" fmla="*/ 157 h 222"/>
                  <a:gd name="T36" fmla="*/ 464 w 465"/>
                  <a:gd name="T37" fmla="*/ 116 h 222"/>
                  <a:gd name="T38" fmla="*/ 456 w 465"/>
                  <a:gd name="T39" fmla="*/ 92 h 222"/>
                  <a:gd name="T40" fmla="*/ 459 w 465"/>
                  <a:gd name="T41" fmla="*/ 69 h 222"/>
                  <a:gd name="T42" fmla="*/ 463 w 465"/>
                  <a:gd name="T43" fmla="*/ 44 h 222"/>
                  <a:gd name="T44" fmla="*/ 456 w 465"/>
                  <a:gd name="T45" fmla="*/ 19 h 222"/>
                  <a:gd name="T46" fmla="*/ 449 w 465"/>
                  <a:gd name="T47" fmla="*/ 0 h 222"/>
                  <a:gd name="T48" fmla="*/ 379 w 465"/>
                  <a:gd name="T49" fmla="*/ 3 h 222"/>
                  <a:gd name="T50" fmla="*/ 332 w 465"/>
                  <a:gd name="T51" fmla="*/ 24 h 222"/>
                  <a:gd name="T52" fmla="*/ 267 w 465"/>
                  <a:gd name="T53" fmla="*/ 40 h 222"/>
                  <a:gd name="T54" fmla="*/ 253 w 465"/>
                  <a:gd name="T55" fmla="*/ 20 h 2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465"/>
                  <a:gd name="T85" fmla="*/ 0 h 222"/>
                  <a:gd name="T86" fmla="*/ 465 w 465"/>
                  <a:gd name="T87" fmla="*/ 222 h 222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465" h="222">
                    <a:moveTo>
                      <a:pt x="253" y="20"/>
                    </a:moveTo>
                    <a:lnTo>
                      <a:pt x="231" y="54"/>
                    </a:lnTo>
                    <a:lnTo>
                      <a:pt x="186" y="60"/>
                    </a:lnTo>
                    <a:lnTo>
                      <a:pt x="135" y="76"/>
                    </a:lnTo>
                    <a:lnTo>
                      <a:pt x="96" y="90"/>
                    </a:lnTo>
                    <a:lnTo>
                      <a:pt x="67" y="102"/>
                    </a:lnTo>
                    <a:lnTo>
                      <a:pt x="48" y="115"/>
                    </a:lnTo>
                    <a:lnTo>
                      <a:pt x="25" y="141"/>
                    </a:lnTo>
                    <a:lnTo>
                      <a:pt x="9" y="167"/>
                    </a:lnTo>
                    <a:lnTo>
                      <a:pt x="0" y="196"/>
                    </a:lnTo>
                    <a:lnTo>
                      <a:pt x="7" y="214"/>
                    </a:lnTo>
                    <a:lnTo>
                      <a:pt x="47" y="221"/>
                    </a:lnTo>
                    <a:lnTo>
                      <a:pt x="101" y="210"/>
                    </a:lnTo>
                    <a:lnTo>
                      <a:pt x="156" y="194"/>
                    </a:lnTo>
                    <a:lnTo>
                      <a:pt x="209" y="177"/>
                    </a:lnTo>
                    <a:lnTo>
                      <a:pt x="275" y="148"/>
                    </a:lnTo>
                    <a:lnTo>
                      <a:pt x="325" y="128"/>
                    </a:lnTo>
                    <a:lnTo>
                      <a:pt x="333" y="157"/>
                    </a:lnTo>
                    <a:lnTo>
                      <a:pt x="464" y="116"/>
                    </a:lnTo>
                    <a:lnTo>
                      <a:pt x="456" y="92"/>
                    </a:lnTo>
                    <a:lnTo>
                      <a:pt x="459" y="69"/>
                    </a:lnTo>
                    <a:lnTo>
                      <a:pt x="463" y="44"/>
                    </a:lnTo>
                    <a:lnTo>
                      <a:pt x="456" y="19"/>
                    </a:lnTo>
                    <a:lnTo>
                      <a:pt x="449" y="0"/>
                    </a:lnTo>
                    <a:lnTo>
                      <a:pt x="379" y="3"/>
                    </a:lnTo>
                    <a:lnTo>
                      <a:pt x="332" y="24"/>
                    </a:lnTo>
                    <a:lnTo>
                      <a:pt x="267" y="40"/>
                    </a:lnTo>
                    <a:lnTo>
                      <a:pt x="253" y="20"/>
                    </a:lnTo>
                  </a:path>
                </a:pathLst>
              </a:custGeom>
              <a:solidFill>
                <a:srgbClr val="C0804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809" name="Line 44"/>
              <p:cNvSpPr>
                <a:spLocks noChangeShapeType="1"/>
              </p:cNvSpPr>
              <p:nvPr/>
            </p:nvSpPr>
            <p:spPr bwMode="auto">
              <a:xfrm flipV="1">
                <a:off x="2333" y="3290"/>
                <a:ext cx="133" cy="5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810" name="Freeform 45"/>
              <p:cNvSpPr>
                <a:spLocks/>
              </p:cNvSpPr>
              <p:nvPr/>
            </p:nvSpPr>
            <p:spPr bwMode="auto">
              <a:xfrm>
                <a:off x="2079" y="3303"/>
                <a:ext cx="107" cy="58"/>
              </a:xfrm>
              <a:custGeom>
                <a:avLst/>
                <a:gdLst>
                  <a:gd name="T0" fmla="*/ 0 w 107"/>
                  <a:gd name="T1" fmla="*/ 2 h 58"/>
                  <a:gd name="T2" fmla="*/ 29 w 107"/>
                  <a:gd name="T3" fmla="*/ 0 h 58"/>
                  <a:gd name="T4" fmla="*/ 50 w 107"/>
                  <a:gd name="T5" fmla="*/ 10 h 58"/>
                  <a:gd name="T6" fmla="*/ 66 w 107"/>
                  <a:gd name="T7" fmla="*/ 27 h 58"/>
                  <a:gd name="T8" fmla="*/ 73 w 107"/>
                  <a:gd name="T9" fmla="*/ 44 h 58"/>
                  <a:gd name="T10" fmla="*/ 87 w 107"/>
                  <a:gd name="T11" fmla="*/ 55 h 58"/>
                  <a:gd name="T12" fmla="*/ 106 w 107"/>
                  <a:gd name="T13" fmla="*/ 57 h 5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07"/>
                  <a:gd name="T22" fmla="*/ 0 h 58"/>
                  <a:gd name="T23" fmla="*/ 107 w 107"/>
                  <a:gd name="T24" fmla="*/ 58 h 5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07" h="58">
                    <a:moveTo>
                      <a:pt x="0" y="2"/>
                    </a:moveTo>
                    <a:lnTo>
                      <a:pt x="29" y="0"/>
                    </a:lnTo>
                    <a:lnTo>
                      <a:pt x="50" y="10"/>
                    </a:lnTo>
                    <a:lnTo>
                      <a:pt x="66" y="27"/>
                    </a:lnTo>
                    <a:lnTo>
                      <a:pt x="73" y="44"/>
                    </a:lnTo>
                    <a:lnTo>
                      <a:pt x="87" y="55"/>
                    </a:lnTo>
                    <a:lnTo>
                      <a:pt x="106" y="57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811" name="Freeform 46"/>
              <p:cNvSpPr>
                <a:spLocks/>
              </p:cNvSpPr>
              <p:nvPr/>
            </p:nvSpPr>
            <p:spPr bwMode="auto">
              <a:xfrm>
                <a:off x="2376" y="3215"/>
                <a:ext cx="33" cy="98"/>
              </a:xfrm>
              <a:custGeom>
                <a:avLst/>
                <a:gdLst>
                  <a:gd name="T0" fmla="*/ 32 w 33"/>
                  <a:gd name="T1" fmla="*/ 0 h 98"/>
                  <a:gd name="T2" fmla="*/ 32 w 33"/>
                  <a:gd name="T3" fmla="*/ 15 h 98"/>
                  <a:gd name="T4" fmla="*/ 24 w 33"/>
                  <a:gd name="T5" fmla="*/ 39 h 98"/>
                  <a:gd name="T6" fmla="*/ 9 w 33"/>
                  <a:gd name="T7" fmla="*/ 53 h 98"/>
                  <a:gd name="T8" fmla="*/ 0 w 33"/>
                  <a:gd name="T9" fmla="*/ 70 h 98"/>
                  <a:gd name="T10" fmla="*/ 2 w 33"/>
                  <a:gd name="T11" fmla="*/ 88 h 98"/>
                  <a:gd name="T12" fmla="*/ 12 w 33"/>
                  <a:gd name="T13" fmla="*/ 97 h 9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"/>
                  <a:gd name="T22" fmla="*/ 0 h 98"/>
                  <a:gd name="T23" fmla="*/ 33 w 33"/>
                  <a:gd name="T24" fmla="*/ 98 h 9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" h="98">
                    <a:moveTo>
                      <a:pt x="32" y="0"/>
                    </a:moveTo>
                    <a:lnTo>
                      <a:pt x="32" y="15"/>
                    </a:lnTo>
                    <a:lnTo>
                      <a:pt x="24" y="39"/>
                    </a:lnTo>
                    <a:lnTo>
                      <a:pt x="9" y="53"/>
                    </a:lnTo>
                    <a:lnTo>
                      <a:pt x="0" y="70"/>
                    </a:lnTo>
                    <a:lnTo>
                      <a:pt x="2" y="88"/>
                    </a:lnTo>
                    <a:lnTo>
                      <a:pt x="12" y="97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" name="Group 47"/>
            <p:cNvGrpSpPr>
              <a:grpSpLocks/>
            </p:cNvGrpSpPr>
            <p:nvPr/>
          </p:nvGrpSpPr>
          <p:grpSpPr bwMode="auto">
            <a:xfrm>
              <a:off x="2116" y="2414"/>
              <a:ext cx="650" cy="847"/>
              <a:chOff x="2116" y="2414"/>
              <a:chExt cx="650" cy="847"/>
            </a:xfrm>
          </p:grpSpPr>
          <p:sp>
            <p:nvSpPr>
              <p:cNvPr id="27801" name="Freeform 48"/>
              <p:cNvSpPr>
                <a:spLocks/>
              </p:cNvSpPr>
              <p:nvPr/>
            </p:nvSpPr>
            <p:spPr bwMode="auto">
              <a:xfrm>
                <a:off x="2598" y="2762"/>
                <a:ext cx="107" cy="158"/>
              </a:xfrm>
              <a:custGeom>
                <a:avLst/>
                <a:gdLst>
                  <a:gd name="T0" fmla="*/ 91 w 107"/>
                  <a:gd name="T1" fmla="*/ 0 h 158"/>
                  <a:gd name="T2" fmla="*/ 85 w 107"/>
                  <a:gd name="T3" fmla="*/ 50 h 158"/>
                  <a:gd name="T4" fmla="*/ 85 w 107"/>
                  <a:gd name="T5" fmla="*/ 73 h 158"/>
                  <a:gd name="T6" fmla="*/ 88 w 107"/>
                  <a:gd name="T7" fmla="*/ 103 h 158"/>
                  <a:gd name="T8" fmla="*/ 106 w 107"/>
                  <a:gd name="T9" fmla="*/ 120 h 158"/>
                  <a:gd name="T10" fmla="*/ 90 w 107"/>
                  <a:gd name="T11" fmla="*/ 130 h 158"/>
                  <a:gd name="T12" fmla="*/ 61 w 107"/>
                  <a:gd name="T13" fmla="*/ 145 h 158"/>
                  <a:gd name="T14" fmla="*/ 27 w 107"/>
                  <a:gd name="T15" fmla="*/ 154 h 158"/>
                  <a:gd name="T16" fmla="*/ 0 w 107"/>
                  <a:gd name="T17" fmla="*/ 157 h 158"/>
                  <a:gd name="T18" fmla="*/ 0 w 107"/>
                  <a:gd name="T19" fmla="*/ 106 h 158"/>
                  <a:gd name="T20" fmla="*/ 18 w 107"/>
                  <a:gd name="T21" fmla="*/ 62 h 158"/>
                  <a:gd name="T22" fmla="*/ 42 w 107"/>
                  <a:gd name="T23" fmla="*/ 27 h 158"/>
                  <a:gd name="T24" fmla="*/ 91 w 107"/>
                  <a:gd name="T25" fmla="*/ 0 h 15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07"/>
                  <a:gd name="T40" fmla="*/ 0 h 158"/>
                  <a:gd name="T41" fmla="*/ 107 w 107"/>
                  <a:gd name="T42" fmla="*/ 158 h 15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07" h="158">
                    <a:moveTo>
                      <a:pt x="91" y="0"/>
                    </a:moveTo>
                    <a:lnTo>
                      <a:pt x="85" y="50"/>
                    </a:lnTo>
                    <a:lnTo>
                      <a:pt x="85" y="73"/>
                    </a:lnTo>
                    <a:lnTo>
                      <a:pt x="88" y="103"/>
                    </a:lnTo>
                    <a:lnTo>
                      <a:pt x="106" y="120"/>
                    </a:lnTo>
                    <a:lnTo>
                      <a:pt x="90" y="130"/>
                    </a:lnTo>
                    <a:lnTo>
                      <a:pt x="61" y="145"/>
                    </a:lnTo>
                    <a:lnTo>
                      <a:pt x="27" y="154"/>
                    </a:lnTo>
                    <a:lnTo>
                      <a:pt x="0" y="157"/>
                    </a:lnTo>
                    <a:lnTo>
                      <a:pt x="0" y="106"/>
                    </a:lnTo>
                    <a:lnTo>
                      <a:pt x="18" y="62"/>
                    </a:lnTo>
                    <a:lnTo>
                      <a:pt x="42" y="27"/>
                    </a:lnTo>
                    <a:lnTo>
                      <a:pt x="91" y="0"/>
                    </a:lnTo>
                  </a:path>
                </a:pathLst>
              </a:custGeom>
              <a:solidFill>
                <a:srgbClr val="0000FF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802" name="Freeform 49"/>
              <p:cNvSpPr>
                <a:spLocks/>
              </p:cNvSpPr>
              <p:nvPr/>
            </p:nvSpPr>
            <p:spPr bwMode="auto">
              <a:xfrm>
                <a:off x="2116" y="2414"/>
                <a:ext cx="650" cy="847"/>
              </a:xfrm>
              <a:custGeom>
                <a:avLst/>
                <a:gdLst>
                  <a:gd name="T0" fmla="*/ 488 w 650"/>
                  <a:gd name="T1" fmla="*/ 454 h 847"/>
                  <a:gd name="T2" fmla="*/ 523 w 650"/>
                  <a:gd name="T3" fmla="*/ 386 h 847"/>
                  <a:gd name="T4" fmla="*/ 594 w 650"/>
                  <a:gd name="T5" fmla="*/ 350 h 847"/>
                  <a:gd name="T6" fmla="*/ 644 w 650"/>
                  <a:gd name="T7" fmla="*/ 290 h 847"/>
                  <a:gd name="T8" fmla="*/ 628 w 650"/>
                  <a:gd name="T9" fmla="*/ 229 h 847"/>
                  <a:gd name="T10" fmla="*/ 593 w 650"/>
                  <a:gd name="T11" fmla="*/ 168 h 847"/>
                  <a:gd name="T12" fmla="*/ 583 w 650"/>
                  <a:gd name="T13" fmla="*/ 126 h 847"/>
                  <a:gd name="T14" fmla="*/ 588 w 650"/>
                  <a:gd name="T15" fmla="*/ 36 h 847"/>
                  <a:gd name="T16" fmla="*/ 559 w 650"/>
                  <a:gd name="T17" fmla="*/ 0 h 847"/>
                  <a:gd name="T18" fmla="*/ 524 w 650"/>
                  <a:gd name="T19" fmla="*/ 9 h 847"/>
                  <a:gd name="T20" fmla="*/ 470 w 650"/>
                  <a:gd name="T21" fmla="*/ 48 h 847"/>
                  <a:gd name="T22" fmla="*/ 391 w 650"/>
                  <a:gd name="T23" fmla="*/ 167 h 847"/>
                  <a:gd name="T24" fmla="*/ 296 w 650"/>
                  <a:gd name="T25" fmla="*/ 307 h 847"/>
                  <a:gd name="T26" fmla="*/ 148 w 650"/>
                  <a:gd name="T27" fmla="*/ 432 h 847"/>
                  <a:gd name="T28" fmla="*/ 24 w 650"/>
                  <a:gd name="T29" fmla="*/ 538 h 847"/>
                  <a:gd name="T30" fmla="*/ 3 w 650"/>
                  <a:gd name="T31" fmla="*/ 569 h 847"/>
                  <a:gd name="T32" fmla="*/ 5 w 650"/>
                  <a:gd name="T33" fmla="*/ 600 h 847"/>
                  <a:gd name="T34" fmla="*/ 46 w 650"/>
                  <a:gd name="T35" fmla="*/ 649 h 847"/>
                  <a:gd name="T36" fmla="*/ 83 w 650"/>
                  <a:gd name="T37" fmla="*/ 696 h 847"/>
                  <a:gd name="T38" fmla="*/ 115 w 650"/>
                  <a:gd name="T39" fmla="*/ 759 h 847"/>
                  <a:gd name="T40" fmla="*/ 89 w 650"/>
                  <a:gd name="T41" fmla="*/ 751 h 847"/>
                  <a:gd name="T42" fmla="*/ 89 w 650"/>
                  <a:gd name="T43" fmla="*/ 831 h 847"/>
                  <a:gd name="T44" fmla="*/ 138 w 650"/>
                  <a:gd name="T45" fmla="*/ 846 h 847"/>
                  <a:gd name="T46" fmla="*/ 187 w 650"/>
                  <a:gd name="T47" fmla="*/ 841 h 847"/>
                  <a:gd name="T48" fmla="*/ 234 w 650"/>
                  <a:gd name="T49" fmla="*/ 823 h 847"/>
                  <a:gd name="T50" fmla="*/ 277 w 650"/>
                  <a:gd name="T51" fmla="*/ 806 h 847"/>
                  <a:gd name="T52" fmla="*/ 323 w 650"/>
                  <a:gd name="T53" fmla="*/ 800 h 847"/>
                  <a:gd name="T54" fmla="*/ 362 w 650"/>
                  <a:gd name="T55" fmla="*/ 814 h 847"/>
                  <a:gd name="T56" fmla="*/ 367 w 650"/>
                  <a:gd name="T57" fmla="*/ 729 h 847"/>
                  <a:gd name="T58" fmla="*/ 340 w 650"/>
                  <a:gd name="T59" fmla="*/ 731 h 847"/>
                  <a:gd name="T60" fmla="*/ 273 w 650"/>
                  <a:gd name="T61" fmla="*/ 678 h 847"/>
                  <a:gd name="T62" fmla="*/ 251 w 650"/>
                  <a:gd name="T63" fmla="*/ 654 h 847"/>
                  <a:gd name="T64" fmla="*/ 216 w 650"/>
                  <a:gd name="T65" fmla="*/ 565 h 847"/>
                  <a:gd name="T66" fmla="*/ 222 w 650"/>
                  <a:gd name="T67" fmla="*/ 511 h 847"/>
                  <a:gd name="T68" fmla="*/ 284 w 650"/>
                  <a:gd name="T69" fmla="*/ 479 h 847"/>
                  <a:gd name="T70" fmla="*/ 351 w 650"/>
                  <a:gd name="T71" fmla="*/ 443 h 847"/>
                  <a:gd name="T72" fmla="*/ 407 w 650"/>
                  <a:gd name="T73" fmla="*/ 406 h 847"/>
                  <a:gd name="T74" fmla="*/ 434 w 650"/>
                  <a:gd name="T75" fmla="*/ 329 h 847"/>
                  <a:gd name="T76" fmla="*/ 463 w 650"/>
                  <a:gd name="T77" fmla="*/ 218 h 847"/>
                  <a:gd name="T78" fmla="*/ 479 w 650"/>
                  <a:gd name="T79" fmla="*/ 178 h 847"/>
                  <a:gd name="T80" fmla="*/ 498 w 650"/>
                  <a:gd name="T81" fmla="*/ 195 h 847"/>
                  <a:gd name="T82" fmla="*/ 491 w 650"/>
                  <a:gd name="T83" fmla="*/ 281 h 847"/>
                  <a:gd name="T84" fmla="*/ 475 w 650"/>
                  <a:gd name="T85" fmla="*/ 371 h 847"/>
                  <a:gd name="T86" fmla="*/ 456 w 650"/>
                  <a:gd name="T87" fmla="*/ 424 h 847"/>
                  <a:gd name="T88" fmla="*/ 482 w 650"/>
                  <a:gd name="T89" fmla="*/ 503 h 847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650"/>
                  <a:gd name="T136" fmla="*/ 0 h 847"/>
                  <a:gd name="T137" fmla="*/ 650 w 650"/>
                  <a:gd name="T138" fmla="*/ 847 h 847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650" h="847">
                    <a:moveTo>
                      <a:pt x="482" y="503"/>
                    </a:moveTo>
                    <a:lnTo>
                      <a:pt x="488" y="454"/>
                    </a:lnTo>
                    <a:lnTo>
                      <a:pt x="503" y="416"/>
                    </a:lnTo>
                    <a:lnTo>
                      <a:pt x="523" y="386"/>
                    </a:lnTo>
                    <a:lnTo>
                      <a:pt x="551" y="361"/>
                    </a:lnTo>
                    <a:lnTo>
                      <a:pt x="594" y="350"/>
                    </a:lnTo>
                    <a:lnTo>
                      <a:pt x="629" y="329"/>
                    </a:lnTo>
                    <a:lnTo>
                      <a:pt x="644" y="290"/>
                    </a:lnTo>
                    <a:lnTo>
                      <a:pt x="649" y="244"/>
                    </a:lnTo>
                    <a:lnTo>
                      <a:pt x="628" y="229"/>
                    </a:lnTo>
                    <a:lnTo>
                      <a:pt x="599" y="191"/>
                    </a:lnTo>
                    <a:lnTo>
                      <a:pt x="593" y="168"/>
                    </a:lnTo>
                    <a:lnTo>
                      <a:pt x="585" y="147"/>
                    </a:lnTo>
                    <a:lnTo>
                      <a:pt x="583" y="126"/>
                    </a:lnTo>
                    <a:lnTo>
                      <a:pt x="592" y="58"/>
                    </a:lnTo>
                    <a:lnTo>
                      <a:pt x="588" y="36"/>
                    </a:lnTo>
                    <a:lnTo>
                      <a:pt x="576" y="8"/>
                    </a:lnTo>
                    <a:lnTo>
                      <a:pt x="559" y="0"/>
                    </a:lnTo>
                    <a:lnTo>
                      <a:pt x="540" y="2"/>
                    </a:lnTo>
                    <a:lnTo>
                      <a:pt x="524" y="9"/>
                    </a:lnTo>
                    <a:lnTo>
                      <a:pt x="498" y="26"/>
                    </a:lnTo>
                    <a:lnTo>
                      <a:pt x="470" y="48"/>
                    </a:lnTo>
                    <a:lnTo>
                      <a:pt x="421" y="113"/>
                    </a:lnTo>
                    <a:lnTo>
                      <a:pt x="391" y="167"/>
                    </a:lnTo>
                    <a:lnTo>
                      <a:pt x="330" y="263"/>
                    </a:lnTo>
                    <a:lnTo>
                      <a:pt x="296" y="307"/>
                    </a:lnTo>
                    <a:lnTo>
                      <a:pt x="210" y="378"/>
                    </a:lnTo>
                    <a:lnTo>
                      <a:pt x="148" y="432"/>
                    </a:lnTo>
                    <a:lnTo>
                      <a:pt x="75" y="492"/>
                    </a:lnTo>
                    <a:lnTo>
                      <a:pt x="24" y="538"/>
                    </a:lnTo>
                    <a:lnTo>
                      <a:pt x="9" y="556"/>
                    </a:lnTo>
                    <a:lnTo>
                      <a:pt x="3" y="569"/>
                    </a:lnTo>
                    <a:lnTo>
                      <a:pt x="0" y="582"/>
                    </a:lnTo>
                    <a:lnTo>
                      <a:pt x="5" y="600"/>
                    </a:lnTo>
                    <a:lnTo>
                      <a:pt x="25" y="627"/>
                    </a:lnTo>
                    <a:lnTo>
                      <a:pt x="46" y="649"/>
                    </a:lnTo>
                    <a:lnTo>
                      <a:pt x="67" y="672"/>
                    </a:lnTo>
                    <a:lnTo>
                      <a:pt x="83" y="696"/>
                    </a:lnTo>
                    <a:lnTo>
                      <a:pt x="100" y="729"/>
                    </a:lnTo>
                    <a:lnTo>
                      <a:pt x="115" y="759"/>
                    </a:lnTo>
                    <a:lnTo>
                      <a:pt x="103" y="759"/>
                    </a:lnTo>
                    <a:lnTo>
                      <a:pt x="89" y="751"/>
                    </a:lnTo>
                    <a:lnTo>
                      <a:pt x="85" y="792"/>
                    </a:lnTo>
                    <a:lnTo>
                      <a:pt x="89" y="831"/>
                    </a:lnTo>
                    <a:lnTo>
                      <a:pt x="112" y="843"/>
                    </a:lnTo>
                    <a:lnTo>
                      <a:pt x="138" y="846"/>
                    </a:lnTo>
                    <a:lnTo>
                      <a:pt x="160" y="846"/>
                    </a:lnTo>
                    <a:lnTo>
                      <a:pt x="187" y="841"/>
                    </a:lnTo>
                    <a:lnTo>
                      <a:pt x="213" y="833"/>
                    </a:lnTo>
                    <a:lnTo>
                      <a:pt x="234" y="823"/>
                    </a:lnTo>
                    <a:lnTo>
                      <a:pt x="259" y="814"/>
                    </a:lnTo>
                    <a:lnTo>
                      <a:pt x="277" y="806"/>
                    </a:lnTo>
                    <a:lnTo>
                      <a:pt x="302" y="798"/>
                    </a:lnTo>
                    <a:lnTo>
                      <a:pt x="323" y="800"/>
                    </a:lnTo>
                    <a:lnTo>
                      <a:pt x="343" y="805"/>
                    </a:lnTo>
                    <a:lnTo>
                      <a:pt x="362" y="814"/>
                    </a:lnTo>
                    <a:lnTo>
                      <a:pt x="372" y="773"/>
                    </a:lnTo>
                    <a:lnTo>
                      <a:pt x="367" y="729"/>
                    </a:lnTo>
                    <a:lnTo>
                      <a:pt x="352" y="728"/>
                    </a:lnTo>
                    <a:lnTo>
                      <a:pt x="340" y="731"/>
                    </a:lnTo>
                    <a:lnTo>
                      <a:pt x="300" y="695"/>
                    </a:lnTo>
                    <a:lnTo>
                      <a:pt x="273" y="678"/>
                    </a:lnTo>
                    <a:lnTo>
                      <a:pt x="250" y="669"/>
                    </a:lnTo>
                    <a:lnTo>
                      <a:pt x="251" y="654"/>
                    </a:lnTo>
                    <a:lnTo>
                      <a:pt x="242" y="606"/>
                    </a:lnTo>
                    <a:lnTo>
                      <a:pt x="216" y="565"/>
                    </a:lnTo>
                    <a:lnTo>
                      <a:pt x="194" y="530"/>
                    </a:lnTo>
                    <a:lnTo>
                      <a:pt x="222" y="511"/>
                    </a:lnTo>
                    <a:lnTo>
                      <a:pt x="254" y="494"/>
                    </a:lnTo>
                    <a:lnTo>
                      <a:pt x="284" y="479"/>
                    </a:lnTo>
                    <a:lnTo>
                      <a:pt x="322" y="458"/>
                    </a:lnTo>
                    <a:lnTo>
                      <a:pt x="351" y="443"/>
                    </a:lnTo>
                    <a:lnTo>
                      <a:pt x="378" y="429"/>
                    </a:lnTo>
                    <a:lnTo>
                      <a:pt x="407" y="406"/>
                    </a:lnTo>
                    <a:lnTo>
                      <a:pt x="423" y="367"/>
                    </a:lnTo>
                    <a:lnTo>
                      <a:pt x="434" y="329"/>
                    </a:lnTo>
                    <a:lnTo>
                      <a:pt x="453" y="261"/>
                    </a:lnTo>
                    <a:lnTo>
                      <a:pt x="463" y="218"/>
                    </a:lnTo>
                    <a:lnTo>
                      <a:pt x="471" y="193"/>
                    </a:lnTo>
                    <a:lnTo>
                      <a:pt x="479" y="178"/>
                    </a:lnTo>
                    <a:lnTo>
                      <a:pt x="502" y="170"/>
                    </a:lnTo>
                    <a:lnTo>
                      <a:pt x="498" y="195"/>
                    </a:lnTo>
                    <a:lnTo>
                      <a:pt x="494" y="232"/>
                    </a:lnTo>
                    <a:lnTo>
                      <a:pt x="491" y="281"/>
                    </a:lnTo>
                    <a:lnTo>
                      <a:pt x="497" y="352"/>
                    </a:lnTo>
                    <a:lnTo>
                      <a:pt x="475" y="371"/>
                    </a:lnTo>
                    <a:lnTo>
                      <a:pt x="455" y="398"/>
                    </a:lnTo>
                    <a:lnTo>
                      <a:pt x="456" y="424"/>
                    </a:lnTo>
                    <a:lnTo>
                      <a:pt x="464" y="460"/>
                    </a:lnTo>
                    <a:lnTo>
                      <a:pt x="482" y="503"/>
                    </a:lnTo>
                  </a:path>
                </a:pathLst>
              </a:custGeom>
              <a:solidFill>
                <a:srgbClr val="0020A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803" name="Freeform 50"/>
              <p:cNvSpPr>
                <a:spLocks/>
              </p:cNvSpPr>
              <p:nvPr/>
            </p:nvSpPr>
            <p:spPr bwMode="auto">
              <a:xfrm>
                <a:off x="2625" y="2658"/>
                <a:ext cx="107" cy="101"/>
              </a:xfrm>
              <a:custGeom>
                <a:avLst/>
                <a:gdLst>
                  <a:gd name="T0" fmla="*/ 0 w 107"/>
                  <a:gd name="T1" fmla="*/ 100 h 101"/>
                  <a:gd name="T2" fmla="*/ 40 w 107"/>
                  <a:gd name="T3" fmla="*/ 71 h 101"/>
                  <a:gd name="T4" fmla="*/ 81 w 107"/>
                  <a:gd name="T5" fmla="*/ 61 h 101"/>
                  <a:gd name="T6" fmla="*/ 84 w 107"/>
                  <a:gd name="T7" fmla="*/ 55 h 101"/>
                  <a:gd name="T8" fmla="*/ 89 w 107"/>
                  <a:gd name="T9" fmla="*/ 51 h 101"/>
                  <a:gd name="T10" fmla="*/ 91 w 107"/>
                  <a:gd name="T11" fmla="*/ 46 h 101"/>
                  <a:gd name="T12" fmla="*/ 96 w 107"/>
                  <a:gd name="T13" fmla="*/ 39 h 101"/>
                  <a:gd name="T14" fmla="*/ 98 w 107"/>
                  <a:gd name="T15" fmla="*/ 34 h 101"/>
                  <a:gd name="T16" fmla="*/ 103 w 107"/>
                  <a:gd name="T17" fmla="*/ 29 h 101"/>
                  <a:gd name="T18" fmla="*/ 106 w 107"/>
                  <a:gd name="T19" fmla="*/ 0 h 10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7"/>
                  <a:gd name="T31" fmla="*/ 0 h 101"/>
                  <a:gd name="T32" fmla="*/ 107 w 107"/>
                  <a:gd name="T33" fmla="*/ 101 h 10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7" h="101">
                    <a:moveTo>
                      <a:pt x="0" y="100"/>
                    </a:moveTo>
                    <a:lnTo>
                      <a:pt x="40" y="71"/>
                    </a:lnTo>
                    <a:lnTo>
                      <a:pt x="81" y="61"/>
                    </a:lnTo>
                    <a:lnTo>
                      <a:pt x="84" y="55"/>
                    </a:lnTo>
                    <a:lnTo>
                      <a:pt x="89" y="51"/>
                    </a:lnTo>
                    <a:lnTo>
                      <a:pt x="91" y="46"/>
                    </a:lnTo>
                    <a:lnTo>
                      <a:pt x="96" y="39"/>
                    </a:lnTo>
                    <a:lnTo>
                      <a:pt x="98" y="34"/>
                    </a:lnTo>
                    <a:lnTo>
                      <a:pt x="103" y="29"/>
                    </a:lnTo>
                    <a:lnTo>
                      <a:pt x="106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804" name="Freeform 51"/>
              <p:cNvSpPr>
                <a:spLocks/>
              </p:cNvSpPr>
              <p:nvPr/>
            </p:nvSpPr>
            <p:spPr bwMode="auto">
              <a:xfrm>
                <a:off x="2618" y="2526"/>
                <a:ext cx="16" cy="63"/>
              </a:xfrm>
              <a:custGeom>
                <a:avLst/>
                <a:gdLst>
                  <a:gd name="T0" fmla="*/ 0 w 16"/>
                  <a:gd name="T1" fmla="*/ 62 h 63"/>
                  <a:gd name="T2" fmla="*/ 14 w 16"/>
                  <a:gd name="T3" fmla="*/ 45 h 63"/>
                  <a:gd name="T4" fmla="*/ 15 w 16"/>
                  <a:gd name="T5" fmla="*/ 19 h 63"/>
                  <a:gd name="T6" fmla="*/ 7 w 16"/>
                  <a:gd name="T7" fmla="*/ 0 h 6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6"/>
                  <a:gd name="T13" fmla="*/ 0 h 63"/>
                  <a:gd name="T14" fmla="*/ 16 w 16"/>
                  <a:gd name="T15" fmla="*/ 63 h 6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" h="63">
                    <a:moveTo>
                      <a:pt x="0" y="62"/>
                    </a:moveTo>
                    <a:lnTo>
                      <a:pt x="14" y="45"/>
                    </a:lnTo>
                    <a:lnTo>
                      <a:pt x="15" y="19"/>
                    </a:lnTo>
                    <a:lnTo>
                      <a:pt x="7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805" name="Freeform 52"/>
              <p:cNvSpPr>
                <a:spLocks/>
              </p:cNvSpPr>
              <p:nvPr/>
            </p:nvSpPr>
            <p:spPr bwMode="auto">
              <a:xfrm>
                <a:off x="2248" y="2946"/>
                <a:ext cx="67" cy="86"/>
              </a:xfrm>
              <a:custGeom>
                <a:avLst/>
                <a:gdLst>
                  <a:gd name="T0" fmla="*/ 66 w 67"/>
                  <a:gd name="T1" fmla="*/ 0 h 86"/>
                  <a:gd name="T2" fmla="*/ 44 w 67"/>
                  <a:gd name="T3" fmla="*/ 4 h 86"/>
                  <a:gd name="T4" fmla="*/ 22 w 67"/>
                  <a:gd name="T5" fmla="*/ 15 h 86"/>
                  <a:gd name="T6" fmla="*/ 7 w 67"/>
                  <a:gd name="T7" fmla="*/ 36 h 86"/>
                  <a:gd name="T8" fmla="*/ 0 w 67"/>
                  <a:gd name="T9" fmla="*/ 60 h 86"/>
                  <a:gd name="T10" fmla="*/ 5 w 67"/>
                  <a:gd name="T11" fmla="*/ 85 h 8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7"/>
                  <a:gd name="T19" fmla="*/ 0 h 86"/>
                  <a:gd name="T20" fmla="*/ 67 w 67"/>
                  <a:gd name="T21" fmla="*/ 86 h 8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7" h="86">
                    <a:moveTo>
                      <a:pt x="66" y="0"/>
                    </a:moveTo>
                    <a:lnTo>
                      <a:pt x="44" y="4"/>
                    </a:lnTo>
                    <a:lnTo>
                      <a:pt x="22" y="15"/>
                    </a:lnTo>
                    <a:lnTo>
                      <a:pt x="7" y="36"/>
                    </a:lnTo>
                    <a:lnTo>
                      <a:pt x="0" y="60"/>
                    </a:lnTo>
                    <a:lnTo>
                      <a:pt x="5" y="85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806" name="Freeform 53"/>
              <p:cNvSpPr>
                <a:spLocks/>
              </p:cNvSpPr>
              <p:nvPr/>
            </p:nvSpPr>
            <p:spPr bwMode="auto">
              <a:xfrm>
                <a:off x="2234" y="3153"/>
                <a:ext cx="221" cy="52"/>
              </a:xfrm>
              <a:custGeom>
                <a:avLst/>
                <a:gdLst>
                  <a:gd name="T0" fmla="*/ 0 w 221"/>
                  <a:gd name="T1" fmla="*/ 37 h 52"/>
                  <a:gd name="T2" fmla="*/ 30 w 221"/>
                  <a:gd name="T3" fmla="*/ 44 h 52"/>
                  <a:gd name="T4" fmla="*/ 84 w 221"/>
                  <a:gd name="T5" fmla="*/ 51 h 52"/>
                  <a:gd name="T6" fmla="*/ 112 w 221"/>
                  <a:gd name="T7" fmla="*/ 41 h 52"/>
                  <a:gd name="T8" fmla="*/ 159 w 221"/>
                  <a:gd name="T9" fmla="*/ 32 h 52"/>
                  <a:gd name="T10" fmla="*/ 185 w 221"/>
                  <a:gd name="T11" fmla="*/ 34 h 52"/>
                  <a:gd name="T12" fmla="*/ 220 w 221"/>
                  <a:gd name="T13" fmla="*/ 0 h 5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1"/>
                  <a:gd name="T22" fmla="*/ 0 h 52"/>
                  <a:gd name="T23" fmla="*/ 221 w 221"/>
                  <a:gd name="T24" fmla="*/ 52 h 5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1" h="52">
                    <a:moveTo>
                      <a:pt x="0" y="37"/>
                    </a:moveTo>
                    <a:lnTo>
                      <a:pt x="30" y="44"/>
                    </a:lnTo>
                    <a:lnTo>
                      <a:pt x="84" y="51"/>
                    </a:lnTo>
                    <a:lnTo>
                      <a:pt x="112" y="41"/>
                    </a:lnTo>
                    <a:lnTo>
                      <a:pt x="159" y="32"/>
                    </a:lnTo>
                    <a:lnTo>
                      <a:pt x="185" y="34"/>
                    </a:lnTo>
                    <a:lnTo>
                      <a:pt x="22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807" name="Freeform 54"/>
              <p:cNvSpPr>
                <a:spLocks/>
              </p:cNvSpPr>
              <p:nvPr/>
            </p:nvSpPr>
            <p:spPr bwMode="auto">
              <a:xfrm>
                <a:off x="2295" y="3078"/>
                <a:ext cx="76" cy="38"/>
              </a:xfrm>
              <a:custGeom>
                <a:avLst/>
                <a:gdLst>
                  <a:gd name="T0" fmla="*/ 75 w 76"/>
                  <a:gd name="T1" fmla="*/ 3 h 38"/>
                  <a:gd name="T2" fmla="*/ 56 w 76"/>
                  <a:gd name="T3" fmla="*/ 0 h 38"/>
                  <a:gd name="T4" fmla="*/ 36 w 76"/>
                  <a:gd name="T5" fmla="*/ 4 h 38"/>
                  <a:gd name="T6" fmla="*/ 19 w 76"/>
                  <a:gd name="T7" fmla="*/ 13 h 38"/>
                  <a:gd name="T8" fmla="*/ 6 w 76"/>
                  <a:gd name="T9" fmla="*/ 26 h 38"/>
                  <a:gd name="T10" fmla="*/ 0 w 76"/>
                  <a:gd name="T11" fmla="*/ 37 h 3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6"/>
                  <a:gd name="T19" fmla="*/ 0 h 38"/>
                  <a:gd name="T20" fmla="*/ 76 w 76"/>
                  <a:gd name="T21" fmla="*/ 38 h 3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6" h="38">
                    <a:moveTo>
                      <a:pt x="75" y="3"/>
                    </a:moveTo>
                    <a:lnTo>
                      <a:pt x="56" y="0"/>
                    </a:lnTo>
                    <a:lnTo>
                      <a:pt x="36" y="4"/>
                    </a:lnTo>
                    <a:lnTo>
                      <a:pt x="19" y="13"/>
                    </a:lnTo>
                    <a:lnTo>
                      <a:pt x="6" y="26"/>
                    </a:lnTo>
                    <a:lnTo>
                      <a:pt x="0" y="37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4" name="Group 55"/>
          <p:cNvGrpSpPr>
            <a:grpSpLocks/>
          </p:cNvGrpSpPr>
          <p:nvPr/>
        </p:nvGrpSpPr>
        <p:grpSpPr bwMode="auto">
          <a:xfrm>
            <a:off x="3946525" y="3275013"/>
            <a:ext cx="814388" cy="442912"/>
            <a:chOff x="2486" y="2063"/>
            <a:chExt cx="513" cy="279"/>
          </a:xfrm>
        </p:grpSpPr>
        <p:sp>
          <p:nvSpPr>
            <p:cNvPr id="27793" name="Freeform 56"/>
            <p:cNvSpPr>
              <a:spLocks/>
            </p:cNvSpPr>
            <p:nvPr/>
          </p:nvSpPr>
          <p:spPr bwMode="auto">
            <a:xfrm>
              <a:off x="2486" y="2063"/>
              <a:ext cx="513" cy="279"/>
            </a:xfrm>
            <a:custGeom>
              <a:avLst/>
              <a:gdLst>
                <a:gd name="T0" fmla="*/ 20 w 513"/>
                <a:gd name="T1" fmla="*/ 172 h 279"/>
                <a:gd name="T2" fmla="*/ 77 w 513"/>
                <a:gd name="T3" fmla="*/ 129 h 279"/>
                <a:gd name="T4" fmla="*/ 118 w 513"/>
                <a:gd name="T5" fmla="*/ 106 h 279"/>
                <a:gd name="T6" fmla="*/ 152 w 513"/>
                <a:gd name="T7" fmla="*/ 99 h 279"/>
                <a:gd name="T8" fmla="*/ 205 w 513"/>
                <a:gd name="T9" fmla="*/ 96 h 279"/>
                <a:gd name="T10" fmla="*/ 265 w 513"/>
                <a:gd name="T11" fmla="*/ 94 h 279"/>
                <a:gd name="T12" fmla="*/ 303 w 513"/>
                <a:gd name="T13" fmla="*/ 87 h 279"/>
                <a:gd name="T14" fmla="*/ 331 w 513"/>
                <a:gd name="T15" fmla="*/ 64 h 279"/>
                <a:gd name="T16" fmla="*/ 344 w 513"/>
                <a:gd name="T17" fmla="*/ 25 h 279"/>
                <a:gd name="T18" fmla="*/ 364 w 513"/>
                <a:gd name="T19" fmla="*/ 3 h 279"/>
                <a:gd name="T20" fmla="*/ 392 w 513"/>
                <a:gd name="T21" fmla="*/ 2 h 279"/>
                <a:gd name="T22" fmla="*/ 411 w 513"/>
                <a:gd name="T23" fmla="*/ 12 h 279"/>
                <a:gd name="T24" fmla="*/ 427 w 513"/>
                <a:gd name="T25" fmla="*/ 14 h 279"/>
                <a:gd name="T26" fmla="*/ 461 w 513"/>
                <a:gd name="T27" fmla="*/ 4 h 279"/>
                <a:gd name="T28" fmla="*/ 499 w 513"/>
                <a:gd name="T29" fmla="*/ 19 h 279"/>
                <a:gd name="T30" fmla="*/ 512 w 513"/>
                <a:gd name="T31" fmla="*/ 41 h 279"/>
                <a:gd name="T32" fmla="*/ 502 w 513"/>
                <a:gd name="T33" fmla="*/ 56 h 279"/>
                <a:gd name="T34" fmla="*/ 502 w 513"/>
                <a:gd name="T35" fmla="*/ 65 h 279"/>
                <a:gd name="T36" fmla="*/ 512 w 513"/>
                <a:gd name="T37" fmla="*/ 89 h 279"/>
                <a:gd name="T38" fmla="*/ 505 w 513"/>
                <a:gd name="T39" fmla="*/ 114 h 279"/>
                <a:gd name="T40" fmla="*/ 488 w 513"/>
                <a:gd name="T41" fmla="*/ 117 h 279"/>
                <a:gd name="T42" fmla="*/ 492 w 513"/>
                <a:gd name="T43" fmla="*/ 138 h 279"/>
                <a:gd name="T44" fmla="*/ 473 w 513"/>
                <a:gd name="T45" fmla="*/ 156 h 279"/>
                <a:gd name="T46" fmla="*/ 449 w 513"/>
                <a:gd name="T47" fmla="*/ 155 h 279"/>
                <a:gd name="T48" fmla="*/ 448 w 513"/>
                <a:gd name="T49" fmla="*/ 162 h 279"/>
                <a:gd name="T50" fmla="*/ 436 w 513"/>
                <a:gd name="T51" fmla="*/ 184 h 279"/>
                <a:gd name="T52" fmla="*/ 410 w 513"/>
                <a:gd name="T53" fmla="*/ 188 h 279"/>
                <a:gd name="T54" fmla="*/ 390 w 513"/>
                <a:gd name="T55" fmla="*/ 172 h 279"/>
                <a:gd name="T56" fmla="*/ 380 w 513"/>
                <a:gd name="T57" fmla="*/ 146 h 279"/>
                <a:gd name="T58" fmla="*/ 360 w 513"/>
                <a:gd name="T59" fmla="*/ 164 h 279"/>
                <a:gd name="T60" fmla="*/ 333 w 513"/>
                <a:gd name="T61" fmla="*/ 162 h 279"/>
                <a:gd name="T62" fmla="*/ 316 w 513"/>
                <a:gd name="T63" fmla="*/ 148 h 279"/>
                <a:gd name="T64" fmla="*/ 292 w 513"/>
                <a:gd name="T65" fmla="*/ 143 h 279"/>
                <a:gd name="T66" fmla="*/ 255 w 513"/>
                <a:gd name="T67" fmla="*/ 147 h 279"/>
                <a:gd name="T68" fmla="*/ 218 w 513"/>
                <a:gd name="T69" fmla="*/ 159 h 279"/>
                <a:gd name="T70" fmla="*/ 182 w 513"/>
                <a:gd name="T71" fmla="*/ 174 h 279"/>
                <a:gd name="T72" fmla="*/ 145 w 513"/>
                <a:gd name="T73" fmla="*/ 203 h 279"/>
                <a:gd name="T74" fmla="*/ 103 w 513"/>
                <a:gd name="T75" fmla="*/ 233 h 279"/>
                <a:gd name="T76" fmla="*/ 41 w 513"/>
                <a:gd name="T77" fmla="*/ 278 h 27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13"/>
                <a:gd name="T118" fmla="*/ 0 h 279"/>
                <a:gd name="T119" fmla="*/ 513 w 513"/>
                <a:gd name="T120" fmla="*/ 279 h 279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13" h="279">
                  <a:moveTo>
                    <a:pt x="0" y="196"/>
                  </a:moveTo>
                  <a:lnTo>
                    <a:pt x="20" y="172"/>
                  </a:lnTo>
                  <a:lnTo>
                    <a:pt x="44" y="149"/>
                  </a:lnTo>
                  <a:lnTo>
                    <a:pt x="77" y="129"/>
                  </a:lnTo>
                  <a:lnTo>
                    <a:pt x="103" y="114"/>
                  </a:lnTo>
                  <a:lnTo>
                    <a:pt x="118" y="106"/>
                  </a:lnTo>
                  <a:lnTo>
                    <a:pt x="133" y="101"/>
                  </a:lnTo>
                  <a:lnTo>
                    <a:pt x="152" y="99"/>
                  </a:lnTo>
                  <a:lnTo>
                    <a:pt x="174" y="101"/>
                  </a:lnTo>
                  <a:lnTo>
                    <a:pt x="205" y="96"/>
                  </a:lnTo>
                  <a:lnTo>
                    <a:pt x="239" y="93"/>
                  </a:lnTo>
                  <a:lnTo>
                    <a:pt x="265" y="94"/>
                  </a:lnTo>
                  <a:lnTo>
                    <a:pt x="286" y="91"/>
                  </a:lnTo>
                  <a:lnTo>
                    <a:pt x="303" y="87"/>
                  </a:lnTo>
                  <a:lnTo>
                    <a:pt x="321" y="79"/>
                  </a:lnTo>
                  <a:lnTo>
                    <a:pt x="331" y="64"/>
                  </a:lnTo>
                  <a:lnTo>
                    <a:pt x="337" y="46"/>
                  </a:lnTo>
                  <a:lnTo>
                    <a:pt x="344" y="25"/>
                  </a:lnTo>
                  <a:lnTo>
                    <a:pt x="353" y="12"/>
                  </a:lnTo>
                  <a:lnTo>
                    <a:pt x="364" y="3"/>
                  </a:lnTo>
                  <a:lnTo>
                    <a:pt x="377" y="0"/>
                  </a:lnTo>
                  <a:lnTo>
                    <a:pt x="392" y="2"/>
                  </a:lnTo>
                  <a:lnTo>
                    <a:pt x="403" y="5"/>
                  </a:lnTo>
                  <a:lnTo>
                    <a:pt x="411" y="12"/>
                  </a:lnTo>
                  <a:lnTo>
                    <a:pt x="416" y="21"/>
                  </a:lnTo>
                  <a:lnTo>
                    <a:pt x="427" y="14"/>
                  </a:lnTo>
                  <a:lnTo>
                    <a:pt x="444" y="7"/>
                  </a:lnTo>
                  <a:lnTo>
                    <a:pt x="461" y="4"/>
                  </a:lnTo>
                  <a:lnTo>
                    <a:pt x="481" y="8"/>
                  </a:lnTo>
                  <a:lnTo>
                    <a:pt x="499" y="19"/>
                  </a:lnTo>
                  <a:lnTo>
                    <a:pt x="508" y="29"/>
                  </a:lnTo>
                  <a:lnTo>
                    <a:pt x="512" y="41"/>
                  </a:lnTo>
                  <a:lnTo>
                    <a:pt x="510" y="51"/>
                  </a:lnTo>
                  <a:lnTo>
                    <a:pt x="502" y="56"/>
                  </a:lnTo>
                  <a:lnTo>
                    <a:pt x="495" y="57"/>
                  </a:lnTo>
                  <a:lnTo>
                    <a:pt x="502" y="65"/>
                  </a:lnTo>
                  <a:lnTo>
                    <a:pt x="508" y="75"/>
                  </a:lnTo>
                  <a:lnTo>
                    <a:pt x="512" y="89"/>
                  </a:lnTo>
                  <a:lnTo>
                    <a:pt x="510" y="104"/>
                  </a:lnTo>
                  <a:lnTo>
                    <a:pt x="505" y="114"/>
                  </a:lnTo>
                  <a:lnTo>
                    <a:pt x="498" y="117"/>
                  </a:lnTo>
                  <a:lnTo>
                    <a:pt x="488" y="117"/>
                  </a:lnTo>
                  <a:lnTo>
                    <a:pt x="492" y="127"/>
                  </a:lnTo>
                  <a:lnTo>
                    <a:pt x="492" y="138"/>
                  </a:lnTo>
                  <a:lnTo>
                    <a:pt x="487" y="148"/>
                  </a:lnTo>
                  <a:lnTo>
                    <a:pt x="473" y="156"/>
                  </a:lnTo>
                  <a:lnTo>
                    <a:pt x="460" y="157"/>
                  </a:lnTo>
                  <a:lnTo>
                    <a:pt x="449" y="155"/>
                  </a:lnTo>
                  <a:lnTo>
                    <a:pt x="446" y="154"/>
                  </a:lnTo>
                  <a:lnTo>
                    <a:pt x="448" y="162"/>
                  </a:lnTo>
                  <a:lnTo>
                    <a:pt x="446" y="174"/>
                  </a:lnTo>
                  <a:lnTo>
                    <a:pt x="436" y="184"/>
                  </a:lnTo>
                  <a:lnTo>
                    <a:pt x="424" y="189"/>
                  </a:lnTo>
                  <a:lnTo>
                    <a:pt x="410" y="188"/>
                  </a:lnTo>
                  <a:lnTo>
                    <a:pt x="399" y="182"/>
                  </a:lnTo>
                  <a:lnTo>
                    <a:pt x="390" y="172"/>
                  </a:lnTo>
                  <a:lnTo>
                    <a:pt x="384" y="158"/>
                  </a:lnTo>
                  <a:lnTo>
                    <a:pt x="380" y="146"/>
                  </a:lnTo>
                  <a:lnTo>
                    <a:pt x="371" y="156"/>
                  </a:lnTo>
                  <a:lnTo>
                    <a:pt x="360" y="164"/>
                  </a:lnTo>
                  <a:lnTo>
                    <a:pt x="347" y="167"/>
                  </a:lnTo>
                  <a:lnTo>
                    <a:pt x="333" y="162"/>
                  </a:lnTo>
                  <a:lnTo>
                    <a:pt x="325" y="154"/>
                  </a:lnTo>
                  <a:lnTo>
                    <a:pt x="316" y="148"/>
                  </a:lnTo>
                  <a:lnTo>
                    <a:pt x="306" y="144"/>
                  </a:lnTo>
                  <a:lnTo>
                    <a:pt x="292" y="143"/>
                  </a:lnTo>
                  <a:lnTo>
                    <a:pt x="275" y="145"/>
                  </a:lnTo>
                  <a:lnTo>
                    <a:pt x="255" y="147"/>
                  </a:lnTo>
                  <a:lnTo>
                    <a:pt x="236" y="153"/>
                  </a:lnTo>
                  <a:lnTo>
                    <a:pt x="218" y="159"/>
                  </a:lnTo>
                  <a:lnTo>
                    <a:pt x="200" y="167"/>
                  </a:lnTo>
                  <a:lnTo>
                    <a:pt x="182" y="174"/>
                  </a:lnTo>
                  <a:lnTo>
                    <a:pt x="160" y="182"/>
                  </a:lnTo>
                  <a:lnTo>
                    <a:pt x="145" y="203"/>
                  </a:lnTo>
                  <a:lnTo>
                    <a:pt x="125" y="219"/>
                  </a:lnTo>
                  <a:lnTo>
                    <a:pt x="103" y="233"/>
                  </a:lnTo>
                  <a:lnTo>
                    <a:pt x="68" y="247"/>
                  </a:lnTo>
                  <a:lnTo>
                    <a:pt x="41" y="278"/>
                  </a:lnTo>
                  <a:lnTo>
                    <a:pt x="0" y="196"/>
                  </a:lnTo>
                </a:path>
              </a:pathLst>
            </a:custGeom>
            <a:solidFill>
              <a:srgbClr val="E0A08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94" name="Freeform 57"/>
            <p:cNvSpPr>
              <a:spLocks/>
            </p:cNvSpPr>
            <p:nvPr/>
          </p:nvSpPr>
          <p:spPr bwMode="auto">
            <a:xfrm>
              <a:off x="2914" y="2111"/>
              <a:ext cx="72" cy="16"/>
            </a:xfrm>
            <a:custGeom>
              <a:avLst/>
              <a:gdLst>
                <a:gd name="T0" fmla="*/ 71 w 72"/>
                <a:gd name="T1" fmla="*/ 15 h 16"/>
                <a:gd name="T2" fmla="*/ 53 w 72"/>
                <a:gd name="T3" fmla="*/ 6 h 16"/>
                <a:gd name="T4" fmla="*/ 33 w 72"/>
                <a:gd name="T5" fmla="*/ 1 h 16"/>
                <a:gd name="T6" fmla="*/ 13 w 72"/>
                <a:gd name="T7" fmla="*/ 0 h 16"/>
                <a:gd name="T8" fmla="*/ 0 w 72"/>
                <a:gd name="T9" fmla="*/ 2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2"/>
                <a:gd name="T16" fmla="*/ 0 h 16"/>
                <a:gd name="T17" fmla="*/ 72 w 72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2" h="16">
                  <a:moveTo>
                    <a:pt x="71" y="15"/>
                  </a:moveTo>
                  <a:lnTo>
                    <a:pt x="53" y="6"/>
                  </a:lnTo>
                  <a:lnTo>
                    <a:pt x="33" y="1"/>
                  </a:lnTo>
                  <a:lnTo>
                    <a:pt x="13" y="0"/>
                  </a:lnTo>
                  <a:lnTo>
                    <a:pt x="0" y="2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95" name="Freeform 58"/>
            <p:cNvSpPr>
              <a:spLocks/>
            </p:cNvSpPr>
            <p:nvPr/>
          </p:nvSpPr>
          <p:spPr bwMode="auto">
            <a:xfrm>
              <a:off x="2897" y="2143"/>
              <a:ext cx="80" cy="42"/>
            </a:xfrm>
            <a:custGeom>
              <a:avLst/>
              <a:gdLst>
                <a:gd name="T0" fmla="*/ 79 w 80"/>
                <a:gd name="T1" fmla="*/ 41 h 42"/>
                <a:gd name="T2" fmla="*/ 69 w 80"/>
                <a:gd name="T3" fmla="*/ 29 h 42"/>
                <a:gd name="T4" fmla="*/ 51 w 80"/>
                <a:gd name="T5" fmla="*/ 18 h 42"/>
                <a:gd name="T6" fmla="*/ 34 w 80"/>
                <a:gd name="T7" fmla="*/ 11 h 42"/>
                <a:gd name="T8" fmla="*/ 18 w 80"/>
                <a:gd name="T9" fmla="*/ 5 h 42"/>
                <a:gd name="T10" fmla="*/ 0 w 80"/>
                <a:gd name="T11" fmla="*/ 0 h 4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0"/>
                <a:gd name="T19" fmla="*/ 0 h 42"/>
                <a:gd name="T20" fmla="*/ 80 w 80"/>
                <a:gd name="T21" fmla="*/ 42 h 4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0" h="42">
                  <a:moveTo>
                    <a:pt x="79" y="41"/>
                  </a:moveTo>
                  <a:lnTo>
                    <a:pt x="69" y="29"/>
                  </a:lnTo>
                  <a:lnTo>
                    <a:pt x="51" y="18"/>
                  </a:lnTo>
                  <a:lnTo>
                    <a:pt x="34" y="11"/>
                  </a:lnTo>
                  <a:lnTo>
                    <a:pt x="18" y="5"/>
                  </a:lnTo>
                  <a:lnTo>
                    <a:pt x="0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96" name="Freeform 59"/>
            <p:cNvSpPr>
              <a:spLocks/>
            </p:cNvSpPr>
            <p:nvPr/>
          </p:nvSpPr>
          <p:spPr bwMode="auto">
            <a:xfrm>
              <a:off x="2875" y="2169"/>
              <a:ext cx="60" cy="52"/>
            </a:xfrm>
            <a:custGeom>
              <a:avLst/>
              <a:gdLst>
                <a:gd name="T0" fmla="*/ 59 w 60"/>
                <a:gd name="T1" fmla="*/ 51 h 52"/>
                <a:gd name="T2" fmla="*/ 43 w 60"/>
                <a:gd name="T3" fmla="*/ 44 h 52"/>
                <a:gd name="T4" fmla="*/ 27 w 60"/>
                <a:gd name="T5" fmla="*/ 33 h 52"/>
                <a:gd name="T6" fmla="*/ 13 w 60"/>
                <a:gd name="T7" fmla="*/ 17 h 52"/>
                <a:gd name="T8" fmla="*/ 0 w 60"/>
                <a:gd name="T9" fmla="*/ 0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0"/>
                <a:gd name="T16" fmla="*/ 0 h 52"/>
                <a:gd name="T17" fmla="*/ 60 w 60"/>
                <a:gd name="T18" fmla="*/ 52 h 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0" h="52">
                  <a:moveTo>
                    <a:pt x="59" y="51"/>
                  </a:moveTo>
                  <a:lnTo>
                    <a:pt x="43" y="44"/>
                  </a:lnTo>
                  <a:lnTo>
                    <a:pt x="27" y="33"/>
                  </a:lnTo>
                  <a:lnTo>
                    <a:pt x="13" y="17"/>
                  </a:lnTo>
                  <a:lnTo>
                    <a:pt x="0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97" name="Freeform 60"/>
            <p:cNvSpPr>
              <a:spLocks/>
            </p:cNvSpPr>
            <p:nvPr/>
          </p:nvSpPr>
          <p:spPr bwMode="auto">
            <a:xfrm>
              <a:off x="2867" y="2081"/>
              <a:ext cx="52" cy="66"/>
            </a:xfrm>
            <a:custGeom>
              <a:avLst/>
              <a:gdLst>
                <a:gd name="T0" fmla="*/ 0 w 52"/>
                <a:gd name="T1" fmla="*/ 47 h 66"/>
                <a:gd name="T2" fmla="*/ 4 w 52"/>
                <a:gd name="T3" fmla="*/ 56 h 66"/>
                <a:gd name="T4" fmla="*/ 14 w 52"/>
                <a:gd name="T5" fmla="*/ 63 h 66"/>
                <a:gd name="T6" fmla="*/ 25 w 52"/>
                <a:gd name="T7" fmla="*/ 65 h 66"/>
                <a:gd name="T8" fmla="*/ 38 w 52"/>
                <a:gd name="T9" fmla="*/ 61 h 66"/>
                <a:gd name="T10" fmla="*/ 46 w 52"/>
                <a:gd name="T11" fmla="*/ 49 h 66"/>
                <a:gd name="T12" fmla="*/ 51 w 52"/>
                <a:gd name="T13" fmla="*/ 33 h 66"/>
                <a:gd name="T14" fmla="*/ 49 w 52"/>
                <a:gd name="T15" fmla="*/ 17 h 66"/>
                <a:gd name="T16" fmla="*/ 46 w 52"/>
                <a:gd name="T17" fmla="*/ 9 h 66"/>
                <a:gd name="T18" fmla="*/ 41 w 52"/>
                <a:gd name="T19" fmla="*/ 0 h 6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2"/>
                <a:gd name="T31" fmla="*/ 0 h 66"/>
                <a:gd name="T32" fmla="*/ 52 w 52"/>
                <a:gd name="T33" fmla="*/ 66 h 6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2" h="66">
                  <a:moveTo>
                    <a:pt x="0" y="47"/>
                  </a:moveTo>
                  <a:lnTo>
                    <a:pt x="4" y="56"/>
                  </a:lnTo>
                  <a:lnTo>
                    <a:pt x="14" y="63"/>
                  </a:lnTo>
                  <a:lnTo>
                    <a:pt x="25" y="65"/>
                  </a:lnTo>
                  <a:lnTo>
                    <a:pt x="38" y="61"/>
                  </a:lnTo>
                  <a:lnTo>
                    <a:pt x="46" y="49"/>
                  </a:lnTo>
                  <a:lnTo>
                    <a:pt x="51" y="33"/>
                  </a:lnTo>
                  <a:lnTo>
                    <a:pt x="49" y="17"/>
                  </a:lnTo>
                  <a:lnTo>
                    <a:pt x="46" y="9"/>
                  </a:lnTo>
                  <a:lnTo>
                    <a:pt x="41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61"/>
          <p:cNvGrpSpPr>
            <a:grpSpLocks/>
          </p:cNvGrpSpPr>
          <p:nvPr/>
        </p:nvGrpSpPr>
        <p:grpSpPr bwMode="auto">
          <a:xfrm>
            <a:off x="3281363" y="3124200"/>
            <a:ext cx="671512" cy="955675"/>
            <a:chOff x="2067" y="1968"/>
            <a:chExt cx="423" cy="602"/>
          </a:xfrm>
        </p:grpSpPr>
        <p:sp>
          <p:nvSpPr>
            <p:cNvPr id="27774" name="Freeform 62"/>
            <p:cNvSpPr>
              <a:spLocks/>
            </p:cNvSpPr>
            <p:nvPr/>
          </p:nvSpPr>
          <p:spPr bwMode="auto">
            <a:xfrm>
              <a:off x="2091" y="2071"/>
              <a:ext cx="389" cy="499"/>
            </a:xfrm>
            <a:custGeom>
              <a:avLst/>
              <a:gdLst>
                <a:gd name="T0" fmla="*/ 300 w 389"/>
                <a:gd name="T1" fmla="*/ 48 h 499"/>
                <a:gd name="T2" fmla="*/ 318 w 389"/>
                <a:gd name="T3" fmla="*/ 79 h 499"/>
                <a:gd name="T4" fmla="*/ 327 w 389"/>
                <a:gd name="T5" fmla="*/ 122 h 499"/>
                <a:gd name="T6" fmla="*/ 328 w 389"/>
                <a:gd name="T7" fmla="*/ 168 h 499"/>
                <a:gd name="T8" fmla="*/ 327 w 389"/>
                <a:gd name="T9" fmla="*/ 203 h 499"/>
                <a:gd name="T10" fmla="*/ 337 w 389"/>
                <a:gd name="T11" fmla="*/ 190 h 499"/>
                <a:gd name="T12" fmla="*/ 355 w 389"/>
                <a:gd name="T13" fmla="*/ 187 h 499"/>
                <a:gd name="T14" fmla="*/ 369 w 389"/>
                <a:gd name="T15" fmla="*/ 194 h 499"/>
                <a:gd name="T16" fmla="*/ 381 w 389"/>
                <a:gd name="T17" fmla="*/ 209 h 499"/>
                <a:gd name="T18" fmla="*/ 388 w 389"/>
                <a:gd name="T19" fmla="*/ 228 h 499"/>
                <a:gd name="T20" fmla="*/ 387 w 389"/>
                <a:gd name="T21" fmla="*/ 246 h 499"/>
                <a:gd name="T22" fmla="*/ 380 w 389"/>
                <a:gd name="T23" fmla="*/ 267 h 499"/>
                <a:gd name="T24" fmla="*/ 369 w 389"/>
                <a:gd name="T25" fmla="*/ 286 h 499"/>
                <a:gd name="T26" fmla="*/ 359 w 389"/>
                <a:gd name="T27" fmla="*/ 298 h 499"/>
                <a:gd name="T28" fmla="*/ 345 w 389"/>
                <a:gd name="T29" fmla="*/ 303 h 499"/>
                <a:gd name="T30" fmla="*/ 347 w 389"/>
                <a:gd name="T31" fmla="*/ 321 h 499"/>
                <a:gd name="T32" fmla="*/ 343 w 389"/>
                <a:gd name="T33" fmla="*/ 336 h 499"/>
                <a:gd name="T34" fmla="*/ 335 w 389"/>
                <a:gd name="T35" fmla="*/ 350 h 499"/>
                <a:gd name="T36" fmla="*/ 332 w 389"/>
                <a:gd name="T37" fmla="*/ 369 h 499"/>
                <a:gd name="T38" fmla="*/ 322 w 389"/>
                <a:gd name="T39" fmla="*/ 393 h 499"/>
                <a:gd name="T40" fmla="*/ 309 w 389"/>
                <a:gd name="T41" fmla="*/ 416 h 499"/>
                <a:gd name="T42" fmla="*/ 292 w 389"/>
                <a:gd name="T43" fmla="*/ 440 h 499"/>
                <a:gd name="T44" fmla="*/ 274 w 389"/>
                <a:gd name="T45" fmla="*/ 459 h 499"/>
                <a:gd name="T46" fmla="*/ 256 w 389"/>
                <a:gd name="T47" fmla="*/ 474 h 499"/>
                <a:gd name="T48" fmla="*/ 233 w 389"/>
                <a:gd name="T49" fmla="*/ 488 h 499"/>
                <a:gd name="T50" fmla="*/ 212 w 389"/>
                <a:gd name="T51" fmla="*/ 495 h 499"/>
                <a:gd name="T52" fmla="*/ 190 w 389"/>
                <a:gd name="T53" fmla="*/ 498 h 499"/>
                <a:gd name="T54" fmla="*/ 167 w 389"/>
                <a:gd name="T55" fmla="*/ 496 h 499"/>
                <a:gd name="T56" fmla="*/ 146 w 389"/>
                <a:gd name="T57" fmla="*/ 488 h 499"/>
                <a:gd name="T58" fmla="*/ 128 w 389"/>
                <a:gd name="T59" fmla="*/ 476 h 499"/>
                <a:gd name="T60" fmla="*/ 114 w 389"/>
                <a:gd name="T61" fmla="*/ 458 h 499"/>
                <a:gd name="T62" fmla="*/ 102 w 389"/>
                <a:gd name="T63" fmla="*/ 438 h 499"/>
                <a:gd name="T64" fmla="*/ 93 w 389"/>
                <a:gd name="T65" fmla="*/ 418 h 499"/>
                <a:gd name="T66" fmla="*/ 88 w 389"/>
                <a:gd name="T67" fmla="*/ 395 h 499"/>
                <a:gd name="T68" fmla="*/ 84 w 389"/>
                <a:gd name="T69" fmla="*/ 374 h 499"/>
                <a:gd name="T70" fmla="*/ 85 w 389"/>
                <a:gd name="T71" fmla="*/ 352 h 499"/>
                <a:gd name="T72" fmla="*/ 83 w 389"/>
                <a:gd name="T73" fmla="*/ 336 h 499"/>
                <a:gd name="T74" fmla="*/ 75 w 389"/>
                <a:gd name="T75" fmla="*/ 318 h 499"/>
                <a:gd name="T76" fmla="*/ 66 w 389"/>
                <a:gd name="T77" fmla="*/ 324 h 499"/>
                <a:gd name="T78" fmla="*/ 49 w 389"/>
                <a:gd name="T79" fmla="*/ 325 h 499"/>
                <a:gd name="T80" fmla="*/ 31 w 389"/>
                <a:gd name="T81" fmla="*/ 321 h 499"/>
                <a:gd name="T82" fmla="*/ 14 w 389"/>
                <a:gd name="T83" fmla="*/ 307 h 499"/>
                <a:gd name="T84" fmla="*/ 4 w 389"/>
                <a:gd name="T85" fmla="*/ 289 h 499"/>
                <a:gd name="T86" fmla="*/ 0 w 389"/>
                <a:gd name="T87" fmla="*/ 264 h 499"/>
                <a:gd name="T88" fmla="*/ 3 w 389"/>
                <a:gd name="T89" fmla="*/ 246 h 499"/>
                <a:gd name="T90" fmla="*/ 12 w 389"/>
                <a:gd name="T91" fmla="*/ 229 h 499"/>
                <a:gd name="T92" fmla="*/ 23 w 389"/>
                <a:gd name="T93" fmla="*/ 216 h 499"/>
                <a:gd name="T94" fmla="*/ 37 w 389"/>
                <a:gd name="T95" fmla="*/ 208 h 499"/>
                <a:gd name="T96" fmla="*/ 52 w 389"/>
                <a:gd name="T97" fmla="*/ 207 h 499"/>
                <a:gd name="T98" fmla="*/ 66 w 389"/>
                <a:gd name="T99" fmla="*/ 211 h 499"/>
                <a:gd name="T100" fmla="*/ 80 w 389"/>
                <a:gd name="T101" fmla="*/ 217 h 499"/>
                <a:gd name="T102" fmla="*/ 71 w 389"/>
                <a:gd name="T103" fmla="*/ 199 h 499"/>
                <a:gd name="T104" fmla="*/ 53 w 389"/>
                <a:gd name="T105" fmla="*/ 168 h 499"/>
                <a:gd name="T106" fmla="*/ 41 w 389"/>
                <a:gd name="T107" fmla="*/ 125 h 499"/>
                <a:gd name="T108" fmla="*/ 46 w 389"/>
                <a:gd name="T109" fmla="*/ 80 h 499"/>
                <a:gd name="T110" fmla="*/ 71 w 389"/>
                <a:gd name="T111" fmla="*/ 43 h 499"/>
                <a:gd name="T112" fmla="*/ 110 w 389"/>
                <a:gd name="T113" fmla="*/ 19 h 499"/>
                <a:gd name="T114" fmla="*/ 152 w 389"/>
                <a:gd name="T115" fmla="*/ 7 h 499"/>
                <a:gd name="T116" fmla="*/ 199 w 389"/>
                <a:gd name="T117" fmla="*/ 0 h 499"/>
                <a:gd name="T118" fmla="*/ 244 w 389"/>
                <a:gd name="T119" fmla="*/ 3 h 499"/>
                <a:gd name="T120" fmla="*/ 276 w 389"/>
                <a:gd name="T121" fmla="*/ 18 h 499"/>
                <a:gd name="T122" fmla="*/ 300 w 389"/>
                <a:gd name="T123" fmla="*/ 48 h 49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89"/>
                <a:gd name="T187" fmla="*/ 0 h 499"/>
                <a:gd name="T188" fmla="*/ 389 w 389"/>
                <a:gd name="T189" fmla="*/ 499 h 499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89" h="499">
                  <a:moveTo>
                    <a:pt x="300" y="48"/>
                  </a:moveTo>
                  <a:lnTo>
                    <a:pt x="318" y="79"/>
                  </a:lnTo>
                  <a:lnTo>
                    <a:pt x="327" y="122"/>
                  </a:lnTo>
                  <a:lnTo>
                    <a:pt x="328" y="168"/>
                  </a:lnTo>
                  <a:lnTo>
                    <a:pt x="327" y="203"/>
                  </a:lnTo>
                  <a:lnTo>
                    <a:pt x="337" y="190"/>
                  </a:lnTo>
                  <a:lnTo>
                    <a:pt x="355" y="187"/>
                  </a:lnTo>
                  <a:lnTo>
                    <a:pt x="369" y="194"/>
                  </a:lnTo>
                  <a:lnTo>
                    <a:pt x="381" y="209"/>
                  </a:lnTo>
                  <a:lnTo>
                    <a:pt x="388" y="228"/>
                  </a:lnTo>
                  <a:lnTo>
                    <a:pt x="387" y="246"/>
                  </a:lnTo>
                  <a:lnTo>
                    <a:pt x="380" y="267"/>
                  </a:lnTo>
                  <a:lnTo>
                    <a:pt x="369" y="286"/>
                  </a:lnTo>
                  <a:lnTo>
                    <a:pt x="359" y="298"/>
                  </a:lnTo>
                  <a:lnTo>
                    <a:pt x="345" y="303"/>
                  </a:lnTo>
                  <a:lnTo>
                    <a:pt x="347" y="321"/>
                  </a:lnTo>
                  <a:lnTo>
                    <a:pt x="343" y="336"/>
                  </a:lnTo>
                  <a:lnTo>
                    <a:pt x="335" y="350"/>
                  </a:lnTo>
                  <a:lnTo>
                    <a:pt x="332" y="369"/>
                  </a:lnTo>
                  <a:lnTo>
                    <a:pt x="322" y="393"/>
                  </a:lnTo>
                  <a:lnTo>
                    <a:pt x="309" y="416"/>
                  </a:lnTo>
                  <a:lnTo>
                    <a:pt x="292" y="440"/>
                  </a:lnTo>
                  <a:lnTo>
                    <a:pt x="274" y="459"/>
                  </a:lnTo>
                  <a:lnTo>
                    <a:pt x="256" y="474"/>
                  </a:lnTo>
                  <a:lnTo>
                    <a:pt x="233" y="488"/>
                  </a:lnTo>
                  <a:lnTo>
                    <a:pt x="212" y="495"/>
                  </a:lnTo>
                  <a:lnTo>
                    <a:pt x="190" y="498"/>
                  </a:lnTo>
                  <a:lnTo>
                    <a:pt x="167" y="496"/>
                  </a:lnTo>
                  <a:lnTo>
                    <a:pt x="146" y="488"/>
                  </a:lnTo>
                  <a:lnTo>
                    <a:pt x="128" y="476"/>
                  </a:lnTo>
                  <a:lnTo>
                    <a:pt x="114" y="458"/>
                  </a:lnTo>
                  <a:lnTo>
                    <a:pt x="102" y="438"/>
                  </a:lnTo>
                  <a:lnTo>
                    <a:pt x="93" y="418"/>
                  </a:lnTo>
                  <a:lnTo>
                    <a:pt x="88" y="395"/>
                  </a:lnTo>
                  <a:lnTo>
                    <a:pt x="84" y="374"/>
                  </a:lnTo>
                  <a:lnTo>
                    <a:pt x="85" y="352"/>
                  </a:lnTo>
                  <a:lnTo>
                    <a:pt x="83" y="336"/>
                  </a:lnTo>
                  <a:lnTo>
                    <a:pt x="75" y="318"/>
                  </a:lnTo>
                  <a:lnTo>
                    <a:pt x="66" y="324"/>
                  </a:lnTo>
                  <a:lnTo>
                    <a:pt x="49" y="325"/>
                  </a:lnTo>
                  <a:lnTo>
                    <a:pt x="31" y="321"/>
                  </a:lnTo>
                  <a:lnTo>
                    <a:pt x="14" y="307"/>
                  </a:lnTo>
                  <a:lnTo>
                    <a:pt x="4" y="289"/>
                  </a:lnTo>
                  <a:lnTo>
                    <a:pt x="0" y="264"/>
                  </a:lnTo>
                  <a:lnTo>
                    <a:pt x="3" y="246"/>
                  </a:lnTo>
                  <a:lnTo>
                    <a:pt x="12" y="229"/>
                  </a:lnTo>
                  <a:lnTo>
                    <a:pt x="23" y="216"/>
                  </a:lnTo>
                  <a:lnTo>
                    <a:pt x="37" y="208"/>
                  </a:lnTo>
                  <a:lnTo>
                    <a:pt x="52" y="207"/>
                  </a:lnTo>
                  <a:lnTo>
                    <a:pt x="66" y="211"/>
                  </a:lnTo>
                  <a:lnTo>
                    <a:pt x="80" y="217"/>
                  </a:lnTo>
                  <a:lnTo>
                    <a:pt x="71" y="199"/>
                  </a:lnTo>
                  <a:lnTo>
                    <a:pt x="53" y="168"/>
                  </a:lnTo>
                  <a:lnTo>
                    <a:pt x="41" y="125"/>
                  </a:lnTo>
                  <a:lnTo>
                    <a:pt x="46" y="80"/>
                  </a:lnTo>
                  <a:lnTo>
                    <a:pt x="71" y="43"/>
                  </a:lnTo>
                  <a:lnTo>
                    <a:pt x="110" y="19"/>
                  </a:lnTo>
                  <a:lnTo>
                    <a:pt x="152" y="7"/>
                  </a:lnTo>
                  <a:lnTo>
                    <a:pt x="199" y="0"/>
                  </a:lnTo>
                  <a:lnTo>
                    <a:pt x="244" y="3"/>
                  </a:lnTo>
                  <a:lnTo>
                    <a:pt x="276" y="18"/>
                  </a:lnTo>
                  <a:lnTo>
                    <a:pt x="300" y="48"/>
                  </a:lnTo>
                </a:path>
              </a:pathLst>
            </a:custGeom>
            <a:solidFill>
              <a:srgbClr val="E0A08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6" name="Group 63"/>
            <p:cNvGrpSpPr>
              <a:grpSpLocks/>
            </p:cNvGrpSpPr>
            <p:nvPr/>
          </p:nvGrpSpPr>
          <p:grpSpPr bwMode="auto">
            <a:xfrm>
              <a:off x="2105" y="2173"/>
              <a:ext cx="298" cy="306"/>
              <a:chOff x="2105" y="2173"/>
              <a:chExt cx="298" cy="306"/>
            </a:xfrm>
          </p:grpSpPr>
          <p:grpSp>
            <p:nvGrpSpPr>
              <p:cNvPr id="17" name="Group 64"/>
              <p:cNvGrpSpPr>
                <a:grpSpLocks/>
              </p:cNvGrpSpPr>
              <p:nvPr/>
            </p:nvGrpSpPr>
            <p:grpSpPr bwMode="auto">
              <a:xfrm>
                <a:off x="2343" y="2204"/>
                <a:ext cx="52" cy="80"/>
                <a:chOff x="2343" y="2204"/>
                <a:chExt cx="52" cy="80"/>
              </a:xfrm>
            </p:grpSpPr>
            <p:sp>
              <p:nvSpPr>
                <p:cNvPr id="27791" name="Oval 65"/>
                <p:cNvSpPr>
                  <a:spLocks noChangeArrowheads="1"/>
                </p:cNvSpPr>
                <p:nvPr/>
              </p:nvSpPr>
              <p:spPr bwMode="auto">
                <a:xfrm>
                  <a:off x="2343" y="2204"/>
                  <a:ext cx="52" cy="80"/>
                </a:xfrm>
                <a:prstGeom prst="ellipse">
                  <a:avLst/>
                </a:prstGeom>
                <a:solidFill>
                  <a:srgbClr val="E0E0E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7792" name="Oval 66"/>
                <p:cNvSpPr>
                  <a:spLocks noChangeArrowheads="1"/>
                </p:cNvSpPr>
                <p:nvPr/>
              </p:nvSpPr>
              <p:spPr bwMode="auto">
                <a:xfrm>
                  <a:off x="2370" y="2242"/>
                  <a:ext cx="16" cy="34"/>
                </a:xfrm>
                <a:prstGeom prst="ellipse">
                  <a:avLst/>
                </a:prstGeom>
                <a:solidFill>
                  <a:srgbClr val="0000FF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" name="Group 67"/>
              <p:cNvGrpSpPr>
                <a:grpSpLocks/>
              </p:cNvGrpSpPr>
              <p:nvPr/>
            </p:nvGrpSpPr>
            <p:grpSpPr bwMode="auto">
              <a:xfrm>
                <a:off x="2198" y="2173"/>
                <a:ext cx="199" cy="58"/>
                <a:chOff x="2198" y="2173"/>
                <a:chExt cx="199" cy="58"/>
              </a:xfrm>
            </p:grpSpPr>
            <p:sp>
              <p:nvSpPr>
                <p:cNvPr id="27789" name="Freeform 68"/>
                <p:cNvSpPr>
                  <a:spLocks/>
                </p:cNvSpPr>
                <p:nvPr/>
              </p:nvSpPr>
              <p:spPr bwMode="auto">
                <a:xfrm>
                  <a:off x="2198" y="2200"/>
                  <a:ext cx="77" cy="31"/>
                </a:xfrm>
                <a:custGeom>
                  <a:avLst/>
                  <a:gdLst>
                    <a:gd name="T0" fmla="*/ 0 w 77"/>
                    <a:gd name="T1" fmla="*/ 16 h 31"/>
                    <a:gd name="T2" fmla="*/ 9 w 77"/>
                    <a:gd name="T3" fmla="*/ 30 h 31"/>
                    <a:gd name="T4" fmla="*/ 76 w 77"/>
                    <a:gd name="T5" fmla="*/ 6 h 31"/>
                    <a:gd name="T6" fmla="*/ 70 w 77"/>
                    <a:gd name="T7" fmla="*/ 0 h 31"/>
                    <a:gd name="T8" fmla="*/ 0 w 77"/>
                    <a:gd name="T9" fmla="*/ 16 h 3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7"/>
                    <a:gd name="T16" fmla="*/ 0 h 31"/>
                    <a:gd name="T17" fmla="*/ 77 w 77"/>
                    <a:gd name="T18" fmla="*/ 31 h 3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7" h="31">
                      <a:moveTo>
                        <a:pt x="0" y="16"/>
                      </a:moveTo>
                      <a:lnTo>
                        <a:pt x="9" y="30"/>
                      </a:lnTo>
                      <a:lnTo>
                        <a:pt x="76" y="6"/>
                      </a:lnTo>
                      <a:lnTo>
                        <a:pt x="70" y="0"/>
                      </a:lnTo>
                      <a:lnTo>
                        <a:pt x="0" y="16"/>
                      </a:lnTo>
                    </a:path>
                  </a:pathLst>
                </a:custGeom>
                <a:solidFill>
                  <a:srgbClr val="FF6000"/>
                </a:solidFill>
                <a:ln w="12700" cap="rnd">
                  <a:solidFill>
                    <a:srgbClr val="FF6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90" name="Freeform 69"/>
                <p:cNvSpPr>
                  <a:spLocks/>
                </p:cNvSpPr>
                <p:nvPr/>
              </p:nvSpPr>
              <p:spPr bwMode="auto">
                <a:xfrm>
                  <a:off x="2327" y="2173"/>
                  <a:ext cx="70" cy="36"/>
                </a:xfrm>
                <a:custGeom>
                  <a:avLst/>
                  <a:gdLst>
                    <a:gd name="T0" fmla="*/ 3 w 70"/>
                    <a:gd name="T1" fmla="*/ 21 h 36"/>
                    <a:gd name="T2" fmla="*/ 0 w 70"/>
                    <a:gd name="T3" fmla="*/ 35 h 36"/>
                    <a:gd name="T4" fmla="*/ 57 w 70"/>
                    <a:gd name="T5" fmla="*/ 20 h 36"/>
                    <a:gd name="T6" fmla="*/ 69 w 70"/>
                    <a:gd name="T7" fmla="*/ 0 h 36"/>
                    <a:gd name="T8" fmla="*/ 3 w 70"/>
                    <a:gd name="T9" fmla="*/ 21 h 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0"/>
                    <a:gd name="T16" fmla="*/ 0 h 36"/>
                    <a:gd name="T17" fmla="*/ 70 w 70"/>
                    <a:gd name="T18" fmla="*/ 36 h 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0" h="36">
                      <a:moveTo>
                        <a:pt x="3" y="21"/>
                      </a:moveTo>
                      <a:lnTo>
                        <a:pt x="0" y="35"/>
                      </a:lnTo>
                      <a:lnTo>
                        <a:pt x="57" y="20"/>
                      </a:lnTo>
                      <a:lnTo>
                        <a:pt x="69" y="0"/>
                      </a:lnTo>
                      <a:lnTo>
                        <a:pt x="3" y="21"/>
                      </a:lnTo>
                    </a:path>
                  </a:pathLst>
                </a:custGeom>
                <a:solidFill>
                  <a:srgbClr val="FF6000"/>
                </a:solidFill>
                <a:ln w="12700" cap="rnd">
                  <a:solidFill>
                    <a:srgbClr val="FF6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9" name="Group 70"/>
              <p:cNvGrpSpPr>
                <a:grpSpLocks/>
              </p:cNvGrpSpPr>
              <p:nvPr/>
            </p:nvGrpSpPr>
            <p:grpSpPr bwMode="auto">
              <a:xfrm>
                <a:off x="2105" y="2213"/>
                <a:ext cx="298" cy="198"/>
                <a:chOff x="2105" y="2213"/>
                <a:chExt cx="298" cy="198"/>
              </a:xfrm>
            </p:grpSpPr>
            <p:sp>
              <p:nvSpPr>
                <p:cNvPr id="27785" name="Freeform 71"/>
                <p:cNvSpPr>
                  <a:spLocks/>
                </p:cNvSpPr>
                <p:nvPr/>
              </p:nvSpPr>
              <p:spPr bwMode="auto">
                <a:xfrm>
                  <a:off x="2188" y="2244"/>
                  <a:ext cx="81" cy="52"/>
                </a:xfrm>
                <a:custGeom>
                  <a:avLst/>
                  <a:gdLst>
                    <a:gd name="T0" fmla="*/ 1 w 81"/>
                    <a:gd name="T1" fmla="*/ 0 h 52"/>
                    <a:gd name="T2" fmla="*/ 28 w 81"/>
                    <a:gd name="T3" fmla="*/ 0 h 52"/>
                    <a:gd name="T4" fmla="*/ 45 w 81"/>
                    <a:gd name="T5" fmla="*/ 7 h 52"/>
                    <a:gd name="T6" fmla="*/ 80 w 81"/>
                    <a:gd name="T7" fmla="*/ 51 h 52"/>
                    <a:gd name="T8" fmla="*/ 43 w 81"/>
                    <a:gd name="T9" fmla="*/ 30 h 52"/>
                    <a:gd name="T10" fmla="*/ 37 w 81"/>
                    <a:gd name="T11" fmla="*/ 22 h 52"/>
                    <a:gd name="T12" fmla="*/ 23 w 81"/>
                    <a:gd name="T13" fmla="*/ 32 h 52"/>
                    <a:gd name="T14" fmla="*/ 0 w 81"/>
                    <a:gd name="T15" fmla="*/ 34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1"/>
                    <a:gd name="T25" fmla="*/ 0 h 52"/>
                    <a:gd name="T26" fmla="*/ 81 w 81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1" h="52">
                      <a:moveTo>
                        <a:pt x="1" y="0"/>
                      </a:moveTo>
                      <a:lnTo>
                        <a:pt x="28" y="0"/>
                      </a:lnTo>
                      <a:lnTo>
                        <a:pt x="45" y="7"/>
                      </a:lnTo>
                      <a:lnTo>
                        <a:pt x="80" y="51"/>
                      </a:lnTo>
                      <a:lnTo>
                        <a:pt x="43" y="30"/>
                      </a:lnTo>
                      <a:lnTo>
                        <a:pt x="37" y="22"/>
                      </a:lnTo>
                      <a:lnTo>
                        <a:pt x="23" y="32"/>
                      </a:lnTo>
                      <a:lnTo>
                        <a:pt x="0" y="34"/>
                      </a:lnTo>
                    </a:path>
                  </a:pathLst>
                </a:custGeom>
                <a:noFill/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86" name="Freeform 72"/>
                <p:cNvSpPr>
                  <a:spLocks/>
                </p:cNvSpPr>
                <p:nvPr/>
              </p:nvSpPr>
              <p:spPr bwMode="auto">
                <a:xfrm>
                  <a:off x="2306" y="2213"/>
                  <a:ext cx="97" cy="198"/>
                </a:xfrm>
                <a:custGeom>
                  <a:avLst/>
                  <a:gdLst>
                    <a:gd name="T0" fmla="*/ 35 w 97"/>
                    <a:gd name="T1" fmla="*/ 0 h 198"/>
                    <a:gd name="T2" fmla="*/ 28 w 97"/>
                    <a:gd name="T3" fmla="*/ 18 h 198"/>
                    <a:gd name="T4" fmla="*/ 25 w 97"/>
                    <a:gd name="T5" fmla="*/ 35 h 198"/>
                    <a:gd name="T6" fmla="*/ 29 w 97"/>
                    <a:gd name="T7" fmla="*/ 56 h 198"/>
                    <a:gd name="T8" fmla="*/ 39 w 97"/>
                    <a:gd name="T9" fmla="*/ 75 h 198"/>
                    <a:gd name="T10" fmla="*/ 53 w 97"/>
                    <a:gd name="T11" fmla="*/ 86 h 198"/>
                    <a:gd name="T12" fmla="*/ 70 w 97"/>
                    <a:gd name="T13" fmla="*/ 95 h 198"/>
                    <a:gd name="T14" fmla="*/ 82 w 97"/>
                    <a:gd name="T15" fmla="*/ 106 h 198"/>
                    <a:gd name="T16" fmla="*/ 91 w 97"/>
                    <a:gd name="T17" fmla="*/ 121 h 198"/>
                    <a:gd name="T18" fmla="*/ 96 w 97"/>
                    <a:gd name="T19" fmla="*/ 140 h 198"/>
                    <a:gd name="T20" fmla="*/ 93 w 97"/>
                    <a:gd name="T21" fmla="*/ 162 h 198"/>
                    <a:gd name="T22" fmla="*/ 84 w 97"/>
                    <a:gd name="T23" fmla="*/ 182 h 198"/>
                    <a:gd name="T24" fmla="*/ 72 w 97"/>
                    <a:gd name="T25" fmla="*/ 192 h 198"/>
                    <a:gd name="T26" fmla="*/ 60 w 97"/>
                    <a:gd name="T27" fmla="*/ 197 h 198"/>
                    <a:gd name="T28" fmla="*/ 45 w 97"/>
                    <a:gd name="T29" fmla="*/ 195 h 198"/>
                    <a:gd name="T30" fmla="*/ 35 w 97"/>
                    <a:gd name="T31" fmla="*/ 190 h 198"/>
                    <a:gd name="T32" fmla="*/ 22 w 97"/>
                    <a:gd name="T33" fmla="*/ 189 h 198"/>
                    <a:gd name="T34" fmla="*/ 15 w 97"/>
                    <a:gd name="T35" fmla="*/ 183 h 198"/>
                    <a:gd name="T36" fmla="*/ 13 w 97"/>
                    <a:gd name="T37" fmla="*/ 174 h 198"/>
                    <a:gd name="T38" fmla="*/ 14 w 97"/>
                    <a:gd name="T39" fmla="*/ 158 h 198"/>
                    <a:gd name="T40" fmla="*/ 9 w 97"/>
                    <a:gd name="T41" fmla="*/ 144 h 198"/>
                    <a:gd name="T42" fmla="*/ 0 w 97"/>
                    <a:gd name="T43" fmla="*/ 140 h 198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97"/>
                    <a:gd name="T67" fmla="*/ 0 h 198"/>
                    <a:gd name="T68" fmla="*/ 97 w 97"/>
                    <a:gd name="T69" fmla="*/ 198 h 198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97" h="198">
                      <a:moveTo>
                        <a:pt x="35" y="0"/>
                      </a:moveTo>
                      <a:lnTo>
                        <a:pt x="28" y="18"/>
                      </a:lnTo>
                      <a:lnTo>
                        <a:pt x="25" y="35"/>
                      </a:lnTo>
                      <a:lnTo>
                        <a:pt x="29" y="56"/>
                      </a:lnTo>
                      <a:lnTo>
                        <a:pt x="39" y="75"/>
                      </a:lnTo>
                      <a:lnTo>
                        <a:pt x="53" y="86"/>
                      </a:lnTo>
                      <a:lnTo>
                        <a:pt x="70" y="95"/>
                      </a:lnTo>
                      <a:lnTo>
                        <a:pt x="82" y="106"/>
                      </a:lnTo>
                      <a:lnTo>
                        <a:pt x="91" y="121"/>
                      </a:lnTo>
                      <a:lnTo>
                        <a:pt x="96" y="140"/>
                      </a:lnTo>
                      <a:lnTo>
                        <a:pt x="93" y="162"/>
                      </a:lnTo>
                      <a:lnTo>
                        <a:pt x="84" y="182"/>
                      </a:lnTo>
                      <a:lnTo>
                        <a:pt x="72" y="192"/>
                      </a:lnTo>
                      <a:lnTo>
                        <a:pt x="60" y="197"/>
                      </a:lnTo>
                      <a:lnTo>
                        <a:pt x="45" y="195"/>
                      </a:lnTo>
                      <a:lnTo>
                        <a:pt x="35" y="190"/>
                      </a:lnTo>
                      <a:lnTo>
                        <a:pt x="22" y="189"/>
                      </a:lnTo>
                      <a:lnTo>
                        <a:pt x="15" y="183"/>
                      </a:lnTo>
                      <a:lnTo>
                        <a:pt x="13" y="174"/>
                      </a:lnTo>
                      <a:lnTo>
                        <a:pt x="14" y="158"/>
                      </a:lnTo>
                      <a:lnTo>
                        <a:pt x="9" y="144"/>
                      </a:lnTo>
                      <a:lnTo>
                        <a:pt x="0" y="140"/>
                      </a:lnTo>
                    </a:path>
                  </a:pathLst>
                </a:custGeom>
                <a:noFill/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87" name="Freeform 73"/>
                <p:cNvSpPr>
                  <a:spLocks/>
                </p:cNvSpPr>
                <p:nvPr/>
              </p:nvSpPr>
              <p:spPr bwMode="auto">
                <a:xfrm>
                  <a:off x="2166" y="2278"/>
                  <a:ext cx="28" cy="51"/>
                </a:xfrm>
                <a:custGeom>
                  <a:avLst/>
                  <a:gdLst>
                    <a:gd name="T0" fmla="*/ 0 w 28"/>
                    <a:gd name="T1" fmla="*/ 0 h 51"/>
                    <a:gd name="T2" fmla="*/ 18 w 28"/>
                    <a:gd name="T3" fmla="*/ 15 h 51"/>
                    <a:gd name="T4" fmla="*/ 26 w 28"/>
                    <a:gd name="T5" fmla="*/ 32 h 51"/>
                    <a:gd name="T6" fmla="*/ 27 w 28"/>
                    <a:gd name="T7" fmla="*/ 50 h 5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"/>
                    <a:gd name="T13" fmla="*/ 0 h 51"/>
                    <a:gd name="T14" fmla="*/ 28 w 28"/>
                    <a:gd name="T15" fmla="*/ 51 h 5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" h="51">
                      <a:moveTo>
                        <a:pt x="0" y="0"/>
                      </a:moveTo>
                      <a:lnTo>
                        <a:pt x="18" y="15"/>
                      </a:lnTo>
                      <a:lnTo>
                        <a:pt x="26" y="32"/>
                      </a:lnTo>
                      <a:lnTo>
                        <a:pt x="27" y="50"/>
                      </a:lnTo>
                    </a:path>
                  </a:pathLst>
                </a:custGeom>
                <a:noFill/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88" name="Freeform 74"/>
                <p:cNvSpPr>
                  <a:spLocks/>
                </p:cNvSpPr>
                <p:nvPr/>
              </p:nvSpPr>
              <p:spPr bwMode="auto">
                <a:xfrm>
                  <a:off x="2105" y="2315"/>
                  <a:ext cx="62" cy="53"/>
                </a:xfrm>
                <a:custGeom>
                  <a:avLst/>
                  <a:gdLst>
                    <a:gd name="T0" fmla="*/ 61 w 62"/>
                    <a:gd name="T1" fmla="*/ 14 h 53"/>
                    <a:gd name="T2" fmla="*/ 52 w 62"/>
                    <a:gd name="T3" fmla="*/ 4 h 53"/>
                    <a:gd name="T4" fmla="*/ 36 w 62"/>
                    <a:gd name="T5" fmla="*/ 0 h 53"/>
                    <a:gd name="T6" fmla="*/ 21 w 62"/>
                    <a:gd name="T7" fmla="*/ 3 h 53"/>
                    <a:gd name="T8" fmla="*/ 8 w 62"/>
                    <a:gd name="T9" fmla="*/ 10 h 53"/>
                    <a:gd name="T10" fmla="*/ 0 w 62"/>
                    <a:gd name="T11" fmla="*/ 23 h 53"/>
                    <a:gd name="T12" fmla="*/ 20 w 62"/>
                    <a:gd name="T13" fmla="*/ 17 h 53"/>
                    <a:gd name="T14" fmla="*/ 16 w 62"/>
                    <a:gd name="T15" fmla="*/ 29 h 53"/>
                    <a:gd name="T16" fmla="*/ 15 w 62"/>
                    <a:gd name="T17" fmla="*/ 38 h 53"/>
                    <a:gd name="T18" fmla="*/ 20 w 62"/>
                    <a:gd name="T19" fmla="*/ 46 h 53"/>
                    <a:gd name="T20" fmla="*/ 27 w 62"/>
                    <a:gd name="T21" fmla="*/ 50 h 53"/>
                    <a:gd name="T22" fmla="*/ 38 w 62"/>
                    <a:gd name="T23" fmla="*/ 52 h 53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62"/>
                    <a:gd name="T37" fmla="*/ 0 h 53"/>
                    <a:gd name="T38" fmla="*/ 62 w 62"/>
                    <a:gd name="T39" fmla="*/ 53 h 53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62" h="53">
                      <a:moveTo>
                        <a:pt x="61" y="14"/>
                      </a:moveTo>
                      <a:lnTo>
                        <a:pt x="52" y="4"/>
                      </a:lnTo>
                      <a:lnTo>
                        <a:pt x="36" y="0"/>
                      </a:lnTo>
                      <a:lnTo>
                        <a:pt x="21" y="3"/>
                      </a:lnTo>
                      <a:lnTo>
                        <a:pt x="8" y="10"/>
                      </a:lnTo>
                      <a:lnTo>
                        <a:pt x="0" y="23"/>
                      </a:lnTo>
                      <a:lnTo>
                        <a:pt x="20" y="17"/>
                      </a:lnTo>
                      <a:lnTo>
                        <a:pt x="16" y="29"/>
                      </a:lnTo>
                      <a:lnTo>
                        <a:pt x="15" y="38"/>
                      </a:lnTo>
                      <a:lnTo>
                        <a:pt x="20" y="46"/>
                      </a:lnTo>
                      <a:lnTo>
                        <a:pt x="27" y="50"/>
                      </a:lnTo>
                      <a:lnTo>
                        <a:pt x="38" y="52"/>
                      </a:lnTo>
                    </a:path>
                  </a:pathLst>
                </a:custGeom>
                <a:noFill/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0" name="Group 75"/>
              <p:cNvGrpSpPr>
                <a:grpSpLocks/>
              </p:cNvGrpSpPr>
              <p:nvPr/>
            </p:nvGrpSpPr>
            <p:grpSpPr bwMode="auto">
              <a:xfrm>
                <a:off x="2192" y="2385"/>
                <a:ext cx="158" cy="94"/>
                <a:chOff x="2192" y="2385"/>
                <a:chExt cx="158" cy="94"/>
              </a:xfrm>
            </p:grpSpPr>
            <p:sp>
              <p:nvSpPr>
                <p:cNvPr id="27781" name="Freeform 76"/>
                <p:cNvSpPr>
                  <a:spLocks/>
                </p:cNvSpPr>
                <p:nvPr/>
              </p:nvSpPr>
              <p:spPr bwMode="auto">
                <a:xfrm>
                  <a:off x="2221" y="2396"/>
                  <a:ext cx="81" cy="67"/>
                </a:xfrm>
                <a:custGeom>
                  <a:avLst/>
                  <a:gdLst>
                    <a:gd name="T0" fmla="*/ 0 w 81"/>
                    <a:gd name="T1" fmla="*/ 47 h 67"/>
                    <a:gd name="T2" fmla="*/ 9 w 81"/>
                    <a:gd name="T3" fmla="*/ 32 h 67"/>
                    <a:gd name="T4" fmla="*/ 21 w 81"/>
                    <a:gd name="T5" fmla="*/ 17 h 67"/>
                    <a:gd name="T6" fmla="*/ 33 w 81"/>
                    <a:gd name="T7" fmla="*/ 7 h 67"/>
                    <a:gd name="T8" fmla="*/ 48 w 81"/>
                    <a:gd name="T9" fmla="*/ 0 h 67"/>
                    <a:gd name="T10" fmla="*/ 61 w 81"/>
                    <a:gd name="T11" fmla="*/ 2 h 67"/>
                    <a:gd name="T12" fmla="*/ 72 w 81"/>
                    <a:gd name="T13" fmla="*/ 10 h 67"/>
                    <a:gd name="T14" fmla="*/ 78 w 81"/>
                    <a:gd name="T15" fmla="*/ 21 h 67"/>
                    <a:gd name="T16" fmla="*/ 80 w 81"/>
                    <a:gd name="T17" fmla="*/ 35 h 67"/>
                    <a:gd name="T18" fmla="*/ 79 w 81"/>
                    <a:gd name="T19" fmla="*/ 51 h 67"/>
                    <a:gd name="T20" fmla="*/ 74 w 81"/>
                    <a:gd name="T21" fmla="*/ 62 h 67"/>
                    <a:gd name="T22" fmla="*/ 66 w 81"/>
                    <a:gd name="T23" fmla="*/ 66 h 67"/>
                    <a:gd name="T24" fmla="*/ 64 w 81"/>
                    <a:gd name="T25" fmla="*/ 57 h 67"/>
                    <a:gd name="T26" fmla="*/ 52 w 81"/>
                    <a:gd name="T27" fmla="*/ 50 h 67"/>
                    <a:gd name="T28" fmla="*/ 37 w 81"/>
                    <a:gd name="T29" fmla="*/ 52 h 67"/>
                    <a:gd name="T30" fmla="*/ 16 w 81"/>
                    <a:gd name="T31" fmla="*/ 58 h 67"/>
                    <a:gd name="T32" fmla="*/ 0 w 81"/>
                    <a:gd name="T33" fmla="*/ 47 h 6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81"/>
                    <a:gd name="T52" fmla="*/ 0 h 67"/>
                    <a:gd name="T53" fmla="*/ 81 w 81"/>
                    <a:gd name="T54" fmla="*/ 67 h 67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81" h="67">
                      <a:moveTo>
                        <a:pt x="0" y="47"/>
                      </a:moveTo>
                      <a:lnTo>
                        <a:pt x="9" y="32"/>
                      </a:lnTo>
                      <a:lnTo>
                        <a:pt x="21" y="17"/>
                      </a:lnTo>
                      <a:lnTo>
                        <a:pt x="33" y="7"/>
                      </a:lnTo>
                      <a:lnTo>
                        <a:pt x="48" y="0"/>
                      </a:lnTo>
                      <a:lnTo>
                        <a:pt x="61" y="2"/>
                      </a:lnTo>
                      <a:lnTo>
                        <a:pt x="72" y="10"/>
                      </a:lnTo>
                      <a:lnTo>
                        <a:pt x="78" y="21"/>
                      </a:lnTo>
                      <a:lnTo>
                        <a:pt x="80" y="35"/>
                      </a:lnTo>
                      <a:lnTo>
                        <a:pt x="79" y="51"/>
                      </a:lnTo>
                      <a:lnTo>
                        <a:pt x="74" y="62"/>
                      </a:lnTo>
                      <a:lnTo>
                        <a:pt x="66" y="66"/>
                      </a:lnTo>
                      <a:lnTo>
                        <a:pt x="64" y="57"/>
                      </a:lnTo>
                      <a:lnTo>
                        <a:pt x="52" y="50"/>
                      </a:lnTo>
                      <a:lnTo>
                        <a:pt x="37" y="52"/>
                      </a:lnTo>
                      <a:lnTo>
                        <a:pt x="16" y="58"/>
                      </a:lnTo>
                      <a:lnTo>
                        <a:pt x="0" y="47"/>
                      </a:lnTo>
                    </a:path>
                  </a:pathLst>
                </a:custGeom>
                <a:solidFill>
                  <a:srgbClr val="FF0000"/>
                </a:solidFill>
                <a:ln w="12700" cap="rnd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21" name="Group 77"/>
                <p:cNvGrpSpPr>
                  <a:grpSpLocks/>
                </p:cNvGrpSpPr>
                <p:nvPr/>
              </p:nvGrpSpPr>
              <p:grpSpPr bwMode="auto">
                <a:xfrm>
                  <a:off x="2192" y="2385"/>
                  <a:ext cx="158" cy="94"/>
                  <a:chOff x="2192" y="2385"/>
                  <a:chExt cx="158" cy="94"/>
                </a:xfrm>
              </p:grpSpPr>
              <p:sp>
                <p:nvSpPr>
                  <p:cNvPr id="27783" name="Freeform 78"/>
                  <p:cNvSpPr>
                    <a:spLocks/>
                  </p:cNvSpPr>
                  <p:nvPr/>
                </p:nvSpPr>
                <p:spPr bwMode="auto">
                  <a:xfrm>
                    <a:off x="2207" y="2392"/>
                    <a:ext cx="143" cy="87"/>
                  </a:xfrm>
                  <a:custGeom>
                    <a:avLst/>
                    <a:gdLst>
                      <a:gd name="T0" fmla="*/ 11 w 143"/>
                      <a:gd name="T1" fmla="*/ 0 h 87"/>
                      <a:gd name="T2" fmla="*/ 3 w 143"/>
                      <a:gd name="T3" fmla="*/ 15 h 87"/>
                      <a:gd name="T4" fmla="*/ 0 w 143"/>
                      <a:gd name="T5" fmla="*/ 30 h 87"/>
                      <a:gd name="T6" fmla="*/ 2 w 143"/>
                      <a:gd name="T7" fmla="*/ 43 h 87"/>
                      <a:gd name="T8" fmla="*/ 9 w 143"/>
                      <a:gd name="T9" fmla="*/ 53 h 87"/>
                      <a:gd name="T10" fmla="*/ 27 w 143"/>
                      <a:gd name="T11" fmla="*/ 65 h 87"/>
                      <a:gd name="T12" fmla="*/ 37 w 143"/>
                      <a:gd name="T13" fmla="*/ 65 h 87"/>
                      <a:gd name="T14" fmla="*/ 47 w 143"/>
                      <a:gd name="T15" fmla="*/ 61 h 87"/>
                      <a:gd name="T16" fmla="*/ 60 w 143"/>
                      <a:gd name="T17" fmla="*/ 58 h 87"/>
                      <a:gd name="T18" fmla="*/ 66 w 143"/>
                      <a:gd name="T19" fmla="*/ 58 h 87"/>
                      <a:gd name="T20" fmla="*/ 74 w 143"/>
                      <a:gd name="T21" fmla="*/ 64 h 87"/>
                      <a:gd name="T22" fmla="*/ 75 w 143"/>
                      <a:gd name="T23" fmla="*/ 72 h 87"/>
                      <a:gd name="T24" fmla="*/ 79 w 143"/>
                      <a:gd name="T25" fmla="*/ 80 h 87"/>
                      <a:gd name="T26" fmla="*/ 85 w 143"/>
                      <a:gd name="T27" fmla="*/ 84 h 87"/>
                      <a:gd name="T28" fmla="*/ 94 w 143"/>
                      <a:gd name="T29" fmla="*/ 86 h 87"/>
                      <a:gd name="T30" fmla="*/ 106 w 143"/>
                      <a:gd name="T31" fmla="*/ 81 h 87"/>
                      <a:gd name="T32" fmla="*/ 111 w 143"/>
                      <a:gd name="T33" fmla="*/ 75 h 87"/>
                      <a:gd name="T34" fmla="*/ 118 w 143"/>
                      <a:gd name="T35" fmla="*/ 66 h 87"/>
                      <a:gd name="T36" fmla="*/ 130 w 143"/>
                      <a:gd name="T37" fmla="*/ 61 h 87"/>
                      <a:gd name="T38" fmla="*/ 142 w 143"/>
                      <a:gd name="T39" fmla="*/ 64 h 87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143"/>
                      <a:gd name="T61" fmla="*/ 0 h 87"/>
                      <a:gd name="T62" fmla="*/ 143 w 143"/>
                      <a:gd name="T63" fmla="*/ 87 h 87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143" h="87">
                        <a:moveTo>
                          <a:pt x="11" y="0"/>
                        </a:moveTo>
                        <a:lnTo>
                          <a:pt x="3" y="15"/>
                        </a:lnTo>
                        <a:lnTo>
                          <a:pt x="0" y="30"/>
                        </a:lnTo>
                        <a:lnTo>
                          <a:pt x="2" y="43"/>
                        </a:lnTo>
                        <a:lnTo>
                          <a:pt x="9" y="53"/>
                        </a:lnTo>
                        <a:lnTo>
                          <a:pt x="27" y="65"/>
                        </a:lnTo>
                        <a:lnTo>
                          <a:pt x="37" y="65"/>
                        </a:lnTo>
                        <a:lnTo>
                          <a:pt x="47" y="61"/>
                        </a:lnTo>
                        <a:lnTo>
                          <a:pt x="60" y="58"/>
                        </a:lnTo>
                        <a:lnTo>
                          <a:pt x="66" y="58"/>
                        </a:lnTo>
                        <a:lnTo>
                          <a:pt x="74" y="64"/>
                        </a:lnTo>
                        <a:lnTo>
                          <a:pt x="75" y="72"/>
                        </a:lnTo>
                        <a:lnTo>
                          <a:pt x="79" y="80"/>
                        </a:lnTo>
                        <a:lnTo>
                          <a:pt x="85" y="84"/>
                        </a:lnTo>
                        <a:lnTo>
                          <a:pt x="94" y="86"/>
                        </a:lnTo>
                        <a:lnTo>
                          <a:pt x="106" y="81"/>
                        </a:lnTo>
                        <a:lnTo>
                          <a:pt x="111" y="75"/>
                        </a:lnTo>
                        <a:lnTo>
                          <a:pt x="118" y="66"/>
                        </a:lnTo>
                        <a:lnTo>
                          <a:pt x="130" y="61"/>
                        </a:lnTo>
                        <a:lnTo>
                          <a:pt x="142" y="64"/>
                        </a:lnTo>
                      </a:path>
                    </a:pathLst>
                  </a:custGeom>
                  <a:noFill/>
                  <a:ln w="12700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784" name="Freeform 79"/>
                  <p:cNvSpPr>
                    <a:spLocks/>
                  </p:cNvSpPr>
                  <p:nvPr/>
                </p:nvSpPr>
                <p:spPr bwMode="auto">
                  <a:xfrm>
                    <a:off x="2192" y="2385"/>
                    <a:ext cx="49" cy="22"/>
                  </a:xfrm>
                  <a:custGeom>
                    <a:avLst/>
                    <a:gdLst>
                      <a:gd name="T0" fmla="*/ 0 w 49"/>
                      <a:gd name="T1" fmla="*/ 21 h 22"/>
                      <a:gd name="T2" fmla="*/ 21 w 49"/>
                      <a:gd name="T3" fmla="*/ 5 h 22"/>
                      <a:gd name="T4" fmla="*/ 48 w 49"/>
                      <a:gd name="T5" fmla="*/ 0 h 22"/>
                      <a:gd name="T6" fmla="*/ 0 60000 65536"/>
                      <a:gd name="T7" fmla="*/ 0 60000 65536"/>
                      <a:gd name="T8" fmla="*/ 0 60000 65536"/>
                      <a:gd name="T9" fmla="*/ 0 w 49"/>
                      <a:gd name="T10" fmla="*/ 0 h 22"/>
                      <a:gd name="T11" fmla="*/ 49 w 49"/>
                      <a:gd name="T12" fmla="*/ 22 h 22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49" h="22">
                        <a:moveTo>
                          <a:pt x="0" y="21"/>
                        </a:moveTo>
                        <a:lnTo>
                          <a:pt x="21" y="5"/>
                        </a:lnTo>
                        <a:lnTo>
                          <a:pt x="48" y="0"/>
                        </a:lnTo>
                      </a:path>
                    </a:pathLst>
                  </a:custGeom>
                  <a:noFill/>
                  <a:ln w="12700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27776" name="Freeform 80"/>
            <p:cNvSpPr>
              <a:spLocks/>
            </p:cNvSpPr>
            <p:nvPr/>
          </p:nvSpPr>
          <p:spPr bwMode="auto">
            <a:xfrm>
              <a:off x="2067" y="1968"/>
              <a:ext cx="423" cy="335"/>
            </a:xfrm>
            <a:custGeom>
              <a:avLst/>
              <a:gdLst>
                <a:gd name="T0" fmla="*/ 46 w 423"/>
                <a:gd name="T1" fmla="*/ 320 h 335"/>
                <a:gd name="T2" fmla="*/ 66 w 423"/>
                <a:gd name="T3" fmla="*/ 308 h 335"/>
                <a:gd name="T4" fmla="*/ 93 w 423"/>
                <a:gd name="T5" fmla="*/ 315 h 335"/>
                <a:gd name="T6" fmla="*/ 90 w 423"/>
                <a:gd name="T7" fmla="*/ 273 h 335"/>
                <a:gd name="T8" fmla="*/ 88 w 423"/>
                <a:gd name="T9" fmla="*/ 247 h 335"/>
                <a:gd name="T10" fmla="*/ 97 w 423"/>
                <a:gd name="T11" fmla="*/ 218 h 335"/>
                <a:gd name="T12" fmla="*/ 149 w 423"/>
                <a:gd name="T13" fmla="*/ 225 h 335"/>
                <a:gd name="T14" fmla="*/ 184 w 423"/>
                <a:gd name="T15" fmla="*/ 220 h 335"/>
                <a:gd name="T16" fmla="*/ 212 w 423"/>
                <a:gd name="T17" fmla="*/ 221 h 335"/>
                <a:gd name="T18" fmla="*/ 237 w 423"/>
                <a:gd name="T19" fmla="*/ 216 h 335"/>
                <a:gd name="T20" fmla="*/ 268 w 423"/>
                <a:gd name="T21" fmla="*/ 213 h 335"/>
                <a:gd name="T22" fmla="*/ 295 w 423"/>
                <a:gd name="T23" fmla="*/ 184 h 335"/>
                <a:gd name="T24" fmla="*/ 321 w 423"/>
                <a:gd name="T25" fmla="*/ 162 h 335"/>
                <a:gd name="T26" fmla="*/ 339 w 423"/>
                <a:gd name="T27" fmla="*/ 188 h 335"/>
                <a:gd name="T28" fmla="*/ 349 w 423"/>
                <a:gd name="T29" fmla="*/ 231 h 335"/>
                <a:gd name="T30" fmla="*/ 353 w 423"/>
                <a:gd name="T31" fmla="*/ 317 h 335"/>
                <a:gd name="T32" fmla="*/ 379 w 423"/>
                <a:gd name="T33" fmla="*/ 293 h 335"/>
                <a:gd name="T34" fmla="*/ 395 w 423"/>
                <a:gd name="T35" fmla="*/ 269 h 335"/>
                <a:gd name="T36" fmla="*/ 417 w 423"/>
                <a:gd name="T37" fmla="*/ 227 h 335"/>
                <a:gd name="T38" fmla="*/ 414 w 423"/>
                <a:gd name="T39" fmla="*/ 173 h 335"/>
                <a:gd name="T40" fmla="*/ 399 w 423"/>
                <a:gd name="T41" fmla="*/ 139 h 335"/>
                <a:gd name="T42" fmla="*/ 379 w 423"/>
                <a:gd name="T43" fmla="*/ 105 h 335"/>
                <a:gd name="T44" fmla="*/ 335 w 423"/>
                <a:gd name="T45" fmla="*/ 78 h 335"/>
                <a:gd name="T46" fmla="*/ 301 w 423"/>
                <a:gd name="T47" fmla="*/ 48 h 335"/>
                <a:gd name="T48" fmla="*/ 263 w 423"/>
                <a:gd name="T49" fmla="*/ 12 h 335"/>
                <a:gd name="T50" fmla="*/ 219 w 423"/>
                <a:gd name="T51" fmla="*/ 0 h 335"/>
                <a:gd name="T52" fmla="*/ 163 w 423"/>
                <a:gd name="T53" fmla="*/ 11 h 335"/>
                <a:gd name="T54" fmla="*/ 101 w 423"/>
                <a:gd name="T55" fmla="*/ 43 h 335"/>
                <a:gd name="T56" fmla="*/ 49 w 423"/>
                <a:gd name="T57" fmla="*/ 89 h 335"/>
                <a:gd name="T58" fmla="*/ 22 w 423"/>
                <a:gd name="T59" fmla="*/ 150 h 335"/>
                <a:gd name="T60" fmla="*/ 11 w 423"/>
                <a:gd name="T61" fmla="*/ 181 h 335"/>
                <a:gd name="T62" fmla="*/ 26 w 423"/>
                <a:gd name="T63" fmla="*/ 212 h 335"/>
                <a:gd name="T64" fmla="*/ 15 w 423"/>
                <a:gd name="T65" fmla="*/ 230 h 335"/>
                <a:gd name="T66" fmla="*/ 0 w 423"/>
                <a:gd name="T67" fmla="*/ 246 h 335"/>
                <a:gd name="T68" fmla="*/ 16 w 423"/>
                <a:gd name="T69" fmla="*/ 312 h 335"/>
                <a:gd name="T70" fmla="*/ 34 w 423"/>
                <a:gd name="T71" fmla="*/ 334 h 33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23"/>
                <a:gd name="T109" fmla="*/ 0 h 335"/>
                <a:gd name="T110" fmla="*/ 423 w 423"/>
                <a:gd name="T111" fmla="*/ 335 h 33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23" h="335">
                  <a:moveTo>
                    <a:pt x="34" y="334"/>
                  </a:moveTo>
                  <a:lnTo>
                    <a:pt x="46" y="320"/>
                  </a:lnTo>
                  <a:lnTo>
                    <a:pt x="55" y="313"/>
                  </a:lnTo>
                  <a:lnTo>
                    <a:pt x="66" y="308"/>
                  </a:lnTo>
                  <a:lnTo>
                    <a:pt x="86" y="312"/>
                  </a:lnTo>
                  <a:lnTo>
                    <a:pt x="93" y="315"/>
                  </a:lnTo>
                  <a:lnTo>
                    <a:pt x="105" y="303"/>
                  </a:lnTo>
                  <a:lnTo>
                    <a:pt x="90" y="273"/>
                  </a:lnTo>
                  <a:lnTo>
                    <a:pt x="87" y="257"/>
                  </a:lnTo>
                  <a:lnTo>
                    <a:pt x="88" y="247"/>
                  </a:lnTo>
                  <a:lnTo>
                    <a:pt x="95" y="237"/>
                  </a:lnTo>
                  <a:lnTo>
                    <a:pt x="97" y="218"/>
                  </a:lnTo>
                  <a:lnTo>
                    <a:pt x="117" y="223"/>
                  </a:lnTo>
                  <a:lnTo>
                    <a:pt x="149" y="225"/>
                  </a:lnTo>
                  <a:lnTo>
                    <a:pt x="173" y="225"/>
                  </a:lnTo>
                  <a:lnTo>
                    <a:pt x="184" y="220"/>
                  </a:lnTo>
                  <a:lnTo>
                    <a:pt x="197" y="216"/>
                  </a:lnTo>
                  <a:lnTo>
                    <a:pt x="212" y="221"/>
                  </a:lnTo>
                  <a:lnTo>
                    <a:pt x="215" y="218"/>
                  </a:lnTo>
                  <a:lnTo>
                    <a:pt x="237" y="216"/>
                  </a:lnTo>
                  <a:lnTo>
                    <a:pt x="251" y="213"/>
                  </a:lnTo>
                  <a:lnTo>
                    <a:pt x="268" y="213"/>
                  </a:lnTo>
                  <a:lnTo>
                    <a:pt x="281" y="196"/>
                  </a:lnTo>
                  <a:lnTo>
                    <a:pt x="295" y="184"/>
                  </a:lnTo>
                  <a:lnTo>
                    <a:pt x="309" y="176"/>
                  </a:lnTo>
                  <a:lnTo>
                    <a:pt x="321" y="162"/>
                  </a:lnTo>
                  <a:lnTo>
                    <a:pt x="329" y="172"/>
                  </a:lnTo>
                  <a:lnTo>
                    <a:pt x="339" y="188"/>
                  </a:lnTo>
                  <a:lnTo>
                    <a:pt x="346" y="210"/>
                  </a:lnTo>
                  <a:lnTo>
                    <a:pt x="349" y="231"/>
                  </a:lnTo>
                  <a:lnTo>
                    <a:pt x="342" y="315"/>
                  </a:lnTo>
                  <a:lnTo>
                    <a:pt x="353" y="317"/>
                  </a:lnTo>
                  <a:lnTo>
                    <a:pt x="371" y="306"/>
                  </a:lnTo>
                  <a:lnTo>
                    <a:pt x="379" y="293"/>
                  </a:lnTo>
                  <a:lnTo>
                    <a:pt x="386" y="276"/>
                  </a:lnTo>
                  <a:lnTo>
                    <a:pt x="395" y="269"/>
                  </a:lnTo>
                  <a:lnTo>
                    <a:pt x="405" y="253"/>
                  </a:lnTo>
                  <a:lnTo>
                    <a:pt x="417" y="227"/>
                  </a:lnTo>
                  <a:lnTo>
                    <a:pt x="422" y="202"/>
                  </a:lnTo>
                  <a:lnTo>
                    <a:pt x="414" y="173"/>
                  </a:lnTo>
                  <a:lnTo>
                    <a:pt x="405" y="158"/>
                  </a:lnTo>
                  <a:lnTo>
                    <a:pt x="399" y="139"/>
                  </a:lnTo>
                  <a:lnTo>
                    <a:pt x="395" y="125"/>
                  </a:lnTo>
                  <a:lnTo>
                    <a:pt x="379" y="105"/>
                  </a:lnTo>
                  <a:lnTo>
                    <a:pt x="359" y="90"/>
                  </a:lnTo>
                  <a:lnTo>
                    <a:pt x="335" y="78"/>
                  </a:lnTo>
                  <a:lnTo>
                    <a:pt x="310" y="69"/>
                  </a:lnTo>
                  <a:lnTo>
                    <a:pt x="301" y="48"/>
                  </a:lnTo>
                  <a:lnTo>
                    <a:pt x="286" y="26"/>
                  </a:lnTo>
                  <a:lnTo>
                    <a:pt x="263" y="12"/>
                  </a:lnTo>
                  <a:lnTo>
                    <a:pt x="241" y="2"/>
                  </a:lnTo>
                  <a:lnTo>
                    <a:pt x="219" y="0"/>
                  </a:lnTo>
                  <a:lnTo>
                    <a:pt x="187" y="8"/>
                  </a:lnTo>
                  <a:lnTo>
                    <a:pt x="163" y="11"/>
                  </a:lnTo>
                  <a:lnTo>
                    <a:pt x="135" y="20"/>
                  </a:lnTo>
                  <a:lnTo>
                    <a:pt x="101" y="43"/>
                  </a:lnTo>
                  <a:lnTo>
                    <a:pt x="78" y="71"/>
                  </a:lnTo>
                  <a:lnTo>
                    <a:pt x="49" y="89"/>
                  </a:lnTo>
                  <a:lnTo>
                    <a:pt x="29" y="118"/>
                  </a:lnTo>
                  <a:lnTo>
                    <a:pt x="22" y="150"/>
                  </a:lnTo>
                  <a:lnTo>
                    <a:pt x="14" y="161"/>
                  </a:lnTo>
                  <a:lnTo>
                    <a:pt x="11" y="181"/>
                  </a:lnTo>
                  <a:lnTo>
                    <a:pt x="14" y="199"/>
                  </a:lnTo>
                  <a:lnTo>
                    <a:pt x="26" y="212"/>
                  </a:lnTo>
                  <a:lnTo>
                    <a:pt x="12" y="218"/>
                  </a:lnTo>
                  <a:lnTo>
                    <a:pt x="15" y="230"/>
                  </a:lnTo>
                  <a:lnTo>
                    <a:pt x="7" y="232"/>
                  </a:lnTo>
                  <a:lnTo>
                    <a:pt x="0" y="246"/>
                  </a:lnTo>
                  <a:lnTo>
                    <a:pt x="1" y="279"/>
                  </a:lnTo>
                  <a:lnTo>
                    <a:pt x="16" y="312"/>
                  </a:lnTo>
                  <a:lnTo>
                    <a:pt x="32" y="334"/>
                  </a:lnTo>
                  <a:lnTo>
                    <a:pt x="34" y="334"/>
                  </a:lnTo>
                </a:path>
              </a:pathLst>
            </a:custGeom>
            <a:solidFill>
              <a:srgbClr val="FF60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81"/>
          <p:cNvGrpSpPr>
            <a:grpSpLocks/>
          </p:cNvGrpSpPr>
          <p:nvPr/>
        </p:nvGrpSpPr>
        <p:grpSpPr bwMode="auto">
          <a:xfrm>
            <a:off x="5243513" y="4597400"/>
            <a:ext cx="668337" cy="955675"/>
            <a:chOff x="3303" y="2896"/>
            <a:chExt cx="421" cy="602"/>
          </a:xfrm>
        </p:grpSpPr>
        <p:grpSp>
          <p:nvGrpSpPr>
            <p:cNvPr id="23" name="Group 82"/>
            <p:cNvGrpSpPr>
              <a:grpSpLocks/>
            </p:cNvGrpSpPr>
            <p:nvPr/>
          </p:nvGrpSpPr>
          <p:grpSpPr bwMode="auto">
            <a:xfrm>
              <a:off x="3303" y="2919"/>
              <a:ext cx="337" cy="579"/>
              <a:chOff x="3303" y="2919"/>
              <a:chExt cx="337" cy="579"/>
            </a:xfrm>
          </p:grpSpPr>
          <p:sp>
            <p:nvSpPr>
              <p:cNvPr id="27766" name="Freeform 83"/>
              <p:cNvSpPr>
                <a:spLocks/>
              </p:cNvSpPr>
              <p:nvPr/>
            </p:nvSpPr>
            <p:spPr bwMode="auto">
              <a:xfrm>
                <a:off x="3412" y="2940"/>
                <a:ext cx="214" cy="296"/>
              </a:xfrm>
              <a:custGeom>
                <a:avLst/>
                <a:gdLst>
                  <a:gd name="T0" fmla="*/ 107 w 214"/>
                  <a:gd name="T1" fmla="*/ 295 h 296"/>
                  <a:gd name="T2" fmla="*/ 111 w 214"/>
                  <a:gd name="T3" fmla="*/ 253 h 296"/>
                  <a:gd name="T4" fmla="*/ 114 w 214"/>
                  <a:gd name="T5" fmla="*/ 222 h 296"/>
                  <a:gd name="T6" fmla="*/ 104 w 214"/>
                  <a:gd name="T7" fmla="*/ 188 h 296"/>
                  <a:gd name="T8" fmla="*/ 86 w 214"/>
                  <a:gd name="T9" fmla="*/ 162 h 296"/>
                  <a:gd name="T10" fmla="*/ 62 w 214"/>
                  <a:gd name="T11" fmla="*/ 136 h 296"/>
                  <a:gd name="T12" fmla="*/ 37 w 214"/>
                  <a:gd name="T13" fmla="*/ 118 h 296"/>
                  <a:gd name="T14" fmla="*/ 0 w 214"/>
                  <a:gd name="T15" fmla="*/ 104 h 296"/>
                  <a:gd name="T16" fmla="*/ 39 w 214"/>
                  <a:gd name="T17" fmla="*/ 65 h 296"/>
                  <a:gd name="T18" fmla="*/ 57 w 214"/>
                  <a:gd name="T19" fmla="*/ 0 h 296"/>
                  <a:gd name="T20" fmla="*/ 104 w 214"/>
                  <a:gd name="T21" fmla="*/ 26 h 296"/>
                  <a:gd name="T22" fmla="*/ 145 w 214"/>
                  <a:gd name="T23" fmla="*/ 53 h 296"/>
                  <a:gd name="T24" fmla="*/ 167 w 214"/>
                  <a:gd name="T25" fmla="*/ 81 h 296"/>
                  <a:gd name="T26" fmla="*/ 200 w 214"/>
                  <a:gd name="T27" fmla="*/ 149 h 296"/>
                  <a:gd name="T28" fmla="*/ 208 w 214"/>
                  <a:gd name="T29" fmla="*/ 214 h 296"/>
                  <a:gd name="T30" fmla="*/ 213 w 214"/>
                  <a:gd name="T31" fmla="*/ 256 h 296"/>
                  <a:gd name="T32" fmla="*/ 167 w 214"/>
                  <a:gd name="T33" fmla="*/ 264 h 296"/>
                  <a:gd name="T34" fmla="*/ 107 w 214"/>
                  <a:gd name="T35" fmla="*/ 295 h 29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6"/>
                  <a:gd name="T56" fmla="*/ 214 w 214"/>
                  <a:gd name="T57" fmla="*/ 296 h 29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6">
                    <a:moveTo>
                      <a:pt x="107" y="295"/>
                    </a:moveTo>
                    <a:lnTo>
                      <a:pt x="111" y="253"/>
                    </a:lnTo>
                    <a:lnTo>
                      <a:pt x="114" y="222"/>
                    </a:lnTo>
                    <a:lnTo>
                      <a:pt x="104" y="188"/>
                    </a:lnTo>
                    <a:lnTo>
                      <a:pt x="86" y="162"/>
                    </a:lnTo>
                    <a:lnTo>
                      <a:pt x="62" y="136"/>
                    </a:lnTo>
                    <a:lnTo>
                      <a:pt x="37" y="118"/>
                    </a:lnTo>
                    <a:lnTo>
                      <a:pt x="0" y="104"/>
                    </a:lnTo>
                    <a:lnTo>
                      <a:pt x="39" y="65"/>
                    </a:lnTo>
                    <a:lnTo>
                      <a:pt x="57" y="0"/>
                    </a:lnTo>
                    <a:lnTo>
                      <a:pt x="104" y="26"/>
                    </a:lnTo>
                    <a:lnTo>
                      <a:pt x="145" y="53"/>
                    </a:lnTo>
                    <a:lnTo>
                      <a:pt x="167" y="81"/>
                    </a:lnTo>
                    <a:lnTo>
                      <a:pt x="200" y="149"/>
                    </a:lnTo>
                    <a:lnTo>
                      <a:pt x="208" y="214"/>
                    </a:lnTo>
                    <a:lnTo>
                      <a:pt x="213" y="256"/>
                    </a:lnTo>
                    <a:lnTo>
                      <a:pt x="167" y="264"/>
                    </a:lnTo>
                    <a:lnTo>
                      <a:pt x="107" y="295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67" name="Freeform 84"/>
              <p:cNvSpPr>
                <a:spLocks/>
              </p:cNvSpPr>
              <p:nvPr/>
            </p:nvSpPr>
            <p:spPr bwMode="auto">
              <a:xfrm>
                <a:off x="3329" y="3029"/>
                <a:ext cx="214" cy="295"/>
              </a:xfrm>
              <a:custGeom>
                <a:avLst/>
                <a:gdLst>
                  <a:gd name="T0" fmla="*/ 107 w 214"/>
                  <a:gd name="T1" fmla="*/ 0 h 295"/>
                  <a:gd name="T2" fmla="*/ 101 w 214"/>
                  <a:gd name="T3" fmla="*/ 42 h 295"/>
                  <a:gd name="T4" fmla="*/ 99 w 214"/>
                  <a:gd name="T5" fmla="*/ 73 h 295"/>
                  <a:gd name="T6" fmla="*/ 109 w 214"/>
                  <a:gd name="T7" fmla="*/ 107 h 295"/>
                  <a:gd name="T8" fmla="*/ 127 w 214"/>
                  <a:gd name="T9" fmla="*/ 133 h 295"/>
                  <a:gd name="T10" fmla="*/ 150 w 214"/>
                  <a:gd name="T11" fmla="*/ 159 h 295"/>
                  <a:gd name="T12" fmla="*/ 176 w 214"/>
                  <a:gd name="T13" fmla="*/ 177 h 295"/>
                  <a:gd name="T14" fmla="*/ 213 w 214"/>
                  <a:gd name="T15" fmla="*/ 190 h 295"/>
                  <a:gd name="T16" fmla="*/ 174 w 214"/>
                  <a:gd name="T17" fmla="*/ 230 h 295"/>
                  <a:gd name="T18" fmla="*/ 156 w 214"/>
                  <a:gd name="T19" fmla="*/ 294 h 295"/>
                  <a:gd name="T20" fmla="*/ 109 w 214"/>
                  <a:gd name="T21" fmla="*/ 268 h 295"/>
                  <a:gd name="T22" fmla="*/ 67 w 214"/>
                  <a:gd name="T23" fmla="*/ 243 h 295"/>
                  <a:gd name="T24" fmla="*/ 47 w 214"/>
                  <a:gd name="T25" fmla="*/ 214 h 295"/>
                  <a:gd name="T26" fmla="*/ 13 w 214"/>
                  <a:gd name="T27" fmla="*/ 146 h 295"/>
                  <a:gd name="T28" fmla="*/ 5 w 214"/>
                  <a:gd name="T29" fmla="*/ 81 h 295"/>
                  <a:gd name="T30" fmla="*/ 0 w 214"/>
                  <a:gd name="T31" fmla="*/ 39 h 295"/>
                  <a:gd name="T32" fmla="*/ 47 w 214"/>
                  <a:gd name="T33" fmla="*/ 31 h 295"/>
                  <a:gd name="T34" fmla="*/ 107 w 214"/>
                  <a:gd name="T35" fmla="*/ 0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0"/>
                    </a:moveTo>
                    <a:lnTo>
                      <a:pt x="101" y="42"/>
                    </a:lnTo>
                    <a:lnTo>
                      <a:pt x="99" y="73"/>
                    </a:lnTo>
                    <a:lnTo>
                      <a:pt x="109" y="107"/>
                    </a:lnTo>
                    <a:lnTo>
                      <a:pt x="127" y="133"/>
                    </a:lnTo>
                    <a:lnTo>
                      <a:pt x="150" y="159"/>
                    </a:lnTo>
                    <a:lnTo>
                      <a:pt x="176" y="177"/>
                    </a:lnTo>
                    <a:lnTo>
                      <a:pt x="213" y="190"/>
                    </a:lnTo>
                    <a:lnTo>
                      <a:pt x="174" y="230"/>
                    </a:lnTo>
                    <a:lnTo>
                      <a:pt x="156" y="294"/>
                    </a:lnTo>
                    <a:lnTo>
                      <a:pt x="109" y="268"/>
                    </a:lnTo>
                    <a:lnTo>
                      <a:pt x="67" y="243"/>
                    </a:lnTo>
                    <a:lnTo>
                      <a:pt x="47" y="214"/>
                    </a:lnTo>
                    <a:lnTo>
                      <a:pt x="13" y="146"/>
                    </a:lnTo>
                    <a:lnTo>
                      <a:pt x="5" y="81"/>
                    </a:lnTo>
                    <a:lnTo>
                      <a:pt x="0" y="39"/>
                    </a:lnTo>
                    <a:lnTo>
                      <a:pt x="47" y="31"/>
                    </a:lnTo>
                    <a:lnTo>
                      <a:pt x="107" y="0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68" name="Freeform 85"/>
              <p:cNvSpPr>
                <a:spLocks/>
              </p:cNvSpPr>
              <p:nvPr/>
            </p:nvSpPr>
            <p:spPr bwMode="auto">
              <a:xfrm>
                <a:off x="3352" y="2919"/>
                <a:ext cx="214" cy="296"/>
              </a:xfrm>
              <a:custGeom>
                <a:avLst/>
                <a:gdLst>
                  <a:gd name="T0" fmla="*/ 106 w 214"/>
                  <a:gd name="T1" fmla="*/ 295 h 296"/>
                  <a:gd name="T2" fmla="*/ 111 w 214"/>
                  <a:gd name="T3" fmla="*/ 253 h 296"/>
                  <a:gd name="T4" fmla="*/ 114 w 214"/>
                  <a:gd name="T5" fmla="*/ 222 h 296"/>
                  <a:gd name="T6" fmla="*/ 104 w 214"/>
                  <a:gd name="T7" fmla="*/ 188 h 296"/>
                  <a:gd name="T8" fmla="*/ 86 w 214"/>
                  <a:gd name="T9" fmla="*/ 162 h 296"/>
                  <a:gd name="T10" fmla="*/ 62 w 214"/>
                  <a:gd name="T11" fmla="*/ 136 h 296"/>
                  <a:gd name="T12" fmla="*/ 36 w 214"/>
                  <a:gd name="T13" fmla="*/ 117 h 296"/>
                  <a:gd name="T14" fmla="*/ 0 w 214"/>
                  <a:gd name="T15" fmla="*/ 105 h 296"/>
                  <a:gd name="T16" fmla="*/ 39 w 214"/>
                  <a:gd name="T17" fmla="*/ 66 h 296"/>
                  <a:gd name="T18" fmla="*/ 57 w 214"/>
                  <a:gd name="T19" fmla="*/ 0 h 296"/>
                  <a:gd name="T20" fmla="*/ 104 w 214"/>
                  <a:gd name="T21" fmla="*/ 26 h 296"/>
                  <a:gd name="T22" fmla="*/ 145 w 214"/>
                  <a:gd name="T23" fmla="*/ 53 h 296"/>
                  <a:gd name="T24" fmla="*/ 166 w 214"/>
                  <a:gd name="T25" fmla="*/ 81 h 296"/>
                  <a:gd name="T26" fmla="*/ 200 w 214"/>
                  <a:gd name="T27" fmla="*/ 149 h 296"/>
                  <a:gd name="T28" fmla="*/ 208 w 214"/>
                  <a:gd name="T29" fmla="*/ 214 h 296"/>
                  <a:gd name="T30" fmla="*/ 213 w 214"/>
                  <a:gd name="T31" fmla="*/ 256 h 296"/>
                  <a:gd name="T32" fmla="*/ 166 w 214"/>
                  <a:gd name="T33" fmla="*/ 264 h 296"/>
                  <a:gd name="T34" fmla="*/ 106 w 214"/>
                  <a:gd name="T35" fmla="*/ 295 h 29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6"/>
                  <a:gd name="T56" fmla="*/ 214 w 214"/>
                  <a:gd name="T57" fmla="*/ 296 h 29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6">
                    <a:moveTo>
                      <a:pt x="106" y="295"/>
                    </a:moveTo>
                    <a:lnTo>
                      <a:pt x="111" y="253"/>
                    </a:lnTo>
                    <a:lnTo>
                      <a:pt x="114" y="222"/>
                    </a:lnTo>
                    <a:lnTo>
                      <a:pt x="104" y="188"/>
                    </a:lnTo>
                    <a:lnTo>
                      <a:pt x="86" y="162"/>
                    </a:lnTo>
                    <a:lnTo>
                      <a:pt x="62" y="136"/>
                    </a:lnTo>
                    <a:lnTo>
                      <a:pt x="36" y="117"/>
                    </a:lnTo>
                    <a:lnTo>
                      <a:pt x="0" y="105"/>
                    </a:lnTo>
                    <a:lnTo>
                      <a:pt x="39" y="66"/>
                    </a:lnTo>
                    <a:lnTo>
                      <a:pt x="57" y="0"/>
                    </a:lnTo>
                    <a:lnTo>
                      <a:pt x="104" y="26"/>
                    </a:lnTo>
                    <a:lnTo>
                      <a:pt x="145" y="53"/>
                    </a:lnTo>
                    <a:lnTo>
                      <a:pt x="166" y="81"/>
                    </a:lnTo>
                    <a:lnTo>
                      <a:pt x="200" y="149"/>
                    </a:lnTo>
                    <a:lnTo>
                      <a:pt x="208" y="214"/>
                    </a:lnTo>
                    <a:lnTo>
                      <a:pt x="213" y="256"/>
                    </a:lnTo>
                    <a:lnTo>
                      <a:pt x="166" y="264"/>
                    </a:lnTo>
                    <a:lnTo>
                      <a:pt x="106" y="295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69" name="Freeform 86"/>
              <p:cNvSpPr>
                <a:spLocks/>
              </p:cNvSpPr>
              <p:nvPr/>
            </p:nvSpPr>
            <p:spPr bwMode="auto">
              <a:xfrm>
                <a:off x="3370" y="3138"/>
                <a:ext cx="214" cy="296"/>
              </a:xfrm>
              <a:custGeom>
                <a:avLst/>
                <a:gdLst>
                  <a:gd name="T0" fmla="*/ 106 w 214"/>
                  <a:gd name="T1" fmla="*/ 0 h 296"/>
                  <a:gd name="T2" fmla="*/ 101 w 214"/>
                  <a:gd name="T3" fmla="*/ 42 h 296"/>
                  <a:gd name="T4" fmla="*/ 98 w 214"/>
                  <a:gd name="T5" fmla="*/ 73 h 296"/>
                  <a:gd name="T6" fmla="*/ 109 w 214"/>
                  <a:gd name="T7" fmla="*/ 107 h 296"/>
                  <a:gd name="T8" fmla="*/ 127 w 214"/>
                  <a:gd name="T9" fmla="*/ 133 h 296"/>
                  <a:gd name="T10" fmla="*/ 150 w 214"/>
                  <a:gd name="T11" fmla="*/ 159 h 296"/>
                  <a:gd name="T12" fmla="*/ 177 w 214"/>
                  <a:gd name="T13" fmla="*/ 177 h 296"/>
                  <a:gd name="T14" fmla="*/ 213 w 214"/>
                  <a:gd name="T15" fmla="*/ 190 h 296"/>
                  <a:gd name="T16" fmla="*/ 175 w 214"/>
                  <a:gd name="T17" fmla="*/ 230 h 296"/>
                  <a:gd name="T18" fmla="*/ 155 w 214"/>
                  <a:gd name="T19" fmla="*/ 295 h 296"/>
                  <a:gd name="T20" fmla="*/ 109 w 214"/>
                  <a:gd name="T21" fmla="*/ 269 h 296"/>
                  <a:gd name="T22" fmla="*/ 68 w 214"/>
                  <a:gd name="T23" fmla="*/ 243 h 296"/>
                  <a:gd name="T24" fmla="*/ 47 w 214"/>
                  <a:gd name="T25" fmla="*/ 214 h 296"/>
                  <a:gd name="T26" fmla="*/ 13 w 214"/>
                  <a:gd name="T27" fmla="*/ 146 h 296"/>
                  <a:gd name="T28" fmla="*/ 5 w 214"/>
                  <a:gd name="T29" fmla="*/ 81 h 296"/>
                  <a:gd name="T30" fmla="*/ 0 w 214"/>
                  <a:gd name="T31" fmla="*/ 39 h 296"/>
                  <a:gd name="T32" fmla="*/ 47 w 214"/>
                  <a:gd name="T33" fmla="*/ 31 h 296"/>
                  <a:gd name="T34" fmla="*/ 106 w 214"/>
                  <a:gd name="T35" fmla="*/ 0 h 29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6"/>
                  <a:gd name="T56" fmla="*/ 214 w 214"/>
                  <a:gd name="T57" fmla="*/ 296 h 29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6">
                    <a:moveTo>
                      <a:pt x="106" y="0"/>
                    </a:moveTo>
                    <a:lnTo>
                      <a:pt x="101" y="42"/>
                    </a:lnTo>
                    <a:lnTo>
                      <a:pt x="98" y="73"/>
                    </a:lnTo>
                    <a:lnTo>
                      <a:pt x="109" y="107"/>
                    </a:lnTo>
                    <a:lnTo>
                      <a:pt x="127" y="133"/>
                    </a:lnTo>
                    <a:lnTo>
                      <a:pt x="150" y="159"/>
                    </a:lnTo>
                    <a:lnTo>
                      <a:pt x="177" y="177"/>
                    </a:lnTo>
                    <a:lnTo>
                      <a:pt x="213" y="190"/>
                    </a:lnTo>
                    <a:lnTo>
                      <a:pt x="175" y="230"/>
                    </a:lnTo>
                    <a:lnTo>
                      <a:pt x="155" y="295"/>
                    </a:lnTo>
                    <a:lnTo>
                      <a:pt x="109" y="269"/>
                    </a:lnTo>
                    <a:lnTo>
                      <a:pt x="68" y="243"/>
                    </a:lnTo>
                    <a:lnTo>
                      <a:pt x="47" y="214"/>
                    </a:lnTo>
                    <a:lnTo>
                      <a:pt x="13" y="146"/>
                    </a:lnTo>
                    <a:lnTo>
                      <a:pt x="5" y="81"/>
                    </a:lnTo>
                    <a:lnTo>
                      <a:pt x="0" y="39"/>
                    </a:lnTo>
                    <a:lnTo>
                      <a:pt x="47" y="31"/>
                    </a:lnTo>
                    <a:lnTo>
                      <a:pt x="106" y="0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70" name="Freeform 87"/>
              <p:cNvSpPr>
                <a:spLocks/>
              </p:cNvSpPr>
              <p:nvPr/>
            </p:nvSpPr>
            <p:spPr bwMode="auto">
              <a:xfrm>
                <a:off x="3399" y="3052"/>
                <a:ext cx="214" cy="295"/>
              </a:xfrm>
              <a:custGeom>
                <a:avLst/>
                <a:gdLst>
                  <a:gd name="T0" fmla="*/ 107 w 214"/>
                  <a:gd name="T1" fmla="*/ 0 h 295"/>
                  <a:gd name="T2" fmla="*/ 101 w 214"/>
                  <a:gd name="T3" fmla="*/ 42 h 295"/>
                  <a:gd name="T4" fmla="*/ 99 w 214"/>
                  <a:gd name="T5" fmla="*/ 73 h 295"/>
                  <a:gd name="T6" fmla="*/ 109 w 214"/>
                  <a:gd name="T7" fmla="*/ 107 h 295"/>
                  <a:gd name="T8" fmla="*/ 127 w 214"/>
                  <a:gd name="T9" fmla="*/ 133 h 295"/>
                  <a:gd name="T10" fmla="*/ 151 w 214"/>
                  <a:gd name="T11" fmla="*/ 159 h 295"/>
                  <a:gd name="T12" fmla="*/ 177 w 214"/>
                  <a:gd name="T13" fmla="*/ 177 h 295"/>
                  <a:gd name="T14" fmla="*/ 213 w 214"/>
                  <a:gd name="T15" fmla="*/ 190 h 295"/>
                  <a:gd name="T16" fmla="*/ 175 w 214"/>
                  <a:gd name="T17" fmla="*/ 229 h 295"/>
                  <a:gd name="T18" fmla="*/ 156 w 214"/>
                  <a:gd name="T19" fmla="*/ 294 h 295"/>
                  <a:gd name="T20" fmla="*/ 109 w 214"/>
                  <a:gd name="T21" fmla="*/ 268 h 295"/>
                  <a:gd name="T22" fmla="*/ 68 w 214"/>
                  <a:gd name="T23" fmla="*/ 242 h 295"/>
                  <a:gd name="T24" fmla="*/ 47 w 214"/>
                  <a:gd name="T25" fmla="*/ 214 h 295"/>
                  <a:gd name="T26" fmla="*/ 13 w 214"/>
                  <a:gd name="T27" fmla="*/ 146 h 295"/>
                  <a:gd name="T28" fmla="*/ 6 w 214"/>
                  <a:gd name="T29" fmla="*/ 81 h 295"/>
                  <a:gd name="T30" fmla="*/ 0 w 214"/>
                  <a:gd name="T31" fmla="*/ 39 h 295"/>
                  <a:gd name="T32" fmla="*/ 47 w 214"/>
                  <a:gd name="T33" fmla="*/ 32 h 295"/>
                  <a:gd name="T34" fmla="*/ 107 w 214"/>
                  <a:gd name="T35" fmla="*/ 0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0"/>
                    </a:moveTo>
                    <a:lnTo>
                      <a:pt x="101" y="42"/>
                    </a:lnTo>
                    <a:lnTo>
                      <a:pt x="99" y="73"/>
                    </a:lnTo>
                    <a:lnTo>
                      <a:pt x="109" y="107"/>
                    </a:lnTo>
                    <a:lnTo>
                      <a:pt x="127" y="133"/>
                    </a:lnTo>
                    <a:lnTo>
                      <a:pt x="151" y="159"/>
                    </a:lnTo>
                    <a:lnTo>
                      <a:pt x="177" y="177"/>
                    </a:lnTo>
                    <a:lnTo>
                      <a:pt x="213" y="190"/>
                    </a:lnTo>
                    <a:lnTo>
                      <a:pt x="175" y="229"/>
                    </a:lnTo>
                    <a:lnTo>
                      <a:pt x="156" y="294"/>
                    </a:lnTo>
                    <a:lnTo>
                      <a:pt x="109" y="268"/>
                    </a:lnTo>
                    <a:lnTo>
                      <a:pt x="68" y="242"/>
                    </a:lnTo>
                    <a:lnTo>
                      <a:pt x="47" y="214"/>
                    </a:lnTo>
                    <a:lnTo>
                      <a:pt x="13" y="146"/>
                    </a:lnTo>
                    <a:lnTo>
                      <a:pt x="6" y="81"/>
                    </a:lnTo>
                    <a:lnTo>
                      <a:pt x="0" y="39"/>
                    </a:lnTo>
                    <a:lnTo>
                      <a:pt x="47" y="32"/>
                    </a:lnTo>
                    <a:lnTo>
                      <a:pt x="107" y="0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71" name="Freeform 88"/>
              <p:cNvSpPr>
                <a:spLocks/>
              </p:cNvSpPr>
              <p:nvPr/>
            </p:nvSpPr>
            <p:spPr bwMode="auto">
              <a:xfrm>
                <a:off x="3345" y="3072"/>
                <a:ext cx="295" cy="214"/>
              </a:xfrm>
              <a:custGeom>
                <a:avLst/>
                <a:gdLst>
                  <a:gd name="T0" fmla="*/ 0 w 295"/>
                  <a:gd name="T1" fmla="*/ 107 h 214"/>
                  <a:gd name="T2" fmla="*/ 42 w 295"/>
                  <a:gd name="T3" fmla="*/ 112 h 214"/>
                  <a:gd name="T4" fmla="*/ 73 w 295"/>
                  <a:gd name="T5" fmla="*/ 115 h 214"/>
                  <a:gd name="T6" fmla="*/ 107 w 295"/>
                  <a:gd name="T7" fmla="*/ 104 h 214"/>
                  <a:gd name="T8" fmla="*/ 132 w 295"/>
                  <a:gd name="T9" fmla="*/ 86 h 214"/>
                  <a:gd name="T10" fmla="*/ 158 w 295"/>
                  <a:gd name="T11" fmla="*/ 62 h 214"/>
                  <a:gd name="T12" fmla="*/ 176 w 295"/>
                  <a:gd name="T13" fmla="*/ 36 h 214"/>
                  <a:gd name="T14" fmla="*/ 190 w 295"/>
                  <a:gd name="T15" fmla="*/ 0 h 214"/>
                  <a:gd name="T16" fmla="*/ 229 w 295"/>
                  <a:gd name="T17" fmla="*/ 39 h 214"/>
                  <a:gd name="T18" fmla="*/ 294 w 295"/>
                  <a:gd name="T19" fmla="*/ 57 h 214"/>
                  <a:gd name="T20" fmla="*/ 268 w 295"/>
                  <a:gd name="T21" fmla="*/ 104 h 214"/>
                  <a:gd name="T22" fmla="*/ 242 w 295"/>
                  <a:gd name="T23" fmla="*/ 146 h 214"/>
                  <a:gd name="T24" fmla="*/ 214 w 295"/>
                  <a:gd name="T25" fmla="*/ 167 h 214"/>
                  <a:gd name="T26" fmla="*/ 145 w 295"/>
                  <a:gd name="T27" fmla="*/ 201 h 214"/>
                  <a:gd name="T28" fmla="*/ 81 w 295"/>
                  <a:gd name="T29" fmla="*/ 208 h 214"/>
                  <a:gd name="T30" fmla="*/ 39 w 295"/>
                  <a:gd name="T31" fmla="*/ 213 h 214"/>
                  <a:gd name="T32" fmla="*/ 31 w 295"/>
                  <a:gd name="T33" fmla="*/ 167 h 214"/>
                  <a:gd name="T34" fmla="*/ 0 w 295"/>
                  <a:gd name="T35" fmla="*/ 107 h 21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95"/>
                  <a:gd name="T55" fmla="*/ 0 h 214"/>
                  <a:gd name="T56" fmla="*/ 295 w 295"/>
                  <a:gd name="T57" fmla="*/ 214 h 21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95" h="214">
                    <a:moveTo>
                      <a:pt x="0" y="107"/>
                    </a:moveTo>
                    <a:lnTo>
                      <a:pt x="42" y="112"/>
                    </a:lnTo>
                    <a:lnTo>
                      <a:pt x="73" y="115"/>
                    </a:lnTo>
                    <a:lnTo>
                      <a:pt x="107" y="104"/>
                    </a:lnTo>
                    <a:lnTo>
                      <a:pt x="132" y="86"/>
                    </a:lnTo>
                    <a:lnTo>
                      <a:pt x="158" y="62"/>
                    </a:lnTo>
                    <a:lnTo>
                      <a:pt x="176" y="36"/>
                    </a:lnTo>
                    <a:lnTo>
                      <a:pt x="190" y="0"/>
                    </a:lnTo>
                    <a:lnTo>
                      <a:pt x="229" y="39"/>
                    </a:lnTo>
                    <a:lnTo>
                      <a:pt x="294" y="57"/>
                    </a:lnTo>
                    <a:lnTo>
                      <a:pt x="268" y="104"/>
                    </a:lnTo>
                    <a:lnTo>
                      <a:pt x="242" y="146"/>
                    </a:lnTo>
                    <a:lnTo>
                      <a:pt x="214" y="167"/>
                    </a:lnTo>
                    <a:lnTo>
                      <a:pt x="145" y="201"/>
                    </a:lnTo>
                    <a:lnTo>
                      <a:pt x="81" y="208"/>
                    </a:lnTo>
                    <a:lnTo>
                      <a:pt x="39" y="213"/>
                    </a:lnTo>
                    <a:lnTo>
                      <a:pt x="31" y="167"/>
                    </a:lnTo>
                    <a:lnTo>
                      <a:pt x="0" y="107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72" name="Freeform 89"/>
              <p:cNvSpPr>
                <a:spLocks/>
              </p:cNvSpPr>
              <p:nvPr/>
            </p:nvSpPr>
            <p:spPr bwMode="auto">
              <a:xfrm>
                <a:off x="3303" y="3115"/>
                <a:ext cx="214" cy="295"/>
              </a:xfrm>
              <a:custGeom>
                <a:avLst/>
                <a:gdLst>
                  <a:gd name="T0" fmla="*/ 107 w 214"/>
                  <a:gd name="T1" fmla="*/ 294 h 295"/>
                  <a:gd name="T2" fmla="*/ 112 w 214"/>
                  <a:gd name="T3" fmla="*/ 253 h 295"/>
                  <a:gd name="T4" fmla="*/ 115 w 214"/>
                  <a:gd name="T5" fmla="*/ 221 h 295"/>
                  <a:gd name="T6" fmla="*/ 104 w 214"/>
                  <a:gd name="T7" fmla="*/ 187 h 295"/>
                  <a:gd name="T8" fmla="*/ 86 w 214"/>
                  <a:gd name="T9" fmla="*/ 162 h 295"/>
                  <a:gd name="T10" fmla="*/ 62 w 214"/>
                  <a:gd name="T11" fmla="*/ 135 h 295"/>
                  <a:gd name="T12" fmla="*/ 36 w 214"/>
                  <a:gd name="T13" fmla="*/ 117 h 295"/>
                  <a:gd name="T14" fmla="*/ 0 w 214"/>
                  <a:gd name="T15" fmla="*/ 104 h 295"/>
                  <a:gd name="T16" fmla="*/ 38 w 214"/>
                  <a:gd name="T17" fmla="*/ 65 h 295"/>
                  <a:gd name="T18" fmla="*/ 57 w 214"/>
                  <a:gd name="T19" fmla="*/ 0 h 295"/>
                  <a:gd name="T20" fmla="*/ 104 w 214"/>
                  <a:gd name="T21" fmla="*/ 26 h 295"/>
                  <a:gd name="T22" fmla="*/ 146 w 214"/>
                  <a:gd name="T23" fmla="*/ 52 h 295"/>
                  <a:gd name="T24" fmla="*/ 166 w 214"/>
                  <a:gd name="T25" fmla="*/ 80 h 295"/>
                  <a:gd name="T26" fmla="*/ 200 w 214"/>
                  <a:gd name="T27" fmla="*/ 148 h 295"/>
                  <a:gd name="T28" fmla="*/ 208 w 214"/>
                  <a:gd name="T29" fmla="*/ 213 h 295"/>
                  <a:gd name="T30" fmla="*/ 213 w 214"/>
                  <a:gd name="T31" fmla="*/ 255 h 295"/>
                  <a:gd name="T32" fmla="*/ 166 w 214"/>
                  <a:gd name="T33" fmla="*/ 263 h 295"/>
                  <a:gd name="T34" fmla="*/ 107 w 214"/>
                  <a:gd name="T35" fmla="*/ 294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294"/>
                    </a:moveTo>
                    <a:lnTo>
                      <a:pt x="112" y="253"/>
                    </a:lnTo>
                    <a:lnTo>
                      <a:pt x="115" y="221"/>
                    </a:lnTo>
                    <a:lnTo>
                      <a:pt x="104" y="187"/>
                    </a:lnTo>
                    <a:lnTo>
                      <a:pt x="86" y="162"/>
                    </a:lnTo>
                    <a:lnTo>
                      <a:pt x="62" y="135"/>
                    </a:lnTo>
                    <a:lnTo>
                      <a:pt x="36" y="117"/>
                    </a:lnTo>
                    <a:lnTo>
                      <a:pt x="0" y="104"/>
                    </a:lnTo>
                    <a:lnTo>
                      <a:pt x="38" y="65"/>
                    </a:lnTo>
                    <a:lnTo>
                      <a:pt x="57" y="0"/>
                    </a:lnTo>
                    <a:lnTo>
                      <a:pt x="104" y="26"/>
                    </a:lnTo>
                    <a:lnTo>
                      <a:pt x="146" y="52"/>
                    </a:lnTo>
                    <a:lnTo>
                      <a:pt x="166" y="80"/>
                    </a:lnTo>
                    <a:lnTo>
                      <a:pt x="200" y="148"/>
                    </a:lnTo>
                    <a:lnTo>
                      <a:pt x="208" y="213"/>
                    </a:lnTo>
                    <a:lnTo>
                      <a:pt x="213" y="255"/>
                    </a:lnTo>
                    <a:lnTo>
                      <a:pt x="166" y="263"/>
                    </a:lnTo>
                    <a:lnTo>
                      <a:pt x="107" y="294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73" name="Freeform 90"/>
              <p:cNvSpPr>
                <a:spLocks/>
              </p:cNvSpPr>
              <p:nvPr/>
            </p:nvSpPr>
            <p:spPr bwMode="auto">
              <a:xfrm>
                <a:off x="3303" y="3203"/>
                <a:ext cx="214" cy="295"/>
              </a:xfrm>
              <a:custGeom>
                <a:avLst/>
                <a:gdLst>
                  <a:gd name="T0" fmla="*/ 107 w 214"/>
                  <a:gd name="T1" fmla="*/ 294 h 295"/>
                  <a:gd name="T2" fmla="*/ 112 w 214"/>
                  <a:gd name="T3" fmla="*/ 253 h 295"/>
                  <a:gd name="T4" fmla="*/ 115 w 214"/>
                  <a:gd name="T5" fmla="*/ 222 h 295"/>
                  <a:gd name="T6" fmla="*/ 104 w 214"/>
                  <a:gd name="T7" fmla="*/ 188 h 295"/>
                  <a:gd name="T8" fmla="*/ 86 w 214"/>
                  <a:gd name="T9" fmla="*/ 162 h 295"/>
                  <a:gd name="T10" fmla="*/ 62 w 214"/>
                  <a:gd name="T11" fmla="*/ 135 h 295"/>
                  <a:gd name="T12" fmla="*/ 36 w 214"/>
                  <a:gd name="T13" fmla="*/ 117 h 295"/>
                  <a:gd name="T14" fmla="*/ 0 w 214"/>
                  <a:gd name="T15" fmla="*/ 104 h 295"/>
                  <a:gd name="T16" fmla="*/ 38 w 214"/>
                  <a:gd name="T17" fmla="*/ 65 h 295"/>
                  <a:gd name="T18" fmla="*/ 57 w 214"/>
                  <a:gd name="T19" fmla="*/ 0 h 295"/>
                  <a:gd name="T20" fmla="*/ 104 w 214"/>
                  <a:gd name="T21" fmla="*/ 26 h 295"/>
                  <a:gd name="T22" fmla="*/ 146 w 214"/>
                  <a:gd name="T23" fmla="*/ 52 h 295"/>
                  <a:gd name="T24" fmla="*/ 166 w 214"/>
                  <a:gd name="T25" fmla="*/ 81 h 295"/>
                  <a:gd name="T26" fmla="*/ 200 w 214"/>
                  <a:gd name="T27" fmla="*/ 149 h 295"/>
                  <a:gd name="T28" fmla="*/ 208 w 214"/>
                  <a:gd name="T29" fmla="*/ 214 h 295"/>
                  <a:gd name="T30" fmla="*/ 213 w 214"/>
                  <a:gd name="T31" fmla="*/ 256 h 295"/>
                  <a:gd name="T32" fmla="*/ 166 w 214"/>
                  <a:gd name="T33" fmla="*/ 263 h 295"/>
                  <a:gd name="T34" fmla="*/ 107 w 214"/>
                  <a:gd name="T35" fmla="*/ 294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294"/>
                    </a:moveTo>
                    <a:lnTo>
                      <a:pt x="112" y="253"/>
                    </a:lnTo>
                    <a:lnTo>
                      <a:pt x="115" y="222"/>
                    </a:lnTo>
                    <a:lnTo>
                      <a:pt x="104" y="188"/>
                    </a:lnTo>
                    <a:lnTo>
                      <a:pt x="86" y="162"/>
                    </a:lnTo>
                    <a:lnTo>
                      <a:pt x="62" y="135"/>
                    </a:lnTo>
                    <a:lnTo>
                      <a:pt x="36" y="117"/>
                    </a:lnTo>
                    <a:lnTo>
                      <a:pt x="0" y="104"/>
                    </a:lnTo>
                    <a:lnTo>
                      <a:pt x="38" y="65"/>
                    </a:lnTo>
                    <a:lnTo>
                      <a:pt x="57" y="0"/>
                    </a:lnTo>
                    <a:lnTo>
                      <a:pt x="104" y="26"/>
                    </a:lnTo>
                    <a:lnTo>
                      <a:pt x="146" y="52"/>
                    </a:lnTo>
                    <a:lnTo>
                      <a:pt x="166" y="81"/>
                    </a:lnTo>
                    <a:lnTo>
                      <a:pt x="200" y="149"/>
                    </a:lnTo>
                    <a:lnTo>
                      <a:pt x="208" y="214"/>
                    </a:lnTo>
                    <a:lnTo>
                      <a:pt x="213" y="256"/>
                    </a:lnTo>
                    <a:lnTo>
                      <a:pt x="166" y="263"/>
                    </a:lnTo>
                    <a:lnTo>
                      <a:pt x="107" y="294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" name="Group 91"/>
            <p:cNvGrpSpPr>
              <a:grpSpLocks/>
            </p:cNvGrpSpPr>
            <p:nvPr/>
          </p:nvGrpSpPr>
          <p:grpSpPr bwMode="auto">
            <a:xfrm>
              <a:off x="3387" y="2896"/>
              <a:ext cx="337" cy="579"/>
              <a:chOff x="3387" y="2896"/>
              <a:chExt cx="337" cy="579"/>
            </a:xfrm>
          </p:grpSpPr>
          <p:sp>
            <p:nvSpPr>
              <p:cNvPr id="27758" name="Freeform 92"/>
              <p:cNvSpPr>
                <a:spLocks/>
              </p:cNvSpPr>
              <p:nvPr/>
            </p:nvSpPr>
            <p:spPr bwMode="auto">
              <a:xfrm>
                <a:off x="3401" y="2916"/>
                <a:ext cx="213" cy="296"/>
              </a:xfrm>
              <a:custGeom>
                <a:avLst/>
                <a:gdLst>
                  <a:gd name="T0" fmla="*/ 106 w 213"/>
                  <a:gd name="T1" fmla="*/ 295 h 296"/>
                  <a:gd name="T2" fmla="*/ 101 w 213"/>
                  <a:gd name="T3" fmla="*/ 253 h 296"/>
                  <a:gd name="T4" fmla="*/ 98 w 213"/>
                  <a:gd name="T5" fmla="*/ 222 h 296"/>
                  <a:gd name="T6" fmla="*/ 109 w 213"/>
                  <a:gd name="T7" fmla="*/ 188 h 296"/>
                  <a:gd name="T8" fmla="*/ 127 w 213"/>
                  <a:gd name="T9" fmla="*/ 162 h 296"/>
                  <a:gd name="T10" fmla="*/ 150 w 213"/>
                  <a:gd name="T11" fmla="*/ 136 h 296"/>
                  <a:gd name="T12" fmla="*/ 177 w 213"/>
                  <a:gd name="T13" fmla="*/ 117 h 296"/>
                  <a:gd name="T14" fmla="*/ 212 w 213"/>
                  <a:gd name="T15" fmla="*/ 104 h 296"/>
                  <a:gd name="T16" fmla="*/ 174 w 213"/>
                  <a:gd name="T17" fmla="*/ 66 h 296"/>
                  <a:gd name="T18" fmla="*/ 155 w 213"/>
                  <a:gd name="T19" fmla="*/ 0 h 296"/>
                  <a:gd name="T20" fmla="*/ 109 w 213"/>
                  <a:gd name="T21" fmla="*/ 26 h 296"/>
                  <a:gd name="T22" fmla="*/ 67 w 213"/>
                  <a:gd name="T23" fmla="*/ 53 h 296"/>
                  <a:gd name="T24" fmla="*/ 47 w 213"/>
                  <a:gd name="T25" fmla="*/ 82 h 296"/>
                  <a:gd name="T26" fmla="*/ 13 w 213"/>
                  <a:gd name="T27" fmla="*/ 149 h 296"/>
                  <a:gd name="T28" fmla="*/ 5 w 213"/>
                  <a:gd name="T29" fmla="*/ 214 h 296"/>
                  <a:gd name="T30" fmla="*/ 0 w 213"/>
                  <a:gd name="T31" fmla="*/ 256 h 296"/>
                  <a:gd name="T32" fmla="*/ 47 w 213"/>
                  <a:gd name="T33" fmla="*/ 264 h 296"/>
                  <a:gd name="T34" fmla="*/ 106 w 213"/>
                  <a:gd name="T35" fmla="*/ 295 h 29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3"/>
                  <a:gd name="T55" fmla="*/ 0 h 296"/>
                  <a:gd name="T56" fmla="*/ 213 w 213"/>
                  <a:gd name="T57" fmla="*/ 296 h 29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3" h="296">
                    <a:moveTo>
                      <a:pt x="106" y="295"/>
                    </a:moveTo>
                    <a:lnTo>
                      <a:pt x="101" y="253"/>
                    </a:lnTo>
                    <a:lnTo>
                      <a:pt x="98" y="222"/>
                    </a:lnTo>
                    <a:lnTo>
                      <a:pt x="109" y="188"/>
                    </a:lnTo>
                    <a:lnTo>
                      <a:pt x="127" y="162"/>
                    </a:lnTo>
                    <a:lnTo>
                      <a:pt x="150" y="136"/>
                    </a:lnTo>
                    <a:lnTo>
                      <a:pt x="177" y="117"/>
                    </a:lnTo>
                    <a:lnTo>
                      <a:pt x="212" y="104"/>
                    </a:lnTo>
                    <a:lnTo>
                      <a:pt x="174" y="66"/>
                    </a:lnTo>
                    <a:lnTo>
                      <a:pt x="155" y="0"/>
                    </a:lnTo>
                    <a:lnTo>
                      <a:pt x="109" y="26"/>
                    </a:lnTo>
                    <a:lnTo>
                      <a:pt x="67" y="53"/>
                    </a:lnTo>
                    <a:lnTo>
                      <a:pt x="47" y="82"/>
                    </a:lnTo>
                    <a:lnTo>
                      <a:pt x="13" y="149"/>
                    </a:lnTo>
                    <a:lnTo>
                      <a:pt x="5" y="214"/>
                    </a:lnTo>
                    <a:lnTo>
                      <a:pt x="0" y="256"/>
                    </a:lnTo>
                    <a:lnTo>
                      <a:pt x="47" y="264"/>
                    </a:lnTo>
                    <a:lnTo>
                      <a:pt x="106" y="295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59" name="Freeform 93"/>
              <p:cNvSpPr>
                <a:spLocks/>
              </p:cNvSpPr>
              <p:nvPr/>
            </p:nvSpPr>
            <p:spPr bwMode="auto">
              <a:xfrm>
                <a:off x="3484" y="3005"/>
                <a:ext cx="214" cy="295"/>
              </a:xfrm>
              <a:custGeom>
                <a:avLst/>
                <a:gdLst>
                  <a:gd name="T0" fmla="*/ 107 w 214"/>
                  <a:gd name="T1" fmla="*/ 0 h 295"/>
                  <a:gd name="T2" fmla="*/ 112 w 214"/>
                  <a:gd name="T3" fmla="*/ 42 h 295"/>
                  <a:gd name="T4" fmla="*/ 115 w 214"/>
                  <a:gd name="T5" fmla="*/ 73 h 295"/>
                  <a:gd name="T6" fmla="*/ 104 w 214"/>
                  <a:gd name="T7" fmla="*/ 107 h 295"/>
                  <a:gd name="T8" fmla="*/ 86 w 214"/>
                  <a:gd name="T9" fmla="*/ 133 h 295"/>
                  <a:gd name="T10" fmla="*/ 63 w 214"/>
                  <a:gd name="T11" fmla="*/ 159 h 295"/>
                  <a:gd name="T12" fmla="*/ 36 w 214"/>
                  <a:gd name="T13" fmla="*/ 177 h 295"/>
                  <a:gd name="T14" fmla="*/ 0 w 214"/>
                  <a:gd name="T15" fmla="*/ 190 h 295"/>
                  <a:gd name="T16" fmla="*/ 39 w 214"/>
                  <a:gd name="T17" fmla="*/ 229 h 295"/>
                  <a:gd name="T18" fmla="*/ 58 w 214"/>
                  <a:gd name="T19" fmla="*/ 294 h 295"/>
                  <a:gd name="T20" fmla="*/ 104 w 214"/>
                  <a:gd name="T21" fmla="*/ 268 h 295"/>
                  <a:gd name="T22" fmla="*/ 145 w 214"/>
                  <a:gd name="T23" fmla="*/ 242 h 295"/>
                  <a:gd name="T24" fmla="*/ 166 w 214"/>
                  <a:gd name="T25" fmla="*/ 214 h 295"/>
                  <a:gd name="T26" fmla="*/ 200 w 214"/>
                  <a:gd name="T27" fmla="*/ 146 h 295"/>
                  <a:gd name="T28" fmla="*/ 208 w 214"/>
                  <a:gd name="T29" fmla="*/ 81 h 295"/>
                  <a:gd name="T30" fmla="*/ 213 w 214"/>
                  <a:gd name="T31" fmla="*/ 39 h 295"/>
                  <a:gd name="T32" fmla="*/ 166 w 214"/>
                  <a:gd name="T33" fmla="*/ 31 h 295"/>
                  <a:gd name="T34" fmla="*/ 107 w 214"/>
                  <a:gd name="T35" fmla="*/ 0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0"/>
                    </a:moveTo>
                    <a:lnTo>
                      <a:pt x="112" y="42"/>
                    </a:lnTo>
                    <a:lnTo>
                      <a:pt x="115" y="73"/>
                    </a:lnTo>
                    <a:lnTo>
                      <a:pt x="104" y="107"/>
                    </a:lnTo>
                    <a:lnTo>
                      <a:pt x="86" y="133"/>
                    </a:lnTo>
                    <a:lnTo>
                      <a:pt x="63" y="159"/>
                    </a:lnTo>
                    <a:lnTo>
                      <a:pt x="36" y="177"/>
                    </a:lnTo>
                    <a:lnTo>
                      <a:pt x="0" y="190"/>
                    </a:lnTo>
                    <a:lnTo>
                      <a:pt x="39" y="229"/>
                    </a:lnTo>
                    <a:lnTo>
                      <a:pt x="58" y="294"/>
                    </a:lnTo>
                    <a:lnTo>
                      <a:pt x="104" y="268"/>
                    </a:lnTo>
                    <a:lnTo>
                      <a:pt x="145" y="242"/>
                    </a:lnTo>
                    <a:lnTo>
                      <a:pt x="166" y="214"/>
                    </a:lnTo>
                    <a:lnTo>
                      <a:pt x="200" y="146"/>
                    </a:lnTo>
                    <a:lnTo>
                      <a:pt x="208" y="81"/>
                    </a:lnTo>
                    <a:lnTo>
                      <a:pt x="213" y="39"/>
                    </a:lnTo>
                    <a:lnTo>
                      <a:pt x="166" y="31"/>
                    </a:lnTo>
                    <a:lnTo>
                      <a:pt x="107" y="0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60" name="Freeform 94"/>
              <p:cNvSpPr>
                <a:spLocks/>
              </p:cNvSpPr>
              <p:nvPr/>
            </p:nvSpPr>
            <p:spPr bwMode="auto">
              <a:xfrm>
                <a:off x="3460" y="2896"/>
                <a:ext cx="214" cy="295"/>
              </a:xfrm>
              <a:custGeom>
                <a:avLst/>
                <a:gdLst>
                  <a:gd name="T0" fmla="*/ 107 w 214"/>
                  <a:gd name="T1" fmla="*/ 294 h 295"/>
                  <a:gd name="T2" fmla="*/ 102 w 214"/>
                  <a:gd name="T3" fmla="*/ 253 h 295"/>
                  <a:gd name="T4" fmla="*/ 99 w 214"/>
                  <a:gd name="T5" fmla="*/ 221 h 295"/>
                  <a:gd name="T6" fmla="*/ 110 w 214"/>
                  <a:gd name="T7" fmla="*/ 188 h 295"/>
                  <a:gd name="T8" fmla="*/ 128 w 214"/>
                  <a:gd name="T9" fmla="*/ 162 h 295"/>
                  <a:gd name="T10" fmla="*/ 152 w 214"/>
                  <a:gd name="T11" fmla="*/ 136 h 295"/>
                  <a:gd name="T12" fmla="*/ 177 w 214"/>
                  <a:gd name="T13" fmla="*/ 117 h 295"/>
                  <a:gd name="T14" fmla="*/ 213 w 214"/>
                  <a:gd name="T15" fmla="*/ 104 h 295"/>
                  <a:gd name="T16" fmla="*/ 174 w 214"/>
                  <a:gd name="T17" fmla="*/ 66 h 295"/>
                  <a:gd name="T18" fmla="*/ 156 w 214"/>
                  <a:gd name="T19" fmla="*/ 0 h 295"/>
                  <a:gd name="T20" fmla="*/ 110 w 214"/>
                  <a:gd name="T21" fmla="*/ 26 h 295"/>
                  <a:gd name="T22" fmla="*/ 68 w 214"/>
                  <a:gd name="T23" fmla="*/ 52 h 295"/>
                  <a:gd name="T24" fmla="*/ 47 w 214"/>
                  <a:gd name="T25" fmla="*/ 81 h 295"/>
                  <a:gd name="T26" fmla="*/ 13 w 214"/>
                  <a:gd name="T27" fmla="*/ 148 h 295"/>
                  <a:gd name="T28" fmla="*/ 6 w 214"/>
                  <a:gd name="T29" fmla="*/ 214 h 295"/>
                  <a:gd name="T30" fmla="*/ 0 w 214"/>
                  <a:gd name="T31" fmla="*/ 255 h 295"/>
                  <a:gd name="T32" fmla="*/ 47 w 214"/>
                  <a:gd name="T33" fmla="*/ 263 h 295"/>
                  <a:gd name="T34" fmla="*/ 107 w 214"/>
                  <a:gd name="T35" fmla="*/ 294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294"/>
                    </a:moveTo>
                    <a:lnTo>
                      <a:pt x="102" y="253"/>
                    </a:lnTo>
                    <a:lnTo>
                      <a:pt x="99" y="221"/>
                    </a:lnTo>
                    <a:lnTo>
                      <a:pt x="110" y="188"/>
                    </a:lnTo>
                    <a:lnTo>
                      <a:pt x="128" y="162"/>
                    </a:lnTo>
                    <a:lnTo>
                      <a:pt x="152" y="136"/>
                    </a:lnTo>
                    <a:lnTo>
                      <a:pt x="177" y="117"/>
                    </a:lnTo>
                    <a:lnTo>
                      <a:pt x="213" y="104"/>
                    </a:lnTo>
                    <a:lnTo>
                      <a:pt x="174" y="66"/>
                    </a:lnTo>
                    <a:lnTo>
                      <a:pt x="156" y="0"/>
                    </a:lnTo>
                    <a:lnTo>
                      <a:pt x="110" y="26"/>
                    </a:lnTo>
                    <a:lnTo>
                      <a:pt x="68" y="52"/>
                    </a:lnTo>
                    <a:lnTo>
                      <a:pt x="47" y="81"/>
                    </a:lnTo>
                    <a:lnTo>
                      <a:pt x="13" y="148"/>
                    </a:lnTo>
                    <a:lnTo>
                      <a:pt x="6" y="214"/>
                    </a:lnTo>
                    <a:lnTo>
                      <a:pt x="0" y="255"/>
                    </a:lnTo>
                    <a:lnTo>
                      <a:pt x="47" y="263"/>
                    </a:lnTo>
                    <a:lnTo>
                      <a:pt x="107" y="294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61" name="Freeform 95"/>
              <p:cNvSpPr>
                <a:spLocks/>
              </p:cNvSpPr>
              <p:nvPr/>
            </p:nvSpPr>
            <p:spPr bwMode="auto">
              <a:xfrm>
                <a:off x="3442" y="3115"/>
                <a:ext cx="214" cy="295"/>
              </a:xfrm>
              <a:custGeom>
                <a:avLst/>
                <a:gdLst>
                  <a:gd name="T0" fmla="*/ 107 w 214"/>
                  <a:gd name="T1" fmla="*/ 0 h 295"/>
                  <a:gd name="T2" fmla="*/ 112 w 214"/>
                  <a:gd name="T3" fmla="*/ 41 h 295"/>
                  <a:gd name="T4" fmla="*/ 114 w 214"/>
                  <a:gd name="T5" fmla="*/ 72 h 295"/>
                  <a:gd name="T6" fmla="*/ 104 w 214"/>
                  <a:gd name="T7" fmla="*/ 106 h 295"/>
                  <a:gd name="T8" fmla="*/ 86 w 214"/>
                  <a:gd name="T9" fmla="*/ 133 h 295"/>
                  <a:gd name="T10" fmla="*/ 62 w 214"/>
                  <a:gd name="T11" fmla="*/ 159 h 295"/>
                  <a:gd name="T12" fmla="*/ 36 w 214"/>
                  <a:gd name="T13" fmla="*/ 176 h 295"/>
                  <a:gd name="T14" fmla="*/ 0 w 214"/>
                  <a:gd name="T15" fmla="*/ 190 h 295"/>
                  <a:gd name="T16" fmla="*/ 39 w 214"/>
                  <a:gd name="T17" fmla="*/ 228 h 295"/>
                  <a:gd name="T18" fmla="*/ 57 w 214"/>
                  <a:gd name="T19" fmla="*/ 294 h 295"/>
                  <a:gd name="T20" fmla="*/ 104 w 214"/>
                  <a:gd name="T21" fmla="*/ 268 h 295"/>
                  <a:gd name="T22" fmla="*/ 145 w 214"/>
                  <a:gd name="T23" fmla="*/ 242 h 295"/>
                  <a:gd name="T24" fmla="*/ 167 w 214"/>
                  <a:gd name="T25" fmla="*/ 213 h 295"/>
                  <a:gd name="T26" fmla="*/ 200 w 214"/>
                  <a:gd name="T27" fmla="*/ 146 h 295"/>
                  <a:gd name="T28" fmla="*/ 208 w 214"/>
                  <a:gd name="T29" fmla="*/ 80 h 295"/>
                  <a:gd name="T30" fmla="*/ 213 w 214"/>
                  <a:gd name="T31" fmla="*/ 39 h 295"/>
                  <a:gd name="T32" fmla="*/ 167 w 214"/>
                  <a:gd name="T33" fmla="*/ 31 h 295"/>
                  <a:gd name="T34" fmla="*/ 107 w 214"/>
                  <a:gd name="T35" fmla="*/ 0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0"/>
                    </a:moveTo>
                    <a:lnTo>
                      <a:pt x="112" y="41"/>
                    </a:lnTo>
                    <a:lnTo>
                      <a:pt x="114" y="72"/>
                    </a:lnTo>
                    <a:lnTo>
                      <a:pt x="104" y="106"/>
                    </a:lnTo>
                    <a:lnTo>
                      <a:pt x="86" y="133"/>
                    </a:lnTo>
                    <a:lnTo>
                      <a:pt x="62" y="159"/>
                    </a:lnTo>
                    <a:lnTo>
                      <a:pt x="36" y="176"/>
                    </a:lnTo>
                    <a:lnTo>
                      <a:pt x="0" y="190"/>
                    </a:lnTo>
                    <a:lnTo>
                      <a:pt x="39" y="228"/>
                    </a:lnTo>
                    <a:lnTo>
                      <a:pt x="57" y="294"/>
                    </a:lnTo>
                    <a:lnTo>
                      <a:pt x="104" y="268"/>
                    </a:lnTo>
                    <a:lnTo>
                      <a:pt x="145" y="242"/>
                    </a:lnTo>
                    <a:lnTo>
                      <a:pt x="167" y="213"/>
                    </a:lnTo>
                    <a:lnTo>
                      <a:pt x="200" y="146"/>
                    </a:lnTo>
                    <a:lnTo>
                      <a:pt x="208" y="80"/>
                    </a:lnTo>
                    <a:lnTo>
                      <a:pt x="213" y="39"/>
                    </a:lnTo>
                    <a:lnTo>
                      <a:pt x="167" y="31"/>
                    </a:lnTo>
                    <a:lnTo>
                      <a:pt x="107" y="0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62" name="Freeform 96"/>
              <p:cNvSpPr>
                <a:spLocks/>
              </p:cNvSpPr>
              <p:nvPr/>
            </p:nvSpPr>
            <p:spPr bwMode="auto">
              <a:xfrm>
                <a:off x="3414" y="3029"/>
                <a:ext cx="214" cy="295"/>
              </a:xfrm>
              <a:custGeom>
                <a:avLst/>
                <a:gdLst>
                  <a:gd name="T0" fmla="*/ 106 w 214"/>
                  <a:gd name="T1" fmla="*/ 0 h 295"/>
                  <a:gd name="T2" fmla="*/ 111 w 214"/>
                  <a:gd name="T3" fmla="*/ 42 h 295"/>
                  <a:gd name="T4" fmla="*/ 114 w 214"/>
                  <a:gd name="T5" fmla="*/ 73 h 295"/>
                  <a:gd name="T6" fmla="*/ 104 w 214"/>
                  <a:gd name="T7" fmla="*/ 107 h 295"/>
                  <a:gd name="T8" fmla="*/ 85 w 214"/>
                  <a:gd name="T9" fmla="*/ 133 h 295"/>
                  <a:gd name="T10" fmla="*/ 62 w 214"/>
                  <a:gd name="T11" fmla="*/ 159 h 295"/>
                  <a:gd name="T12" fmla="*/ 36 w 214"/>
                  <a:gd name="T13" fmla="*/ 177 h 295"/>
                  <a:gd name="T14" fmla="*/ 0 w 214"/>
                  <a:gd name="T15" fmla="*/ 190 h 295"/>
                  <a:gd name="T16" fmla="*/ 39 w 214"/>
                  <a:gd name="T17" fmla="*/ 230 h 295"/>
                  <a:gd name="T18" fmla="*/ 57 w 214"/>
                  <a:gd name="T19" fmla="*/ 294 h 295"/>
                  <a:gd name="T20" fmla="*/ 104 w 214"/>
                  <a:gd name="T21" fmla="*/ 268 h 295"/>
                  <a:gd name="T22" fmla="*/ 146 w 214"/>
                  <a:gd name="T23" fmla="*/ 243 h 295"/>
                  <a:gd name="T24" fmla="*/ 167 w 214"/>
                  <a:gd name="T25" fmla="*/ 214 h 295"/>
                  <a:gd name="T26" fmla="*/ 200 w 214"/>
                  <a:gd name="T27" fmla="*/ 146 h 295"/>
                  <a:gd name="T28" fmla="*/ 208 w 214"/>
                  <a:gd name="T29" fmla="*/ 81 h 295"/>
                  <a:gd name="T30" fmla="*/ 213 w 214"/>
                  <a:gd name="T31" fmla="*/ 39 h 295"/>
                  <a:gd name="T32" fmla="*/ 167 w 214"/>
                  <a:gd name="T33" fmla="*/ 31 h 295"/>
                  <a:gd name="T34" fmla="*/ 106 w 214"/>
                  <a:gd name="T35" fmla="*/ 0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6" y="0"/>
                    </a:moveTo>
                    <a:lnTo>
                      <a:pt x="111" y="42"/>
                    </a:lnTo>
                    <a:lnTo>
                      <a:pt x="114" y="73"/>
                    </a:lnTo>
                    <a:lnTo>
                      <a:pt x="104" y="107"/>
                    </a:lnTo>
                    <a:lnTo>
                      <a:pt x="85" y="133"/>
                    </a:lnTo>
                    <a:lnTo>
                      <a:pt x="62" y="159"/>
                    </a:lnTo>
                    <a:lnTo>
                      <a:pt x="36" y="177"/>
                    </a:lnTo>
                    <a:lnTo>
                      <a:pt x="0" y="190"/>
                    </a:lnTo>
                    <a:lnTo>
                      <a:pt x="39" y="230"/>
                    </a:lnTo>
                    <a:lnTo>
                      <a:pt x="57" y="294"/>
                    </a:lnTo>
                    <a:lnTo>
                      <a:pt x="104" y="268"/>
                    </a:lnTo>
                    <a:lnTo>
                      <a:pt x="146" y="243"/>
                    </a:lnTo>
                    <a:lnTo>
                      <a:pt x="167" y="214"/>
                    </a:lnTo>
                    <a:lnTo>
                      <a:pt x="200" y="146"/>
                    </a:lnTo>
                    <a:lnTo>
                      <a:pt x="208" y="81"/>
                    </a:lnTo>
                    <a:lnTo>
                      <a:pt x="213" y="39"/>
                    </a:lnTo>
                    <a:lnTo>
                      <a:pt x="167" y="31"/>
                    </a:lnTo>
                    <a:lnTo>
                      <a:pt x="106" y="0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63" name="Freeform 97"/>
              <p:cNvSpPr>
                <a:spLocks/>
              </p:cNvSpPr>
              <p:nvPr/>
            </p:nvSpPr>
            <p:spPr bwMode="auto">
              <a:xfrm>
                <a:off x="3387" y="3048"/>
                <a:ext cx="294" cy="215"/>
              </a:xfrm>
              <a:custGeom>
                <a:avLst/>
                <a:gdLst>
                  <a:gd name="T0" fmla="*/ 293 w 294"/>
                  <a:gd name="T1" fmla="*/ 107 h 215"/>
                  <a:gd name="T2" fmla="*/ 252 w 294"/>
                  <a:gd name="T3" fmla="*/ 112 h 215"/>
                  <a:gd name="T4" fmla="*/ 221 w 294"/>
                  <a:gd name="T5" fmla="*/ 115 h 215"/>
                  <a:gd name="T6" fmla="*/ 187 w 294"/>
                  <a:gd name="T7" fmla="*/ 104 h 215"/>
                  <a:gd name="T8" fmla="*/ 161 w 294"/>
                  <a:gd name="T9" fmla="*/ 86 h 215"/>
                  <a:gd name="T10" fmla="*/ 134 w 294"/>
                  <a:gd name="T11" fmla="*/ 63 h 215"/>
                  <a:gd name="T12" fmla="*/ 116 w 294"/>
                  <a:gd name="T13" fmla="*/ 37 h 215"/>
                  <a:gd name="T14" fmla="*/ 103 w 294"/>
                  <a:gd name="T15" fmla="*/ 0 h 215"/>
                  <a:gd name="T16" fmla="*/ 65 w 294"/>
                  <a:gd name="T17" fmla="*/ 39 h 215"/>
                  <a:gd name="T18" fmla="*/ 0 w 294"/>
                  <a:gd name="T19" fmla="*/ 57 h 215"/>
                  <a:gd name="T20" fmla="*/ 26 w 294"/>
                  <a:gd name="T21" fmla="*/ 104 h 215"/>
                  <a:gd name="T22" fmla="*/ 52 w 294"/>
                  <a:gd name="T23" fmla="*/ 146 h 215"/>
                  <a:gd name="T24" fmla="*/ 80 w 294"/>
                  <a:gd name="T25" fmla="*/ 167 h 215"/>
                  <a:gd name="T26" fmla="*/ 148 w 294"/>
                  <a:gd name="T27" fmla="*/ 201 h 215"/>
                  <a:gd name="T28" fmla="*/ 213 w 294"/>
                  <a:gd name="T29" fmla="*/ 209 h 215"/>
                  <a:gd name="T30" fmla="*/ 255 w 294"/>
                  <a:gd name="T31" fmla="*/ 214 h 215"/>
                  <a:gd name="T32" fmla="*/ 262 w 294"/>
                  <a:gd name="T33" fmla="*/ 167 h 215"/>
                  <a:gd name="T34" fmla="*/ 293 w 294"/>
                  <a:gd name="T35" fmla="*/ 107 h 21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94"/>
                  <a:gd name="T55" fmla="*/ 0 h 215"/>
                  <a:gd name="T56" fmla="*/ 294 w 294"/>
                  <a:gd name="T57" fmla="*/ 215 h 21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94" h="215">
                    <a:moveTo>
                      <a:pt x="293" y="107"/>
                    </a:moveTo>
                    <a:lnTo>
                      <a:pt x="252" y="112"/>
                    </a:lnTo>
                    <a:lnTo>
                      <a:pt x="221" y="115"/>
                    </a:lnTo>
                    <a:lnTo>
                      <a:pt x="187" y="104"/>
                    </a:lnTo>
                    <a:lnTo>
                      <a:pt x="161" y="86"/>
                    </a:lnTo>
                    <a:lnTo>
                      <a:pt x="134" y="63"/>
                    </a:lnTo>
                    <a:lnTo>
                      <a:pt x="116" y="37"/>
                    </a:lnTo>
                    <a:lnTo>
                      <a:pt x="103" y="0"/>
                    </a:lnTo>
                    <a:lnTo>
                      <a:pt x="65" y="39"/>
                    </a:lnTo>
                    <a:lnTo>
                      <a:pt x="0" y="57"/>
                    </a:lnTo>
                    <a:lnTo>
                      <a:pt x="26" y="104"/>
                    </a:lnTo>
                    <a:lnTo>
                      <a:pt x="52" y="146"/>
                    </a:lnTo>
                    <a:lnTo>
                      <a:pt x="80" y="167"/>
                    </a:lnTo>
                    <a:lnTo>
                      <a:pt x="148" y="201"/>
                    </a:lnTo>
                    <a:lnTo>
                      <a:pt x="213" y="209"/>
                    </a:lnTo>
                    <a:lnTo>
                      <a:pt x="255" y="214"/>
                    </a:lnTo>
                    <a:lnTo>
                      <a:pt x="262" y="167"/>
                    </a:lnTo>
                    <a:lnTo>
                      <a:pt x="293" y="107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64" name="Freeform 98"/>
              <p:cNvSpPr>
                <a:spLocks/>
              </p:cNvSpPr>
              <p:nvPr/>
            </p:nvSpPr>
            <p:spPr bwMode="auto">
              <a:xfrm>
                <a:off x="3510" y="3091"/>
                <a:ext cx="214" cy="296"/>
              </a:xfrm>
              <a:custGeom>
                <a:avLst/>
                <a:gdLst>
                  <a:gd name="T0" fmla="*/ 106 w 214"/>
                  <a:gd name="T1" fmla="*/ 295 h 296"/>
                  <a:gd name="T2" fmla="*/ 102 w 214"/>
                  <a:gd name="T3" fmla="*/ 253 h 296"/>
                  <a:gd name="T4" fmla="*/ 99 w 214"/>
                  <a:gd name="T5" fmla="*/ 221 h 296"/>
                  <a:gd name="T6" fmla="*/ 109 w 214"/>
                  <a:gd name="T7" fmla="*/ 188 h 296"/>
                  <a:gd name="T8" fmla="*/ 127 w 214"/>
                  <a:gd name="T9" fmla="*/ 162 h 296"/>
                  <a:gd name="T10" fmla="*/ 151 w 214"/>
                  <a:gd name="T11" fmla="*/ 135 h 296"/>
                  <a:gd name="T12" fmla="*/ 177 w 214"/>
                  <a:gd name="T13" fmla="*/ 117 h 296"/>
                  <a:gd name="T14" fmla="*/ 213 w 214"/>
                  <a:gd name="T15" fmla="*/ 104 h 296"/>
                  <a:gd name="T16" fmla="*/ 174 w 214"/>
                  <a:gd name="T17" fmla="*/ 65 h 296"/>
                  <a:gd name="T18" fmla="*/ 156 w 214"/>
                  <a:gd name="T19" fmla="*/ 0 h 296"/>
                  <a:gd name="T20" fmla="*/ 109 w 214"/>
                  <a:gd name="T21" fmla="*/ 26 h 296"/>
                  <a:gd name="T22" fmla="*/ 68 w 214"/>
                  <a:gd name="T23" fmla="*/ 52 h 296"/>
                  <a:gd name="T24" fmla="*/ 47 w 214"/>
                  <a:gd name="T25" fmla="*/ 81 h 296"/>
                  <a:gd name="T26" fmla="*/ 13 w 214"/>
                  <a:gd name="T27" fmla="*/ 149 h 296"/>
                  <a:gd name="T28" fmla="*/ 5 w 214"/>
                  <a:gd name="T29" fmla="*/ 214 h 296"/>
                  <a:gd name="T30" fmla="*/ 0 w 214"/>
                  <a:gd name="T31" fmla="*/ 255 h 296"/>
                  <a:gd name="T32" fmla="*/ 47 w 214"/>
                  <a:gd name="T33" fmla="*/ 264 h 296"/>
                  <a:gd name="T34" fmla="*/ 106 w 214"/>
                  <a:gd name="T35" fmla="*/ 295 h 29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6"/>
                  <a:gd name="T56" fmla="*/ 214 w 214"/>
                  <a:gd name="T57" fmla="*/ 296 h 29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6">
                    <a:moveTo>
                      <a:pt x="106" y="295"/>
                    </a:moveTo>
                    <a:lnTo>
                      <a:pt x="102" y="253"/>
                    </a:lnTo>
                    <a:lnTo>
                      <a:pt x="99" y="221"/>
                    </a:lnTo>
                    <a:lnTo>
                      <a:pt x="109" y="188"/>
                    </a:lnTo>
                    <a:lnTo>
                      <a:pt x="127" y="162"/>
                    </a:lnTo>
                    <a:lnTo>
                      <a:pt x="151" y="135"/>
                    </a:lnTo>
                    <a:lnTo>
                      <a:pt x="177" y="117"/>
                    </a:lnTo>
                    <a:lnTo>
                      <a:pt x="213" y="104"/>
                    </a:lnTo>
                    <a:lnTo>
                      <a:pt x="174" y="65"/>
                    </a:lnTo>
                    <a:lnTo>
                      <a:pt x="156" y="0"/>
                    </a:lnTo>
                    <a:lnTo>
                      <a:pt x="109" y="26"/>
                    </a:lnTo>
                    <a:lnTo>
                      <a:pt x="68" y="52"/>
                    </a:lnTo>
                    <a:lnTo>
                      <a:pt x="47" y="81"/>
                    </a:lnTo>
                    <a:lnTo>
                      <a:pt x="13" y="149"/>
                    </a:lnTo>
                    <a:lnTo>
                      <a:pt x="5" y="214"/>
                    </a:lnTo>
                    <a:lnTo>
                      <a:pt x="0" y="255"/>
                    </a:lnTo>
                    <a:lnTo>
                      <a:pt x="47" y="264"/>
                    </a:lnTo>
                    <a:lnTo>
                      <a:pt x="106" y="295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65" name="Freeform 99"/>
              <p:cNvSpPr>
                <a:spLocks/>
              </p:cNvSpPr>
              <p:nvPr/>
            </p:nvSpPr>
            <p:spPr bwMode="auto">
              <a:xfrm>
                <a:off x="3510" y="3180"/>
                <a:ext cx="214" cy="295"/>
              </a:xfrm>
              <a:custGeom>
                <a:avLst/>
                <a:gdLst>
                  <a:gd name="T0" fmla="*/ 106 w 214"/>
                  <a:gd name="T1" fmla="*/ 294 h 295"/>
                  <a:gd name="T2" fmla="*/ 102 w 214"/>
                  <a:gd name="T3" fmla="*/ 253 h 295"/>
                  <a:gd name="T4" fmla="*/ 99 w 214"/>
                  <a:gd name="T5" fmla="*/ 222 h 295"/>
                  <a:gd name="T6" fmla="*/ 109 w 214"/>
                  <a:gd name="T7" fmla="*/ 188 h 295"/>
                  <a:gd name="T8" fmla="*/ 127 w 214"/>
                  <a:gd name="T9" fmla="*/ 161 h 295"/>
                  <a:gd name="T10" fmla="*/ 151 w 214"/>
                  <a:gd name="T11" fmla="*/ 135 h 295"/>
                  <a:gd name="T12" fmla="*/ 177 w 214"/>
                  <a:gd name="T13" fmla="*/ 117 h 295"/>
                  <a:gd name="T14" fmla="*/ 213 w 214"/>
                  <a:gd name="T15" fmla="*/ 104 h 295"/>
                  <a:gd name="T16" fmla="*/ 174 w 214"/>
                  <a:gd name="T17" fmla="*/ 65 h 295"/>
                  <a:gd name="T18" fmla="*/ 156 w 214"/>
                  <a:gd name="T19" fmla="*/ 0 h 295"/>
                  <a:gd name="T20" fmla="*/ 109 w 214"/>
                  <a:gd name="T21" fmla="*/ 26 h 295"/>
                  <a:gd name="T22" fmla="*/ 68 w 214"/>
                  <a:gd name="T23" fmla="*/ 52 h 295"/>
                  <a:gd name="T24" fmla="*/ 47 w 214"/>
                  <a:gd name="T25" fmla="*/ 81 h 295"/>
                  <a:gd name="T26" fmla="*/ 13 w 214"/>
                  <a:gd name="T27" fmla="*/ 148 h 295"/>
                  <a:gd name="T28" fmla="*/ 5 w 214"/>
                  <a:gd name="T29" fmla="*/ 214 h 295"/>
                  <a:gd name="T30" fmla="*/ 0 w 214"/>
                  <a:gd name="T31" fmla="*/ 255 h 295"/>
                  <a:gd name="T32" fmla="*/ 47 w 214"/>
                  <a:gd name="T33" fmla="*/ 263 h 295"/>
                  <a:gd name="T34" fmla="*/ 106 w 214"/>
                  <a:gd name="T35" fmla="*/ 294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6" y="294"/>
                    </a:moveTo>
                    <a:lnTo>
                      <a:pt x="102" y="253"/>
                    </a:lnTo>
                    <a:lnTo>
                      <a:pt x="99" y="222"/>
                    </a:lnTo>
                    <a:lnTo>
                      <a:pt x="109" y="188"/>
                    </a:lnTo>
                    <a:lnTo>
                      <a:pt x="127" y="161"/>
                    </a:lnTo>
                    <a:lnTo>
                      <a:pt x="151" y="135"/>
                    </a:lnTo>
                    <a:lnTo>
                      <a:pt x="177" y="117"/>
                    </a:lnTo>
                    <a:lnTo>
                      <a:pt x="213" y="104"/>
                    </a:lnTo>
                    <a:lnTo>
                      <a:pt x="174" y="65"/>
                    </a:lnTo>
                    <a:lnTo>
                      <a:pt x="156" y="0"/>
                    </a:lnTo>
                    <a:lnTo>
                      <a:pt x="109" y="26"/>
                    </a:lnTo>
                    <a:lnTo>
                      <a:pt x="68" y="52"/>
                    </a:lnTo>
                    <a:lnTo>
                      <a:pt x="47" y="81"/>
                    </a:lnTo>
                    <a:lnTo>
                      <a:pt x="13" y="148"/>
                    </a:lnTo>
                    <a:lnTo>
                      <a:pt x="5" y="214"/>
                    </a:lnTo>
                    <a:lnTo>
                      <a:pt x="0" y="255"/>
                    </a:lnTo>
                    <a:lnTo>
                      <a:pt x="47" y="263"/>
                    </a:lnTo>
                    <a:lnTo>
                      <a:pt x="106" y="294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5" name="Group 100"/>
          <p:cNvGrpSpPr>
            <a:grpSpLocks/>
          </p:cNvGrpSpPr>
          <p:nvPr/>
        </p:nvGrpSpPr>
        <p:grpSpPr bwMode="auto">
          <a:xfrm>
            <a:off x="1852613" y="4051300"/>
            <a:ext cx="668337" cy="955675"/>
            <a:chOff x="1167" y="2552"/>
            <a:chExt cx="421" cy="602"/>
          </a:xfrm>
        </p:grpSpPr>
        <p:grpSp>
          <p:nvGrpSpPr>
            <p:cNvPr id="26" name="Group 101"/>
            <p:cNvGrpSpPr>
              <a:grpSpLocks/>
            </p:cNvGrpSpPr>
            <p:nvPr/>
          </p:nvGrpSpPr>
          <p:grpSpPr bwMode="auto">
            <a:xfrm>
              <a:off x="1167" y="2575"/>
              <a:ext cx="337" cy="579"/>
              <a:chOff x="1167" y="2575"/>
              <a:chExt cx="337" cy="579"/>
            </a:xfrm>
          </p:grpSpPr>
          <p:sp>
            <p:nvSpPr>
              <p:cNvPr id="27748" name="Freeform 102"/>
              <p:cNvSpPr>
                <a:spLocks/>
              </p:cNvSpPr>
              <p:nvPr/>
            </p:nvSpPr>
            <p:spPr bwMode="auto">
              <a:xfrm>
                <a:off x="1276" y="2596"/>
                <a:ext cx="214" cy="296"/>
              </a:xfrm>
              <a:custGeom>
                <a:avLst/>
                <a:gdLst>
                  <a:gd name="T0" fmla="*/ 107 w 214"/>
                  <a:gd name="T1" fmla="*/ 295 h 296"/>
                  <a:gd name="T2" fmla="*/ 111 w 214"/>
                  <a:gd name="T3" fmla="*/ 253 h 296"/>
                  <a:gd name="T4" fmla="*/ 114 w 214"/>
                  <a:gd name="T5" fmla="*/ 222 h 296"/>
                  <a:gd name="T6" fmla="*/ 104 w 214"/>
                  <a:gd name="T7" fmla="*/ 188 h 296"/>
                  <a:gd name="T8" fmla="*/ 86 w 214"/>
                  <a:gd name="T9" fmla="*/ 162 h 296"/>
                  <a:gd name="T10" fmla="*/ 62 w 214"/>
                  <a:gd name="T11" fmla="*/ 136 h 296"/>
                  <a:gd name="T12" fmla="*/ 37 w 214"/>
                  <a:gd name="T13" fmla="*/ 118 h 296"/>
                  <a:gd name="T14" fmla="*/ 0 w 214"/>
                  <a:gd name="T15" fmla="*/ 104 h 296"/>
                  <a:gd name="T16" fmla="*/ 39 w 214"/>
                  <a:gd name="T17" fmla="*/ 65 h 296"/>
                  <a:gd name="T18" fmla="*/ 57 w 214"/>
                  <a:gd name="T19" fmla="*/ 0 h 296"/>
                  <a:gd name="T20" fmla="*/ 104 w 214"/>
                  <a:gd name="T21" fmla="*/ 26 h 296"/>
                  <a:gd name="T22" fmla="*/ 145 w 214"/>
                  <a:gd name="T23" fmla="*/ 53 h 296"/>
                  <a:gd name="T24" fmla="*/ 167 w 214"/>
                  <a:gd name="T25" fmla="*/ 81 h 296"/>
                  <a:gd name="T26" fmla="*/ 200 w 214"/>
                  <a:gd name="T27" fmla="*/ 149 h 296"/>
                  <a:gd name="T28" fmla="*/ 208 w 214"/>
                  <a:gd name="T29" fmla="*/ 214 h 296"/>
                  <a:gd name="T30" fmla="*/ 213 w 214"/>
                  <a:gd name="T31" fmla="*/ 256 h 296"/>
                  <a:gd name="T32" fmla="*/ 167 w 214"/>
                  <a:gd name="T33" fmla="*/ 264 h 296"/>
                  <a:gd name="T34" fmla="*/ 107 w 214"/>
                  <a:gd name="T35" fmla="*/ 295 h 29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6"/>
                  <a:gd name="T56" fmla="*/ 214 w 214"/>
                  <a:gd name="T57" fmla="*/ 296 h 29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6">
                    <a:moveTo>
                      <a:pt x="107" y="295"/>
                    </a:moveTo>
                    <a:lnTo>
                      <a:pt x="111" y="253"/>
                    </a:lnTo>
                    <a:lnTo>
                      <a:pt x="114" y="222"/>
                    </a:lnTo>
                    <a:lnTo>
                      <a:pt x="104" y="188"/>
                    </a:lnTo>
                    <a:lnTo>
                      <a:pt x="86" y="162"/>
                    </a:lnTo>
                    <a:lnTo>
                      <a:pt x="62" y="136"/>
                    </a:lnTo>
                    <a:lnTo>
                      <a:pt x="37" y="118"/>
                    </a:lnTo>
                    <a:lnTo>
                      <a:pt x="0" y="104"/>
                    </a:lnTo>
                    <a:lnTo>
                      <a:pt x="39" y="65"/>
                    </a:lnTo>
                    <a:lnTo>
                      <a:pt x="57" y="0"/>
                    </a:lnTo>
                    <a:lnTo>
                      <a:pt x="104" y="26"/>
                    </a:lnTo>
                    <a:lnTo>
                      <a:pt x="145" y="53"/>
                    </a:lnTo>
                    <a:lnTo>
                      <a:pt x="167" y="81"/>
                    </a:lnTo>
                    <a:lnTo>
                      <a:pt x="200" y="149"/>
                    </a:lnTo>
                    <a:lnTo>
                      <a:pt x="208" y="214"/>
                    </a:lnTo>
                    <a:lnTo>
                      <a:pt x="213" y="256"/>
                    </a:lnTo>
                    <a:lnTo>
                      <a:pt x="167" y="264"/>
                    </a:lnTo>
                    <a:lnTo>
                      <a:pt x="107" y="295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49" name="Freeform 103"/>
              <p:cNvSpPr>
                <a:spLocks/>
              </p:cNvSpPr>
              <p:nvPr/>
            </p:nvSpPr>
            <p:spPr bwMode="auto">
              <a:xfrm>
                <a:off x="1193" y="2685"/>
                <a:ext cx="214" cy="295"/>
              </a:xfrm>
              <a:custGeom>
                <a:avLst/>
                <a:gdLst>
                  <a:gd name="T0" fmla="*/ 107 w 214"/>
                  <a:gd name="T1" fmla="*/ 0 h 295"/>
                  <a:gd name="T2" fmla="*/ 101 w 214"/>
                  <a:gd name="T3" fmla="*/ 42 h 295"/>
                  <a:gd name="T4" fmla="*/ 99 w 214"/>
                  <a:gd name="T5" fmla="*/ 73 h 295"/>
                  <a:gd name="T6" fmla="*/ 109 w 214"/>
                  <a:gd name="T7" fmla="*/ 107 h 295"/>
                  <a:gd name="T8" fmla="*/ 127 w 214"/>
                  <a:gd name="T9" fmla="*/ 133 h 295"/>
                  <a:gd name="T10" fmla="*/ 150 w 214"/>
                  <a:gd name="T11" fmla="*/ 159 h 295"/>
                  <a:gd name="T12" fmla="*/ 176 w 214"/>
                  <a:gd name="T13" fmla="*/ 177 h 295"/>
                  <a:gd name="T14" fmla="*/ 213 w 214"/>
                  <a:gd name="T15" fmla="*/ 190 h 295"/>
                  <a:gd name="T16" fmla="*/ 174 w 214"/>
                  <a:gd name="T17" fmla="*/ 230 h 295"/>
                  <a:gd name="T18" fmla="*/ 156 w 214"/>
                  <a:gd name="T19" fmla="*/ 294 h 295"/>
                  <a:gd name="T20" fmla="*/ 109 w 214"/>
                  <a:gd name="T21" fmla="*/ 268 h 295"/>
                  <a:gd name="T22" fmla="*/ 67 w 214"/>
                  <a:gd name="T23" fmla="*/ 243 h 295"/>
                  <a:gd name="T24" fmla="*/ 47 w 214"/>
                  <a:gd name="T25" fmla="*/ 214 h 295"/>
                  <a:gd name="T26" fmla="*/ 13 w 214"/>
                  <a:gd name="T27" fmla="*/ 146 h 295"/>
                  <a:gd name="T28" fmla="*/ 5 w 214"/>
                  <a:gd name="T29" fmla="*/ 81 h 295"/>
                  <a:gd name="T30" fmla="*/ 0 w 214"/>
                  <a:gd name="T31" fmla="*/ 39 h 295"/>
                  <a:gd name="T32" fmla="*/ 47 w 214"/>
                  <a:gd name="T33" fmla="*/ 31 h 295"/>
                  <a:gd name="T34" fmla="*/ 107 w 214"/>
                  <a:gd name="T35" fmla="*/ 0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0"/>
                    </a:moveTo>
                    <a:lnTo>
                      <a:pt x="101" y="42"/>
                    </a:lnTo>
                    <a:lnTo>
                      <a:pt x="99" y="73"/>
                    </a:lnTo>
                    <a:lnTo>
                      <a:pt x="109" y="107"/>
                    </a:lnTo>
                    <a:lnTo>
                      <a:pt x="127" y="133"/>
                    </a:lnTo>
                    <a:lnTo>
                      <a:pt x="150" y="159"/>
                    </a:lnTo>
                    <a:lnTo>
                      <a:pt x="176" y="177"/>
                    </a:lnTo>
                    <a:lnTo>
                      <a:pt x="213" y="190"/>
                    </a:lnTo>
                    <a:lnTo>
                      <a:pt x="174" y="230"/>
                    </a:lnTo>
                    <a:lnTo>
                      <a:pt x="156" y="294"/>
                    </a:lnTo>
                    <a:lnTo>
                      <a:pt x="109" y="268"/>
                    </a:lnTo>
                    <a:lnTo>
                      <a:pt x="67" y="243"/>
                    </a:lnTo>
                    <a:lnTo>
                      <a:pt x="47" y="214"/>
                    </a:lnTo>
                    <a:lnTo>
                      <a:pt x="13" y="146"/>
                    </a:lnTo>
                    <a:lnTo>
                      <a:pt x="5" y="81"/>
                    </a:lnTo>
                    <a:lnTo>
                      <a:pt x="0" y="39"/>
                    </a:lnTo>
                    <a:lnTo>
                      <a:pt x="47" y="31"/>
                    </a:lnTo>
                    <a:lnTo>
                      <a:pt x="107" y="0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50" name="Freeform 104"/>
              <p:cNvSpPr>
                <a:spLocks/>
              </p:cNvSpPr>
              <p:nvPr/>
            </p:nvSpPr>
            <p:spPr bwMode="auto">
              <a:xfrm>
                <a:off x="1216" y="2575"/>
                <a:ext cx="214" cy="296"/>
              </a:xfrm>
              <a:custGeom>
                <a:avLst/>
                <a:gdLst>
                  <a:gd name="T0" fmla="*/ 106 w 214"/>
                  <a:gd name="T1" fmla="*/ 295 h 296"/>
                  <a:gd name="T2" fmla="*/ 111 w 214"/>
                  <a:gd name="T3" fmla="*/ 253 h 296"/>
                  <a:gd name="T4" fmla="*/ 114 w 214"/>
                  <a:gd name="T5" fmla="*/ 222 h 296"/>
                  <a:gd name="T6" fmla="*/ 104 w 214"/>
                  <a:gd name="T7" fmla="*/ 188 h 296"/>
                  <a:gd name="T8" fmla="*/ 86 w 214"/>
                  <a:gd name="T9" fmla="*/ 162 h 296"/>
                  <a:gd name="T10" fmla="*/ 62 w 214"/>
                  <a:gd name="T11" fmla="*/ 136 h 296"/>
                  <a:gd name="T12" fmla="*/ 36 w 214"/>
                  <a:gd name="T13" fmla="*/ 117 h 296"/>
                  <a:gd name="T14" fmla="*/ 0 w 214"/>
                  <a:gd name="T15" fmla="*/ 105 h 296"/>
                  <a:gd name="T16" fmla="*/ 39 w 214"/>
                  <a:gd name="T17" fmla="*/ 66 h 296"/>
                  <a:gd name="T18" fmla="*/ 57 w 214"/>
                  <a:gd name="T19" fmla="*/ 0 h 296"/>
                  <a:gd name="T20" fmla="*/ 104 w 214"/>
                  <a:gd name="T21" fmla="*/ 26 h 296"/>
                  <a:gd name="T22" fmla="*/ 145 w 214"/>
                  <a:gd name="T23" fmla="*/ 53 h 296"/>
                  <a:gd name="T24" fmla="*/ 166 w 214"/>
                  <a:gd name="T25" fmla="*/ 81 h 296"/>
                  <a:gd name="T26" fmla="*/ 200 w 214"/>
                  <a:gd name="T27" fmla="*/ 149 h 296"/>
                  <a:gd name="T28" fmla="*/ 208 w 214"/>
                  <a:gd name="T29" fmla="*/ 214 h 296"/>
                  <a:gd name="T30" fmla="*/ 213 w 214"/>
                  <a:gd name="T31" fmla="*/ 256 h 296"/>
                  <a:gd name="T32" fmla="*/ 166 w 214"/>
                  <a:gd name="T33" fmla="*/ 264 h 296"/>
                  <a:gd name="T34" fmla="*/ 106 w 214"/>
                  <a:gd name="T35" fmla="*/ 295 h 29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6"/>
                  <a:gd name="T56" fmla="*/ 214 w 214"/>
                  <a:gd name="T57" fmla="*/ 296 h 29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6">
                    <a:moveTo>
                      <a:pt x="106" y="295"/>
                    </a:moveTo>
                    <a:lnTo>
                      <a:pt x="111" y="253"/>
                    </a:lnTo>
                    <a:lnTo>
                      <a:pt x="114" y="222"/>
                    </a:lnTo>
                    <a:lnTo>
                      <a:pt x="104" y="188"/>
                    </a:lnTo>
                    <a:lnTo>
                      <a:pt x="86" y="162"/>
                    </a:lnTo>
                    <a:lnTo>
                      <a:pt x="62" y="136"/>
                    </a:lnTo>
                    <a:lnTo>
                      <a:pt x="36" y="117"/>
                    </a:lnTo>
                    <a:lnTo>
                      <a:pt x="0" y="105"/>
                    </a:lnTo>
                    <a:lnTo>
                      <a:pt x="39" y="66"/>
                    </a:lnTo>
                    <a:lnTo>
                      <a:pt x="57" y="0"/>
                    </a:lnTo>
                    <a:lnTo>
                      <a:pt x="104" y="26"/>
                    </a:lnTo>
                    <a:lnTo>
                      <a:pt x="145" y="53"/>
                    </a:lnTo>
                    <a:lnTo>
                      <a:pt x="166" y="81"/>
                    </a:lnTo>
                    <a:lnTo>
                      <a:pt x="200" y="149"/>
                    </a:lnTo>
                    <a:lnTo>
                      <a:pt x="208" y="214"/>
                    </a:lnTo>
                    <a:lnTo>
                      <a:pt x="213" y="256"/>
                    </a:lnTo>
                    <a:lnTo>
                      <a:pt x="166" y="264"/>
                    </a:lnTo>
                    <a:lnTo>
                      <a:pt x="106" y="295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51" name="Freeform 105"/>
              <p:cNvSpPr>
                <a:spLocks/>
              </p:cNvSpPr>
              <p:nvPr/>
            </p:nvSpPr>
            <p:spPr bwMode="auto">
              <a:xfrm>
                <a:off x="1234" y="2794"/>
                <a:ext cx="214" cy="296"/>
              </a:xfrm>
              <a:custGeom>
                <a:avLst/>
                <a:gdLst>
                  <a:gd name="T0" fmla="*/ 106 w 214"/>
                  <a:gd name="T1" fmla="*/ 0 h 296"/>
                  <a:gd name="T2" fmla="*/ 101 w 214"/>
                  <a:gd name="T3" fmla="*/ 42 h 296"/>
                  <a:gd name="T4" fmla="*/ 98 w 214"/>
                  <a:gd name="T5" fmla="*/ 73 h 296"/>
                  <a:gd name="T6" fmla="*/ 109 w 214"/>
                  <a:gd name="T7" fmla="*/ 107 h 296"/>
                  <a:gd name="T8" fmla="*/ 127 w 214"/>
                  <a:gd name="T9" fmla="*/ 133 h 296"/>
                  <a:gd name="T10" fmla="*/ 150 w 214"/>
                  <a:gd name="T11" fmla="*/ 159 h 296"/>
                  <a:gd name="T12" fmla="*/ 177 w 214"/>
                  <a:gd name="T13" fmla="*/ 177 h 296"/>
                  <a:gd name="T14" fmla="*/ 213 w 214"/>
                  <a:gd name="T15" fmla="*/ 190 h 296"/>
                  <a:gd name="T16" fmla="*/ 175 w 214"/>
                  <a:gd name="T17" fmla="*/ 230 h 296"/>
                  <a:gd name="T18" fmla="*/ 155 w 214"/>
                  <a:gd name="T19" fmla="*/ 295 h 296"/>
                  <a:gd name="T20" fmla="*/ 109 w 214"/>
                  <a:gd name="T21" fmla="*/ 269 h 296"/>
                  <a:gd name="T22" fmla="*/ 68 w 214"/>
                  <a:gd name="T23" fmla="*/ 243 h 296"/>
                  <a:gd name="T24" fmla="*/ 47 w 214"/>
                  <a:gd name="T25" fmla="*/ 214 h 296"/>
                  <a:gd name="T26" fmla="*/ 13 w 214"/>
                  <a:gd name="T27" fmla="*/ 146 h 296"/>
                  <a:gd name="T28" fmla="*/ 5 w 214"/>
                  <a:gd name="T29" fmla="*/ 81 h 296"/>
                  <a:gd name="T30" fmla="*/ 0 w 214"/>
                  <a:gd name="T31" fmla="*/ 39 h 296"/>
                  <a:gd name="T32" fmla="*/ 47 w 214"/>
                  <a:gd name="T33" fmla="*/ 31 h 296"/>
                  <a:gd name="T34" fmla="*/ 106 w 214"/>
                  <a:gd name="T35" fmla="*/ 0 h 29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6"/>
                  <a:gd name="T56" fmla="*/ 214 w 214"/>
                  <a:gd name="T57" fmla="*/ 296 h 29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6">
                    <a:moveTo>
                      <a:pt x="106" y="0"/>
                    </a:moveTo>
                    <a:lnTo>
                      <a:pt x="101" y="42"/>
                    </a:lnTo>
                    <a:lnTo>
                      <a:pt x="98" y="73"/>
                    </a:lnTo>
                    <a:lnTo>
                      <a:pt x="109" y="107"/>
                    </a:lnTo>
                    <a:lnTo>
                      <a:pt x="127" y="133"/>
                    </a:lnTo>
                    <a:lnTo>
                      <a:pt x="150" y="159"/>
                    </a:lnTo>
                    <a:lnTo>
                      <a:pt x="177" y="177"/>
                    </a:lnTo>
                    <a:lnTo>
                      <a:pt x="213" y="190"/>
                    </a:lnTo>
                    <a:lnTo>
                      <a:pt x="175" y="230"/>
                    </a:lnTo>
                    <a:lnTo>
                      <a:pt x="155" y="295"/>
                    </a:lnTo>
                    <a:lnTo>
                      <a:pt x="109" y="269"/>
                    </a:lnTo>
                    <a:lnTo>
                      <a:pt x="68" y="243"/>
                    </a:lnTo>
                    <a:lnTo>
                      <a:pt x="47" y="214"/>
                    </a:lnTo>
                    <a:lnTo>
                      <a:pt x="13" y="146"/>
                    </a:lnTo>
                    <a:lnTo>
                      <a:pt x="5" y="81"/>
                    </a:lnTo>
                    <a:lnTo>
                      <a:pt x="0" y="39"/>
                    </a:lnTo>
                    <a:lnTo>
                      <a:pt x="47" y="31"/>
                    </a:lnTo>
                    <a:lnTo>
                      <a:pt x="106" y="0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52" name="Freeform 106"/>
              <p:cNvSpPr>
                <a:spLocks/>
              </p:cNvSpPr>
              <p:nvPr/>
            </p:nvSpPr>
            <p:spPr bwMode="auto">
              <a:xfrm>
                <a:off x="1263" y="2708"/>
                <a:ext cx="214" cy="295"/>
              </a:xfrm>
              <a:custGeom>
                <a:avLst/>
                <a:gdLst>
                  <a:gd name="T0" fmla="*/ 107 w 214"/>
                  <a:gd name="T1" fmla="*/ 0 h 295"/>
                  <a:gd name="T2" fmla="*/ 101 w 214"/>
                  <a:gd name="T3" fmla="*/ 42 h 295"/>
                  <a:gd name="T4" fmla="*/ 99 w 214"/>
                  <a:gd name="T5" fmla="*/ 73 h 295"/>
                  <a:gd name="T6" fmla="*/ 109 w 214"/>
                  <a:gd name="T7" fmla="*/ 107 h 295"/>
                  <a:gd name="T8" fmla="*/ 127 w 214"/>
                  <a:gd name="T9" fmla="*/ 133 h 295"/>
                  <a:gd name="T10" fmla="*/ 151 w 214"/>
                  <a:gd name="T11" fmla="*/ 159 h 295"/>
                  <a:gd name="T12" fmla="*/ 177 w 214"/>
                  <a:gd name="T13" fmla="*/ 177 h 295"/>
                  <a:gd name="T14" fmla="*/ 213 w 214"/>
                  <a:gd name="T15" fmla="*/ 190 h 295"/>
                  <a:gd name="T16" fmla="*/ 175 w 214"/>
                  <a:gd name="T17" fmla="*/ 229 h 295"/>
                  <a:gd name="T18" fmla="*/ 156 w 214"/>
                  <a:gd name="T19" fmla="*/ 294 h 295"/>
                  <a:gd name="T20" fmla="*/ 109 w 214"/>
                  <a:gd name="T21" fmla="*/ 268 h 295"/>
                  <a:gd name="T22" fmla="*/ 68 w 214"/>
                  <a:gd name="T23" fmla="*/ 242 h 295"/>
                  <a:gd name="T24" fmla="*/ 47 w 214"/>
                  <a:gd name="T25" fmla="*/ 214 h 295"/>
                  <a:gd name="T26" fmla="*/ 13 w 214"/>
                  <a:gd name="T27" fmla="*/ 146 h 295"/>
                  <a:gd name="T28" fmla="*/ 6 w 214"/>
                  <a:gd name="T29" fmla="*/ 81 h 295"/>
                  <a:gd name="T30" fmla="*/ 0 w 214"/>
                  <a:gd name="T31" fmla="*/ 39 h 295"/>
                  <a:gd name="T32" fmla="*/ 47 w 214"/>
                  <a:gd name="T33" fmla="*/ 32 h 295"/>
                  <a:gd name="T34" fmla="*/ 107 w 214"/>
                  <a:gd name="T35" fmla="*/ 0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0"/>
                    </a:moveTo>
                    <a:lnTo>
                      <a:pt x="101" y="42"/>
                    </a:lnTo>
                    <a:lnTo>
                      <a:pt x="99" y="73"/>
                    </a:lnTo>
                    <a:lnTo>
                      <a:pt x="109" y="107"/>
                    </a:lnTo>
                    <a:lnTo>
                      <a:pt x="127" y="133"/>
                    </a:lnTo>
                    <a:lnTo>
                      <a:pt x="151" y="159"/>
                    </a:lnTo>
                    <a:lnTo>
                      <a:pt x="177" y="177"/>
                    </a:lnTo>
                    <a:lnTo>
                      <a:pt x="213" y="190"/>
                    </a:lnTo>
                    <a:lnTo>
                      <a:pt x="175" y="229"/>
                    </a:lnTo>
                    <a:lnTo>
                      <a:pt x="156" y="294"/>
                    </a:lnTo>
                    <a:lnTo>
                      <a:pt x="109" y="268"/>
                    </a:lnTo>
                    <a:lnTo>
                      <a:pt x="68" y="242"/>
                    </a:lnTo>
                    <a:lnTo>
                      <a:pt x="47" y="214"/>
                    </a:lnTo>
                    <a:lnTo>
                      <a:pt x="13" y="146"/>
                    </a:lnTo>
                    <a:lnTo>
                      <a:pt x="6" y="81"/>
                    </a:lnTo>
                    <a:lnTo>
                      <a:pt x="0" y="39"/>
                    </a:lnTo>
                    <a:lnTo>
                      <a:pt x="47" y="32"/>
                    </a:lnTo>
                    <a:lnTo>
                      <a:pt x="107" y="0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53" name="Freeform 107"/>
              <p:cNvSpPr>
                <a:spLocks/>
              </p:cNvSpPr>
              <p:nvPr/>
            </p:nvSpPr>
            <p:spPr bwMode="auto">
              <a:xfrm>
                <a:off x="1209" y="2728"/>
                <a:ext cx="295" cy="214"/>
              </a:xfrm>
              <a:custGeom>
                <a:avLst/>
                <a:gdLst>
                  <a:gd name="T0" fmla="*/ 0 w 295"/>
                  <a:gd name="T1" fmla="*/ 107 h 214"/>
                  <a:gd name="T2" fmla="*/ 42 w 295"/>
                  <a:gd name="T3" fmla="*/ 112 h 214"/>
                  <a:gd name="T4" fmla="*/ 73 w 295"/>
                  <a:gd name="T5" fmla="*/ 115 h 214"/>
                  <a:gd name="T6" fmla="*/ 107 w 295"/>
                  <a:gd name="T7" fmla="*/ 104 h 214"/>
                  <a:gd name="T8" fmla="*/ 132 w 295"/>
                  <a:gd name="T9" fmla="*/ 86 h 214"/>
                  <a:gd name="T10" fmla="*/ 158 w 295"/>
                  <a:gd name="T11" fmla="*/ 62 h 214"/>
                  <a:gd name="T12" fmla="*/ 176 w 295"/>
                  <a:gd name="T13" fmla="*/ 36 h 214"/>
                  <a:gd name="T14" fmla="*/ 190 w 295"/>
                  <a:gd name="T15" fmla="*/ 0 h 214"/>
                  <a:gd name="T16" fmla="*/ 229 w 295"/>
                  <a:gd name="T17" fmla="*/ 39 h 214"/>
                  <a:gd name="T18" fmla="*/ 294 w 295"/>
                  <a:gd name="T19" fmla="*/ 57 h 214"/>
                  <a:gd name="T20" fmla="*/ 268 w 295"/>
                  <a:gd name="T21" fmla="*/ 104 h 214"/>
                  <a:gd name="T22" fmla="*/ 242 w 295"/>
                  <a:gd name="T23" fmla="*/ 146 h 214"/>
                  <a:gd name="T24" fmla="*/ 214 w 295"/>
                  <a:gd name="T25" fmla="*/ 167 h 214"/>
                  <a:gd name="T26" fmla="*/ 145 w 295"/>
                  <a:gd name="T27" fmla="*/ 201 h 214"/>
                  <a:gd name="T28" fmla="*/ 81 w 295"/>
                  <a:gd name="T29" fmla="*/ 208 h 214"/>
                  <a:gd name="T30" fmla="*/ 39 w 295"/>
                  <a:gd name="T31" fmla="*/ 213 h 214"/>
                  <a:gd name="T32" fmla="*/ 31 w 295"/>
                  <a:gd name="T33" fmla="*/ 167 h 214"/>
                  <a:gd name="T34" fmla="*/ 0 w 295"/>
                  <a:gd name="T35" fmla="*/ 107 h 21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95"/>
                  <a:gd name="T55" fmla="*/ 0 h 214"/>
                  <a:gd name="T56" fmla="*/ 295 w 295"/>
                  <a:gd name="T57" fmla="*/ 214 h 21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95" h="214">
                    <a:moveTo>
                      <a:pt x="0" y="107"/>
                    </a:moveTo>
                    <a:lnTo>
                      <a:pt x="42" y="112"/>
                    </a:lnTo>
                    <a:lnTo>
                      <a:pt x="73" y="115"/>
                    </a:lnTo>
                    <a:lnTo>
                      <a:pt x="107" y="104"/>
                    </a:lnTo>
                    <a:lnTo>
                      <a:pt x="132" y="86"/>
                    </a:lnTo>
                    <a:lnTo>
                      <a:pt x="158" y="62"/>
                    </a:lnTo>
                    <a:lnTo>
                      <a:pt x="176" y="36"/>
                    </a:lnTo>
                    <a:lnTo>
                      <a:pt x="190" y="0"/>
                    </a:lnTo>
                    <a:lnTo>
                      <a:pt x="229" y="39"/>
                    </a:lnTo>
                    <a:lnTo>
                      <a:pt x="294" y="57"/>
                    </a:lnTo>
                    <a:lnTo>
                      <a:pt x="268" y="104"/>
                    </a:lnTo>
                    <a:lnTo>
                      <a:pt x="242" y="146"/>
                    </a:lnTo>
                    <a:lnTo>
                      <a:pt x="214" y="167"/>
                    </a:lnTo>
                    <a:lnTo>
                      <a:pt x="145" y="201"/>
                    </a:lnTo>
                    <a:lnTo>
                      <a:pt x="81" y="208"/>
                    </a:lnTo>
                    <a:lnTo>
                      <a:pt x="39" y="213"/>
                    </a:lnTo>
                    <a:lnTo>
                      <a:pt x="31" y="167"/>
                    </a:lnTo>
                    <a:lnTo>
                      <a:pt x="0" y="107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54" name="Freeform 108"/>
              <p:cNvSpPr>
                <a:spLocks/>
              </p:cNvSpPr>
              <p:nvPr/>
            </p:nvSpPr>
            <p:spPr bwMode="auto">
              <a:xfrm>
                <a:off x="1167" y="2771"/>
                <a:ext cx="214" cy="295"/>
              </a:xfrm>
              <a:custGeom>
                <a:avLst/>
                <a:gdLst>
                  <a:gd name="T0" fmla="*/ 107 w 214"/>
                  <a:gd name="T1" fmla="*/ 294 h 295"/>
                  <a:gd name="T2" fmla="*/ 112 w 214"/>
                  <a:gd name="T3" fmla="*/ 253 h 295"/>
                  <a:gd name="T4" fmla="*/ 115 w 214"/>
                  <a:gd name="T5" fmla="*/ 221 h 295"/>
                  <a:gd name="T6" fmla="*/ 104 w 214"/>
                  <a:gd name="T7" fmla="*/ 187 h 295"/>
                  <a:gd name="T8" fmla="*/ 86 w 214"/>
                  <a:gd name="T9" fmla="*/ 162 h 295"/>
                  <a:gd name="T10" fmla="*/ 62 w 214"/>
                  <a:gd name="T11" fmla="*/ 135 h 295"/>
                  <a:gd name="T12" fmla="*/ 36 w 214"/>
                  <a:gd name="T13" fmla="*/ 117 h 295"/>
                  <a:gd name="T14" fmla="*/ 0 w 214"/>
                  <a:gd name="T15" fmla="*/ 104 h 295"/>
                  <a:gd name="T16" fmla="*/ 38 w 214"/>
                  <a:gd name="T17" fmla="*/ 65 h 295"/>
                  <a:gd name="T18" fmla="*/ 57 w 214"/>
                  <a:gd name="T19" fmla="*/ 0 h 295"/>
                  <a:gd name="T20" fmla="*/ 104 w 214"/>
                  <a:gd name="T21" fmla="*/ 26 h 295"/>
                  <a:gd name="T22" fmla="*/ 146 w 214"/>
                  <a:gd name="T23" fmla="*/ 52 h 295"/>
                  <a:gd name="T24" fmla="*/ 166 w 214"/>
                  <a:gd name="T25" fmla="*/ 80 h 295"/>
                  <a:gd name="T26" fmla="*/ 200 w 214"/>
                  <a:gd name="T27" fmla="*/ 148 h 295"/>
                  <a:gd name="T28" fmla="*/ 208 w 214"/>
                  <a:gd name="T29" fmla="*/ 213 h 295"/>
                  <a:gd name="T30" fmla="*/ 213 w 214"/>
                  <a:gd name="T31" fmla="*/ 255 h 295"/>
                  <a:gd name="T32" fmla="*/ 166 w 214"/>
                  <a:gd name="T33" fmla="*/ 263 h 295"/>
                  <a:gd name="T34" fmla="*/ 107 w 214"/>
                  <a:gd name="T35" fmla="*/ 294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294"/>
                    </a:moveTo>
                    <a:lnTo>
                      <a:pt x="112" y="253"/>
                    </a:lnTo>
                    <a:lnTo>
                      <a:pt x="115" y="221"/>
                    </a:lnTo>
                    <a:lnTo>
                      <a:pt x="104" y="187"/>
                    </a:lnTo>
                    <a:lnTo>
                      <a:pt x="86" y="162"/>
                    </a:lnTo>
                    <a:lnTo>
                      <a:pt x="62" y="135"/>
                    </a:lnTo>
                    <a:lnTo>
                      <a:pt x="36" y="117"/>
                    </a:lnTo>
                    <a:lnTo>
                      <a:pt x="0" y="104"/>
                    </a:lnTo>
                    <a:lnTo>
                      <a:pt x="38" y="65"/>
                    </a:lnTo>
                    <a:lnTo>
                      <a:pt x="57" y="0"/>
                    </a:lnTo>
                    <a:lnTo>
                      <a:pt x="104" y="26"/>
                    </a:lnTo>
                    <a:lnTo>
                      <a:pt x="146" y="52"/>
                    </a:lnTo>
                    <a:lnTo>
                      <a:pt x="166" y="80"/>
                    </a:lnTo>
                    <a:lnTo>
                      <a:pt x="200" y="148"/>
                    </a:lnTo>
                    <a:lnTo>
                      <a:pt x="208" y="213"/>
                    </a:lnTo>
                    <a:lnTo>
                      <a:pt x="213" y="255"/>
                    </a:lnTo>
                    <a:lnTo>
                      <a:pt x="166" y="263"/>
                    </a:lnTo>
                    <a:lnTo>
                      <a:pt x="107" y="294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55" name="Freeform 109"/>
              <p:cNvSpPr>
                <a:spLocks/>
              </p:cNvSpPr>
              <p:nvPr/>
            </p:nvSpPr>
            <p:spPr bwMode="auto">
              <a:xfrm>
                <a:off x="1167" y="2859"/>
                <a:ext cx="214" cy="295"/>
              </a:xfrm>
              <a:custGeom>
                <a:avLst/>
                <a:gdLst>
                  <a:gd name="T0" fmla="*/ 107 w 214"/>
                  <a:gd name="T1" fmla="*/ 294 h 295"/>
                  <a:gd name="T2" fmla="*/ 112 w 214"/>
                  <a:gd name="T3" fmla="*/ 253 h 295"/>
                  <a:gd name="T4" fmla="*/ 115 w 214"/>
                  <a:gd name="T5" fmla="*/ 222 h 295"/>
                  <a:gd name="T6" fmla="*/ 104 w 214"/>
                  <a:gd name="T7" fmla="*/ 188 h 295"/>
                  <a:gd name="T8" fmla="*/ 86 w 214"/>
                  <a:gd name="T9" fmla="*/ 162 h 295"/>
                  <a:gd name="T10" fmla="*/ 62 w 214"/>
                  <a:gd name="T11" fmla="*/ 135 h 295"/>
                  <a:gd name="T12" fmla="*/ 36 w 214"/>
                  <a:gd name="T13" fmla="*/ 117 h 295"/>
                  <a:gd name="T14" fmla="*/ 0 w 214"/>
                  <a:gd name="T15" fmla="*/ 104 h 295"/>
                  <a:gd name="T16" fmla="*/ 38 w 214"/>
                  <a:gd name="T17" fmla="*/ 65 h 295"/>
                  <a:gd name="T18" fmla="*/ 57 w 214"/>
                  <a:gd name="T19" fmla="*/ 0 h 295"/>
                  <a:gd name="T20" fmla="*/ 104 w 214"/>
                  <a:gd name="T21" fmla="*/ 26 h 295"/>
                  <a:gd name="T22" fmla="*/ 146 w 214"/>
                  <a:gd name="T23" fmla="*/ 52 h 295"/>
                  <a:gd name="T24" fmla="*/ 166 w 214"/>
                  <a:gd name="T25" fmla="*/ 81 h 295"/>
                  <a:gd name="T26" fmla="*/ 200 w 214"/>
                  <a:gd name="T27" fmla="*/ 149 h 295"/>
                  <a:gd name="T28" fmla="*/ 208 w 214"/>
                  <a:gd name="T29" fmla="*/ 214 h 295"/>
                  <a:gd name="T30" fmla="*/ 213 w 214"/>
                  <a:gd name="T31" fmla="*/ 256 h 295"/>
                  <a:gd name="T32" fmla="*/ 166 w 214"/>
                  <a:gd name="T33" fmla="*/ 263 h 295"/>
                  <a:gd name="T34" fmla="*/ 107 w 214"/>
                  <a:gd name="T35" fmla="*/ 294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294"/>
                    </a:moveTo>
                    <a:lnTo>
                      <a:pt x="112" y="253"/>
                    </a:lnTo>
                    <a:lnTo>
                      <a:pt x="115" y="222"/>
                    </a:lnTo>
                    <a:lnTo>
                      <a:pt x="104" y="188"/>
                    </a:lnTo>
                    <a:lnTo>
                      <a:pt x="86" y="162"/>
                    </a:lnTo>
                    <a:lnTo>
                      <a:pt x="62" y="135"/>
                    </a:lnTo>
                    <a:lnTo>
                      <a:pt x="36" y="117"/>
                    </a:lnTo>
                    <a:lnTo>
                      <a:pt x="0" y="104"/>
                    </a:lnTo>
                    <a:lnTo>
                      <a:pt x="38" y="65"/>
                    </a:lnTo>
                    <a:lnTo>
                      <a:pt x="57" y="0"/>
                    </a:lnTo>
                    <a:lnTo>
                      <a:pt x="104" y="26"/>
                    </a:lnTo>
                    <a:lnTo>
                      <a:pt x="146" y="52"/>
                    </a:lnTo>
                    <a:lnTo>
                      <a:pt x="166" y="81"/>
                    </a:lnTo>
                    <a:lnTo>
                      <a:pt x="200" y="149"/>
                    </a:lnTo>
                    <a:lnTo>
                      <a:pt x="208" y="214"/>
                    </a:lnTo>
                    <a:lnTo>
                      <a:pt x="213" y="256"/>
                    </a:lnTo>
                    <a:lnTo>
                      <a:pt x="166" y="263"/>
                    </a:lnTo>
                    <a:lnTo>
                      <a:pt x="107" y="294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7" name="Group 110"/>
            <p:cNvGrpSpPr>
              <a:grpSpLocks/>
            </p:cNvGrpSpPr>
            <p:nvPr/>
          </p:nvGrpSpPr>
          <p:grpSpPr bwMode="auto">
            <a:xfrm>
              <a:off x="1251" y="2552"/>
              <a:ext cx="337" cy="579"/>
              <a:chOff x="1251" y="2552"/>
              <a:chExt cx="337" cy="579"/>
            </a:xfrm>
          </p:grpSpPr>
          <p:sp>
            <p:nvSpPr>
              <p:cNvPr id="27740" name="Freeform 111"/>
              <p:cNvSpPr>
                <a:spLocks/>
              </p:cNvSpPr>
              <p:nvPr/>
            </p:nvSpPr>
            <p:spPr bwMode="auto">
              <a:xfrm>
                <a:off x="1265" y="2572"/>
                <a:ext cx="213" cy="296"/>
              </a:xfrm>
              <a:custGeom>
                <a:avLst/>
                <a:gdLst>
                  <a:gd name="T0" fmla="*/ 106 w 213"/>
                  <a:gd name="T1" fmla="*/ 295 h 296"/>
                  <a:gd name="T2" fmla="*/ 101 w 213"/>
                  <a:gd name="T3" fmla="*/ 253 h 296"/>
                  <a:gd name="T4" fmla="*/ 98 w 213"/>
                  <a:gd name="T5" fmla="*/ 222 h 296"/>
                  <a:gd name="T6" fmla="*/ 109 w 213"/>
                  <a:gd name="T7" fmla="*/ 188 h 296"/>
                  <a:gd name="T8" fmla="*/ 127 w 213"/>
                  <a:gd name="T9" fmla="*/ 162 h 296"/>
                  <a:gd name="T10" fmla="*/ 150 w 213"/>
                  <a:gd name="T11" fmla="*/ 136 h 296"/>
                  <a:gd name="T12" fmla="*/ 177 w 213"/>
                  <a:gd name="T13" fmla="*/ 117 h 296"/>
                  <a:gd name="T14" fmla="*/ 212 w 213"/>
                  <a:gd name="T15" fmla="*/ 104 h 296"/>
                  <a:gd name="T16" fmla="*/ 174 w 213"/>
                  <a:gd name="T17" fmla="*/ 66 h 296"/>
                  <a:gd name="T18" fmla="*/ 155 w 213"/>
                  <a:gd name="T19" fmla="*/ 0 h 296"/>
                  <a:gd name="T20" fmla="*/ 109 w 213"/>
                  <a:gd name="T21" fmla="*/ 26 h 296"/>
                  <a:gd name="T22" fmla="*/ 67 w 213"/>
                  <a:gd name="T23" fmla="*/ 53 h 296"/>
                  <a:gd name="T24" fmla="*/ 47 w 213"/>
                  <a:gd name="T25" fmla="*/ 82 h 296"/>
                  <a:gd name="T26" fmla="*/ 13 w 213"/>
                  <a:gd name="T27" fmla="*/ 149 h 296"/>
                  <a:gd name="T28" fmla="*/ 5 w 213"/>
                  <a:gd name="T29" fmla="*/ 214 h 296"/>
                  <a:gd name="T30" fmla="*/ 0 w 213"/>
                  <a:gd name="T31" fmla="*/ 256 h 296"/>
                  <a:gd name="T32" fmla="*/ 47 w 213"/>
                  <a:gd name="T33" fmla="*/ 264 h 296"/>
                  <a:gd name="T34" fmla="*/ 106 w 213"/>
                  <a:gd name="T35" fmla="*/ 295 h 29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3"/>
                  <a:gd name="T55" fmla="*/ 0 h 296"/>
                  <a:gd name="T56" fmla="*/ 213 w 213"/>
                  <a:gd name="T57" fmla="*/ 296 h 29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3" h="296">
                    <a:moveTo>
                      <a:pt x="106" y="295"/>
                    </a:moveTo>
                    <a:lnTo>
                      <a:pt x="101" y="253"/>
                    </a:lnTo>
                    <a:lnTo>
                      <a:pt x="98" y="222"/>
                    </a:lnTo>
                    <a:lnTo>
                      <a:pt x="109" y="188"/>
                    </a:lnTo>
                    <a:lnTo>
                      <a:pt x="127" y="162"/>
                    </a:lnTo>
                    <a:lnTo>
                      <a:pt x="150" y="136"/>
                    </a:lnTo>
                    <a:lnTo>
                      <a:pt x="177" y="117"/>
                    </a:lnTo>
                    <a:lnTo>
                      <a:pt x="212" y="104"/>
                    </a:lnTo>
                    <a:lnTo>
                      <a:pt x="174" y="66"/>
                    </a:lnTo>
                    <a:lnTo>
                      <a:pt x="155" y="0"/>
                    </a:lnTo>
                    <a:lnTo>
                      <a:pt x="109" y="26"/>
                    </a:lnTo>
                    <a:lnTo>
                      <a:pt x="67" y="53"/>
                    </a:lnTo>
                    <a:lnTo>
                      <a:pt x="47" y="82"/>
                    </a:lnTo>
                    <a:lnTo>
                      <a:pt x="13" y="149"/>
                    </a:lnTo>
                    <a:lnTo>
                      <a:pt x="5" y="214"/>
                    </a:lnTo>
                    <a:lnTo>
                      <a:pt x="0" y="256"/>
                    </a:lnTo>
                    <a:lnTo>
                      <a:pt x="47" y="264"/>
                    </a:lnTo>
                    <a:lnTo>
                      <a:pt x="106" y="295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41" name="Freeform 112"/>
              <p:cNvSpPr>
                <a:spLocks/>
              </p:cNvSpPr>
              <p:nvPr/>
            </p:nvSpPr>
            <p:spPr bwMode="auto">
              <a:xfrm>
                <a:off x="1348" y="2661"/>
                <a:ext cx="214" cy="295"/>
              </a:xfrm>
              <a:custGeom>
                <a:avLst/>
                <a:gdLst>
                  <a:gd name="T0" fmla="*/ 107 w 214"/>
                  <a:gd name="T1" fmla="*/ 0 h 295"/>
                  <a:gd name="T2" fmla="*/ 112 w 214"/>
                  <a:gd name="T3" fmla="*/ 42 h 295"/>
                  <a:gd name="T4" fmla="*/ 115 w 214"/>
                  <a:gd name="T5" fmla="*/ 73 h 295"/>
                  <a:gd name="T6" fmla="*/ 104 w 214"/>
                  <a:gd name="T7" fmla="*/ 107 h 295"/>
                  <a:gd name="T8" fmla="*/ 86 w 214"/>
                  <a:gd name="T9" fmla="*/ 133 h 295"/>
                  <a:gd name="T10" fmla="*/ 63 w 214"/>
                  <a:gd name="T11" fmla="*/ 159 h 295"/>
                  <a:gd name="T12" fmla="*/ 36 w 214"/>
                  <a:gd name="T13" fmla="*/ 177 h 295"/>
                  <a:gd name="T14" fmla="*/ 0 w 214"/>
                  <a:gd name="T15" fmla="*/ 190 h 295"/>
                  <a:gd name="T16" fmla="*/ 39 w 214"/>
                  <a:gd name="T17" fmla="*/ 229 h 295"/>
                  <a:gd name="T18" fmla="*/ 58 w 214"/>
                  <a:gd name="T19" fmla="*/ 294 h 295"/>
                  <a:gd name="T20" fmla="*/ 104 w 214"/>
                  <a:gd name="T21" fmla="*/ 268 h 295"/>
                  <a:gd name="T22" fmla="*/ 145 w 214"/>
                  <a:gd name="T23" fmla="*/ 242 h 295"/>
                  <a:gd name="T24" fmla="*/ 166 w 214"/>
                  <a:gd name="T25" fmla="*/ 214 h 295"/>
                  <a:gd name="T26" fmla="*/ 200 w 214"/>
                  <a:gd name="T27" fmla="*/ 146 h 295"/>
                  <a:gd name="T28" fmla="*/ 208 w 214"/>
                  <a:gd name="T29" fmla="*/ 81 h 295"/>
                  <a:gd name="T30" fmla="*/ 213 w 214"/>
                  <a:gd name="T31" fmla="*/ 39 h 295"/>
                  <a:gd name="T32" fmla="*/ 166 w 214"/>
                  <a:gd name="T33" fmla="*/ 31 h 295"/>
                  <a:gd name="T34" fmla="*/ 107 w 214"/>
                  <a:gd name="T35" fmla="*/ 0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0"/>
                    </a:moveTo>
                    <a:lnTo>
                      <a:pt x="112" y="42"/>
                    </a:lnTo>
                    <a:lnTo>
                      <a:pt x="115" y="73"/>
                    </a:lnTo>
                    <a:lnTo>
                      <a:pt x="104" y="107"/>
                    </a:lnTo>
                    <a:lnTo>
                      <a:pt x="86" y="133"/>
                    </a:lnTo>
                    <a:lnTo>
                      <a:pt x="63" y="159"/>
                    </a:lnTo>
                    <a:lnTo>
                      <a:pt x="36" y="177"/>
                    </a:lnTo>
                    <a:lnTo>
                      <a:pt x="0" y="190"/>
                    </a:lnTo>
                    <a:lnTo>
                      <a:pt x="39" y="229"/>
                    </a:lnTo>
                    <a:lnTo>
                      <a:pt x="58" y="294"/>
                    </a:lnTo>
                    <a:lnTo>
                      <a:pt x="104" y="268"/>
                    </a:lnTo>
                    <a:lnTo>
                      <a:pt x="145" y="242"/>
                    </a:lnTo>
                    <a:lnTo>
                      <a:pt x="166" y="214"/>
                    </a:lnTo>
                    <a:lnTo>
                      <a:pt x="200" y="146"/>
                    </a:lnTo>
                    <a:lnTo>
                      <a:pt x="208" y="81"/>
                    </a:lnTo>
                    <a:lnTo>
                      <a:pt x="213" y="39"/>
                    </a:lnTo>
                    <a:lnTo>
                      <a:pt x="166" y="31"/>
                    </a:lnTo>
                    <a:lnTo>
                      <a:pt x="107" y="0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42" name="Freeform 113"/>
              <p:cNvSpPr>
                <a:spLocks/>
              </p:cNvSpPr>
              <p:nvPr/>
            </p:nvSpPr>
            <p:spPr bwMode="auto">
              <a:xfrm>
                <a:off x="1324" y="2552"/>
                <a:ext cx="214" cy="295"/>
              </a:xfrm>
              <a:custGeom>
                <a:avLst/>
                <a:gdLst>
                  <a:gd name="T0" fmla="*/ 107 w 214"/>
                  <a:gd name="T1" fmla="*/ 294 h 295"/>
                  <a:gd name="T2" fmla="*/ 102 w 214"/>
                  <a:gd name="T3" fmla="*/ 253 h 295"/>
                  <a:gd name="T4" fmla="*/ 99 w 214"/>
                  <a:gd name="T5" fmla="*/ 221 h 295"/>
                  <a:gd name="T6" fmla="*/ 110 w 214"/>
                  <a:gd name="T7" fmla="*/ 188 h 295"/>
                  <a:gd name="T8" fmla="*/ 128 w 214"/>
                  <a:gd name="T9" fmla="*/ 162 h 295"/>
                  <a:gd name="T10" fmla="*/ 152 w 214"/>
                  <a:gd name="T11" fmla="*/ 136 h 295"/>
                  <a:gd name="T12" fmla="*/ 177 w 214"/>
                  <a:gd name="T13" fmla="*/ 117 h 295"/>
                  <a:gd name="T14" fmla="*/ 213 w 214"/>
                  <a:gd name="T15" fmla="*/ 104 h 295"/>
                  <a:gd name="T16" fmla="*/ 174 w 214"/>
                  <a:gd name="T17" fmla="*/ 66 h 295"/>
                  <a:gd name="T18" fmla="*/ 156 w 214"/>
                  <a:gd name="T19" fmla="*/ 0 h 295"/>
                  <a:gd name="T20" fmla="*/ 110 w 214"/>
                  <a:gd name="T21" fmla="*/ 26 h 295"/>
                  <a:gd name="T22" fmla="*/ 68 w 214"/>
                  <a:gd name="T23" fmla="*/ 52 h 295"/>
                  <a:gd name="T24" fmla="*/ 47 w 214"/>
                  <a:gd name="T25" fmla="*/ 81 h 295"/>
                  <a:gd name="T26" fmla="*/ 13 w 214"/>
                  <a:gd name="T27" fmla="*/ 148 h 295"/>
                  <a:gd name="T28" fmla="*/ 6 w 214"/>
                  <a:gd name="T29" fmla="*/ 214 h 295"/>
                  <a:gd name="T30" fmla="*/ 0 w 214"/>
                  <a:gd name="T31" fmla="*/ 255 h 295"/>
                  <a:gd name="T32" fmla="*/ 47 w 214"/>
                  <a:gd name="T33" fmla="*/ 263 h 295"/>
                  <a:gd name="T34" fmla="*/ 107 w 214"/>
                  <a:gd name="T35" fmla="*/ 294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294"/>
                    </a:moveTo>
                    <a:lnTo>
                      <a:pt x="102" y="253"/>
                    </a:lnTo>
                    <a:lnTo>
                      <a:pt x="99" y="221"/>
                    </a:lnTo>
                    <a:lnTo>
                      <a:pt x="110" y="188"/>
                    </a:lnTo>
                    <a:lnTo>
                      <a:pt x="128" y="162"/>
                    </a:lnTo>
                    <a:lnTo>
                      <a:pt x="152" y="136"/>
                    </a:lnTo>
                    <a:lnTo>
                      <a:pt x="177" y="117"/>
                    </a:lnTo>
                    <a:lnTo>
                      <a:pt x="213" y="104"/>
                    </a:lnTo>
                    <a:lnTo>
                      <a:pt x="174" y="66"/>
                    </a:lnTo>
                    <a:lnTo>
                      <a:pt x="156" y="0"/>
                    </a:lnTo>
                    <a:lnTo>
                      <a:pt x="110" y="26"/>
                    </a:lnTo>
                    <a:lnTo>
                      <a:pt x="68" y="52"/>
                    </a:lnTo>
                    <a:lnTo>
                      <a:pt x="47" y="81"/>
                    </a:lnTo>
                    <a:lnTo>
                      <a:pt x="13" y="148"/>
                    </a:lnTo>
                    <a:lnTo>
                      <a:pt x="6" y="214"/>
                    </a:lnTo>
                    <a:lnTo>
                      <a:pt x="0" y="255"/>
                    </a:lnTo>
                    <a:lnTo>
                      <a:pt x="47" y="263"/>
                    </a:lnTo>
                    <a:lnTo>
                      <a:pt x="107" y="294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43" name="Freeform 114"/>
              <p:cNvSpPr>
                <a:spLocks/>
              </p:cNvSpPr>
              <p:nvPr/>
            </p:nvSpPr>
            <p:spPr bwMode="auto">
              <a:xfrm>
                <a:off x="1306" y="2771"/>
                <a:ext cx="214" cy="295"/>
              </a:xfrm>
              <a:custGeom>
                <a:avLst/>
                <a:gdLst>
                  <a:gd name="T0" fmla="*/ 107 w 214"/>
                  <a:gd name="T1" fmla="*/ 0 h 295"/>
                  <a:gd name="T2" fmla="*/ 112 w 214"/>
                  <a:gd name="T3" fmla="*/ 41 h 295"/>
                  <a:gd name="T4" fmla="*/ 114 w 214"/>
                  <a:gd name="T5" fmla="*/ 72 h 295"/>
                  <a:gd name="T6" fmla="*/ 104 w 214"/>
                  <a:gd name="T7" fmla="*/ 106 h 295"/>
                  <a:gd name="T8" fmla="*/ 86 w 214"/>
                  <a:gd name="T9" fmla="*/ 133 h 295"/>
                  <a:gd name="T10" fmla="*/ 62 w 214"/>
                  <a:gd name="T11" fmla="*/ 159 h 295"/>
                  <a:gd name="T12" fmla="*/ 36 w 214"/>
                  <a:gd name="T13" fmla="*/ 176 h 295"/>
                  <a:gd name="T14" fmla="*/ 0 w 214"/>
                  <a:gd name="T15" fmla="*/ 190 h 295"/>
                  <a:gd name="T16" fmla="*/ 39 w 214"/>
                  <a:gd name="T17" fmla="*/ 228 h 295"/>
                  <a:gd name="T18" fmla="*/ 57 w 214"/>
                  <a:gd name="T19" fmla="*/ 294 h 295"/>
                  <a:gd name="T20" fmla="*/ 104 w 214"/>
                  <a:gd name="T21" fmla="*/ 268 h 295"/>
                  <a:gd name="T22" fmla="*/ 145 w 214"/>
                  <a:gd name="T23" fmla="*/ 242 h 295"/>
                  <a:gd name="T24" fmla="*/ 167 w 214"/>
                  <a:gd name="T25" fmla="*/ 213 h 295"/>
                  <a:gd name="T26" fmla="*/ 200 w 214"/>
                  <a:gd name="T27" fmla="*/ 146 h 295"/>
                  <a:gd name="T28" fmla="*/ 208 w 214"/>
                  <a:gd name="T29" fmla="*/ 80 h 295"/>
                  <a:gd name="T30" fmla="*/ 213 w 214"/>
                  <a:gd name="T31" fmla="*/ 39 h 295"/>
                  <a:gd name="T32" fmla="*/ 167 w 214"/>
                  <a:gd name="T33" fmla="*/ 31 h 295"/>
                  <a:gd name="T34" fmla="*/ 107 w 214"/>
                  <a:gd name="T35" fmla="*/ 0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0"/>
                    </a:moveTo>
                    <a:lnTo>
                      <a:pt x="112" y="41"/>
                    </a:lnTo>
                    <a:lnTo>
                      <a:pt x="114" y="72"/>
                    </a:lnTo>
                    <a:lnTo>
                      <a:pt x="104" y="106"/>
                    </a:lnTo>
                    <a:lnTo>
                      <a:pt x="86" y="133"/>
                    </a:lnTo>
                    <a:lnTo>
                      <a:pt x="62" y="159"/>
                    </a:lnTo>
                    <a:lnTo>
                      <a:pt x="36" y="176"/>
                    </a:lnTo>
                    <a:lnTo>
                      <a:pt x="0" y="190"/>
                    </a:lnTo>
                    <a:lnTo>
                      <a:pt x="39" y="228"/>
                    </a:lnTo>
                    <a:lnTo>
                      <a:pt x="57" y="294"/>
                    </a:lnTo>
                    <a:lnTo>
                      <a:pt x="104" y="268"/>
                    </a:lnTo>
                    <a:lnTo>
                      <a:pt x="145" y="242"/>
                    </a:lnTo>
                    <a:lnTo>
                      <a:pt x="167" y="213"/>
                    </a:lnTo>
                    <a:lnTo>
                      <a:pt x="200" y="146"/>
                    </a:lnTo>
                    <a:lnTo>
                      <a:pt x="208" y="80"/>
                    </a:lnTo>
                    <a:lnTo>
                      <a:pt x="213" y="39"/>
                    </a:lnTo>
                    <a:lnTo>
                      <a:pt x="167" y="31"/>
                    </a:lnTo>
                    <a:lnTo>
                      <a:pt x="107" y="0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44" name="Freeform 115"/>
              <p:cNvSpPr>
                <a:spLocks/>
              </p:cNvSpPr>
              <p:nvPr/>
            </p:nvSpPr>
            <p:spPr bwMode="auto">
              <a:xfrm>
                <a:off x="1278" y="2685"/>
                <a:ext cx="214" cy="295"/>
              </a:xfrm>
              <a:custGeom>
                <a:avLst/>
                <a:gdLst>
                  <a:gd name="T0" fmla="*/ 106 w 214"/>
                  <a:gd name="T1" fmla="*/ 0 h 295"/>
                  <a:gd name="T2" fmla="*/ 111 w 214"/>
                  <a:gd name="T3" fmla="*/ 42 h 295"/>
                  <a:gd name="T4" fmla="*/ 114 w 214"/>
                  <a:gd name="T5" fmla="*/ 73 h 295"/>
                  <a:gd name="T6" fmla="*/ 104 w 214"/>
                  <a:gd name="T7" fmla="*/ 107 h 295"/>
                  <a:gd name="T8" fmla="*/ 85 w 214"/>
                  <a:gd name="T9" fmla="*/ 133 h 295"/>
                  <a:gd name="T10" fmla="*/ 62 w 214"/>
                  <a:gd name="T11" fmla="*/ 159 h 295"/>
                  <a:gd name="T12" fmla="*/ 36 w 214"/>
                  <a:gd name="T13" fmla="*/ 177 h 295"/>
                  <a:gd name="T14" fmla="*/ 0 w 214"/>
                  <a:gd name="T15" fmla="*/ 190 h 295"/>
                  <a:gd name="T16" fmla="*/ 39 w 214"/>
                  <a:gd name="T17" fmla="*/ 230 h 295"/>
                  <a:gd name="T18" fmla="*/ 57 w 214"/>
                  <a:gd name="T19" fmla="*/ 294 h 295"/>
                  <a:gd name="T20" fmla="*/ 104 w 214"/>
                  <a:gd name="T21" fmla="*/ 268 h 295"/>
                  <a:gd name="T22" fmla="*/ 146 w 214"/>
                  <a:gd name="T23" fmla="*/ 243 h 295"/>
                  <a:gd name="T24" fmla="*/ 167 w 214"/>
                  <a:gd name="T25" fmla="*/ 214 h 295"/>
                  <a:gd name="T26" fmla="*/ 200 w 214"/>
                  <a:gd name="T27" fmla="*/ 146 h 295"/>
                  <a:gd name="T28" fmla="*/ 208 w 214"/>
                  <a:gd name="T29" fmla="*/ 81 h 295"/>
                  <a:gd name="T30" fmla="*/ 213 w 214"/>
                  <a:gd name="T31" fmla="*/ 39 h 295"/>
                  <a:gd name="T32" fmla="*/ 167 w 214"/>
                  <a:gd name="T33" fmla="*/ 31 h 295"/>
                  <a:gd name="T34" fmla="*/ 106 w 214"/>
                  <a:gd name="T35" fmla="*/ 0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6" y="0"/>
                    </a:moveTo>
                    <a:lnTo>
                      <a:pt x="111" y="42"/>
                    </a:lnTo>
                    <a:lnTo>
                      <a:pt x="114" y="73"/>
                    </a:lnTo>
                    <a:lnTo>
                      <a:pt x="104" y="107"/>
                    </a:lnTo>
                    <a:lnTo>
                      <a:pt x="85" y="133"/>
                    </a:lnTo>
                    <a:lnTo>
                      <a:pt x="62" y="159"/>
                    </a:lnTo>
                    <a:lnTo>
                      <a:pt x="36" y="177"/>
                    </a:lnTo>
                    <a:lnTo>
                      <a:pt x="0" y="190"/>
                    </a:lnTo>
                    <a:lnTo>
                      <a:pt x="39" y="230"/>
                    </a:lnTo>
                    <a:lnTo>
                      <a:pt x="57" y="294"/>
                    </a:lnTo>
                    <a:lnTo>
                      <a:pt x="104" y="268"/>
                    </a:lnTo>
                    <a:lnTo>
                      <a:pt x="146" y="243"/>
                    </a:lnTo>
                    <a:lnTo>
                      <a:pt x="167" y="214"/>
                    </a:lnTo>
                    <a:lnTo>
                      <a:pt x="200" y="146"/>
                    </a:lnTo>
                    <a:lnTo>
                      <a:pt x="208" y="81"/>
                    </a:lnTo>
                    <a:lnTo>
                      <a:pt x="213" y="39"/>
                    </a:lnTo>
                    <a:lnTo>
                      <a:pt x="167" y="31"/>
                    </a:lnTo>
                    <a:lnTo>
                      <a:pt x="106" y="0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45" name="Freeform 116"/>
              <p:cNvSpPr>
                <a:spLocks/>
              </p:cNvSpPr>
              <p:nvPr/>
            </p:nvSpPr>
            <p:spPr bwMode="auto">
              <a:xfrm>
                <a:off x="1251" y="2704"/>
                <a:ext cx="294" cy="215"/>
              </a:xfrm>
              <a:custGeom>
                <a:avLst/>
                <a:gdLst>
                  <a:gd name="T0" fmla="*/ 293 w 294"/>
                  <a:gd name="T1" fmla="*/ 107 h 215"/>
                  <a:gd name="T2" fmla="*/ 252 w 294"/>
                  <a:gd name="T3" fmla="*/ 112 h 215"/>
                  <a:gd name="T4" fmla="*/ 221 w 294"/>
                  <a:gd name="T5" fmla="*/ 115 h 215"/>
                  <a:gd name="T6" fmla="*/ 187 w 294"/>
                  <a:gd name="T7" fmla="*/ 104 h 215"/>
                  <a:gd name="T8" fmla="*/ 161 w 294"/>
                  <a:gd name="T9" fmla="*/ 86 h 215"/>
                  <a:gd name="T10" fmla="*/ 134 w 294"/>
                  <a:gd name="T11" fmla="*/ 63 h 215"/>
                  <a:gd name="T12" fmla="*/ 116 w 294"/>
                  <a:gd name="T13" fmla="*/ 37 h 215"/>
                  <a:gd name="T14" fmla="*/ 103 w 294"/>
                  <a:gd name="T15" fmla="*/ 0 h 215"/>
                  <a:gd name="T16" fmla="*/ 65 w 294"/>
                  <a:gd name="T17" fmla="*/ 39 h 215"/>
                  <a:gd name="T18" fmla="*/ 0 w 294"/>
                  <a:gd name="T19" fmla="*/ 57 h 215"/>
                  <a:gd name="T20" fmla="*/ 26 w 294"/>
                  <a:gd name="T21" fmla="*/ 104 h 215"/>
                  <a:gd name="T22" fmla="*/ 52 w 294"/>
                  <a:gd name="T23" fmla="*/ 146 h 215"/>
                  <a:gd name="T24" fmla="*/ 80 w 294"/>
                  <a:gd name="T25" fmla="*/ 167 h 215"/>
                  <a:gd name="T26" fmla="*/ 148 w 294"/>
                  <a:gd name="T27" fmla="*/ 201 h 215"/>
                  <a:gd name="T28" fmla="*/ 213 w 294"/>
                  <a:gd name="T29" fmla="*/ 209 h 215"/>
                  <a:gd name="T30" fmla="*/ 255 w 294"/>
                  <a:gd name="T31" fmla="*/ 214 h 215"/>
                  <a:gd name="T32" fmla="*/ 262 w 294"/>
                  <a:gd name="T33" fmla="*/ 167 h 215"/>
                  <a:gd name="T34" fmla="*/ 293 w 294"/>
                  <a:gd name="T35" fmla="*/ 107 h 21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94"/>
                  <a:gd name="T55" fmla="*/ 0 h 215"/>
                  <a:gd name="T56" fmla="*/ 294 w 294"/>
                  <a:gd name="T57" fmla="*/ 215 h 21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94" h="215">
                    <a:moveTo>
                      <a:pt x="293" y="107"/>
                    </a:moveTo>
                    <a:lnTo>
                      <a:pt x="252" y="112"/>
                    </a:lnTo>
                    <a:lnTo>
                      <a:pt x="221" y="115"/>
                    </a:lnTo>
                    <a:lnTo>
                      <a:pt x="187" y="104"/>
                    </a:lnTo>
                    <a:lnTo>
                      <a:pt x="161" y="86"/>
                    </a:lnTo>
                    <a:lnTo>
                      <a:pt x="134" y="63"/>
                    </a:lnTo>
                    <a:lnTo>
                      <a:pt x="116" y="37"/>
                    </a:lnTo>
                    <a:lnTo>
                      <a:pt x="103" y="0"/>
                    </a:lnTo>
                    <a:lnTo>
                      <a:pt x="65" y="39"/>
                    </a:lnTo>
                    <a:lnTo>
                      <a:pt x="0" y="57"/>
                    </a:lnTo>
                    <a:lnTo>
                      <a:pt x="26" y="104"/>
                    </a:lnTo>
                    <a:lnTo>
                      <a:pt x="52" y="146"/>
                    </a:lnTo>
                    <a:lnTo>
                      <a:pt x="80" y="167"/>
                    </a:lnTo>
                    <a:lnTo>
                      <a:pt x="148" y="201"/>
                    </a:lnTo>
                    <a:lnTo>
                      <a:pt x="213" y="209"/>
                    </a:lnTo>
                    <a:lnTo>
                      <a:pt x="255" y="214"/>
                    </a:lnTo>
                    <a:lnTo>
                      <a:pt x="262" y="167"/>
                    </a:lnTo>
                    <a:lnTo>
                      <a:pt x="293" y="107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46" name="Freeform 117"/>
              <p:cNvSpPr>
                <a:spLocks/>
              </p:cNvSpPr>
              <p:nvPr/>
            </p:nvSpPr>
            <p:spPr bwMode="auto">
              <a:xfrm>
                <a:off x="1374" y="2747"/>
                <a:ext cx="214" cy="296"/>
              </a:xfrm>
              <a:custGeom>
                <a:avLst/>
                <a:gdLst>
                  <a:gd name="T0" fmla="*/ 106 w 214"/>
                  <a:gd name="T1" fmla="*/ 295 h 296"/>
                  <a:gd name="T2" fmla="*/ 102 w 214"/>
                  <a:gd name="T3" fmla="*/ 253 h 296"/>
                  <a:gd name="T4" fmla="*/ 99 w 214"/>
                  <a:gd name="T5" fmla="*/ 221 h 296"/>
                  <a:gd name="T6" fmla="*/ 109 w 214"/>
                  <a:gd name="T7" fmla="*/ 188 h 296"/>
                  <a:gd name="T8" fmla="*/ 127 w 214"/>
                  <a:gd name="T9" fmla="*/ 162 h 296"/>
                  <a:gd name="T10" fmla="*/ 151 w 214"/>
                  <a:gd name="T11" fmla="*/ 135 h 296"/>
                  <a:gd name="T12" fmla="*/ 177 w 214"/>
                  <a:gd name="T13" fmla="*/ 117 h 296"/>
                  <a:gd name="T14" fmla="*/ 213 w 214"/>
                  <a:gd name="T15" fmla="*/ 104 h 296"/>
                  <a:gd name="T16" fmla="*/ 174 w 214"/>
                  <a:gd name="T17" fmla="*/ 65 h 296"/>
                  <a:gd name="T18" fmla="*/ 156 w 214"/>
                  <a:gd name="T19" fmla="*/ 0 h 296"/>
                  <a:gd name="T20" fmla="*/ 109 w 214"/>
                  <a:gd name="T21" fmla="*/ 26 h 296"/>
                  <a:gd name="T22" fmla="*/ 68 w 214"/>
                  <a:gd name="T23" fmla="*/ 52 h 296"/>
                  <a:gd name="T24" fmla="*/ 47 w 214"/>
                  <a:gd name="T25" fmla="*/ 81 h 296"/>
                  <a:gd name="T26" fmla="*/ 13 w 214"/>
                  <a:gd name="T27" fmla="*/ 149 h 296"/>
                  <a:gd name="T28" fmla="*/ 5 w 214"/>
                  <a:gd name="T29" fmla="*/ 214 h 296"/>
                  <a:gd name="T30" fmla="*/ 0 w 214"/>
                  <a:gd name="T31" fmla="*/ 255 h 296"/>
                  <a:gd name="T32" fmla="*/ 47 w 214"/>
                  <a:gd name="T33" fmla="*/ 264 h 296"/>
                  <a:gd name="T34" fmla="*/ 106 w 214"/>
                  <a:gd name="T35" fmla="*/ 295 h 29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6"/>
                  <a:gd name="T56" fmla="*/ 214 w 214"/>
                  <a:gd name="T57" fmla="*/ 296 h 29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6">
                    <a:moveTo>
                      <a:pt x="106" y="295"/>
                    </a:moveTo>
                    <a:lnTo>
                      <a:pt x="102" y="253"/>
                    </a:lnTo>
                    <a:lnTo>
                      <a:pt x="99" y="221"/>
                    </a:lnTo>
                    <a:lnTo>
                      <a:pt x="109" y="188"/>
                    </a:lnTo>
                    <a:lnTo>
                      <a:pt x="127" y="162"/>
                    </a:lnTo>
                    <a:lnTo>
                      <a:pt x="151" y="135"/>
                    </a:lnTo>
                    <a:lnTo>
                      <a:pt x="177" y="117"/>
                    </a:lnTo>
                    <a:lnTo>
                      <a:pt x="213" y="104"/>
                    </a:lnTo>
                    <a:lnTo>
                      <a:pt x="174" y="65"/>
                    </a:lnTo>
                    <a:lnTo>
                      <a:pt x="156" y="0"/>
                    </a:lnTo>
                    <a:lnTo>
                      <a:pt x="109" y="26"/>
                    </a:lnTo>
                    <a:lnTo>
                      <a:pt x="68" y="52"/>
                    </a:lnTo>
                    <a:lnTo>
                      <a:pt x="47" y="81"/>
                    </a:lnTo>
                    <a:lnTo>
                      <a:pt x="13" y="149"/>
                    </a:lnTo>
                    <a:lnTo>
                      <a:pt x="5" y="214"/>
                    </a:lnTo>
                    <a:lnTo>
                      <a:pt x="0" y="255"/>
                    </a:lnTo>
                    <a:lnTo>
                      <a:pt x="47" y="264"/>
                    </a:lnTo>
                    <a:lnTo>
                      <a:pt x="106" y="295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47" name="Freeform 118"/>
              <p:cNvSpPr>
                <a:spLocks/>
              </p:cNvSpPr>
              <p:nvPr/>
            </p:nvSpPr>
            <p:spPr bwMode="auto">
              <a:xfrm>
                <a:off x="1374" y="2836"/>
                <a:ext cx="214" cy="295"/>
              </a:xfrm>
              <a:custGeom>
                <a:avLst/>
                <a:gdLst>
                  <a:gd name="T0" fmla="*/ 106 w 214"/>
                  <a:gd name="T1" fmla="*/ 294 h 295"/>
                  <a:gd name="T2" fmla="*/ 102 w 214"/>
                  <a:gd name="T3" fmla="*/ 253 h 295"/>
                  <a:gd name="T4" fmla="*/ 99 w 214"/>
                  <a:gd name="T5" fmla="*/ 222 h 295"/>
                  <a:gd name="T6" fmla="*/ 109 w 214"/>
                  <a:gd name="T7" fmla="*/ 188 h 295"/>
                  <a:gd name="T8" fmla="*/ 127 w 214"/>
                  <a:gd name="T9" fmla="*/ 161 h 295"/>
                  <a:gd name="T10" fmla="*/ 151 w 214"/>
                  <a:gd name="T11" fmla="*/ 135 h 295"/>
                  <a:gd name="T12" fmla="*/ 177 w 214"/>
                  <a:gd name="T13" fmla="*/ 117 h 295"/>
                  <a:gd name="T14" fmla="*/ 213 w 214"/>
                  <a:gd name="T15" fmla="*/ 104 h 295"/>
                  <a:gd name="T16" fmla="*/ 174 w 214"/>
                  <a:gd name="T17" fmla="*/ 65 h 295"/>
                  <a:gd name="T18" fmla="*/ 156 w 214"/>
                  <a:gd name="T19" fmla="*/ 0 h 295"/>
                  <a:gd name="T20" fmla="*/ 109 w 214"/>
                  <a:gd name="T21" fmla="*/ 26 h 295"/>
                  <a:gd name="T22" fmla="*/ 68 w 214"/>
                  <a:gd name="T23" fmla="*/ 52 h 295"/>
                  <a:gd name="T24" fmla="*/ 47 w 214"/>
                  <a:gd name="T25" fmla="*/ 81 h 295"/>
                  <a:gd name="T26" fmla="*/ 13 w 214"/>
                  <a:gd name="T27" fmla="*/ 148 h 295"/>
                  <a:gd name="T28" fmla="*/ 5 w 214"/>
                  <a:gd name="T29" fmla="*/ 214 h 295"/>
                  <a:gd name="T30" fmla="*/ 0 w 214"/>
                  <a:gd name="T31" fmla="*/ 255 h 295"/>
                  <a:gd name="T32" fmla="*/ 47 w 214"/>
                  <a:gd name="T33" fmla="*/ 263 h 295"/>
                  <a:gd name="T34" fmla="*/ 106 w 214"/>
                  <a:gd name="T35" fmla="*/ 294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6" y="294"/>
                    </a:moveTo>
                    <a:lnTo>
                      <a:pt x="102" y="253"/>
                    </a:lnTo>
                    <a:lnTo>
                      <a:pt x="99" y="222"/>
                    </a:lnTo>
                    <a:lnTo>
                      <a:pt x="109" y="188"/>
                    </a:lnTo>
                    <a:lnTo>
                      <a:pt x="127" y="161"/>
                    </a:lnTo>
                    <a:lnTo>
                      <a:pt x="151" y="135"/>
                    </a:lnTo>
                    <a:lnTo>
                      <a:pt x="177" y="117"/>
                    </a:lnTo>
                    <a:lnTo>
                      <a:pt x="213" y="104"/>
                    </a:lnTo>
                    <a:lnTo>
                      <a:pt x="174" y="65"/>
                    </a:lnTo>
                    <a:lnTo>
                      <a:pt x="156" y="0"/>
                    </a:lnTo>
                    <a:lnTo>
                      <a:pt x="109" y="26"/>
                    </a:lnTo>
                    <a:lnTo>
                      <a:pt x="68" y="52"/>
                    </a:lnTo>
                    <a:lnTo>
                      <a:pt x="47" y="81"/>
                    </a:lnTo>
                    <a:lnTo>
                      <a:pt x="13" y="148"/>
                    </a:lnTo>
                    <a:lnTo>
                      <a:pt x="5" y="214"/>
                    </a:lnTo>
                    <a:lnTo>
                      <a:pt x="0" y="255"/>
                    </a:lnTo>
                    <a:lnTo>
                      <a:pt x="47" y="263"/>
                    </a:lnTo>
                    <a:lnTo>
                      <a:pt x="106" y="294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8" name="Group 119"/>
          <p:cNvGrpSpPr>
            <a:grpSpLocks/>
          </p:cNvGrpSpPr>
          <p:nvPr/>
        </p:nvGrpSpPr>
        <p:grpSpPr bwMode="auto">
          <a:xfrm>
            <a:off x="2525713" y="2870200"/>
            <a:ext cx="668337" cy="955675"/>
            <a:chOff x="1591" y="1808"/>
            <a:chExt cx="421" cy="602"/>
          </a:xfrm>
        </p:grpSpPr>
        <p:grpSp>
          <p:nvGrpSpPr>
            <p:cNvPr id="29" name="Group 120"/>
            <p:cNvGrpSpPr>
              <a:grpSpLocks/>
            </p:cNvGrpSpPr>
            <p:nvPr/>
          </p:nvGrpSpPr>
          <p:grpSpPr bwMode="auto">
            <a:xfrm>
              <a:off x="1591" y="1831"/>
              <a:ext cx="337" cy="579"/>
              <a:chOff x="1591" y="1831"/>
              <a:chExt cx="337" cy="579"/>
            </a:xfrm>
          </p:grpSpPr>
          <p:sp>
            <p:nvSpPr>
              <p:cNvPr id="27730" name="Freeform 121"/>
              <p:cNvSpPr>
                <a:spLocks/>
              </p:cNvSpPr>
              <p:nvPr/>
            </p:nvSpPr>
            <p:spPr bwMode="auto">
              <a:xfrm>
                <a:off x="1700" y="1852"/>
                <a:ext cx="214" cy="296"/>
              </a:xfrm>
              <a:custGeom>
                <a:avLst/>
                <a:gdLst>
                  <a:gd name="T0" fmla="*/ 107 w 214"/>
                  <a:gd name="T1" fmla="*/ 295 h 296"/>
                  <a:gd name="T2" fmla="*/ 111 w 214"/>
                  <a:gd name="T3" fmla="*/ 253 h 296"/>
                  <a:gd name="T4" fmla="*/ 114 w 214"/>
                  <a:gd name="T5" fmla="*/ 222 h 296"/>
                  <a:gd name="T6" fmla="*/ 104 w 214"/>
                  <a:gd name="T7" fmla="*/ 188 h 296"/>
                  <a:gd name="T8" fmla="*/ 86 w 214"/>
                  <a:gd name="T9" fmla="*/ 162 h 296"/>
                  <a:gd name="T10" fmla="*/ 62 w 214"/>
                  <a:gd name="T11" fmla="*/ 136 h 296"/>
                  <a:gd name="T12" fmla="*/ 37 w 214"/>
                  <a:gd name="T13" fmla="*/ 118 h 296"/>
                  <a:gd name="T14" fmla="*/ 0 w 214"/>
                  <a:gd name="T15" fmla="*/ 104 h 296"/>
                  <a:gd name="T16" fmla="*/ 39 w 214"/>
                  <a:gd name="T17" fmla="*/ 65 h 296"/>
                  <a:gd name="T18" fmla="*/ 57 w 214"/>
                  <a:gd name="T19" fmla="*/ 0 h 296"/>
                  <a:gd name="T20" fmla="*/ 104 w 214"/>
                  <a:gd name="T21" fmla="*/ 26 h 296"/>
                  <a:gd name="T22" fmla="*/ 145 w 214"/>
                  <a:gd name="T23" fmla="*/ 53 h 296"/>
                  <a:gd name="T24" fmla="*/ 167 w 214"/>
                  <a:gd name="T25" fmla="*/ 81 h 296"/>
                  <a:gd name="T26" fmla="*/ 200 w 214"/>
                  <a:gd name="T27" fmla="*/ 149 h 296"/>
                  <a:gd name="T28" fmla="*/ 208 w 214"/>
                  <a:gd name="T29" fmla="*/ 214 h 296"/>
                  <a:gd name="T30" fmla="*/ 213 w 214"/>
                  <a:gd name="T31" fmla="*/ 256 h 296"/>
                  <a:gd name="T32" fmla="*/ 167 w 214"/>
                  <a:gd name="T33" fmla="*/ 264 h 296"/>
                  <a:gd name="T34" fmla="*/ 107 w 214"/>
                  <a:gd name="T35" fmla="*/ 295 h 29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6"/>
                  <a:gd name="T56" fmla="*/ 214 w 214"/>
                  <a:gd name="T57" fmla="*/ 296 h 29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6">
                    <a:moveTo>
                      <a:pt x="107" y="295"/>
                    </a:moveTo>
                    <a:lnTo>
                      <a:pt x="111" y="253"/>
                    </a:lnTo>
                    <a:lnTo>
                      <a:pt x="114" y="222"/>
                    </a:lnTo>
                    <a:lnTo>
                      <a:pt x="104" y="188"/>
                    </a:lnTo>
                    <a:lnTo>
                      <a:pt x="86" y="162"/>
                    </a:lnTo>
                    <a:lnTo>
                      <a:pt x="62" y="136"/>
                    </a:lnTo>
                    <a:lnTo>
                      <a:pt x="37" y="118"/>
                    </a:lnTo>
                    <a:lnTo>
                      <a:pt x="0" y="104"/>
                    </a:lnTo>
                    <a:lnTo>
                      <a:pt x="39" y="65"/>
                    </a:lnTo>
                    <a:lnTo>
                      <a:pt x="57" y="0"/>
                    </a:lnTo>
                    <a:lnTo>
                      <a:pt x="104" y="26"/>
                    </a:lnTo>
                    <a:lnTo>
                      <a:pt x="145" y="53"/>
                    </a:lnTo>
                    <a:lnTo>
                      <a:pt x="167" y="81"/>
                    </a:lnTo>
                    <a:lnTo>
                      <a:pt x="200" y="149"/>
                    </a:lnTo>
                    <a:lnTo>
                      <a:pt x="208" y="214"/>
                    </a:lnTo>
                    <a:lnTo>
                      <a:pt x="213" y="256"/>
                    </a:lnTo>
                    <a:lnTo>
                      <a:pt x="167" y="264"/>
                    </a:lnTo>
                    <a:lnTo>
                      <a:pt x="107" y="295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31" name="Freeform 122"/>
              <p:cNvSpPr>
                <a:spLocks/>
              </p:cNvSpPr>
              <p:nvPr/>
            </p:nvSpPr>
            <p:spPr bwMode="auto">
              <a:xfrm>
                <a:off x="1617" y="1941"/>
                <a:ext cx="214" cy="295"/>
              </a:xfrm>
              <a:custGeom>
                <a:avLst/>
                <a:gdLst>
                  <a:gd name="T0" fmla="*/ 107 w 214"/>
                  <a:gd name="T1" fmla="*/ 0 h 295"/>
                  <a:gd name="T2" fmla="*/ 101 w 214"/>
                  <a:gd name="T3" fmla="*/ 42 h 295"/>
                  <a:gd name="T4" fmla="*/ 99 w 214"/>
                  <a:gd name="T5" fmla="*/ 73 h 295"/>
                  <a:gd name="T6" fmla="*/ 109 w 214"/>
                  <a:gd name="T7" fmla="*/ 107 h 295"/>
                  <a:gd name="T8" fmla="*/ 127 w 214"/>
                  <a:gd name="T9" fmla="*/ 133 h 295"/>
                  <a:gd name="T10" fmla="*/ 150 w 214"/>
                  <a:gd name="T11" fmla="*/ 159 h 295"/>
                  <a:gd name="T12" fmla="*/ 176 w 214"/>
                  <a:gd name="T13" fmla="*/ 177 h 295"/>
                  <a:gd name="T14" fmla="*/ 213 w 214"/>
                  <a:gd name="T15" fmla="*/ 190 h 295"/>
                  <a:gd name="T16" fmla="*/ 174 w 214"/>
                  <a:gd name="T17" fmla="*/ 230 h 295"/>
                  <a:gd name="T18" fmla="*/ 156 w 214"/>
                  <a:gd name="T19" fmla="*/ 294 h 295"/>
                  <a:gd name="T20" fmla="*/ 109 w 214"/>
                  <a:gd name="T21" fmla="*/ 268 h 295"/>
                  <a:gd name="T22" fmla="*/ 67 w 214"/>
                  <a:gd name="T23" fmla="*/ 243 h 295"/>
                  <a:gd name="T24" fmla="*/ 47 w 214"/>
                  <a:gd name="T25" fmla="*/ 214 h 295"/>
                  <a:gd name="T26" fmla="*/ 13 w 214"/>
                  <a:gd name="T27" fmla="*/ 146 h 295"/>
                  <a:gd name="T28" fmla="*/ 5 w 214"/>
                  <a:gd name="T29" fmla="*/ 81 h 295"/>
                  <a:gd name="T30" fmla="*/ 0 w 214"/>
                  <a:gd name="T31" fmla="*/ 39 h 295"/>
                  <a:gd name="T32" fmla="*/ 47 w 214"/>
                  <a:gd name="T33" fmla="*/ 31 h 295"/>
                  <a:gd name="T34" fmla="*/ 107 w 214"/>
                  <a:gd name="T35" fmla="*/ 0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0"/>
                    </a:moveTo>
                    <a:lnTo>
                      <a:pt x="101" y="42"/>
                    </a:lnTo>
                    <a:lnTo>
                      <a:pt x="99" y="73"/>
                    </a:lnTo>
                    <a:lnTo>
                      <a:pt x="109" y="107"/>
                    </a:lnTo>
                    <a:lnTo>
                      <a:pt x="127" y="133"/>
                    </a:lnTo>
                    <a:lnTo>
                      <a:pt x="150" y="159"/>
                    </a:lnTo>
                    <a:lnTo>
                      <a:pt x="176" y="177"/>
                    </a:lnTo>
                    <a:lnTo>
                      <a:pt x="213" y="190"/>
                    </a:lnTo>
                    <a:lnTo>
                      <a:pt x="174" y="230"/>
                    </a:lnTo>
                    <a:lnTo>
                      <a:pt x="156" y="294"/>
                    </a:lnTo>
                    <a:lnTo>
                      <a:pt x="109" y="268"/>
                    </a:lnTo>
                    <a:lnTo>
                      <a:pt x="67" y="243"/>
                    </a:lnTo>
                    <a:lnTo>
                      <a:pt x="47" y="214"/>
                    </a:lnTo>
                    <a:lnTo>
                      <a:pt x="13" y="146"/>
                    </a:lnTo>
                    <a:lnTo>
                      <a:pt x="5" y="81"/>
                    </a:lnTo>
                    <a:lnTo>
                      <a:pt x="0" y="39"/>
                    </a:lnTo>
                    <a:lnTo>
                      <a:pt x="47" y="31"/>
                    </a:lnTo>
                    <a:lnTo>
                      <a:pt x="107" y="0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32" name="Freeform 123"/>
              <p:cNvSpPr>
                <a:spLocks/>
              </p:cNvSpPr>
              <p:nvPr/>
            </p:nvSpPr>
            <p:spPr bwMode="auto">
              <a:xfrm>
                <a:off x="1640" y="1831"/>
                <a:ext cx="214" cy="296"/>
              </a:xfrm>
              <a:custGeom>
                <a:avLst/>
                <a:gdLst>
                  <a:gd name="T0" fmla="*/ 106 w 214"/>
                  <a:gd name="T1" fmla="*/ 295 h 296"/>
                  <a:gd name="T2" fmla="*/ 111 w 214"/>
                  <a:gd name="T3" fmla="*/ 253 h 296"/>
                  <a:gd name="T4" fmla="*/ 114 w 214"/>
                  <a:gd name="T5" fmla="*/ 222 h 296"/>
                  <a:gd name="T6" fmla="*/ 104 w 214"/>
                  <a:gd name="T7" fmla="*/ 188 h 296"/>
                  <a:gd name="T8" fmla="*/ 86 w 214"/>
                  <a:gd name="T9" fmla="*/ 162 h 296"/>
                  <a:gd name="T10" fmla="*/ 62 w 214"/>
                  <a:gd name="T11" fmla="*/ 136 h 296"/>
                  <a:gd name="T12" fmla="*/ 36 w 214"/>
                  <a:gd name="T13" fmla="*/ 117 h 296"/>
                  <a:gd name="T14" fmla="*/ 0 w 214"/>
                  <a:gd name="T15" fmla="*/ 105 h 296"/>
                  <a:gd name="T16" fmla="*/ 39 w 214"/>
                  <a:gd name="T17" fmla="*/ 66 h 296"/>
                  <a:gd name="T18" fmla="*/ 57 w 214"/>
                  <a:gd name="T19" fmla="*/ 0 h 296"/>
                  <a:gd name="T20" fmla="*/ 104 w 214"/>
                  <a:gd name="T21" fmla="*/ 26 h 296"/>
                  <a:gd name="T22" fmla="*/ 145 w 214"/>
                  <a:gd name="T23" fmla="*/ 53 h 296"/>
                  <a:gd name="T24" fmla="*/ 166 w 214"/>
                  <a:gd name="T25" fmla="*/ 81 h 296"/>
                  <a:gd name="T26" fmla="*/ 200 w 214"/>
                  <a:gd name="T27" fmla="*/ 149 h 296"/>
                  <a:gd name="T28" fmla="*/ 208 w 214"/>
                  <a:gd name="T29" fmla="*/ 214 h 296"/>
                  <a:gd name="T30" fmla="*/ 213 w 214"/>
                  <a:gd name="T31" fmla="*/ 256 h 296"/>
                  <a:gd name="T32" fmla="*/ 166 w 214"/>
                  <a:gd name="T33" fmla="*/ 264 h 296"/>
                  <a:gd name="T34" fmla="*/ 106 w 214"/>
                  <a:gd name="T35" fmla="*/ 295 h 29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6"/>
                  <a:gd name="T56" fmla="*/ 214 w 214"/>
                  <a:gd name="T57" fmla="*/ 296 h 29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6">
                    <a:moveTo>
                      <a:pt x="106" y="295"/>
                    </a:moveTo>
                    <a:lnTo>
                      <a:pt x="111" y="253"/>
                    </a:lnTo>
                    <a:lnTo>
                      <a:pt x="114" y="222"/>
                    </a:lnTo>
                    <a:lnTo>
                      <a:pt x="104" y="188"/>
                    </a:lnTo>
                    <a:lnTo>
                      <a:pt x="86" y="162"/>
                    </a:lnTo>
                    <a:lnTo>
                      <a:pt x="62" y="136"/>
                    </a:lnTo>
                    <a:lnTo>
                      <a:pt x="36" y="117"/>
                    </a:lnTo>
                    <a:lnTo>
                      <a:pt x="0" y="105"/>
                    </a:lnTo>
                    <a:lnTo>
                      <a:pt x="39" y="66"/>
                    </a:lnTo>
                    <a:lnTo>
                      <a:pt x="57" y="0"/>
                    </a:lnTo>
                    <a:lnTo>
                      <a:pt x="104" y="26"/>
                    </a:lnTo>
                    <a:lnTo>
                      <a:pt x="145" y="53"/>
                    </a:lnTo>
                    <a:lnTo>
                      <a:pt x="166" y="81"/>
                    </a:lnTo>
                    <a:lnTo>
                      <a:pt x="200" y="149"/>
                    </a:lnTo>
                    <a:lnTo>
                      <a:pt x="208" y="214"/>
                    </a:lnTo>
                    <a:lnTo>
                      <a:pt x="213" y="256"/>
                    </a:lnTo>
                    <a:lnTo>
                      <a:pt x="166" y="264"/>
                    </a:lnTo>
                    <a:lnTo>
                      <a:pt x="106" y="295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33" name="Freeform 124"/>
              <p:cNvSpPr>
                <a:spLocks/>
              </p:cNvSpPr>
              <p:nvPr/>
            </p:nvSpPr>
            <p:spPr bwMode="auto">
              <a:xfrm>
                <a:off x="1658" y="2050"/>
                <a:ext cx="214" cy="296"/>
              </a:xfrm>
              <a:custGeom>
                <a:avLst/>
                <a:gdLst>
                  <a:gd name="T0" fmla="*/ 106 w 214"/>
                  <a:gd name="T1" fmla="*/ 0 h 296"/>
                  <a:gd name="T2" fmla="*/ 101 w 214"/>
                  <a:gd name="T3" fmla="*/ 42 h 296"/>
                  <a:gd name="T4" fmla="*/ 98 w 214"/>
                  <a:gd name="T5" fmla="*/ 73 h 296"/>
                  <a:gd name="T6" fmla="*/ 109 w 214"/>
                  <a:gd name="T7" fmla="*/ 107 h 296"/>
                  <a:gd name="T8" fmla="*/ 127 w 214"/>
                  <a:gd name="T9" fmla="*/ 133 h 296"/>
                  <a:gd name="T10" fmla="*/ 150 w 214"/>
                  <a:gd name="T11" fmla="*/ 159 h 296"/>
                  <a:gd name="T12" fmla="*/ 177 w 214"/>
                  <a:gd name="T13" fmla="*/ 177 h 296"/>
                  <a:gd name="T14" fmla="*/ 213 w 214"/>
                  <a:gd name="T15" fmla="*/ 190 h 296"/>
                  <a:gd name="T16" fmla="*/ 175 w 214"/>
                  <a:gd name="T17" fmla="*/ 230 h 296"/>
                  <a:gd name="T18" fmla="*/ 155 w 214"/>
                  <a:gd name="T19" fmla="*/ 295 h 296"/>
                  <a:gd name="T20" fmla="*/ 109 w 214"/>
                  <a:gd name="T21" fmla="*/ 269 h 296"/>
                  <a:gd name="T22" fmla="*/ 68 w 214"/>
                  <a:gd name="T23" fmla="*/ 243 h 296"/>
                  <a:gd name="T24" fmla="*/ 47 w 214"/>
                  <a:gd name="T25" fmla="*/ 214 h 296"/>
                  <a:gd name="T26" fmla="*/ 13 w 214"/>
                  <a:gd name="T27" fmla="*/ 146 h 296"/>
                  <a:gd name="T28" fmla="*/ 5 w 214"/>
                  <a:gd name="T29" fmla="*/ 81 h 296"/>
                  <a:gd name="T30" fmla="*/ 0 w 214"/>
                  <a:gd name="T31" fmla="*/ 39 h 296"/>
                  <a:gd name="T32" fmla="*/ 47 w 214"/>
                  <a:gd name="T33" fmla="*/ 31 h 296"/>
                  <a:gd name="T34" fmla="*/ 106 w 214"/>
                  <a:gd name="T35" fmla="*/ 0 h 29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6"/>
                  <a:gd name="T56" fmla="*/ 214 w 214"/>
                  <a:gd name="T57" fmla="*/ 296 h 29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6">
                    <a:moveTo>
                      <a:pt x="106" y="0"/>
                    </a:moveTo>
                    <a:lnTo>
                      <a:pt x="101" y="42"/>
                    </a:lnTo>
                    <a:lnTo>
                      <a:pt x="98" y="73"/>
                    </a:lnTo>
                    <a:lnTo>
                      <a:pt x="109" y="107"/>
                    </a:lnTo>
                    <a:lnTo>
                      <a:pt x="127" y="133"/>
                    </a:lnTo>
                    <a:lnTo>
                      <a:pt x="150" y="159"/>
                    </a:lnTo>
                    <a:lnTo>
                      <a:pt x="177" y="177"/>
                    </a:lnTo>
                    <a:lnTo>
                      <a:pt x="213" y="190"/>
                    </a:lnTo>
                    <a:lnTo>
                      <a:pt x="175" y="230"/>
                    </a:lnTo>
                    <a:lnTo>
                      <a:pt x="155" y="295"/>
                    </a:lnTo>
                    <a:lnTo>
                      <a:pt x="109" y="269"/>
                    </a:lnTo>
                    <a:lnTo>
                      <a:pt x="68" y="243"/>
                    </a:lnTo>
                    <a:lnTo>
                      <a:pt x="47" y="214"/>
                    </a:lnTo>
                    <a:lnTo>
                      <a:pt x="13" y="146"/>
                    </a:lnTo>
                    <a:lnTo>
                      <a:pt x="5" y="81"/>
                    </a:lnTo>
                    <a:lnTo>
                      <a:pt x="0" y="39"/>
                    </a:lnTo>
                    <a:lnTo>
                      <a:pt x="47" y="31"/>
                    </a:lnTo>
                    <a:lnTo>
                      <a:pt x="106" y="0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34" name="Freeform 125"/>
              <p:cNvSpPr>
                <a:spLocks/>
              </p:cNvSpPr>
              <p:nvPr/>
            </p:nvSpPr>
            <p:spPr bwMode="auto">
              <a:xfrm>
                <a:off x="1687" y="1964"/>
                <a:ext cx="214" cy="295"/>
              </a:xfrm>
              <a:custGeom>
                <a:avLst/>
                <a:gdLst>
                  <a:gd name="T0" fmla="*/ 107 w 214"/>
                  <a:gd name="T1" fmla="*/ 0 h 295"/>
                  <a:gd name="T2" fmla="*/ 101 w 214"/>
                  <a:gd name="T3" fmla="*/ 42 h 295"/>
                  <a:gd name="T4" fmla="*/ 99 w 214"/>
                  <a:gd name="T5" fmla="*/ 73 h 295"/>
                  <a:gd name="T6" fmla="*/ 109 w 214"/>
                  <a:gd name="T7" fmla="*/ 107 h 295"/>
                  <a:gd name="T8" fmla="*/ 127 w 214"/>
                  <a:gd name="T9" fmla="*/ 133 h 295"/>
                  <a:gd name="T10" fmla="*/ 151 w 214"/>
                  <a:gd name="T11" fmla="*/ 159 h 295"/>
                  <a:gd name="T12" fmla="*/ 177 w 214"/>
                  <a:gd name="T13" fmla="*/ 177 h 295"/>
                  <a:gd name="T14" fmla="*/ 213 w 214"/>
                  <a:gd name="T15" fmla="*/ 190 h 295"/>
                  <a:gd name="T16" fmla="*/ 175 w 214"/>
                  <a:gd name="T17" fmla="*/ 229 h 295"/>
                  <a:gd name="T18" fmla="*/ 156 w 214"/>
                  <a:gd name="T19" fmla="*/ 294 h 295"/>
                  <a:gd name="T20" fmla="*/ 109 w 214"/>
                  <a:gd name="T21" fmla="*/ 268 h 295"/>
                  <a:gd name="T22" fmla="*/ 68 w 214"/>
                  <a:gd name="T23" fmla="*/ 242 h 295"/>
                  <a:gd name="T24" fmla="*/ 47 w 214"/>
                  <a:gd name="T25" fmla="*/ 214 h 295"/>
                  <a:gd name="T26" fmla="*/ 13 w 214"/>
                  <a:gd name="T27" fmla="*/ 146 h 295"/>
                  <a:gd name="T28" fmla="*/ 6 w 214"/>
                  <a:gd name="T29" fmla="*/ 81 h 295"/>
                  <a:gd name="T30" fmla="*/ 0 w 214"/>
                  <a:gd name="T31" fmla="*/ 39 h 295"/>
                  <a:gd name="T32" fmla="*/ 47 w 214"/>
                  <a:gd name="T33" fmla="*/ 32 h 295"/>
                  <a:gd name="T34" fmla="*/ 107 w 214"/>
                  <a:gd name="T35" fmla="*/ 0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0"/>
                    </a:moveTo>
                    <a:lnTo>
                      <a:pt x="101" y="42"/>
                    </a:lnTo>
                    <a:lnTo>
                      <a:pt x="99" y="73"/>
                    </a:lnTo>
                    <a:lnTo>
                      <a:pt x="109" y="107"/>
                    </a:lnTo>
                    <a:lnTo>
                      <a:pt x="127" y="133"/>
                    </a:lnTo>
                    <a:lnTo>
                      <a:pt x="151" y="159"/>
                    </a:lnTo>
                    <a:lnTo>
                      <a:pt x="177" y="177"/>
                    </a:lnTo>
                    <a:lnTo>
                      <a:pt x="213" y="190"/>
                    </a:lnTo>
                    <a:lnTo>
                      <a:pt x="175" y="229"/>
                    </a:lnTo>
                    <a:lnTo>
                      <a:pt x="156" y="294"/>
                    </a:lnTo>
                    <a:lnTo>
                      <a:pt x="109" y="268"/>
                    </a:lnTo>
                    <a:lnTo>
                      <a:pt x="68" y="242"/>
                    </a:lnTo>
                    <a:lnTo>
                      <a:pt x="47" y="214"/>
                    </a:lnTo>
                    <a:lnTo>
                      <a:pt x="13" y="146"/>
                    </a:lnTo>
                    <a:lnTo>
                      <a:pt x="6" y="81"/>
                    </a:lnTo>
                    <a:lnTo>
                      <a:pt x="0" y="39"/>
                    </a:lnTo>
                    <a:lnTo>
                      <a:pt x="47" y="32"/>
                    </a:lnTo>
                    <a:lnTo>
                      <a:pt x="107" y="0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35" name="Freeform 126"/>
              <p:cNvSpPr>
                <a:spLocks/>
              </p:cNvSpPr>
              <p:nvPr/>
            </p:nvSpPr>
            <p:spPr bwMode="auto">
              <a:xfrm>
                <a:off x="1633" y="1984"/>
                <a:ext cx="295" cy="214"/>
              </a:xfrm>
              <a:custGeom>
                <a:avLst/>
                <a:gdLst>
                  <a:gd name="T0" fmla="*/ 0 w 295"/>
                  <a:gd name="T1" fmla="*/ 107 h 214"/>
                  <a:gd name="T2" fmla="*/ 42 w 295"/>
                  <a:gd name="T3" fmla="*/ 112 h 214"/>
                  <a:gd name="T4" fmla="*/ 73 w 295"/>
                  <a:gd name="T5" fmla="*/ 115 h 214"/>
                  <a:gd name="T6" fmla="*/ 107 w 295"/>
                  <a:gd name="T7" fmla="*/ 104 h 214"/>
                  <a:gd name="T8" fmla="*/ 132 w 295"/>
                  <a:gd name="T9" fmla="*/ 86 h 214"/>
                  <a:gd name="T10" fmla="*/ 158 w 295"/>
                  <a:gd name="T11" fmla="*/ 62 h 214"/>
                  <a:gd name="T12" fmla="*/ 176 w 295"/>
                  <a:gd name="T13" fmla="*/ 36 h 214"/>
                  <a:gd name="T14" fmla="*/ 190 w 295"/>
                  <a:gd name="T15" fmla="*/ 0 h 214"/>
                  <a:gd name="T16" fmla="*/ 229 w 295"/>
                  <a:gd name="T17" fmla="*/ 39 h 214"/>
                  <a:gd name="T18" fmla="*/ 294 w 295"/>
                  <a:gd name="T19" fmla="*/ 57 h 214"/>
                  <a:gd name="T20" fmla="*/ 268 w 295"/>
                  <a:gd name="T21" fmla="*/ 104 h 214"/>
                  <a:gd name="T22" fmla="*/ 242 w 295"/>
                  <a:gd name="T23" fmla="*/ 146 h 214"/>
                  <a:gd name="T24" fmla="*/ 214 w 295"/>
                  <a:gd name="T25" fmla="*/ 167 h 214"/>
                  <a:gd name="T26" fmla="*/ 145 w 295"/>
                  <a:gd name="T27" fmla="*/ 201 h 214"/>
                  <a:gd name="T28" fmla="*/ 81 w 295"/>
                  <a:gd name="T29" fmla="*/ 208 h 214"/>
                  <a:gd name="T30" fmla="*/ 39 w 295"/>
                  <a:gd name="T31" fmla="*/ 213 h 214"/>
                  <a:gd name="T32" fmla="*/ 31 w 295"/>
                  <a:gd name="T33" fmla="*/ 167 h 214"/>
                  <a:gd name="T34" fmla="*/ 0 w 295"/>
                  <a:gd name="T35" fmla="*/ 107 h 21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95"/>
                  <a:gd name="T55" fmla="*/ 0 h 214"/>
                  <a:gd name="T56" fmla="*/ 295 w 295"/>
                  <a:gd name="T57" fmla="*/ 214 h 21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95" h="214">
                    <a:moveTo>
                      <a:pt x="0" y="107"/>
                    </a:moveTo>
                    <a:lnTo>
                      <a:pt x="42" y="112"/>
                    </a:lnTo>
                    <a:lnTo>
                      <a:pt x="73" y="115"/>
                    </a:lnTo>
                    <a:lnTo>
                      <a:pt x="107" y="104"/>
                    </a:lnTo>
                    <a:lnTo>
                      <a:pt x="132" y="86"/>
                    </a:lnTo>
                    <a:lnTo>
                      <a:pt x="158" y="62"/>
                    </a:lnTo>
                    <a:lnTo>
                      <a:pt x="176" y="36"/>
                    </a:lnTo>
                    <a:lnTo>
                      <a:pt x="190" y="0"/>
                    </a:lnTo>
                    <a:lnTo>
                      <a:pt x="229" y="39"/>
                    </a:lnTo>
                    <a:lnTo>
                      <a:pt x="294" y="57"/>
                    </a:lnTo>
                    <a:lnTo>
                      <a:pt x="268" y="104"/>
                    </a:lnTo>
                    <a:lnTo>
                      <a:pt x="242" y="146"/>
                    </a:lnTo>
                    <a:lnTo>
                      <a:pt x="214" y="167"/>
                    </a:lnTo>
                    <a:lnTo>
                      <a:pt x="145" y="201"/>
                    </a:lnTo>
                    <a:lnTo>
                      <a:pt x="81" y="208"/>
                    </a:lnTo>
                    <a:lnTo>
                      <a:pt x="39" y="213"/>
                    </a:lnTo>
                    <a:lnTo>
                      <a:pt x="31" y="167"/>
                    </a:lnTo>
                    <a:lnTo>
                      <a:pt x="0" y="107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36" name="Freeform 127"/>
              <p:cNvSpPr>
                <a:spLocks/>
              </p:cNvSpPr>
              <p:nvPr/>
            </p:nvSpPr>
            <p:spPr bwMode="auto">
              <a:xfrm>
                <a:off x="1591" y="2027"/>
                <a:ext cx="214" cy="295"/>
              </a:xfrm>
              <a:custGeom>
                <a:avLst/>
                <a:gdLst>
                  <a:gd name="T0" fmla="*/ 107 w 214"/>
                  <a:gd name="T1" fmla="*/ 294 h 295"/>
                  <a:gd name="T2" fmla="*/ 112 w 214"/>
                  <a:gd name="T3" fmla="*/ 253 h 295"/>
                  <a:gd name="T4" fmla="*/ 115 w 214"/>
                  <a:gd name="T5" fmla="*/ 221 h 295"/>
                  <a:gd name="T6" fmla="*/ 104 w 214"/>
                  <a:gd name="T7" fmla="*/ 187 h 295"/>
                  <a:gd name="T8" fmla="*/ 86 w 214"/>
                  <a:gd name="T9" fmla="*/ 162 h 295"/>
                  <a:gd name="T10" fmla="*/ 62 w 214"/>
                  <a:gd name="T11" fmla="*/ 135 h 295"/>
                  <a:gd name="T12" fmla="*/ 36 w 214"/>
                  <a:gd name="T13" fmla="*/ 117 h 295"/>
                  <a:gd name="T14" fmla="*/ 0 w 214"/>
                  <a:gd name="T15" fmla="*/ 104 h 295"/>
                  <a:gd name="T16" fmla="*/ 38 w 214"/>
                  <a:gd name="T17" fmla="*/ 65 h 295"/>
                  <a:gd name="T18" fmla="*/ 57 w 214"/>
                  <a:gd name="T19" fmla="*/ 0 h 295"/>
                  <a:gd name="T20" fmla="*/ 104 w 214"/>
                  <a:gd name="T21" fmla="*/ 26 h 295"/>
                  <a:gd name="T22" fmla="*/ 146 w 214"/>
                  <a:gd name="T23" fmla="*/ 52 h 295"/>
                  <a:gd name="T24" fmla="*/ 166 w 214"/>
                  <a:gd name="T25" fmla="*/ 80 h 295"/>
                  <a:gd name="T26" fmla="*/ 200 w 214"/>
                  <a:gd name="T27" fmla="*/ 148 h 295"/>
                  <a:gd name="T28" fmla="*/ 208 w 214"/>
                  <a:gd name="T29" fmla="*/ 213 h 295"/>
                  <a:gd name="T30" fmla="*/ 213 w 214"/>
                  <a:gd name="T31" fmla="*/ 255 h 295"/>
                  <a:gd name="T32" fmla="*/ 166 w 214"/>
                  <a:gd name="T33" fmla="*/ 263 h 295"/>
                  <a:gd name="T34" fmla="*/ 107 w 214"/>
                  <a:gd name="T35" fmla="*/ 294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294"/>
                    </a:moveTo>
                    <a:lnTo>
                      <a:pt x="112" y="253"/>
                    </a:lnTo>
                    <a:lnTo>
                      <a:pt x="115" y="221"/>
                    </a:lnTo>
                    <a:lnTo>
                      <a:pt x="104" y="187"/>
                    </a:lnTo>
                    <a:lnTo>
                      <a:pt x="86" y="162"/>
                    </a:lnTo>
                    <a:lnTo>
                      <a:pt x="62" y="135"/>
                    </a:lnTo>
                    <a:lnTo>
                      <a:pt x="36" y="117"/>
                    </a:lnTo>
                    <a:lnTo>
                      <a:pt x="0" y="104"/>
                    </a:lnTo>
                    <a:lnTo>
                      <a:pt x="38" y="65"/>
                    </a:lnTo>
                    <a:lnTo>
                      <a:pt x="57" y="0"/>
                    </a:lnTo>
                    <a:lnTo>
                      <a:pt x="104" y="26"/>
                    </a:lnTo>
                    <a:lnTo>
                      <a:pt x="146" y="52"/>
                    </a:lnTo>
                    <a:lnTo>
                      <a:pt x="166" y="80"/>
                    </a:lnTo>
                    <a:lnTo>
                      <a:pt x="200" y="148"/>
                    </a:lnTo>
                    <a:lnTo>
                      <a:pt x="208" y="213"/>
                    </a:lnTo>
                    <a:lnTo>
                      <a:pt x="213" y="255"/>
                    </a:lnTo>
                    <a:lnTo>
                      <a:pt x="166" y="263"/>
                    </a:lnTo>
                    <a:lnTo>
                      <a:pt x="107" y="294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37" name="Freeform 128"/>
              <p:cNvSpPr>
                <a:spLocks/>
              </p:cNvSpPr>
              <p:nvPr/>
            </p:nvSpPr>
            <p:spPr bwMode="auto">
              <a:xfrm>
                <a:off x="1591" y="2115"/>
                <a:ext cx="214" cy="295"/>
              </a:xfrm>
              <a:custGeom>
                <a:avLst/>
                <a:gdLst>
                  <a:gd name="T0" fmla="*/ 107 w 214"/>
                  <a:gd name="T1" fmla="*/ 294 h 295"/>
                  <a:gd name="T2" fmla="*/ 112 w 214"/>
                  <a:gd name="T3" fmla="*/ 253 h 295"/>
                  <a:gd name="T4" fmla="*/ 115 w 214"/>
                  <a:gd name="T5" fmla="*/ 222 h 295"/>
                  <a:gd name="T6" fmla="*/ 104 w 214"/>
                  <a:gd name="T7" fmla="*/ 188 h 295"/>
                  <a:gd name="T8" fmla="*/ 86 w 214"/>
                  <a:gd name="T9" fmla="*/ 162 h 295"/>
                  <a:gd name="T10" fmla="*/ 62 w 214"/>
                  <a:gd name="T11" fmla="*/ 135 h 295"/>
                  <a:gd name="T12" fmla="*/ 36 w 214"/>
                  <a:gd name="T13" fmla="*/ 117 h 295"/>
                  <a:gd name="T14" fmla="*/ 0 w 214"/>
                  <a:gd name="T15" fmla="*/ 104 h 295"/>
                  <a:gd name="T16" fmla="*/ 38 w 214"/>
                  <a:gd name="T17" fmla="*/ 65 h 295"/>
                  <a:gd name="T18" fmla="*/ 57 w 214"/>
                  <a:gd name="T19" fmla="*/ 0 h 295"/>
                  <a:gd name="T20" fmla="*/ 104 w 214"/>
                  <a:gd name="T21" fmla="*/ 26 h 295"/>
                  <a:gd name="T22" fmla="*/ 146 w 214"/>
                  <a:gd name="T23" fmla="*/ 52 h 295"/>
                  <a:gd name="T24" fmla="*/ 166 w 214"/>
                  <a:gd name="T25" fmla="*/ 81 h 295"/>
                  <a:gd name="T26" fmla="*/ 200 w 214"/>
                  <a:gd name="T27" fmla="*/ 149 h 295"/>
                  <a:gd name="T28" fmla="*/ 208 w 214"/>
                  <a:gd name="T29" fmla="*/ 214 h 295"/>
                  <a:gd name="T30" fmla="*/ 213 w 214"/>
                  <a:gd name="T31" fmla="*/ 256 h 295"/>
                  <a:gd name="T32" fmla="*/ 166 w 214"/>
                  <a:gd name="T33" fmla="*/ 263 h 295"/>
                  <a:gd name="T34" fmla="*/ 107 w 214"/>
                  <a:gd name="T35" fmla="*/ 294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294"/>
                    </a:moveTo>
                    <a:lnTo>
                      <a:pt x="112" y="253"/>
                    </a:lnTo>
                    <a:lnTo>
                      <a:pt x="115" y="222"/>
                    </a:lnTo>
                    <a:lnTo>
                      <a:pt x="104" y="188"/>
                    </a:lnTo>
                    <a:lnTo>
                      <a:pt x="86" y="162"/>
                    </a:lnTo>
                    <a:lnTo>
                      <a:pt x="62" y="135"/>
                    </a:lnTo>
                    <a:lnTo>
                      <a:pt x="36" y="117"/>
                    </a:lnTo>
                    <a:lnTo>
                      <a:pt x="0" y="104"/>
                    </a:lnTo>
                    <a:lnTo>
                      <a:pt x="38" y="65"/>
                    </a:lnTo>
                    <a:lnTo>
                      <a:pt x="57" y="0"/>
                    </a:lnTo>
                    <a:lnTo>
                      <a:pt x="104" y="26"/>
                    </a:lnTo>
                    <a:lnTo>
                      <a:pt x="146" y="52"/>
                    </a:lnTo>
                    <a:lnTo>
                      <a:pt x="166" y="81"/>
                    </a:lnTo>
                    <a:lnTo>
                      <a:pt x="200" y="149"/>
                    </a:lnTo>
                    <a:lnTo>
                      <a:pt x="208" y="214"/>
                    </a:lnTo>
                    <a:lnTo>
                      <a:pt x="213" y="256"/>
                    </a:lnTo>
                    <a:lnTo>
                      <a:pt x="166" y="263"/>
                    </a:lnTo>
                    <a:lnTo>
                      <a:pt x="107" y="294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0" name="Group 129"/>
            <p:cNvGrpSpPr>
              <a:grpSpLocks/>
            </p:cNvGrpSpPr>
            <p:nvPr/>
          </p:nvGrpSpPr>
          <p:grpSpPr bwMode="auto">
            <a:xfrm>
              <a:off x="1675" y="1808"/>
              <a:ext cx="337" cy="579"/>
              <a:chOff x="1675" y="1808"/>
              <a:chExt cx="337" cy="579"/>
            </a:xfrm>
          </p:grpSpPr>
          <p:sp>
            <p:nvSpPr>
              <p:cNvPr id="27722" name="Freeform 130"/>
              <p:cNvSpPr>
                <a:spLocks/>
              </p:cNvSpPr>
              <p:nvPr/>
            </p:nvSpPr>
            <p:spPr bwMode="auto">
              <a:xfrm>
                <a:off x="1689" y="1828"/>
                <a:ext cx="213" cy="296"/>
              </a:xfrm>
              <a:custGeom>
                <a:avLst/>
                <a:gdLst>
                  <a:gd name="T0" fmla="*/ 106 w 213"/>
                  <a:gd name="T1" fmla="*/ 295 h 296"/>
                  <a:gd name="T2" fmla="*/ 101 w 213"/>
                  <a:gd name="T3" fmla="*/ 253 h 296"/>
                  <a:gd name="T4" fmla="*/ 98 w 213"/>
                  <a:gd name="T5" fmla="*/ 222 h 296"/>
                  <a:gd name="T6" fmla="*/ 109 w 213"/>
                  <a:gd name="T7" fmla="*/ 188 h 296"/>
                  <a:gd name="T8" fmla="*/ 127 w 213"/>
                  <a:gd name="T9" fmla="*/ 162 h 296"/>
                  <a:gd name="T10" fmla="*/ 150 w 213"/>
                  <a:gd name="T11" fmla="*/ 136 h 296"/>
                  <a:gd name="T12" fmla="*/ 177 w 213"/>
                  <a:gd name="T13" fmla="*/ 117 h 296"/>
                  <a:gd name="T14" fmla="*/ 212 w 213"/>
                  <a:gd name="T15" fmla="*/ 104 h 296"/>
                  <a:gd name="T16" fmla="*/ 174 w 213"/>
                  <a:gd name="T17" fmla="*/ 66 h 296"/>
                  <a:gd name="T18" fmla="*/ 155 w 213"/>
                  <a:gd name="T19" fmla="*/ 0 h 296"/>
                  <a:gd name="T20" fmla="*/ 109 w 213"/>
                  <a:gd name="T21" fmla="*/ 26 h 296"/>
                  <a:gd name="T22" fmla="*/ 67 w 213"/>
                  <a:gd name="T23" fmla="*/ 53 h 296"/>
                  <a:gd name="T24" fmla="*/ 47 w 213"/>
                  <a:gd name="T25" fmla="*/ 82 h 296"/>
                  <a:gd name="T26" fmla="*/ 13 w 213"/>
                  <a:gd name="T27" fmla="*/ 149 h 296"/>
                  <a:gd name="T28" fmla="*/ 5 w 213"/>
                  <a:gd name="T29" fmla="*/ 214 h 296"/>
                  <a:gd name="T30" fmla="*/ 0 w 213"/>
                  <a:gd name="T31" fmla="*/ 256 h 296"/>
                  <a:gd name="T32" fmla="*/ 47 w 213"/>
                  <a:gd name="T33" fmla="*/ 264 h 296"/>
                  <a:gd name="T34" fmla="*/ 106 w 213"/>
                  <a:gd name="T35" fmla="*/ 295 h 29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3"/>
                  <a:gd name="T55" fmla="*/ 0 h 296"/>
                  <a:gd name="T56" fmla="*/ 213 w 213"/>
                  <a:gd name="T57" fmla="*/ 296 h 29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3" h="296">
                    <a:moveTo>
                      <a:pt x="106" y="295"/>
                    </a:moveTo>
                    <a:lnTo>
                      <a:pt x="101" y="253"/>
                    </a:lnTo>
                    <a:lnTo>
                      <a:pt x="98" y="222"/>
                    </a:lnTo>
                    <a:lnTo>
                      <a:pt x="109" y="188"/>
                    </a:lnTo>
                    <a:lnTo>
                      <a:pt x="127" y="162"/>
                    </a:lnTo>
                    <a:lnTo>
                      <a:pt x="150" y="136"/>
                    </a:lnTo>
                    <a:lnTo>
                      <a:pt x="177" y="117"/>
                    </a:lnTo>
                    <a:lnTo>
                      <a:pt x="212" y="104"/>
                    </a:lnTo>
                    <a:lnTo>
                      <a:pt x="174" y="66"/>
                    </a:lnTo>
                    <a:lnTo>
                      <a:pt x="155" y="0"/>
                    </a:lnTo>
                    <a:lnTo>
                      <a:pt x="109" y="26"/>
                    </a:lnTo>
                    <a:lnTo>
                      <a:pt x="67" y="53"/>
                    </a:lnTo>
                    <a:lnTo>
                      <a:pt x="47" y="82"/>
                    </a:lnTo>
                    <a:lnTo>
                      <a:pt x="13" y="149"/>
                    </a:lnTo>
                    <a:lnTo>
                      <a:pt x="5" y="214"/>
                    </a:lnTo>
                    <a:lnTo>
                      <a:pt x="0" y="256"/>
                    </a:lnTo>
                    <a:lnTo>
                      <a:pt x="47" y="264"/>
                    </a:lnTo>
                    <a:lnTo>
                      <a:pt x="106" y="295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23" name="Freeform 131"/>
              <p:cNvSpPr>
                <a:spLocks/>
              </p:cNvSpPr>
              <p:nvPr/>
            </p:nvSpPr>
            <p:spPr bwMode="auto">
              <a:xfrm>
                <a:off x="1772" y="1917"/>
                <a:ext cx="214" cy="295"/>
              </a:xfrm>
              <a:custGeom>
                <a:avLst/>
                <a:gdLst>
                  <a:gd name="T0" fmla="*/ 107 w 214"/>
                  <a:gd name="T1" fmla="*/ 0 h 295"/>
                  <a:gd name="T2" fmla="*/ 112 w 214"/>
                  <a:gd name="T3" fmla="*/ 42 h 295"/>
                  <a:gd name="T4" fmla="*/ 115 w 214"/>
                  <a:gd name="T5" fmla="*/ 73 h 295"/>
                  <a:gd name="T6" fmla="*/ 104 w 214"/>
                  <a:gd name="T7" fmla="*/ 107 h 295"/>
                  <a:gd name="T8" fmla="*/ 86 w 214"/>
                  <a:gd name="T9" fmla="*/ 133 h 295"/>
                  <a:gd name="T10" fmla="*/ 63 w 214"/>
                  <a:gd name="T11" fmla="*/ 159 h 295"/>
                  <a:gd name="T12" fmla="*/ 36 w 214"/>
                  <a:gd name="T13" fmla="*/ 177 h 295"/>
                  <a:gd name="T14" fmla="*/ 0 w 214"/>
                  <a:gd name="T15" fmla="*/ 190 h 295"/>
                  <a:gd name="T16" fmla="*/ 39 w 214"/>
                  <a:gd name="T17" fmla="*/ 229 h 295"/>
                  <a:gd name="T18" fmla="*/ 58 w 214"/>
                  <a:gd name="T19" fmla="*/ 294 h 295"/>
                  <a:gd name="T20" fmla="*/ 104 w 214"/>
                  <a:gd name="T21" fmla="*/ 268 h 295"/>
                  <a:gd name="T22" fmla="*/ 145 w 214"/>
                  <a:gd name="T23" fmla="*/ 242 h 295"/>
                  <a:gd name="T24" fmla="*/ 166 w 214"/>
                  <a:gd name="T25" fmla="*/ 214 h 295"/>
                  <a:gd name="T26" fmla="*/ 200 w 214"/>
                  <a:gd name="T27" fmla="*/ 146 h 295"/>
                  <a:gd name="T28" fmla="*/ 208 w 214"/>
                  <a:gd name="T29" fmla="*/ 81 h 295"/>
                  <a:gd name="T30" fmla="*/ 213 w 214"/>
                  <a:gd name="T31" fmla="*/ 39 h 295"/>
                  <a:gd name="T32" fmla="*/ 166 w 214"/>
                  <a:gd name="T33" fmla="*/ 31 h 295"/>
                  <a:gd name="T34" fmla="*/ 107 w 214"/>
                  <a:gd name="T35" fmla="*/ 0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0"/>
                    </a:moveTo>
                    <a:lnTo>
                      <a:pt x="112" y="42"/>
                    </a:lnTo>
                    <a:lnTo>
                      <a:pt x="115" y="73"/>
                    </a:lnTo>
                    <a:lnTo>
                      <a:pt x="104" y="107"/>
                    </a:lnTo>
                    <a:lnTo>
                      <a:pt x="86" y="133"/>
                    </a:lnTo>
                    <a:lnTo>
                      <a:pt x="63" y="159"/>
                    </a:lnTo>
                    <a:lnTo>
                      <a:pt x="36" y="177"/>
                    </a:lnTo>
                    <a:lnTo>
                      <a:pt x="0" y="190"/>
                    </a:lnTo>
                    <a:lnTo>
                      <a:pt x="39" y="229"/>
                    </a:lnTo>
                    <a:lnTo>
                      <a:pt x="58" y="294"/>
                    </a:lnTo>
                    <a:lnTo>
                      <a:pt x="104" y="268"/>
                    </a:lnTo>
                    <a:lnTo>
                      <a:pt x="145" y="242"/>
                    </a:lnTo>
                    <a:lnTo>
                      <a:pt x="166" y="214"/>
                    </a:lnTo>
                    <a:lnTo>
                      <a:pt x="200" y="146"/>
                    </a:lnTo>
                    <a:lnTo>
                      <a:pt x="208" y="81"/>
                    </a:lnTo>
                    <a:lnTo>
                      <a:pt x="213" y="39"/>
                    </a:lnTo>
                    <a:lnTo>
                      <a:pt x="166" y="31"/>
                    </a:lnTo>
                    <a:lnTo>
                      <a:pt x="107" y="0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24" name="Freeform 132"/>
              <p:cNvSpPr>
                <a:spLocks/>
              </p:cNvSpPr>
              <p:nvPr/>
            </p:nvSpPr>
            <p:spPr bwMode="auto">
              <a:xfrm>
                <a:off x="1748" y="1808"/>
                <a:ext cx="214" cy="295"/>
              </a:xfrm>
              <a:custGeom>
                <a:avLst/>
                <a:gdLst>
                  <a:gd name="T0" fmla="*/ 107 w 214"/>
                  <a:gd name="T1" fmla="*/ 294 h 295"/>
                  <a:gd name="T2" fmla="*/ 102 w 214"/>
                  <a:gd name="T3" fmla="*/ 253 h 295"/>
                  <a:gd name="T4" fmla="*/ 99 w 214"/>
                  <a:gd name="T5" fmla="*/ 221 h 295"/>
                  <a:gd name="T6" fmla="*/ 110 w 214"/>
                  <a:gd name="T7" fmla="*/ 188 h 295"/>
                  <a:gd name="T8" fmla="*/ 128 w 214"/>
                  <a:gd name="T9" fmla="*/ 162 h 295"/>
                  <a:gd name="T10" fmla="*/ 152 w 214"/>
                  <a:gd name="T11" fmla="*/ 136 h 295"/>
                  <a:gd name="T12" fmla="*/ 177 w 214"/>
                  <a:gd name="T13" fmla="*/ 117 h 295"/>
                  <a:gd name="T14" fmla="*/ 213 w 214"/>
                  <a:gd name="T15" fmla="*/ 104 h 295"/>
                  <a:gd name="T16" fmla="*/ 174 w 214"/>
                  <a:gd name="T17" fmla="*/ 66 h 295"/>
                  <a:gd name="T18" fmla="*/ 156 w 214"/>
                  <a:gd name="T19" fmla="*/ 0 h 295"/>
                  <a:gd name="T20" fmla="*/ 110 w 214"/>
                  <a:gd name="T21" fmla="*/ 26 h 295"/>
                  <a:gd name="T22" fmla="*/ 68 w 214"/>
                  <a:gd name="T23" fmla="*/ 52 h 295"/>
                  <a:gd name="T24" fmla="*/ 47 w 214"/>
                  <a:gd name="T25" fmla="*/ 81 h 295"/>
                  <a:gd name="T26" fmla="*/ 13 w 214"/>
                  <a:gd name="T27" fmla="*/ 148 h 295"/>
                  <a:gd name="T28" fmla="*/ 6 w 214"/>
                  <a:gd name="T29" fmla="*/ 214 h 295"/>
                  <a:gd name="T30" fmla="*/ 0 w 214"/>
                  <a:gd name="T31" fmla="*/ 255 h 295"/>
                  <a:gd name="T32" fmla="*/ 47 w 214"/>
                  <a:gd name="T33" fmla="*/ 263 h 295"/>
                  <a:gd name="T34" fmla="*/ 107 w 214"/>
                  <a:gd name="T35" fmla="*/ 294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294"/>
                    </a:moveTo>
                    <a:lnTo>
                      <a:pt x="102" y="253"/>
                    </a:lnTo>
                    <a:lnTo>
                      <a:pt x="99" y="221"/>
                    </a:lnTo>
                    <a:lnTo>
                      <a:pt x="110" y="188"/>
                    </a:lnTo>
                    <a:lnTo>
                      <a:pt x="128" y="162"/>
                    </a:lnTo>
                    <a:lnTo>
                      <a:pt x="152" y="136"/>
                    </a:lnTo>
                    <a:lnTo>
                      <a:pt x="177" y="117"/>
                    </a:lnTo>
                    <a:lnTo>
                      <a:pt x="213" y="104"/>
                    </a:lnTo>
                    <a:lnTo>
                      <a:pt x="174" y="66"/>
                    </a:lnTo>
                    <a:lnTo>
                      <a:pt x="156" y="0"/>
                    </a:lnTo>
                    <a:lnTo>
                      <a:pt x="110" y="26"/>
                    </a:lnTo>
                    <a:lnTo>
                      <a:pt x="68" y="52"/>
                    </a:lnTo>
                    <a:lnTo>
                      <a:pt x="47" y="81"/>
                    </a:lnTo>
                    <a:lnTo>
                      <a:pt x="13" y="148"/>
                    </a:lnTo>
                    <a:lnTo>
                      <a:pt x="6" y="214"/>
                    </a:lnTo>
                    <a:lnTo>
                      <a:pt x="0" y="255"/>
                    </a:lnTo>
                    <a:lnTo>
                      <a:pt x="47" y="263"/>
                    </a:lnTo>
                    <a:lnTo>
                      <a:pt x="107" y="294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25" name="Freeform 133"/>
              <p:cNvSpPr>
                <a:spLocks/>
              </p:cNvSpPr>
              <p:nvPr/>
            </p:nvSpPr>
            <p:spPr bwMode="auto">
              <a:xfrm>
                <a:off x="1730" y="2027"/>
                <a:ext cx="214" cy="295"/>
              </a:xfrm>
              <a:custGeom>
                <a:avLst/>
                <a:gdLst>
                  <a:gd name="T0" fmla="*/ 107 w 214"/>
                  <a:gd name="T1" fmla="*/ 0 h 295"/>
                  <a:gd name="T2" fmla="*/ 112 w 214"/>
                  <a:gd name="T3" fmla="*/ 41 h 295"/>
                  <a:gd name="T4" fmla="*/ 114 w 214"/>
                  <a:gd name="T5" fmla="*/ 72 h 295"/>
                  <a:gd name="T6" fmla="*/ 104 w 214"/>
                  <a:gd name="T7" fmla="*/ 106 h 295"/>
                  <a:gd name="T8" fmla="*/ 86 w 214"/>
                  <a:gd name="T9" fmla="*/ 133 h 295"/>
                  <a:gd name="T10" fmla="*/ 62 w 214"/>
                  <a:gd name="T11" fmla="*/ 159 h 295"/>
                  <a:gd name="T12" fmla="*/ 36 w 214"/>
                  <a:gd name="T13" fmla="*/ 176 h 295"/>
                  <a:gd name="T14" fmla="*/ 0 w 214"/>
                  <a:gd name="T15" fmla="*/ 190 h 295"/>
                  <a:gd name="T16" fmla="*/ 39 w 214"/>
                  <a:gd name="T17" fmla="*/ 228 h 295"/>
                  <a:gd name="T18" fmla="*/ 57 w 214"/>
                  <a:gd name="T19" fmla="*/ 294 h 295"/>
                  <a:gd name="T20" fmla="*/ 104 w 214"/>
                  <a:gd name="T21" fmla="*/ 268 h 295"/>
                  <a:gd name="T22" fmla="*/ 145 w 214"/>
                  <a:gd name="T23" fmla="*/ 242 h 295"/>
                  <a:gd name="T24" fmla="*/ 167 w 214"/>
                  <a:gd name="T25" fmla="*/ 213 h 295"/>
                  <a:gd name="T26" fmla="*/ 200 w 214"/>
                  <a:gd name="T27" fmla="*/ 146 h 295"/>
                  <a:gd name="T28" fmla="*/ 208 w 214"/>
                  <a:gd name="T29" fmla="*/ 80 h 295"/>
                  <a:gd name="T30" fmla="*/ 213 w 214"/>
                  <a:gd name="T31" fmla="*/ 39 h 295"/>
                  <a:gd name="T32" fmla="*/ 167 w 214"/>
                  <a:gd name="T33" fmla="*/ 31 h 295"/>
                  <a:gd name="T34" fmla="*/ 107 w 214"/>
                  <a:gd name="T35" fmla="*/ 0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0"/>
                    </a:moveTo>
                    <a:lnTo>
                      <a:pt x="112" y="41"/>
                    </a:lnTo>
                    <a:lnTo>
                      <a:pt x="114" y="72"/>
                    </a:lnTo>
                    <a:lnTo>
                      <a:pt x="104" y="106"/>
                    </a:lnTo>
                    <a:lnTo>
                      <a:pt x="86" y="133"/>
                    </a:lnTo>
                    <a:lnTo>
                      <a:pt x="62" y="159"/>
                    </a:lnTo>
                    <a:lnTo>
                      <a:pt x="36" y="176"/>
                    </a:lnTo>
                    <a:lnTo>
                      <a:pt x="0" y="190"/>
                    </a:lnTo>
                    <a:lnTo>
                      <a:pt x="39" y="228"/>
                    </a:lnTo>
                    <a:lnTo>
                      <a:pt x="57" y="294"/>
                    </a:lnTo>
                    <a:lnTo>
                      <a:pt x="104" y="268"/>
                    </a:lnTo>
                    <a:lnTo>
                      <a:pt x="145" y="242"/>
                    </a:lnTo>
                    <a:lnTo>
                      <a:pt x="167" y="213"/>
                    </a:lnTo>
                    <a:lnTo>
                      <a:pt x="200" y="146"/>
                    </a:lnTo>
                    <a:lnTo>
                      <a:pt x="208" y="80"/>
                    </a:lnTo>
                    <a:lnTo>
                      <a:pt x="213" y="39"/>
                    </a:lnTo>
                    <a:lnTo>
                      <a:pt x="167" y="31"/>
                    </a:lnTo>
                    <a:lnTo>
                      <a:pt x="107" y="0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26" name="Freeform 134"/>
              <p:cNvSpPr>
                <a:spLocks/>
              </p:cNvSpPr>
              <p:nvPr/>
            </p:nvSpPr>
            <p:spPr bwMode="auto">
              <a:xfrm>
                <a:off x="1702" y="1941"/>
                <a:ext cx="214" cy="295"/>
              </a:xfrm>
              <a:custGeom>
                <a:avLst/>
                <a:gdLst>
                  <a:gd name="T0" fmla="*/ 106 w 214"/>
                  <a:gd name="T1" fmla="*/ 0 h 295"/>
                  <a:gd name="T2" fmla="*/ 111 w 214"/>
                  <a:gd name="T3" fmla="*/ 42 h 295"/>
                  <a:gd name="T4" fmla="*/ 114 w 214"/>
                  <a:gd name="T5" fmla="*/ 73 h 295"/>
                  <a:gd name="T6" fmla="*/ 104 w 214"/>
                  <a:gd name="T7" fmla="*/ 107 h 295"/>
                  <a:gd name="T8" fmla="*/ 85 w 214"/>
                  <a:gd name="T9" fmla="*/ 133 h 295"/>
                  <a:gd name="T10" fmla="*/ 62 w 214"/>
                  <a:gd name="T11" fmla="*/ 159 h 295"/>
                  <a:gd name="T12" fmla="*/ 36 w 214"/>
                  <a:gd name="T13" fmla="*/ 177 h 295"/>
                  <a:gd name="T14" fmla="*/ 0 w 214"/>
                  <a:gd name="T15" fmla="*/ 190 h 295"/>
                  <a:gd name="T16" fmla="*/ 39 w 214"/>
                  <a:gd name="T17" fmla="*/ 230 h 295"/>
                  <a:gd name="T18" fmla="*/ 57 w 214"/>
                  <a:gd name="T19" fmla="*/ 294 h 295"/>
                  <a:gd name="T20" fmla="*/ 104 w 214"/>
                  <a:gd name="T21" fmla="*/ 268 h 295"/>
                  <a:gd name="T22" fmla="*/ 146 w 214"/>
                  <a:gd name="T23" fmla="*/ 243 h 295"/>
                  <a:gd name="T24" fmla="*/ 167 w 214"/>
                  <a:gd name="T25" fmla="*/ 214 h 295"/>
                  <a:gd name="T26" fmla="*/ 200 w 214"/>
                  <a:gd name="T27" fmla="*/ 146 h 295"/>
                  <a:gd name="T28" fmla="*/ 208 w 214"/>
                  <a:gd name="T29" fmla="*/ 81 h 295"/>
                  <a:gd name="T30" fmla="*/ 213 w 214"/>
                  <a:gd name="T31" fmla="*/ 39 h 295"/>
                  <a:gd name="T32" fmla="*/ 167 w 214"/>
                  <a:gd name="T33" fmla="*/ 31 h 295"/>
                  <a:gd name="T34" fmla="*/ 106 w 214"/>
                  <a:gd name="T35" fmla="*/ 0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6" y="0"/>
                    </a:moveTo>
                    <a:lnTo>
                      <a:pt x="111" y="42"/>
                    </a:lnTo>
                    <a:lnTo>
                      <a:pt x="114" y="73"/>
                    </a:lnTo>
                    <a:lnTo>
                      <a:pt x="104" y="107"/>
                    </a:lnTo>
                    <a:lnTo>
                      <a:pt x="85" y="133"/>
                    </a:lnTo>
                    <a:lnTo>
                      <a:pt x="62" y="159"/>
                    </a:lnTo>
                    <a:lnTo>
                      <a:pt x="36" y="177"/>
                    </a:lnTo>
                    <a:lnTo>
                      <a:pt x="0" y="190"/>
                    </a:lnTo>
                    <a:lnTo>
                      <a:pt x="39" y="230"/>
                    </a:lnTo>
                    <a:lnTo>
                      <a:pt x="57" y="294"/>
                    </a:lnTo>
                    <a:lnTo>
                      <a:pt x="104" y="268"/>
                    </a:lnTo>
                    <a:lnTo>
                      <a:pt x="146" y="243"/>
                    </a:lnTo>
                    <a:lnTo>
                      <a:pt x="167" y="214"/>
                    </a:lnTo>
                    <a:lnTo>
                      <a:pt x="200" y="146"/>
                    </a:lnTo>
                    <a:lnTo>
                      <a:pt x="208" y="81"/>
                    </a:lnTo>
                    <a:lnTo>
                      <a:pt x="213" y="39"/>
                    </a:lnTo>
                    <a:lnTo>
                      <a:pt x="167" y="31"/>
                    </a:lnTo>
                    <a:lnTo>
                      <a:pt x="106" y="0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27" name="Freeform 135"/>
              <p:cNvSpPr>
                <a:spLocks/>
              </p:cNvSpPr>
              <p:nvPr/>
            </p:nvSpPr>
            <p:spPr bwMode="auto">
              <a:xfrm>
                <a:off x="1675" y="1960"/>
                <a:ext cx="294" cy="215"/>
              </a:xfrm>
              <a:custGeom>
                <a:avLst/>
                <a:gdLst>
                  <a:gd name="T0" fmla="*/ 293 w 294"/>
                  <a:gd name="T1" fmla="*/ 107 h 215"/>
                  <a:gd name="T2" fmla="*/ 252 w 294"/>
                  <a:gd name="T3" fmla="*/ 112 h 215"/>
                  <a:gd name="T4" fmla="*/ 221 w 294"/>
                  <a:gd name="T5" fmla="*/ 115 h 215"/>
                  <a:gd name="T6" fmla="*/ 187 w 294"/>
                  <a:gd name="T7" fmla="*/ 104 h 215"/>
                  <a:gd name="T8" fmla="*/ 161 w 294"/>
                  <a:gd name="T9" fmla="*/ 86 h 215"/>
                  <a:gd name="T10" fmla="*/ 134 w 294"/>
                  <a:gd name="T11" fmla="*/ 63 h 215"/>
                  <a:gd name="T12" fmla="*/ 116 w 294"/>
                  <a:gd name="T13" fmla="*/ 37 h 215"/>
                  <a:gd name="T14" fmla="*/ 103 w 294"/>
                  <a:gd name="T15" fmla="*/ 0 h 215"/>
                  <a:gd name="T16" fmla="*/ 65 w 294"/>
                  <a:gd name="T17" fmla="*/ 39 h 215"/>
                  <a:gd name="T18" fmla="*/ 0 w 294"/>
                  <a:gd name="T19" fmla="*/ 57 h 215"/>
                  <a:gd name="T20" fmla="*/ 26 w 294"/>
                  <a:gd name="T21" fmla="*/ 104 h 215"/>
                  <a:gd name="T22" fmla="*/ 52 w 294"/>
                  <a:gd name="T23" fmla="*/ 146 h 215"/>
                  <a:gd name="T24" fmla="*/ 80 w 294"/>
                  <a:gd name="T25" fmla="*/ 167 h 215"/>
                  <a:gd name="T26" fmla="*/ 148 w 294"/>
                  <a:gd name="T27" fmla="*/ 201 h 215"/>
                  <a:gd name="T28" fmla="*/ 213 w 294"/>
                  <a:gd name="T29" fmla="*/ 209 h 215"/>
                  <a:gd name="T30" fmla="*/ 255 w 294"/>
                  <a:gd name="T31" fmla="*/ 214 h 215"/>
                  <a:gd name="T32" fmla="*/ 262 w 294"/>
                  <a:gd name="T33" fmla="*/ 167 h 215"/>
                  <a:gd name="T34" fmla="*/ 293 w 294"/>
                  <a:gd name="T35" fmla="*/ 107 h 21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94"/>
                  <a:gd name="T55" fmla="*/ 0 h 215"/>
                  <a:gd name="T56" fmla="*/ 294 w 294"/>
                  <a:gd name="T57" fmla="*/ 215 h 21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94" h="215">
                    <a:moveTo>
                      <a:pt x="293" y="107"/>
                    </a:moveTo>
                    <a:lnTo>
                      <a:pt x="252" y="112"/>
                    </a:lnTo>
                    <a:lnTo>
                      <a:pt x="221" y="115"/>
                    </a:lnTo>
                    <a:lnTo>
                      <a:pt x="187" y="104"/>
                    </a:lnTo>
                    <a:lnTo>
                      <a:pt x="161" y="86"/>
                    </a:lnTo>
                    <a:lnTo>
                      <a:pt x="134" y="63"/>
                    </a:lnTo>
                    <a:lnTo>
                      <a:pt x="116" y="37"/>
                    </a:lnTo>
                    <a:lnTo>
                      <a:pt x="103" y="0"/>
                    </a:lnTo>
                    <a:lnTo>
                      <a:pt x="65" y="39"/>
                    </a:lnTo>
                    <a:lnTo>
                      <a:pt x="0" y="57"/>
                    </a:lnTo>
                    <a:lnTo>
                      <a:pt x="26" y="104"/>
                    </a:lnTo>
                    <a:lnTo>
                      <a:pt x="52" y="146"/>
                    </a:lnTo>
                    <a:lnTo>
                      <a:pt x="80" y="167"/>
                    </a:lnTo>
                    <a:lnTo>
                      <a:pt x="148" y="201"/>
                    </a:lnTo>
                    <a:lnTo>
                      <a:pt x="213" y="209"/>
                    </a:lnTo>
                    <a:lnTo>
                      <a:pt x="255" y="214"/>
                    </a:lnTo>
                    <a:lnTo>
                      <a:pt x="262" y="167"/>
                    </a:lnTo>
                    <a:lnTo>
                      <a:pt x="293" y="107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28" name="Freeform 136"/>
              <p:cNvSpPr>
                <a:spLocks/>
              </p:cNvSpPr>
              <p:nvPr/>
            </p:nvSpPr>
            <p:spPr bwMode="auto">
              <a:xfrm>
                <a:off x="1798" y="2003"/>
                <a:ext cx="214" cy="296"/>
              </a:xfrm>
              <a:custGeom>
                <a:avLst/>
                <a:gdLst>
                  <a:gd name="T0" fmla="*/ 106 w 214"/>
                  <a:gd name="T1" fmla="*/ 295 h 296"/>
                  <a:gd name="T2" fmla="*/ 102 w 214"/>
                  <a:gd name="T3" fmla="*/ 253 h 296"/>
                  <a:gd name="T4" fmla="*/ 99 w 214"/>
                  <a:gd name="T5" fmla="*/ 221 h 296"/>
                  <a:gd name="T6" fmla="*/ 109 w 214"/>
                  <a:gd name="T7" fmla="*/ 188 h 296"/>
                  <a:gd name="T8" fmla="*/ 127 w 214"/>
                  <a:gd name="T9" fmla="*/ 162 h 296"/>
                  <a:gd name="T10" fmla="*/ 151 w 214"/>
                  <a:gd name="T11" fmla="*/ 135 h 296"/>
                  <a:gd name="T12" fmla="*/ 177 w 214"/>
                  <a:gd name="T13" fmla="*/ 117 h 296"/>
                  <a:gd name="T14" fmla="*/ 213 w 214"/>
                  <a:gd name="T15" fmla="*/ 104 h 296"/>
                  <a:gd name="T16" fmla="*/ 174 w 214"/>
                  <a:gd name="T17" fmla="*/ 65 h 296"/>
                  <a:gd name="T18" fmla="*/ 156 w 214"/>
                  <a:gd name="T19" fmla="*/ 0 h 296"/>
                  <a:gd name="T20" fmla="*/ 109 w 214"/>
                  <a:gd name="T21" fmla="*/ 26 h 296"/>
                  <a:gd name="T22" fmla="*/ 68 w 214"/>
                  <a:gd name="T23" fmla="*/ 52 h 296"/>
                  <a:gd name="T24" fmla="*/ 47 w 214"/>
                  <a:gd name="T25" fmla="*/ 81 h 296"/>
                  <a:gd name="T26" fmla="*/ 13 w 214"/>
                  <a:gd name="T27" fmla="*/ 149 h 296"/>
                  <a:gd name="T28" fmla="*/ 5 w 214"/>
                  <a:gd name="T29" fmla="*/ 214 h 296"/>
                  <a:gd name="T30" fmla="*/ 0 w 214"/>
                  <a:gd name="T31" fmla="*/ 255 h 296"/>
                  <a:gd name="T32" fmla="*/ 47 w 214"/>
                  <a:gd name="T33" fmla="*/ 264 h 296"/>
                  <a:gd name="T34" fmla="*/ 106 w 214"/>
                  <a:gd name="T35" fmla="*/ 295 h 29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6"/>
                  <a:gd name="T56" fmla="*/ 214 w 214"/>
                  <a:gd name="T57" fmla="*/ 296 h 29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6">
                    <a:moveTo>
                      <a:pt x="106" y="295"/>
                    </a:moveTo>
                    <a:lnTo>
                      <a:pt x="102" y="253"/>
                    </a:lnTo>
                    <a:lnTo>
                      <a:pt x="99" y="221"/>
                    </a:lnTo>
                    <a:lnTo>
                      <a:pt x="109" y="188"/>
                    </a:lnTo>
                    <a:lnTo>
                      <a:pt x="127" y="162"/>
                    </a:lnTo>
                    <a:lnTo>
                      <a:pt x="151" y="135"/>
                    </a:lnTo>
                    <a:lnTo>
                      <a:pt x="177" y="117"/>
                    </a:lnTo>
                    <a:lnTo>
                      <a:pt x="213" y="104"/>
                    </a:lnTo>
                    <a:lnTo>
                      <a:pt x="174" y="65"/>
                    </a:lnTo>
                    <a:lnTo>
                      <a:pt x="156" y="0"/>
                    </a:lnTo>
                    <a:lnTo>
                      <a:pt x="109" y="26"/>
                    </a:lnTo>
                    <a:lnTo>
                      <a:pt x="68" y="52"/>
                    </a:lnTo>
                    <a:lnTo>
                      <a:pt x="47" y="81"/>
                    </a:lnTo>
                    <a:lnTo>
                      <a:pt x="13" y="149"/>
                    </a:lnTo>
                    <a:lnTo>
                      <a:pt x="5" y="214"/>
                    </a:lnTo>
                    <a:lnTo>
                      <a:pt x="0" y="255"/>
                    </a:lnTo>
                    <a:lnTo>
                      <a:pt x="47" y="264"/>
                    </a:lnTo>
                    <a:lnTo>
                      <a:pt x="106" y="295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29" name="Freeform 137"/>
              <p:cNvSpPr>
                <a:spLocks/>
              </p:cNvSpPr>
              <p:nvPr/>
            </p:nvSpPr>
            <p:spPr bwMode="auto">
              <a:xfrm>
                <a:off x="1798" y="2092"/>
                <a:ext cx="214" cy="295"/>
              </a:xfrm>
              <a:custGeom>
                <a:avLst/>
                <a:gdLst>
                  <a:gd name="T0" fmla="*/ 106 w 214"/>
                  <a:gd name="T1" fmla="*/ 294 h 295"/>
                  <a:gd name="T2" fmla="*/ 102 w 214"/>
                  <a:gd name="T3" fmla="*/ 253 h 295"/>
                  <a:gd name="T4" fmla="*/ 99 w 214"/>
                  <a:gd name="T5" fmla="*/ 222 h 295"/>
                  <a:gd name="T6" fmla="*/ 109 w 214"/>
                  <a:gd name="T7" fmla="*/ 188 h 295"/>
                  <a:gd name="T8" fmla="*/ 127 w 214"/>
                  <a:gd name="T9" fmla="*/ 161 h 295"/>
                  <a:gd name="T10" fmla="*/ 151 w 214"/>
                  <a:gd name="T11" fmla="*/ 135 h 295"/>
                  <a:gd name="T12" fmla="*/ 177 w 214"/>
                  <a:gd name="T13" fmla="*/ 117 h 295"/>
                  <a:gd name="T14" fmla="*/ 213 w 214"/>
                  <a:gd name="T15" fmla="*/ 104 h 295"/>
                  <a:gd name="T16" fmla="*/ 174 w 214"/>
                  <a:gd name="T17" fmla="*/ 65 h 295"/>
                  <a:gd name="T18" fmla="*/ 156 w 214"/>
                  <a:gd name="T19" fmla="*/ 0 h 295"/>
                  <a:gd name="T20" fmla="*/ 109 w 214"/>
                  <a:gd name="T21" fmla="*/ 26 h 295"/>
                  <a:gd name="T22" fmla="*/ 68 w 214"/>
                  <a:gd name="T23" fmla="*/ 52 h 295"/>
                  <a:gd name="T24" fmla="*/ 47 w 214"/>
                  <a:gd name="T25" fmla="*/ 81 h 295"/>
                  <a:gd name="T26" fmla="*/ 13 w 214"/>
                  <a:gd name="T27" fmla="*/ 148 h 295"/>
                  <a:gd name="T28" fmla="*/ 5 w 214"/>
                  <a:gd name="T29" fmla="*/ 214 h 295"/>
                  <a:gd name="T30" fmla="*/ 0 w 214"/>
                  <a:gd name="T31" fmla="*/ 255 h 295"/>
                  <a:gd name="T32" fmla="*/ 47 w 214"/>
                  <a:gd name="T33" fmla="*/ 263 h 295"/>
                  <a:gd name="T34" fmla="*/ 106 w 214"/>
                  <a:gd name="T35" fmla="*/ 294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6" y="294"/>
                    </a:moveTo>
                    <a:lnTo>
                      <a:pt x="102" y="253"/>
                    </a:lnTo>
                    <a:lnTo>
                      <a:pt x="99" y="222"/>
                    </a:lnTo>
                    <a:lnTo>
                      <a:pt x="109" y="188"/>
                    </a:lnTo>
                    <a:lnTo>
                      <a:pt x="127" y="161"/>
                    </a:lnTo>
                    <a:lnTo>
                      <a:pt x="151" y="135"/>
                    </a:lnTo>
                    <a:lnTo>
                      <a:pt x="177" y="117"/>
                    </a:lnTo>
                    <a:lnTo>
                      <a:pt x="213" y="104"/>
                    </a:lnTo>
                    <a:lnTo>
                      <a:pt x="174" y="65"/>
                    </a:lnTo>
                    <a:lnTo>
                      <a:pt x="156" y="0"/>
                    </a:lnTo>
                    <a:lnTo>
                      <a:pt x="109" y="26"/>
                    </a:lnTo>
                    <a:lnTo>
                      <a:pt x="68" y="52"/>
                    </a:lnTo>
                    <a:lnTo>
                      <a:pt x="47" y="81"/>
                    </a:lnTo>
                    <a:lnTo>
                      <a:pt x="13" y="148"/>
                    </a:lnTo>
                    <a:lnTo>
                      <a:pt x="5" y="214"/>
                    </a:lnTo>
                    <a:lnTo>
                      <a:pt x="0" y="255"/>
                    </a:lnTo>
                    <a:lnTo>
                      <a:pt x="47" y="263"/>
                    </a:lnTo>
                    <a:lnTo>
                      <a:pt x="106" y="294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31" name="Group 138"/>
          <p:cNvGrpSpPr>
            <a:grpSpLocks/>
          </p:cNvGrpSpPr>
          <p:nvPr/>
        </p:nvGrpSpPr>
        <p:grpSpPr bwMode="auto">
          <a:xfrm>
            <a:off x="2284413" y="4343400"/>
            <a:ext cx="668337" cy="955675"/>
            <a:chOff x="1439" y="2736"/>
            <a:chExt cx="421" cy="602"/>
          </a:xfrm>
        </p:grpSpPr>
        <p:grpSp>
          <p:nvGrpSpPr>
            <p:cNvPr id="27777" name="Group 139"/>
            <p:cNvGrpSpPr>
              <a:grpSpLocks/>
            </p:cNvGrpSpPr>
            <p:nvPr/>
          </p:nvGrpSpPr>
          <p:grpSpPr bwMode="auto">
            <a:xfrm>
              <a:off x="1439" y="2759"/>
              <a:ext cx="337" cy="579"/>
              <a:chOff x="1439" y="2759"/>
              <a:chExt cx="337" cy="579"/>
            </a:xfrm>
          </p:grpSpPr>
          <p:sp>
            <p:nvSpPr>
              <p:cNvPr id="27712" name="Freeform 140"/>
              <p:cNvSpPr>
                <a:spLocks/>
              </p:cNvSpPr>
              <p:nvPr/>
            </p:nvSpPr>
            <p:spPr bwMode="auto">
              <a:xfrm>
                <a:off x="1548" y="2780"/>
                <a:ext cx="214" cy="296"/>
              </a:xfrm>
              <a:custGeom>
                <a:avLst/>
                <a:gdLst>
                  <a:gd name="T0" fmla="*/ 107 w 214"/>
                  <a:gd name="T1" fmla="*/ 295 h 296"/>
                  <a:gd name="T2" fmla="*/ 111 w 214"/>
                  <a:gd name="T3" fmla="*/ 253 h 296"/>
                  <a:gd name="T4" fmla="*/ 114 w 214"/>
                  <a:gd name="T5" fmla="*/ 222 h 296"/>
                  <a:gd name="T6" fmla="*/ 104 w 214"/>
                  <a:gd name="T7" fmla="*/ 188 h 296"/>
                  <a:gd name="T8" fmla="*/ 86 w 214"/>
                  <a:gd name="T9" fmla="*/ 162 h 296"/>
                  <a:gd name="T10" fmla="*/ 62 w 214"/>
                  <a:gd name="T11" fmla="*/ 136 h 296"/>
                  <a:gd name="T12" fmla="*/ 37 w 214"/>
                  <a:gd name="T13" fmla="*/ 118 h 296"/>
                  <a:gd name="T14" fmla="*/ 0 w 214"/>
                  <a:gd name="T15" fmla="*/ 104 h 296"/>
                  <a:gd name="T16" fmla="*/ 39 w 214"/>
                  <a:gd name="T17" fmla="*/ 65 h 296"/>
                  <a:gd name="T18" fmla="*/ 57 w 214"/>
                  <a:gd name="T19" fmla="*/ 0 h 296"/>
                  <a:gd name="T20" fmla="*/ 104 w 214"/>
                  <a:gd name="T21" fmla="*/ 26 h 296"/>
                  <a:gd name="T22" fmla="*/ 145 w 214"/>
                  <a:gd name="T23" fmla="*/ 53 h 296"/>
                  <a:gd name="T24" fmla="*/ 167 w 214"/>
                  <a:gd name="T25" fmla="*/ 81 h 296"/>
                  <a:gd name="T26" fmla="*/ 200 w 214"/>
                  <a:gd name="T27" fmla="*/ 149 h 296"/>
                  <a:gd name="T28" fmla="*/ 208 w 214"/>
                  <a:gd name="T29" fmla="*/ 214 h 296"/>
                  <a:gd name="T30" fmla="*/ 213 w 214"/>
                  <a:gd name="T31" fmla="*/ 256 h 296"/>
                  <a:gd name="T32" fmla="*/ 167 w 214"/>
                  <a:gd name="T33" fmla="*/ 264 h 296"/>
                  <a:gd name="T34" fmla="*/ 107 w 214"/>
                  <a:gd name="T35" fmla="*/ 295 h 29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6"/>
                  <a:gd name="T56" fmla="*/ 214 w 214"/>
                  <a:gd name="T57" fmla="*/ 296 h 29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6">
                    <a:moveTo>
                      <a:pt x="107" y="295"/>
                    </a:moveTo>
                    <a:lnTo>
                      <a:pt x="111" y="253"/>
                    </a:lnTo>
                    <a:lnTo>
                      <a:pt x="114" y="222"/>
                    </a:lnTo>
                    <a:lnTo>
                      <a:pt x="104" y="188"/>
                    </a:lnTo>
                    <a:lnTo>
                      <a:pt x="86" y="162"/>
                    </a:lnTo>
                    <a:lnTo>
                      <a:pt x="62" y="136"/>
                    </a:lnTo>
                    <a:lnTo>
                      <a:pt x="37" y="118"/>
                    </a:lnTo>
                    <a:lnTo>
                      <a:pt x="0" y="104"/>
                    </a:lnTo>
                    <a:lnTo>
                      <a:pt x="39" y="65"/>
                    </a:lnTo>
                    <a:lnTo>
                      <a:pt x="57" y="0"/>
                    </a:lnTo>
                    <a:lnTo>
                      <a:pt x="104" y="26"/>
                    </a:lnTo>
                    <a:lnTo>
                      <a:pt x="145" y="53"/>
                    </a:lnTo>
                    <a:lnTo>
                      <a:pt x="167" y="81"/>
                    </a:lnTo>
                    <a:lnTo>
                      <a:pt x="200" y="149"/>
                    </a:lnTo>
                    <a:lnTo>
                      <a:pt x="208" y="214"/>
                    </a:lnTo>
                    <a:lnTo>
                      <a:pt x="213" y="256"/>
                    </a:lnTo>
                    <a:lnTo>
                      <a:pt x="167" y="264"/>
                    </a:lnTo>
                    <a:lnTo>
                      <a:pt x="107" y="295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13" name="Freeform 141"/>
              <p:cNvSpPr>
                <a:spLocks/>
              </p:cNvSpPr>
              <p:nvPr/>
            </p:nvSpPr>
            <p:spPr bwMode="auto">
              <a:xfrm>
                <a:off x="1465" y="2869"/>
                <a:ext cx="214" cy="295"/>
              </a:xfrm>
              <a:custGeom>
                <a:avLst/>
                <a:gdLst>
                  <a:gd name="T0" fmla="*/ 107 w 214"/>
                  <a:gd name="T1" fmla="*/ 0 h 295"/>
                  <a:gd name="T2" fmla="*/ 101 w 214"/>
                  <a:gd name="T3" fmla="*/ 42 h 295"/>
                  <a:gd name="T4" fmla="*/ 99 w 214"/>
                  <a:gd name="T5" fmla="*/ 73 h 295"/>
                  <a:gd name="T6" fmla="*/ 109 w 214"/>
                  <a:gd name="T7" fmla="*/ 107 h 295"/>
                  <a:gd name="T8" fmla="*/ 127 w 214"/>
                  <a:gd name="T9" fmla="*/ 133 h 295"/>
                  <a:gd name="T10" fmla="*/ 150 w 214"/>
                  <a:gd name="T11" fmla="*/ 159 h 295"/>
                  <a:gd name="T12" fmla="*/ 176 w 214"/>
                  <a:gd name="T13" fmla="*/ 177 h 295"/>
                  <a:gd name="T14" fmla="*/ 213 w 214"/>
                  <a:gd name="T15" fmla="*/ 190 h 295"/>
                  <a:gd name="T16" fmla="*/ 174 w 214"/>
                  <a:gd name="T17" fmla="*/ 230 h 295"/>
                  <a:gd name="T18" fmla="*/ 156 w 214"/>
                  <a:gd name="T19" fmla="*/ 294 h 295"/>
                  <a:gd name="T20" fmla="*/ 109 w 214"/>
                  <a:gd name="T21" fmla="*/ 268 h 295"/>
                  <a:gd name="T22" fmla="*/ 67 w 214"/>
                  <a:gd name="T23" fmla="*/ 243 h 295"/>
                  <a:gd name="T24" fmla="*/ 47 w 214"/>
                  <a:gd name="T25" fmla="*/ 214 h 295"/>
                  <a:gd name="T26" fmla="*/ 13 w 214"/>
                  <a:gd name="T27" fmla="*/ 146 h 295"/>
                  <a:gd name="T28" fmla="*/ 5 w 214"/>
                  <a:gd name="T29" fmla="*/ 81 h 295"/>
                  <a:gd name="T30" fmla="*/ 0 w 214"/>
                  <a:gd name="T31" fmla="*/ 39 h 295"/>
                  <a:gd name="T32" fmla="*/ 47 w 214"/>
                  <a:gd name="T33" fmla="*/ 31 h 295"/>
                  <a:gd name="T34" fmla="*/ 107 w 214"/>
                  <a:gd name="T35" fmla="*/ 0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0"/>
                    </a:moveTo>
                    <a:lnTo>
                      <a:pt x="101" y="42"/>
                    </a:lnTo>
                    <a:lnTo>
                      <a:pt x="99" y="73"/>
                    </a:lnTo>
                    <a:lnTo>
                      <a:pt x="109" y="107"/>
                    </a:lnTo>
                    <a:lnTo>
                      <a:pt x="127" y="133"/>
                    </a:lnTo>
                    <a:lnTo>
                      <a:pt x="150" y="159"/>
                    </a:lnTo>
                    <a:lnTo>
                      <a:pt x="176" y="177"/>
                    </a:lnTo>
                    <a:lnTo>
                      <a:pt x="213" y="190"/>
                    </a:lnTo>
                    <a:lnTo>
                      <a:pt x="174" y="230"/>
                    </a:lnTo>
                    <a:lnTo>
                      <a:pt x="156" y="294"/>
                    </a:lnTo>
                    <a:lnTo>
                      <a:pt x="109" y="268"/>
                    </a:lnTo>
                    <a:lnTo>
                      <a:pt x="67" y="243"/>
                    </a:lnTo>
                    <a:lnTo>
                      <a:pt x="47" y="214"/>
                    </a:lnTo>
                    <a:lnTo>
                      <a:pt x="13" y="146"/>
                    </a:lnTo>
                    <a:lnTo>
                      <a:pt x="5" y="81"/>
                    </a:lnTo>
                    <a:lnTo>
                      <a:pt x="0" y="39"/>
                    </a:lnTo>
                    <a:lnTo>
                      <a:pt x="47" y="31"/>
                    </a:lnTo>
                    <a:lnTo>
                      <a:pt x="107" y="0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14" name="Freeform 142"/>
              <p:cNvSpPr>
                <a:spLocks/>
              </p:cNvSpPr>
              <p:nvPr/>
            </p:nvSpPr>
            <p:spPr bwMode="auto">
              <a:xfrm>
                <a:off x="1488" y="2759"/>
                <a:ext cx="214" cy="296"/>
              </a:xfrm>
              <a:custGeom>
                <a:avLst/>
                <a:gdLst>
                  <a:gd name="T0" fmla="*/ 106 w 214"/>
                  <a:gd name="T1" fmla="*/ 295 h 296"/>
                  <a:gd name="T2" fmla="*/ 111 w 214"/>
                  <a:gd name="T3" fmla="*/ 253 h 296"/>
                  <a:gd name="T4" fmla="*/ 114 w 214"/>
                  <a:gd name="T5" fmla="*/ 222 h 296"/>
                  <a:gd name="T6" fmla="*/ 104 w 214"/>
                  <a:gd name="T7" fmla="*/ 188 h 296"/>
                  <a:gd name="T8" fmla="*/ 86 w 214"/>
                  <a:gd name="T9" fmla="*/ 162 h 296"/>
                  <a:gd name="T10" fmla="*/ 62 w 214"/>
                  <a:gd name="T11" fmla="*/ 136 h 296"/>
                  <a:gd name="T12" fmla="*/ 36 w 214"/>
                  <a:gd name="T13" fmla="*/ 117 h 296"/>
                  <a:gd name="T14" fmla="*/ 0 w 214"/>
                  <a:gd name="T15" fmla="*/ 105 h 296"/>
                  <a:gd name="T16" fmla="*/ 39 w 214"/>
                  <a:gd name="T17" fmla="*/ 66 h 296"/>
                  <a:gd name="T18" fmla="*/ 57 w 214"/>
                  <a:gd name="T19" fmla="*/ 0 h 296"/>
                  <a:gd name="T20" fmla="*/ 104 w 214"/>
                  <a:gd name="T21" fmla="*/ 26 h 296"/>
                  <a:gd name="T22" fmla="*/ 145 w 214"/>
                  <a:gd name="T23" fmla="*/ 53 h 296"/>
                  <a:gd name="T24" fmla="*/ 166 w 214"/>
                  <a:gd name="T25" fmla="*/ 81 h 296"/>
                  <a:gd name="T26" fmla="*/ 200 w 214"/>
                  <a:gd name="T27" fmla="*/ 149 h 296"/>
                  <a:gd name="T28" fmla="*/ 208 w 214"/>
                  <a:gd name="T29" fmla="*/ 214 h 296"/>
                  <a:gd name="T30" fmla="*/ 213 w 214"/>
                  <a:gd name="T31" fmla="*/ 256 h 296"/>
                  <a:gd name="T32" fmla="*/ 166 w 214"/>
                  <a:gd name="T33" fmla="*/ 264 h 296"/>
                  <a:gd name="T34" fmla="*/ 106 w 214"/>
                  <a:gd name="T35" fmla="*/ 295 h 29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6"/>
                  <a:gd name="T56" fmla="*/ 214 w 214"/>
                  <a:gd name="T57" fmla="*/ 296 h 29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6">
                    <a:moveTo>
                      <a:pt x="106" y="295"/>
                    </a:moveTo>
                    <a:lnTo>
                      <a:pt x="111" y="253"/>
                    </a:lnTo>
                    <a:lnTo>
                      <a:pt x="114" y="222"/>
                    </a:lnTo>
                    <a:lnTo>
                      <a:pt x="104" y="188"/>
                    </a:lnTo>
                    <a:lnTo>
                      <a:pt x="86" y="162"/>
                    </a:lnTo>
                    <a:lnTo>
                      <a:pt x="62" y="136"/>
                    </a:lnTo>
                    <a:lnTo>
                      <a:pt x="36" y="117"/>
                    </a:lnTo>
                    <a:lnTo>
                      <a:pt x="0" y="105"/>
                    </a:lnTo>
                    <a:lnTo>
                      <a:pt x="39" y="66"/>
                    </a:lnTo>
                    <a:lnTo>
                      <a:pt x="57" y="0"/>
                    </a:lnTo>
                    <a:lnTo>
                      <a:pt x="104" y="26"/>
                    </a:lnTo>
                    <a:lnTo>
                      <a:pt x="145" y="53"/>
                    </a:lnTo>
                    <a:lnTo>
                      <a:pt x="166" y="81"/>
                    </a:lnTo>
                    <a:lnTo>
                      <a:pt x="200" y="149"/>
                    </a:lnTo>
                    <a:lnTo>
                      <a:pt x="208" y="214"/>
                    </a:lnTo>
                    <a:lnTo>
                      <a:pt x="213" y="256"/>
                    </a:lnTo>
                    <a:lnTo>
                      <a:pt x="166" y="264"/>
                    </a:lnTo>
                    <a:lnTo>
                      <a:pt x="106" y="295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15" name="Freeform 143"/>
              <p:cNvSpPr>
                <a:spLocks/>
              </p:cNvSpPr>
              <p:nvPr/>
            </p:nvSpPr>
            <p:spPr bwMode="auto">
              <a:xfrm>
                <a:off x="1506" y="2978"/>
                <a:ext cx="214" cy="296"/>
              </a:xfrm>
              <a:custGeom>
                <a:avLst/>
                <a:gdLst>
                  <a:gd name="T0" fmla="*/ 106 w 214"/>
                  <a:gd name="T1" fmla="*/ 0 h 296"/>
                  <a:gd name="T2" fmla="*/ 101 w 214"/>
                  <a:gd name="T3" fmla="*/ 42 h 296"/>
                  <a:gd name="T4" fmla="*/ 98 w 214"/>
                  <a:gd name="T5" fmla="*/ 73 h 296"/>
                  <a:gd name="T6" fmla="*/ 109 w 214"/>
                  <a:gd name="T7" fmla="*/ 107 h 296"/>
                  <a:gd name="T8" fmla="*/ 127 w 214"/>
                  <a:gd name="T9" fmla="*/ 133 h 296"/>
                  <a:gd name="T10" fmla="*/ 150 w 214"/>
                  <a:gd name="T11" fmla="*/ 159 h 296"/>
                  <a:gd name="T12" fmla="*/ 177 w 214"/>
                  <a:gd name="T13" fmla="*/ 177 h 296"/>
                  <a:gd name="T14" fmla="*/ 213 w 214"/>
                  <a:gd name="T15" fmla="*/ 190 h 296"/>
                  <a:gd name="T16" fmla="*/ 175 w 214"/>
                  <a:gd name="T17" fmla="*/ 230 h 296"/>
                  <a:gd name="T18" fmla="*/ 155 w 214"/>
                  <a:gd name="T19" fmla="*/ 295 h 296"/>
                  <a:gd name="T20" fmla="*/ 109 w 214"/>
                  <a:gd name="T21" fmla="*/ 269 h 296"/>
                  <a:gd name="T22" fmla="*/ 68 w 214"/>
                  <a:gd name="T23" fmla="*/ 243 h 296"/>
                  <a:gd name="T24" fmla="*/ 47 w 214"/>
                  <a:gd name="T25" fmla="*/ 214 h 296"/>
                  <a:gd name="T26" fmla="*/ 13 w 214"/>
                  <a:gd name="T27" fmla="*/ 146 h 296"/>
                  <a:gd name="T28" fmla="*/ 5 w 214"/>
                  <a:gd name="T29" fmla="*/ 81 h 296"/>
                  <a:gd name="T30" fmla="*/ 0 w 214"/>
                  <a:gd name="T31" fmla="*/ 39 h 296"/>
                  <a:gd name="T32" fmla="*/ 47 w 214"/>
                  <a:gd name="T33" fmla="*/ 31 h 296"/>
                  <a:gd name="T34" fmla="*/ 106 w 214"/>
                  <a:gd name="T35" fmla="*/ 0 h 29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6"/>
                  <a:gd name="T56" fmla="*/ 214 w 214"/>
                  <a:gd name="T57" fmla="*/ 296 h 29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6">
                    <a:moveTo>
                      <a:pt x="106" y="0"/>
                    </a:moveTo>
                    <a:lnTo>
                      <a:pt x="101" y="42"/>
                    </a:lnTo>
                    <a:lnTo>
                      <a:pt x="98" y="73"/>
                    </a:lnTo>
                    <a:lnTo>
                      <a:pt x="109" y="107"/>
                    </a:lnTo>
                    <a:lnTo>
                      <a:pt x="127" y="133"/>
                    </a:lnTo>
                    <a:lnTo>
                      <a:pt x="150" y="159"/>
                    </a:lnTo>
                    <a:lnTo>
                      <a:pt x="177" y="177"/>
                    </a:lnTo>
                    <a:lnTo>
                      <a:pt x="213" y="190"/>
                    </a:lnTo>
                    <a:lnTo>
                      <a:pt x="175" y="230"/>
                    </a:lnTo>
                    <a:lnTo>
                      <a:pt x="155" y="295"/>
                    </a:lnTo>
                    <a:lnTo>
                      <a:pt x="109" y="269"/>
                    </a:lnTo>
                    <a:lnTo>
                      <a:pt x="68" y="243"/>
                    </a:lnTo>
                    <a:lnTo>
                      <a:pt x="47" y="214"/>
                    </a:lnTo>
                    <a:lnTo>
                      <a:pt x="13" y="146"/>
                    </a:lnTo>
                    <a:lnTo>
                      <a:pt x="5" y="81"/>
                    </a:lnTo>
                    <a:lnTo>
                      <a:pt x="0" y="39"/>
                    </a:lnTo>
                    <a:lnTo>
                      <a:pt x="47" y="31"/>
                    </a:lnTo>
                    <a:lnTo>
                      <a:pt x="106" y="0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16" name="Freeform 144"/>
              <p:cNvSpPr>
                <a:spLocks/>
              </p:cNvSpPr>
              <p:nvPr/>
            </p:nvSpPr>
            <p:spPr bwMode="auto">
              <a:xfrm>
                <a:off x="1535" y="2892"/>
                <a:ext cx="214" cy="295"/>
              </a:xfrm>
              <a:custGeom>
                <a:avLst/>
                <a:gdLst>
                  <a:gd name="T0" fmla="*/ 107 w 214"/>
                  <a:gd name="T1" fmla="*/ 0 h 295"/>
                  <a:gd name="T2" fmla="*/ 101 w 214"/>
                  <a:gd name="T3" fmla="*/ 42 h 295"/>
                  <a:gd name="T4" fmla="*/ 99 w 214"/>
                  <a:gd name="T5" fmla="*/ 73 h 295"/>
                  <a:gd name="T6" fmla="*/ 109 w 214"/>
                  <a:gd name="T7" fmla="*/ 107 h 295"/>
                  <a:gd name="T8" fmla="*/ 127 w 214"/>
                  <a:gd name="T9" fmla="*/ 133 h 295"/>
                  <a:gd name="T10" fmla="*/ 151 w 214"/>
                  <a:gd name="T11" fmla="*/ 159 h 295"/>
                  <a:gd name="T12" fmla="*/ 177 w 214"/>
                  <a:gd name="T13" fmla="*/ 177 h 295"/>
                  <a:gd name="T14" fmla="*/ 213 w 214"/>
                  <a:gd name="T15" fmla="*/ 190 h 295"/>
                  <a:gd name="T16" fmla="*/ 175 w 214"/>
                  <a:gd name="T17" fmla="*/ 229 h 295"/>
                  <a:gd name="T18" fmla="*/ 156 w 214"/>
                  <a:gd name="T19" fmla="*/ 294 h 295"/>
                  <a:gd name="T20" fmla="*/ 109 w 214"/>
                  <a:gd name="T21" fmla="*/ 268 h 295"/>
                  <a:gd name="T22" fmla="*/ 68 w 214"/>
                  <a:gd name="T23" fmla="*/ 242 h 295"/>
                  <a:gd name="T24" fmla="*/ 47 w 214"/>
                  <a:gd name="T25" fmla="*/ 214 h 295"/>
                  <a:gd name="T26" fmla="*/ 13 w 214"/>
                  <a:gd name="T27" fmla="*/ 146 h 295"/>
                  <a:gd name="T28" fmla="*/ 6 w 214"/>
                  <a:gd name="T29" fmla="*/ 81 h 295"/>
                  <a:gd name="T30" fmla="*/ 0 w 214"/>
                  <a:gd name="T31" fmla="*/ 39 h 295"/>
                  <a:gd name="T32" fmla="*/ 47 w 214"/>
                  <a:gd name="T33" fmla="*/ 32 h 295"/>
                  <a:gd name="T34" fmla="*/ 107 w 214"/>
                  <a:gd name="T35" fmla="*/ 0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0"/>
                    </a:moveTo>
                    <a:lnTo>
                      <a:pt x="101" y="42"/>
                    </a:lnTo>
                    <a:lnTo>
                      <a:pt x="99" y="73"/>
                    </a:lnTo>
                    <a:lnTo>
                      <a:pt x="109" y="107"/>
                    </a:lnTo>
                    <a:lnTo>
                      <a:pt x="127" y="133"/>
                    </a:lnTo>
                    <a:lnTo>
                      <a:pt x="151" y="159"/>
                    </a:lnTo>
                    <a:lnTo>
                      <a:pt x="177" y="177"/>
                    </a:lnTo>
                    <a:lnTo>
                      <a:pt x="213" y="190"/>
                    </a:lnTo>
                    <a:lnTo>
                      <a:pt x="175" y="229"/>
                    </a:lnTo>
                    <a:lnTo>
                      <a:pt x="156" y="294"/>
                    </a:lnTo>
                    <a:lnTo>
                      <a:pt x="109" y="268"/>
                    </a:lnTo>
                    <a:lnTo>
                      <a:pt x="68" y="242"/>
                    </a:lnTo>
                    <a:lnTo>
                      <a:pt x="47" y="214"/>
                    </a:lnTo>
                    <a:lnTo>
                      <a:pt x="13" y="146"/>
                    </a:lnTo>
                    <a:lnTo>
                      <a:pt x="6" y="81"/>
                    </a:lnTo>
                    <a:lnTo>
                      <a:pt x="0" y="39"/>
                    </a:lnTo>
                    <a:lnTo>
                      <a:pt x="47" y="32"/>
                    </a:lnTo>
                    <a:lnTo>
                      <a:pt x="107" y="0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17" name="Freeform 145"/>
              <p:cNvSpPr>
                <a:spLocks/>
              </p:cNvSpPr>
              <p:nvPr/>
            </p:nvSpPr>
            <p:spPr bwMode="auto">
              <a:xfrm>
                <a:off x="1481" y="2912"/>
                <a:ext cx="295" cy="214"/>
              </a:xfrm>
              <a:custGeom>
                <a:avLst/>
                <a:gdLst>
                  <a:gd name="T0" fmla="*/ 0 w 295"/>
                  <a:gd name="T1" fmla="*/ 107 h 214"/>
                  <a:gd name="T2" fmla="*/ 42 w 295"/>
                  <a:gd name="T3" fmla="*/ 112 h 214"/>
                  <a:gd name="T4" fmla="*/ 73 w 295"/>
                  <a:gd name="T5" fmla="*/ 115 h 214"/>
                  <a:gd name="T6" fmla="*/ 107 w 295"/>
                  <a:gd name="T7" fmla="*/ 104 h 214"/>
                  <a:gd name="T8" fmla="*/ 132 w 295"/>
                  <a:gd name="T9" fmla="*/ 86 h 214"/>
                  <a:gd name="T10" fmla="*/ 158 w 295"/>
                  <a:gd name="T11" fmla="*/ 62 h 214"/>
                  <a:gd name="T12" fmla="*/ 176 w 295"/>
                  <a:gd name="T13" fmla="*/ 36 h 214"/>
                  <a:gd name="T14" fmla="*/ 190 w 295"/>
                  <a:gd name="T15" fmla="*/ 0 h 214"/>
                  <a:gd name="T16" fmla="*/ 229 w 295"/>
                  <a:gd name="T17" fmla="*/ 39 h 214"/>
                  <a:gd name="T18" fmla="*/ 294 w 295"/>
                  <a:gd name="T19" fmla="*/ 57 h 214"/>
                  <a:gd name="T20" fmla="*/ 268 w 295"/>
                  <a:gd name="T21" fmla="*/ 104 h 214"/>
                  <a:gd name="T22" fmla="*/ 242 w 295"/>
                  <a:gd name="T23" fmla="*/ 146 h 214"/>
                  <a:gd name="T24" fmla="*/ 214 w 295"/>
                  <a:gd name="T25" fmla="*/ 167 h 214"/>
                  <a:gd name="T26" fmla="*/ 145 w 295"/>
                  <a:gd name="T27" fmla="*/ 201 h 214"/>
                  <a:gd name="T28" fmla="*/ 81 w 295"/>
                  <a:gd name="T29" fmla="*/ 208 h 214"/>
                  <a:gd name="T30" fmla="*/ 39 w 295"/>
                  <a:gd name="T31" fmla="*/ 213 h 214"/>
                  <a:gd name="T32" fmla="*/ 31 w 295"/>
                  <a:gd name="T33" fmla="*/ 167 h 214"/>
                  <a:gd name="T34" fmla="*/ 0 w 295"/>
                  <a:gd name="T35" fmla="*/ 107 h 21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95"/>
                  <a:gd name="T55" fmla="*/ 0 h 214"/>
                  <a:gd name="T56" fmla="*/ 295 w 295"/>
                  <a:gd name="T57" fmla="*/ 214 h 21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95" h="214">
                    <a:moveTo>
                      <a:pt x="0" y="107"/>
                    </a:moveTo>
                    <a:lnTo>
                      <a:pt x="42" y="112"/>
                    </a:lnTo>
                    <a:lnTo>
                      <a:pt x="73" y="115"/>
                    </a:lnTo>
                    <a:lnTo>
                      <a:pt x="107" y="104"/>
                    </a:lnTo>
                    <a:lnTo>
                      <a:pt x="132" y="86"/>
                    </a:lnTo>
                    <a:lnTo>
                      <a:pt x="158" y="62"/>
                    </a:lnTo>
                    <a:lnTo>
                      <a:pt x="176" y="36"/>
                    </a:lnTo>
                    <a:lnTo>
                      <a:pt x="190" y="0"/>
                    </a:lnTo>
                    <a:lnTo>
                      <a:pt x="229" y="39"/>
                    </a:lnTo>
                    <a:lnTo>
                      <a:pt x="294" y="57"/>
                    </a:lnTo>
                    <a:lnTo>
                      <a:pt x="268" y="104"/>
                    </a:lnTo>
                    <a:lnTo>
                      <a:pt x="242" y="146"/>
                    </a:lnTo>
                    <a:lnTo>
                      <a:pt x="214" y="167"/>
                    </a:lnTo>
                    <a:lnTo>
                      <a:pt x="145" y="201"/>
                    </a:lnTo>
                    <a:lnTo>
                      <a:pt x="81" y="208"/>
                    </a:lnTo>
                    <a:lnTo>
                      <a:pt x="39" y="213"/>
                    </a:lnTo>
                    <a:lnTo>
                      <a:pt x="31" y="167"/>
                    </a:lnTo>
                    <a:lnTo>
                      <a:pt x="0" y="107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18" name="Freeform 146"/>
              <p:cNvSpPr>
                <a:spLocks/>
              </p:cNvSpPr>
              <p:nvPr/>
            </p:nvSpPr>
            <p:spPr bwMode="auto">
              <a:xfrm>
                <a:off x="1439" y="2955"/>
                <a:ext cx="214" cy="295"/>
              </a:xfrm>
              <a:custGeom>
                <a:avLst/>
                <a:gdLst>
                  <a:gd name="T0" fmla="*/ 107 w 214"/>
                  <a:gd name="T1" fmla="*/ 294 h 295"/>
                  <a:gd name="T2" fmla="*/ 112 w 214"/>
                  <a:gd name="T3" fmla="*/ 253 h 295"/>
                  <a:gd name="T4" fmla="*/ 115 w 214"/>
                  <a:gd name="T5" fmla="*/ 221 h 295"/>
                  <a:gd name="T6" fmla="*/ 104 w 214"/>
                  <a:gd name="T7" fmla="*/ 187 h 295"/>
                  <a:gd name="T8" fmla="*/ 86 w 214"/>
                  <a:gd name="T9" fmla="*/ 162 h 295"/>
                  <a:gd name="T10" fmla="*/ 62 w 214"/>
                  <a:gd name="T11" fmla="*/ 135 h 295"/>
                  <a:gd name="T12" fmla="*/ 36 w 214"/>
                  <a:gd name="T13" fmla="*/ 117 h 295"/>
                  <a:gd name="T14" fmla="*/ 0 w 214"/>
                  <a:gd name="T15" fmla="*/ 104 h 295"/>
                  <a:gd name="T16" fmla="*/ 38 w 214"/>
                  <a:gd name="T17" fmla="*/ 65 h 295"/>
                  <a:gd name="T18" fmla="*/ 57 w 214"/>
                  <a:gd name="T19" fmla="*/ 0 h 295"/>
                  <a:gd name="T20" fmla="*/ 104 w 214"/>
                  <a:gd name="T21" fmla="*/ 26 h 295"/>
                  <a:gd name="T22" fmla="*/ 146 w 214"/>
                  <a:gd name="T23" fmla="*/ 52 h 295"/>
                  <a:gd name="T24" fmla="*/ 166 w 214"/>
                  <a:gd name="T25" fmla="*/ 80 h 295"/>
                  <a:gd name="T26" fmla="*/ 200 w 214"/>
                  <a:gd name="T27" fmla="*/ 148 h 295"/>
                  <a:gd name="T28" fmla="*/ 208 w 214"/>
                  <a:gd name="T29" fmla="*/ 213 h 295"/>
                  <a:gd name="T30" fmla="*/ 213 w 214"/>
                  <a:gd name="T31" fmla="*/ 255 h 295"/>
                  <a:gd name="T32" fmla="*/ 166 w 214"/>
                  <a:gd name="T33" fmla="*/ 263 h 295"/>
                  <a:gd name="T34" fmla="*/ 107 w 214"/>
                  <a:gd name="T35" fmla="*/ 294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294"/>
                    </a:moveTo>
                    <a:lnTo>
                      <a:pt x="112" y="253"/>
                    </a:lnTo>
                    <a:lnTo>
                      <a:pt x="115" y="221"/>
                    </a:lnTo>
                    <a:lnTo>
                      <a:pt x="104" y="187"/>
                    </a:lnTo>
                    <a:lnTo>
                      <a:pt x="86" y="162"/>
                    </a:lnTo>
                    <a:lnTo>
                      <a:pt x="62" y="135"/>
                    </a:lnTo>
                    <a:lnTo>
                      <a:pt x="36" y="117"/>
                    </a:lnTo>
                    <a:lnTo>
                      <a:pt x="0" y="104"/>
                    </a:lnTo>
                    <a:lnTo>
                      <a:pt x="38" y="65"/>
                    </a:lnTo>
                    <a:lnTo>
                      <a:pt x="57" y="0"/>
                    </a:lnTo>
                    <a:lnTo>
                      <a:pt x="104" y="26"/>
                    </a:lnTo>
                    <a:lnTo>
                      <a:pt x="146" y="52"/>
                    </a:lnTo>
                    <a:lnTo>
                      <a:pt x="166" y="80"/>
                    </a:lnTo>
                    <a:lnTo>
                      <a:pt x="200" y="148"/>
                    </a:lnTo>
                    <a:lnTo>
                      <a:pt x="208" y="213"/>
                    </a:lnTo>
                    <a:lnTo>
                      <a:pt x="213" y="255"/>
                    </a:lnTo>
                    <a:lnTo>
                      <a:pt x="166" y="263"/>
                    </a:lnTo>
                    <a:lnTo>
                      <a:pt x="107" y="294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19" name="Freeform 147"/>
              <p:cNvSpPr>
                <a:spLocks/>
              </p:cNvSpPr>
              <p:nvPr/>
            </p:nvSpPr>
            <p:spPr bwMode="auto">
              <a:xfrm>
                <a:off x="1439" y="3043"/>
                <a:ext cx="214" cy="295"/>
              </a:xfrm>
              <a:custGeom>
                <a:avLst/>
                <a:gdLst>
                  <a:gd name="T0" fmla="*/ 107 w 214"/>
                  <a:gd name="T1" fmla="*/ 294 h 295"/>
                  <a:gd name="T2" fmla="*/ 112 w 214"/>
                  <a:gd name="T3" fmla="*/ 253 h 295"/>
                  <a:gd name="T4" fmla="*/ 115 w 214"/>
                  <a:gd name="T5" fmla="*/ 222 h 295"/>
                  <a:gd name="T6" fmla="*/ 104 w 214"/>
                  <a:gd name="T7" fmla="*/ 188 h 295"/>
                  <a:gd name="T8" fmla="*/ 86 w 214"/>
                  <a:gd name="T9" fmla="*/ 162 h 295"/>
                  <a:gd name="T10" fmla="*/ 62 w 214"/>
                  <a:gd name="T11" fmla="*/ 135 h 295"/>
                  <a:gd name="T12" fmla="*/ 36 w 214"/>
                  <a:gd name="T13" fmla="*/ 117 h 295"/>
                  <a:gd name="T14" fmla="*/ 0 w 214"/>
                  <a:gd name="T15" fmla="*/ 104 h 295"/>
                  <a:gd name="T16" fmla="*/ 38 w 214"/>
                  <a:gd name="T17" fmla="*/ 65 h 295"/>
                  <a:gd name="T18" fmla="*/ 57 w 214"/>
                  <a:gd name="T19" fmla="*/ 0 h 295"/>
                  <a:gd name="T20" fmla="*/ 104 w 214"/>
                  <a:gd name="T21" fmla="*/ 26 h 295"/>
                  <a:gd name="T22" fmla="*/ 146 w 214"/>
                  <a:gd name="T23" fmla="*/ 52 h 295"/>
                  <a:gd name="T24" fmla="*/ 166 w 214"/>
                  <a:gd name="T25" fmla="*/ 81 h 295"/>
                  <a:gd name="T26" fmla="*/ 200 w 214"/>
                  <a:gd name="T27" fmla="*/ 149 h 295"/>
                  <a:gd name="T28" fmla="*/ 208 w 214"/>
                  <a:gd name="T29" fmla="*/ 214 h 295"/>
                  <a:gd name="T30" fmla="*/ 213 w 214"/>
                  <a:gd name="T31" fmla="*/ 256 h 295"/>
                  <a:gd name="T32" fmla="*/ 166 w 214"/>
                  <a:gd name="T33" fmla="*/ 263 h 295"/>
                  <a:gd name="T34" fmla="*/ 107 w 214"/>
                  <a:gd name="T35" fmla="*/ 294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294"/>
                    </a:moveTo>
                    <a:lnTo>
                      <a:pt x="112" y="253"/>
                    </a:lnTo>
                    <a:lnTo>
                      <a:pt x="115" y="222"/>
                    </a:lnTo>
                    <a:lnTo>
                      <a:pt x="104" y="188"/>
                    </a:lnTo>
                    <a:lnTo>
                      <a:pt x="86" y="162"/>
                    </a:lnTo>
                    <a:lnTo>
                      <a:pt x="62" y="135"/>
                    </a:lnTo>
                    <a:lnTo>
                      <a:pt x="36" y="117"/>
                    </a:lnTo>
                    <a:lnTo>
                      <a:pt x="0" y="104"/>
                    </a:lnTo>
                    <a:lnTo>
                      <a:pt x="38" y="65"/>
                    </a:lnTo>
                    <a:lnTo>
                      <a:pt x="57" y="0"/>
                    </a:lnTo>
                    <a:lnTo>
                      <a:pt x="104" y="26"/>
                    </a:lnTo>
                    <a:lnTo>
                      <a:pt x="146" y="52"/>
                    </a:lnTo>
                    <a:lnTo>
                      <a:pt x="166" y="81"/>
                    </a:lnTo>
                    <a:lnTo>
                      <a:pt x="200" y="149"/>
                    </a:lnTo>
                    <a:lnTo>
                      <a:pt x="208" y="214"/>
                    </a:lnTo>
                    <a:lnTo>
                      <a:pt x="213" y="256"/>
                    </a:lnTo>
                    <a:lnTo>
                      <a:pt x="166" y="263"/>
                    </a:lnTo>
                    <a:lnTo>
                      <a:pt x="107" y="294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7778" name="Group 148"/>
            <p:cNvGrpSpPr>
              <a:grpSpLocks/>
            </p:cNvGrpSpPr>
            <p:nvPr/>
          </p:nvGrpSpPr>
          <p:grpSpPr bwMode="auto">
            <a:xfrm>
              <a:off x="1523" y="2736"/>
              <a:ext cx="337" cy="579"/>
              <a:chOff x="1523" y="2736"/>
              <a:chExt cx="337" cy="579"/>
            </a:xfrm>
          </p:grpSpPr>
          <p:sp>
            <p:nvSpPr>
              <p:cNvPr id="27704" name="Freeform 149"/>
              <p:cNvSpPr>
                <a:spLocks/>
              </p:cNvSpPr>
              <p:nvPr/>
            </p:nvSpPr>
            <p:spPr bwMode="auto">
              <a:xfrm>
                <a:off x="1537" y="2756"/>
                <a:ext cx="213" cy="296"/>
              </a:xfrm>
              <a:custGeom>
                <a:avLst/>
                <a:gdLst>
                  <a:gd name="T0" fmla="*/ 106 w 213"/>
                  <a:gd name="T1" fmla="*/ 295 h 296"/>
                  <a:gd name="T2" fmla="*/ 101 w 213"/>
                  <a:gd name="T3" fmla="*/ 253 h 296"/>
                  <a:gd name="T4" fmla="*/ 98 w 213"/>
                  <a:gd name="T5" fmla="*/ 222 h 296"/>
                  <a:gd name="T6" fmla="*/ 109 w 213"/>
                  <a:gd name="T7" fmla="*/ 188 h 296"/>
                  <a:gd name="T8" fmla="*/ 127 w 213"/>
                  <a:gd name="T9" fmla="*/ 162 h 296"/>
                  <a:gd name="T10" fmla="*/ 150 w 213"/>
                  <a:gd name="T11" fmla="*/ 136 h 296"/>
                  <a:gd name="T12" fmla="*/ 177 w 213"/>
                  <a:gd name="T13" fmla="*/ 117 h 296"/>
                  <a:gd name="T14" fmla="*/ 212 w 213"/>
                  <a:gd name="T15" fmla="*/ 104 h 296"/>
                  <a:gd name="T16" fmla="*/ 174 w 213"/>
                  <a:gd name="T17" fmla="*/ 66 h 296"/>
                  <a:gd name="T18" fmla="*/ 155 w 213"/>
                  <a:gd name="T19" fmla="*/ 0 h 296"/>
                  <a:gd name="T20" fmla="*/ 109 w 213"/>
                  <a:gd name="T21" fmla="*/ 26 h 296"/>
                  <a:gd name="T22" fmla="*/ 67 w 213"/>
                  <a:gd name="T23" fmla="*/ 53 h 296"/>
                  <a:gd name="T24" fmla="*/ 47 w 213"/>
                  <a:gd name="T25" fmla="*/ 82 h 296"/>
                  <a:gd name="T26" fmla="*/ 13 w 213"/>
                  <a:gd name="T27" fmla="*/ 149 h 296"/>
                  <a:gd name="T28" fmla="*/ 5 w 213"/>
                  <a:gd name="T29" fmla="*/ 214 h 296"/>
                  <a:gd name="T30" fmla="*/ 0 w 213"/>
                  <a:gd name="T31" fmla="*/ 256 h 296"/>
                  <a:gd name="T32" fmla="*/ 47 w 213"/>
                  <a:gd name="T33" fmla="*/ 264 h 296"/>
                  <a:gd name="T34" fmla="*/ 106 w 213"/>
                  <a:gd name="T35" fmla="*/ 295 h 29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3"/>
                  <a:gd name="T55" fmla="*/ 0 h 296"/>
                  <a:gd name="T56" fmla="*/ 213 w 213"/>
                  <a:gd name="T57" fmla="*/ 296 h 29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3" h="296">
                    <a:moveTo>
                      <a:pt x="106" y="295"/>
                    </a:moveTo>
                    <a:lnTo>
                      <a:pt x="101" y="253"/>
                    </a:lnTo>
                    <a:lnTo>
                      <a:pt x="98" y="222"/>
                    </a:lnTo>
                    <a:lnTo>
                      <a:pt x="109" y="188"/>
                    </a:lnTo>
                    <a:lnTo>
                      <a:pt x="127" y="162"/>
                    </a:lnTo>
                    <a:lnTo>
                      <a:pt x="150" y="136"/>
                    </a:lnTo>
                    <a:lnTo>
                      <a:pt x="177" y="117"/>
                    </a:lnTo>
                    <a:lnTo>
                      <a:pt x="212" y="104"/>
                    </a:lnTo>
                    <a:lnTo>
                      <a:pt x="174" y="66"/>
                    </a:lnTo>
                    <a:lnTo>
                      <a:pt x="155" y="0"/>
                    </a:lnTo>
                    <a:lnTo>
                      <a:pt x="109" y="26"/>
                    </a:lnTo>
                    <a:lnTo>
                      <a:pt x="67" y="53"/>
                    </a:lnTo>
                    <a:lnTo>
                      <a:pt x="47" y="82"/>
                    </a:lnTo>
                    <a:lnTo>
                      <a:pt x="13" y="149"/>
                    </a:lnTo>
                    <a:lnTo>
                      <a:pt x="5" y="214"/>
                    </a:lnTo>
                    <a:lnTo>
                      <a:pt x="0" y="256"/>
                    </a:lnTo>
                    <a:lnTo>
                      <a:pt x="47" y="264"/>
                    </a:lnTo>
                    <a:lnTo>
                      <a:pt x="106" y="295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05" name="Freeform 150"/>
              <p:cNvSpPr>
                <a:spLocks/>
              </p:cNvSpPr>
              <p:nvPr/>
            </p:nvSpPr>
            <p:spPr bwMode="auto">
              <a:xfrm>
                <a:off x="1620" y="2845"/>
                <a:ext cx="214" cy="295"/>
              </a:xfrm>
              <a:custGeom>
                <a:avLst/>
                <a:gdLst>
                  <a:gd name="T0" fmla="*/ 107 w 214"/>
                  <a:gd name="T1" fmla="*/ 0 h 295"/>
                  <a:gd name="T2" fmla="*/ 112 w 214"/>
                  <a:gd name="T3" fmla="*/ 42 h 295"/>
                  <a:gd name="T4" fmla="*/ 115 w 214"/>
                  <a:gd name="T5" fmla="*/ 73 h 295"/>
                  <a:gd name="T6" fmla="*/ 104 w 214"/>
                  <a:gd name="T7" fmla="*/ 107 h 295"/>
                  <a:gd name="T8" fmla="*/ 86 w 214"/>
                  <a:gd name="T9" fmla="*/ 133 h 295"/>
                  <a:gd name="T10" fmla="*/ 63 w 214"/>
                  <a:gd name="T11" fmla="*/ 159 h 295"/>
                  <a:gd name="T12" fmla="*/ 36 w 214"/>
                  <a:gd name="T13" fmla="*/ 177 h 295"/>
                  <a:gd name="T14" fmla="*/ 0 w 214"/>
                  <a:gd name="T15" fmla="*/ 190 h 295"/>
                  <a:gd name="T16" fmla="*/ 39 w 214"/>
                  <a:gd name="T17" fmla="*/ 229 h 295"/>
                  <a:gd name="T18" fmla="*/ 58 w 214"/>
                  <a:gd name="T19" fmla="*/ 294 h 295"/>
                  <a:gd name="T20" fmla="*/ 104 w 214"/>
                  <a:gd name="T21" fmla="*/ 268 h 295"/>
                  <a:gd name="T22" fmla="*/ 145 w 214"/>
                  <a:gd name="T23" fmla="*/ 242 h 295"/>
                  <a:gd name="T24" fmla="*/ 166 w 214"/>
                  <a:gd name="T25" fmla="*/ 214 h 295"/>
                  <a:gd name="T26" fmla="*/ 200 w 214"/>
                  <a:gd name="T27" fmla="*/ 146 h 295"/>
                  <a:gd name="T28" fmla="*/ 208 w 214"/>
                  <a:gd name="T29" fmla="*/ 81 h 295"/>
                  <a:gd name="T30" fmla="*/ 213 w 214"/>
                  <a:gd name="T31" fmla="*/ 39 h 295"/>
                  <a:gd name="T32" fmla="*/ 166 w 214"/>
                  <a:gd name="T33" fmla="*/ 31 h 295"/>
                  <a:gd name="T34" fmla="*/ 107 w 214"/>
                  <a:gd name="T35" fmla="*/ 0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0"/>
                    </a:moveTo>
                    <a:lnTo>
                      <a:pt x="112" y="42"/>
                    </a:lnTo>
                    <a:lnTo>
                      <a:pt x="115" y="73"/>
                    </a:lnTo>
                    <a:lnTo>
                      <a:pt x="104" y="107"/>
                    </a:lnTo>
                    <a:lnTo>
                      <a:pt x="86" y="133"/>
                    </a:lnTo>
                    <a:lnTo>
                      <a:pt x="63" y="159"/>
                    </a:lnTo>
                    <a:lnTo>
                      <a:pt x="36" y="177"/>
                    </a:lnTo>
                    <a:lnTo>
                      <a:pt x="0" y="190"/>
                    </a:lnTo>
                    <a:lnTo>
                      <a:pt x="39" y="229"/>
                    </a:lnTo>
                    <a:lnTo>
                      <a:pt x="58" y="294"/>
                    </a:lnTo>
                    <a:lnTo>
                      <a:pt x="104" y="268"/>
                    </a:lnTo>
                    <a:lnTo>
                      <a:pt x="145" y="242"/>
                    </a:lnTo>
                    <a:lnTo>
                      <a:pt x="166" y="214"/>
                    </a:lnTo>
                    <a:lnTo>
                      <a:pt x="200" y="146"/>
                    </a:lnTo>
                    <a:lnTo>
                      <a:pt x="208" y="81"/>
                    </a:lnTo>
                    <a:lnTo>
                      <a:pt x="213" y="39"/>
                    </a:lnTo>
                    <a:lnTo>
                      <a:pt x="166" y="31"/>
                    </a:lnTo>
                    <a:lnTo>
                      <a:pt x="107" y="0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06" name="Freeform 151"/>
              <p:cNvSpPr>
                <a:spLocks/>
              </p:cNvSpPr>
              <p:nvPr/>
            </p:nvSpPr>
            <p:spPr bwMode="auto">
              <a:xfrm>
                <a:off x="1596" y="2736"/>
                <a:ext cx="214" cy="295"/>
              </a:xfrm>
              <a:custGeom>
                <a:avLst/>
                <a:gdLst>
                  <a:gd name="T0" fmla="*/ 107 w 214"/>
                  <a:gd name="T1" fmla="*/ 294 h 295"/>
                  <a:gd name="T2" fmla="*/ 102 w 214"/>
                  <a:gd name="T3" fmla="*/ 253 h 295"/>
                  <a:gd name="T4" fmla="*/ 99 w 214"/>
                  <a:gd name="T5" fmla="*/ 221 h 295"/>
                  <a:gd name="T6" fmla="*/ 110 w 214"/>
                  <a:gd name="T7" fmla="*/ 188 h 295"/>
                  <a:gd name="T8" fmla="*/ 128 w 214"/>
                  <a:gd name="T9" fmla="*/ 162 h 295"/>
                  <a:gd name="T10" fmla="*/ 152 w 214"/>
                  <a:gd name="T11" fmla="*/ 136 h 295"/>
                  <a:gd name="T12" fmla="*/ 177 w 214"/>
                  <a:gd name="T13" fmla="*/ 117 h 295"/>
                  <a:gd name="T14" fmla="*/ 213 w 214"/>
                  <a:gd name="T15" fmla="*/ 104 h 295"/>
                  <a:gd name="T16" fmla="*/ 174 w 214"/>
                  <a:gd name="T17" fmla="*/ 66 h 295"/>
                  <a:gd name="T18" fmla="*/ 156 w 214"/>
                  <a:gd name="T19" fmla="*/ 0 h 295"/>
                  <a:gd name="T20" fmla="*/ 110 w 214"/>
                  <a:gd name="T21" fmla="*/ 26 h 295"/>
                  <a:gd name="T22" fmla="*/ 68 w 214"/>
                  <a:gd name="T23" fmla="*/ 52 h 295"/>
                  <a:gd name="T24" fmla="*/ 47 w 214"/>
                  <a:gd name="T25" fmla="*/ 81 h 295"/>
                  <a:gd name="T26" fmla="*/ 13 w 214"/>
                  <a:gd name="T27" fmla="*/ 148 h 295"/>
                  <a:gd name="T28" fmla="*/ 6 w 214"/>
                  <a:gd name="T29" fmla="*/ 214 h 295"/>
                  <a:gd name="T30" fmla="*/ 0 w 214"/>
                  <a:gd name="T31" fmla="*/ 255 h 295"/>
                  <a:gd name="T32" fmla="*/ 47 w 214"/>
                  <a:gd name="T33" fmla="*/ 263 h 295"/>
                  <a:gd name="T34" fmla="*/ 107 w 214"/>
                  <a:gd name="T35" fmla="*/ 294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294"/>
                    </a:moveTo>
                    <a:lnTo>
                      <a:pt x="102" y="253"/>
                    </a:lnTo>
                    <a:lnTo>
                      <a:pt x="99" y="221"/>
                    </a:lnTo>
                    <a:lnTo>
                      <a:pt x="110" y="188"/>
                    </a:lnTo>
                    <a:lnTo>
                      <a:pt x="128" y="162"/>
                    </a:lnTo>
                    <a:lnTo>
                      <a:pt x="152" y="136"/>
                    </a:lnTo>
                    <a:lnTo>
                      <a:pt x="177" y="117"/>
                    </a:lnTo>
                    <a:lnTo>
                      <a:pt x="213" y="104"/>
                    </a:lnTo>
                    <a:lnTo>
                      <a:pt x="174" y="66"/>
                    </a:lnTo>
                    <a:lnTo>
                      <a:pt x="156" y="0"/>
                    </a:lnTo>
                    <a:lnTo>
                      <a:pt x="110" y="26"/>
                    </a:lnTo>
                    <a:lnTo>
                      <a:pt x="68" y="52"/>
                    </a:lnTo>
                    <a:lnTo>
                      <a:pt x="47" y="81"/>
                    </a:lnTo>
                    <a:lnTo>
                      <a:pt x="13" y="148"/>
                    </a:lnTo>
                    <a:lnTo>
                      <a:pt x="6" y="214"/>
                    </a:lnTo>
                    <a:lnTo>
                      <a:pt x="0" y="255"/>
                    </a:lnTo>
                    <a:lnTo>
                      <a:pt x="47" y="263"/>
                    </a:lnTo>
                    <a:lnTo>
                      <a:pt x="107" y="294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07" name="Freeform 152"/>
              <p:cNvSpPr>
                <a:spLocks/>
              </p:cNvSpPr>
              <p:nvPr/>
            </p:nvSpPr>
            <p:spPr bwMode="auto">
              <a:xfrm>
                <a:off x="1578" y="2955"/>
                <a:ext cx="214" cy="295"/>
              </a:xfrm>
              <a:custGeom>
                <a:avLst/>
                <a:gdLst>
                  <a:gd name="T0" fmla="*/ 107 w 214"/>
                  <a:gd name="T1" fmla="*/ 0 h 295"/>
                  <a:gd name="T2" fmla="*/ 112 w 214"/>
                  <a:gd name="T3" fmla="*/ 41 h 295"/>
                  <a:gd name="T4" fmla="*/ 114 w 214"/>
                  <a:gd name="T5" fmla="*/ 72 h 295"/>
                  <a:gd name="T6" fmla="*/ 104 w 214"/>
                  <a:gd name="T7" fmla="*/ 106 h 295"/>
                  <a:gd name="T8" fmla="*/ 86 w 214"/>
                  <a:gd name="T9" fmla="*/ 133 h 295"/>
                  <a:gd name="T10" fmla="*/ 62 w 214"/>
                  <a:gd name="T11" fmla="*/ 159 h 295"/>
                  <a:gd name="T12" fmla="*/ 36 w 214"/>
                  <a:gd name="T13" fmla="*/ 176 h 295"/>
                  <a:gd name="T14" fmla="*/ 0 w 214"/>
                  <a:gd name="T15" fmla="*/ 190 h 295"/>
                  <a:gd name="T16" fmla="*/ 39 w 214"/>
                  <a:gd name="T17" fmla="*/ 228 h 295"/>
                  <a:gd name="T18" fmla="*/ 57 w 214"/>
                  <a:gd name="T19" fmla="*/ 294 h 295"/>
                  <a:gd name="T20" fmla="*/ 104 w 214"/>
                  <a:gd name="T21" fmla="*/ 268 h 295"/>
                  <a:gd name="T22" fmla="*/ 145 w 214"/>
                  <a:gd name="T23" fmla="*/ 242 h 295"/>
                  <a:gd name="T24" fmla="*/ 167 w 214"/>
                  <a:gd name="T25" fmla="*/ 213 h 295"/>
                  <a:gd name="T26" fmla="*/ 200 w 214"/>
                  <a:gd name="T27" fmla="*/ 146 h 295"/>
                  <a:gd name="T28" fmla="*/ 208 w 214"/>
                  <a:gd name="T29" fmla="*/ 80 h 295"/>
                  <a:gd name="T30" fmla="*/ 213 w 214"/>
                  <a:gd name="T31" fmla="*/ 39 h 295"/>
                  <a:gd name="T32" fmla="*/ 167 w 214"/>
                  <a:gd name="T33" fmla="*/ 31 h 295"/>
                  <a:gd name="T34" fmla="*/ 107 w 214"/>
                  <a:gd name="T35" fmla="*/ 0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0"/>
                    </a:moveTo>
                    <a:lnTo>
                      <a:pt x="112" y="41"/>
                    </a:lnTo>
                    <a:lnTo>
                      <a:pt x="114" y="72"/>
                    </a:lnTo>
                    <a:lnTo>
                      <a:pt x="104" y="106"/>
                    </a:lnTo>
                    <a:lnTo>
                      <a:pt x="86" y="133"/>
                    </a:lnTo>
                    <a:lnTo>
                      <a:pt x="62" y="159"/>
                    </a:lnTo>
                    <a:lnTo>
                      <a:pt x="36" y="176"/>
                    </a:lnTo>
                    <a:lnTo>
                      <a:pt x="0" y="190"/>
                    </a:lnTo>
                    <a:lnTo>
                      <a:pt x="39" y="228"/>
                    </a:lnTo>
                    <a:lnTo>
                      <a:pt x="57" y="294"/>
                    </a:lnTo>
                    <a:lnTo>
                      <a:pt x="104" y="268"/>
                    </a:lnTo>
                    <a:lnTo>
                      <a:pt x="145" y="242"/>
                    </a:lnTo>
                    <a:lnTo>
                      <a:pt x="167" y="213"/>
                    </a:lnTo>
                    <a:lnTo>
                      <a:pt x="200" y="146"/>
                    </a:lnTo>
                    <a:lnTo>
                      <a:pt x="208" y="80"/>
                    </a:lnTo>
                    <a:lnTo>
                      <a:pt x="213" y="39"/>
                    </a:lnTo>
                    <a:lnTo>
                      <a:pt x="167" y="31"/>
                    </a:lnTo>
                    <a:lnTo>
                      <a:pt x="107" y="0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08" name="Freeform 153"/>
              <p:cNvSpPr>
                <a:spLocks/>
              </p:cNvSpPr>
              <p:nvPr/>
            </p:nvSpPr>
            <p:spPr bwMode="auto">
              <a:xfrm>
                <a:off x="1550" y="2869"/>
                <a:ext cx="214" cy="295"/>
              </a:xfrm>
              <a:custGeom>
                <a:avLst/>
                <a:gdLst>
                  <a:gd name="T0" fmla="*/ 106 w 214"/>
                  <a:gd name="T1" fmla="*/ 0 h 295"/>
                  <a:gd name="T2" fmla="*/ 111 w 214"/>
                  <a:gd name="T3" fmla="*/ 42 h 295"/>
                  <a:gd name="T4" fmla="*/ 114 w 214"/>
                  <a:gd name="T5" fmla="*/ 73 h 295"/>
                  <a:gd name="T6" fmla="*/ 104 w 214"/>
                  <a:gd name="T7" fmla="*/ 107 h 295"/>
                  <a:gd name="T8" fmla="*/ 85 w 214"/>
                  <a:gd name="T9" fmla="*/ 133 h 295"/>
                  <a:gd name="T10" fmla="*/ 62 w 214"/>
                  <a:gd name="T11" fmla="*/ 159 h 295"/>
                  <a:gd name="T12" fmla="*/ 36 w 214"/>
                  <a:gd name="T13" fmla="*/ 177 h 295"/>
                  <a:gd name="T14" fmla="*/ 0 w 214"/>
                  <a:gd name="T15" fmla="*/ 190 h 295"/>
                  <a:gd name="T16" fmla="*/ 39 w 214"/>
                  <a:gd name="T17" fmla="*/ 230 h 295"/>
                  <a:gd name="T18" fmla="*/ 57 w 214"/>
                  <a:gd name="T19" fmla="*/ 294 h 295"/>
                  <a:gd name="T20" fmla="*/ 104 w 214"/>
                  <a:gd name="T21" fmla="*/ 268 h 295"/>
                  <a:gd name="T22" fmla="*/ 146 w 214"/>
                  <a:gd name="T23" fmla="*/ 243 h 295"/>
                  <a:gd name="T24" fmla="*/ 167 w 214"/>
                  <a:gd name="T25" fmla="*/ 214 h 295"/>
                  <a:gd name="T26" fmla="*/ 200 w 214"/>
                  <a:gd name="T27" fmla="*/ 146 h 295"/>
                  <a:gd name="T28" fmla="*/ 208 w 214"/>
                  <a:gd name="T29" fmla="*/ 81 h 295"/>
                  <a:gd name="T30" fmla="*/ 213 w 214"/>
                  <a:gd name="T31" fmla="*/ 39 h 295"/>
                  <a:gd name="T32" fmla="*/ 167 w 214"/>
                  <a:gd name="T33" fmla="*/ 31 h 295"/>
                  <a:gd name="T34" fmla="*/ 106 w 214"/>
                  <a:gd name="T35" fmla="*/ 0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6" y="0"/>
                    </a:moveTo>
                    <a:lnTo>
                      <a:pt x="111" y="42"/>
                    </a:lnTo>
                    <a:lnTo>
                      <a:pt x="114" y="73"/>
                    </a:lnTo>
                    <a:lnTo>
                      <a:pt x="104" y="107"/>
                    </a:lnTo>
                    <a:lnTo>
                      <a:pt x="85" y="133"/>
                    </a:lnTo>
                    <a:lnTo>
                      <a:pt x="62" y="159"/>
                    </a:lnTo>
                    <a:lnTo>
                      <a:pt x="36" y="177"/>
                    </a:lnTo>
                    <a:lnTo>
                      <a:pt x="0" y="190"/>
                    </a:lnTo>
                    <a:lnTo>
                      <a:pt x="39" y="230"/>
                    </a:lnTo>
                    <a:lnTo>
                      <a:pt x="57" y="294"/>
                    </a:lnTo>
                    <a:lnTo>
                      <a:pt x="104" y="268"/>
                    </a:lnTo>
                    <a:lnTo>
                      <a:pt x="146" y="243"/>
                    </a:lnTo>
                    <a:lnTo>
                      <a:pt x="167" y="214"/>
                    </a:lnTo>
                    <a:lnTo>
                      <a:pt x="200" y="146"/>
                    </a:lnTo>
                    <a:lnTo>
                      <a:pt x="208" y="81"/>
                    </a:lnTo>
                    <a:lnTo>
                      <a:pt x="213" y="39"/>
                    </a:lnTo>
                    <a:lnTo>
                      <a:pt x="167" y="31"/>
                    </a:lnTo>
                    <a:lnTo>
                      <a:pt x="106" y="0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09" name="Freeform 154"/>
              <p:cNvSpPr>
                <a:spLocks/>
              </p:cNvSpPr>
              <p:nvPr/>
            </p:nvSpPr>
            <p:spPr bwMode="auto">
              <a:xfrm>
                <a:off x="1523" y="2888"/>
                <a:ext cx="294" cy="215"/>
              </a:xfrm>
              <a:custGeom>
                <a:avLst/>
                <a:gdLst>
                  <a:gd name="T0" fmla="*/ 293 w 294"/>
                  <a:gd name="T1" fmla="*/ 107 h 215"/>
                  <a:gd name="T2" fmla="*/ 252 w 294"/>
                  <a:gd name="T3" fmla="*/ 112 h 215"/>
                  <a:gd name="T4" fmla="*/ 221 w 294"/>
                  <a:gd name="T5" fmla="*/ 115 h 215"/>
                  <a:gd name="T6" fmla="*/ 187 w 294"/>
                  <a:gd name="T7" fmla="*/ 104 h 215"/>
                  <a:gd name="T8" fmla="*/ 161 w 294"/>
                  <a:gd name="T9" fmla="*/ 86 h 215"/>
                  <a:gd name="T10" fmla="*/ 134 w 294"/>
                  <a:gd name="T11" fmla="*/ 63 h 215"/>
                  <a:gd name="T12" fmla="*/ 116 w 294"/>
                  <a:gd name="T13" fmla="*/ 37 h 215"/>
                  <a:gd name="T14" fmla="*/ 103 w 294"/>
                  <a:gd name="T15" fmla="*/ 0 h 215"/>
                  <a:gd name="T16" fmla="*/ 65 w 294"/>
                  <a:gd name="T17" fmla="*/ 39 h 215"/>
                  <a:gd name="T18" fmla="*/ 0 w 294"/>
                  <a:gd name="T19" fmla="*/ 57 h 215"/>
                  <a:gd name="T20" fmla="*/ 26 w 294"/>
                  <a:gd name="T21" fmla="*/ 104 h 215"/>
                  <a:gd name="T22" fmla="*/ 52 w 294"/>
                  <a:gd name="T23" fmla="*/ 146 h 215"/>
                  <a:gd name="T24" fmla="*/ 80 w 294"/>
                  <a:gd name="T25" fmla="*/ 167 h 215"/>
                  <a:gd name="T26" fmla="*/ 148 w 294"/>
                  <a:gd name="T27" fmla="*/ 201 h 215"/>
                  <a:gd name="T28" fmla="*/ 213 w 294"/>
                  <a:gd name="T29" fmla="*/ 209 h 215"/>
                  <a:gd name="T30" fmla="*/ 255 w 294"/>
                  <a:gd name="T31" fmla="*/ 214 h 215"/>
                  <a:gd name="T32" fmla="*/ 262 w 294"/>
                  <a:gd name="T33" fmla="*/ 167 h 215"/>
                  <a:gd name="T34" fmla="*/ 293 w 294"/>
                  <a:gd name="T35" fmla="*/ 107 h 21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94"/>
                  <a:gd name="T55" fmla="*/ 0 h 215"/>
                  <a:gd name="T56" fmla="*/ 294 w 294"/>
                  <a:gd name="T57" fmla="*/ 215 h 21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94" h="215">
                    <a:moveTo>
                      <a:pt x="293" y="107"/>
                    </a:moveTo>
                    <a:lnTo>
                      <a:pt x="252" y="112"/>
                    </a:lnTo>
                    <a:lnTo>
                      <a:pt x="221" y="115"/>
                    </a:lnTo>
                    <a:lnTo>
                      <a:pt x="187" y="104"/>
                    </a:lnTo>
                    <a:lnTo>
                      <a:pt x="161" y="86"/>
                    </a:lnTo>
                    <a:lnTo>
                      <a:pt x="134" y="63"/>
                    </a:lnTo>
                    <a:lnTo>
                      <a:pt x="116" y="37"/>
                    </a:lnTo>
                    <a:lnTo>
                      <a:pt x="103" y="0"/>
                    </a:lnTo>
                    <a:lnTo>
                      <a:pt x="65" y="39"/>
                    </a:lnTo>
                    <a:lnTo>
                      <a:pt x="0" y="57"/>
                    </a:lnTo>
                    <a:lnTo>
                      <a:pt x="26" y="104"/>
                    </a:lnTo>
                    <a:lnTo>
                      <a:pt x="52" y="146"/>
                    </a:lnTo>
                    <a:lnTo>
                      <a:pt x="80" y="167"/>
                    </a:lnTo>
                    <a:lnTo>
                      <a:pt x="148" y="201"/>
                    </a:lnTo>
                    <a:lnTo>
                      <a:pt x="213" y="209"/>
                    </a:lnTo>
                    <a:lnTo>
                      <a:pt x="255" y="214"/>
                    </a:lnTo>
                    <a:lnTo>
                      <a:pt x="262" y="167"/>
                    </a:lnTo>
                    <a:lnTo>
                      <a:pt x="293" y="107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10" name="Freeform 155"/>
              <p:cNvSpPr>
                <a:spLocks/>
              </p:cNvSpPr>
              <p:nvPr/>
            </p:nvSpPr>
            <p:spPr bwMode="auto">
              <a:xfrm>
                <a:off x="1646" y="2931"/>
                <a:ext cx="214" cy="296"/>
              </a:xfrm>
              <a:custGeom>
                <a:avLst/>
                <a:gdLst>
                  <a:gd name="T0" fmla="*/ 106 w 214"/>
                  <a:gd name="T1" fmla="*/ 295 h 296"/>
                  <a:gd name="T2" fmla="*/ 102 w 214"/>
                  <a:gd name="T3" fmla="*/ 253 h 296"/>
                  <a:gd name="T4" fmla="*/ 99 w 214"/>
                  <a:gd name="T5" fmla="*/ 221 h 296"/>
                  <a:gd name="T6" fmla="*/ 109 w 214"/>
                  <a:gd name="T7" fmla="*/ 188 h 296"/>
                  <a:gd name="T8" fmla="*/ 127 w 214"/>
                  <a:gd name="T9" fmla="*/ 162 h 296"/>
                  <a:gd name="T10" fmla="*/ 151 w 214"/>
                  <a:gd name="T11" fmla="*/ 135 h 296"/>
                  <a:gd name="T12" fmla="*/ 177 w 214"/>
                  <a:gd name="T13" fmla="*/ 117 h 296"/>
                  <a:gd name="T14" fmla="*/ 213 w 214"/>
                  <a:gd name="T15" fmla="*/ 104 h 296"/>
                  <a:gd name="T16" fmla="*/ 174 w 214"/>
                  <a:gd name="T17" fmla="*/ 65 h 296"/>
                  <a:gd name="T18" fmla="*/ 156 w 214"/>
                  <a:gd name="T19" fmla="*/ 0 h 296"/>
                  <a:gd name="T20" fmla="*/ 109 w 214"/>
                  <a:gd name="T21" fmla="*/ 26 h 296"/>
                  <a:gd name="T22" fmla="*/ 68 w 214"/>
                  <a:gd name="T23" fmla="*/ 52 h 296"/>
                  <a:gd name="T24" fmla="*/ 47 w 214"/>
                  <a:gd name="T25" fmla="*/ 81 h 296"/>
                  <a:gd name="T26" fmla="*/ 13 w 214"/>
                  <a:gd name="T27" fmla="*/ 149 h 296"/>
                  <a:gd name="T28" fmla="*/ 5 w 214"/>
                  <a:gd name="T29" fmla="*/ 214 h 296"/>
                  <a:gd name="T30" fmla="*/ 0 w 214"/>
                  <a:gd name="T31" fmla="*/ 255 h 296"/>
                  <a:gd name="T32" fmla="*/ 47 w 214"/>
                  <a:gd name="T33" fmla="*/ 264 h 296"/>
                  <a:gd name="T34" fmla="*/ 106 w 214"/>
                  <a:gd name="T35" fmla="*/ 295 h 29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6"/>
                  <a:gd name="T56" fmla="*/ 214 w 214"/>
                  <a:gd name="T57" fmla="*/ 296 h 29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6">
                    <a:moveTo>
                      <a:pt x="106" y="295"/>
                    </a:moveTo>
                    <a:lnTo>
                      <a:pt x="102" y="253"/>
                    </a:lnTo>
                    <a:lnTo>
                      <a:pt x="99" y="221"/>
                    </a:lnTo>
                    <a:lnTo>
                      <a:pt x="109" y="188"/>
                    </a:lnTo>
                    <a:lnTo>
                      <a:pt x="127" y="162"/>
                    </a:lnTo>
                    <a:lnTo>
                      <a:pt x="151" y="135"/>
                    </a:lnTo>
                    <a:lnTo>
                      <a:pt x="177" y="117"/>
                    </a:lnTo>
                    <a:lnTo>
                      <a:pt x="213" y="104"/>
                    </a:lnTo>
                    <a:lnTo>
                      <a:pt x="174" y="65"/>
                    </a:lnTo>
                    <a:lnTo>
                      <a:pt x="156" y="0"/>
                    </a:lnTo>
                    <a:lnTo>
                      <a:pt x="109" y="26"/>
                    </a:lnTo>
                    <a:lnTo>
                      <a:pt x="68" y="52"/>
                    </a:lnTo>
                    <a:lnTo>
                      <a:pt x="47" y="81"/>
                    </a:lnTo>
                    <a:lnTo>
                      <a:pt x="13" y="149"/>
                    </a:lnTo>
                    <a:lnTo>
                      <a:pt x="5" y="214"/>
                    </a:lnTo>
                    <a:lnTo>
                      <a:pt x="0" y="255"/>
                    </a:lnTo>
                    <a:lnTo>
                      <a:pt x="47" y="264"/>
                    </a:lnTo>
                    <a:lnTo>
                      <a:pt x="106" y="295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11" name="Freeform 156"/>
              <p:cNvSpPr>
                <a:spLocks/>
              </p:cNvSpPr>
              <p:nvPr/>
            </p:nvSpPr>
            <p:spPr bwMode="auto">
              <a:xfrm>
                <a:off x="1646" y="3020"/>
                <a:ext cx="214" cy="295"/>
              </a:xfrm>
              <a:custGeom>
                <a:avLst/>
                <a:gdLst>
                  <a:gd name="T0" fmla="*/ 106 w 214"/>
                  <a:gd name="T1" fmla="*/ 294 h 295"/>
                  <a:gd name="T2" fmla="*/ 102 w 214"/>
                  <a:gd name="T3" fmla="*/ 253 h 295"/>
                  <a:gd name="T4" fmla="*/ 99 w 214"/>
                  <a:gd name="T5" fmla="*/ 222 h 295"/>
                  <a:gd name="T6" fmla="*/ 109 w 214"/>
                  <a:gd name="T7" fmla="*/ 188 h 295"/>
                  <a:gd name="T8" fmla="*/ 127 w 214"/>
                  <a:gd name="T9" fmla="*/ 161 h 295"/>
                  <a:gd name="T10" fmla="*/ 151 w 214"/>
                  <a:gd name="T11" fmla="*/ 135 h 295"/>
                  <a:gd name="T12" fmla="*/ 177 w 214"/>
                  <a:gd name="T13" fmla="*/ 117 h 295"/>
                  <a:gd name="T14" fmla="*/ 213 w 214"/>
                  <a:gd name="T15" fmla="*/ 104 h 295"/>
                  <a:gd name="T16" fmla="*/ 174 w 214"/>
                  <a:gd name="T17" fmla="*/ 65 h 295"/>
                  <a:gd name="T18" fmla="*/ 156 w 214"/>
                  <a:gd name="T19" fmla="*/ 0 h 295"/>
                  <a:gd name="T20" fmla="*/ 109 w 214"/>
                  <a:gd name="T21" fmla="*/ 26 h 295"/>
                  <a:gd name="T22" fmla="*/ 68 w 214"/>
                  <a:gd name="T23" fmla="*/ 52 h 295"/>
                  <a:gd name="T24" fmla="*/ 47 w 214"/>
                  <a:gd name="T25" fmla="*/ 81 h 295"/>
                  <a:gd name="T26" fmla="*/ 13 w 214"/>
                  <a:gd name="T27" fmla="*/ 148 h 295"/>
                  <a:gd name="T28" fmla="*/ 5 w 214"/>
                  <a:gd name="T29" fmla="*/ 214 h 295"/>
                  <a:gd name="T30" fmla="*/ 0 w 214"/>
                  <a:gd name="T31" fmla="*/ 255 h 295"/>
                  <a:gd name="T32" fmla="*/ 47 w 214"/>
                  <a:gd name="T33" fmla="*/ 263 h 295"/>
                  <a:gd name="T34" fmla="*/ 106 w 214"/>
                  <a:gd name="T35" fmla="*/ 294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6" y="294"/>
                    </a:moveTo>
                    <a:lnTo>
                      <a:pt x="102" y="253"/>
                    </a:lnTo>
                    <a:lnTo>
                      <a:pt x="99" y="222"/>
                    </a:lnTo>
                    <a:lnTo>
                      <a:pt x="109" y="188"/>
                    </a:lnTo>
                    <a:lnTo>
                      <a:pt x="127" y="161"/>
                    </a:lnTo>
                    <a:lnTo>
                      <a:pt x="151" y="135"/>
                    </a:lnTo>
                    <a:lnTo>
                      <a:pt x="177" y="117"/>
                    </a:lnTo>
                    <a:lnTo>
                      <a:pt x="213" y="104"/>
                    </a:lnTo>
                    <a:lnTo>
                      <a:pt x="174" y="65"/>
                    </a:lnTo>
                    <a:lnTo>
                      <a:pt x="156" y="0"/>
                    </a:lnTo>
                    <a:lnTo>
                      <a:pt x="109" y="26"/>
                    </a:lnTo>
                    <a:lnTo>
                      <a:pt x="68" y="52"/>
                    </a:lnTo>
                    <a:lnTo>
                      <a:pt x="47" y="81"/>
                    </a:lnTo>
                    <a:lnTo>
                      <a:pt x="13" y="148"/>
                    </a:lnTo>
                    <a:lnTo>
                      <a:pt x="5" y="214"/>
                    </a:lnTo>
                    <a:lnTo>
                      <a:pt x="0" y="255"/>
                    </a:lnTo>
                    <a:lnTo>
                      <a:pt x="47" y="263"/>
                    </a:lnTo>
                    <a:lnTo>
                      <a:pt x="106" y="294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7779" name="Group 157"/>
          <p:cNvGrpSpPr>
            <a:grpSpLocks/>
          </p:cNvGrpSpPr>
          <p:nvPr/>
        </p:nvGrpSpPr>
        <p:grpSpPr bwMode="auto">
          <a:xfrm>
            <a:off x="1776413" y="4648200"/>
            <a:ext cx="668337" cy="955675"/>
            <a:chOff x="1119" y="2928"/>
            <a:chExt cx="421" cy="602"/>
          </a:xfrm>
        </p:grpSpPr>
        <p:grpSp>
          <p:nvGrpSpPr>
            <p:cNvPr id="27780" name="Group 158"/>
            <p:cNvGrpSpPr>
              <a:grpSpLocks/>
            </p:cNvGrpSpPr>
            <p:nvPr/>
          </p:nvGrpSpPr>
          <p:grpSpPr bwMode="auto">
            <a:xfrm>
              <a:off x="1119" y="2951"/>
              <a:ext cx="337" cy="579"/>
              <a:chOff x="1119" y="2951"/>
              <a:chExt cx="337" cy="579"/>
            </a:xfrm>
          </p:grpSpPr>
          <p:sp>
            <p:nvSpPr>
              <p:cNvPr id="27694" name="Freeform 159"/>
              <p:cNvSpPr>
                <a:spLocks/>
              </p:cNvSpPr>
              <p:nvPr/>
            </p:nvSpPr>
            <p:spPr bwMode="auto">
              <a:xfrm>
                <a:off x="1228" y="2972"/>
                <a:ext cx="214" cy="296"/>
              </a:xfrm>
              <a:custGeom>
                <a:avLst/>
                <a:gdLst>
                  <a:gd name="T0" fmla="*/ 107 w 214"/>
                  <a:gd name="T1" fmla="*/ 295 h 296"/>
                  <a:gd name="T2" fmla="*/ 111 w 214"/>
                  <a:gd name="T3" fmla="*/ 253 h 296"/>
                  <a:gd name="T4" fmla="*/ 114 w 214"/>
                  <a:gd name="T5" fmla="*/ 222 h 296"/>
                  <a:gd name="T6" fmla="*/ 104 w 214"/>
                  <a:gd name="T7" fmla="*/ 188 h 296"/>
                  <a:gd name="T8" fmla="*/ 86 w 214"/>
                  <a:gd name="T9" fmla="*/ 162 h 296"/>
                  <a:gd name="T10" fmla="*/ 62 w 214"/>
                  <a:gd name="T11" fmla="*/ 136 h 296"/>
                  <a:gd name="T12" fmla="*/ 37 w 214"/>
                  <a:gd name="T13" fmla="*/ 118 h 296"/>
                  <a:gd name="T14" fmla="*/ 0 w 214"/>
                  <a:gd name="T15" fmla="*/ 104 h 296"/>
                  <a:gd name="T16" fmla="*/ 39 w 214"/>
                  <a:gd name="T17" fmla="*/ 65 h 296"/>
                  <a:gd name="T18" fmla="*/ 57 w 214"/>
                  <a:gd name="T19" fmla="*/ 0 h 296"/>
                  <a:gd name="T20" fmla="*/ 104 w 214"/>
                  <a:gd name="T21" fmla="*/ 26 h 296"/>
                  <a:gd name="T22" fmla="*/ 145 w 214"/>
                  <a:gd name="T23" fmla="*/ 53 h 296"/>
                  <a:gd name="T24" fmla="*/ 167 w 214"/>
                  <a:gd name="T25" fmla="*/ 81 h 296"/>
                  <a:gd name="T26" fmla="*/ 200 w 214"/>
                  <a:gd name="T27" fmla="*/ 149 h 296"/>
                  <a:gd name="T28" fmla="*/ 208 w 214"/>
                  <a:gd name="T29" fmla="*/ 214 h 296"/>
                  <a:gd name="T30" fmla="*/ 213 w 214"/>
                  <a:gd name="T31" fmla="*/ 256 h 296"/>
                  <a:gd name="T32" fmla="*/ 167 w 214"/>
                  <a:gd name="T33" fmla="*/ 264 h 296"/>
                  <a:gd name="T34" fmla="*/ 107 w 214"/>
                  <a:gd name="T35" fmla="*/ 295 h 29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6"/>
                  <a:gd name="T56" fmla="*/ 214 w 214"/>
                  <a:gd name="T57" fmla="*/ 296 h 29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6">
                    <a:moveTo>
                      <a:pt x="107" y="295"/>
                    </a:moveTo>
                    <a:lnTo>
                      <a:pt x="111" y="253"/>
                    </a:lnTo>
                    <a:lnTo>
                      <a:pt x="114" y="222"/>
                    </a:lnTo>
                    <a:lnTo>
                      <a:pt x="104" y="188"/>
                    </a:lnTo>
                    <a:lnTo>
                      <a:pt x="86" y="162"/>
                    </a:lnTo>
                    <a:lnTo>
                      <a:pt x="62" y="136"/>
                    </a:lnTo>
                    <a:lnTo>
                      <a:pt x="37" y="118"/>
                    </a:lnTo>
                    <a:lnTo>
                      <a:pt x="0" y="104"/>
                    </a:lnTo>
                    <a:lnTo>
                      <a:pt x="39" y="65"/>
                    </a:lnTo>
                    <a:lnTo>
                      <a:pt x="57" y="0"/>
                    </a:lnTo>
                    <a:lnTo>
                      <a:pt x="104" y="26"/>
                    </a:lnTo>
                    <a:lnTo>
                      <a:pt x="145" y="53"/>
                    </a:lnTo>
                    <a:lnTo>
                      <a:pt x="167" y="81"/>
                    </a:lnTo>
                    <a:lnTo>
                      <a:pt x="200" y="149"/>
                    </a:lnTo>
                    <a:lnTo>
                      <a:pt x="208" y="214"/>
                    </a:lnTo>
                    <a:lnTo>
                      <a:pt x="213" y="256"/>
                    </a:lnTo>
                    <a:lnTo>
                      <a:pt x="167" y="264"/>
                    </a:lnTo>
                    <a:lnTo>
                      <a:pt x="107" y="295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95" name="Freeform 160"/>
              <p:cNvSpPr>
                <a:spLocks/>
              </p:cNvSpPr>
              <p:nvPr/>
            </p:nvSpPr>
            <p:spPr bwMode="auto">
              <a:xfrm>
                <a:off x="1145" y="3061"/>
                <a:ext cx="214" cy="295"/>
              </a:xfrm>
              <a:custGeom>
                <a:avLst/>
                <a:gdLst>
                  <a:gd name="T0" fmla="*/ 107 w 214"/>
                  <a:gd name="T1" fmla="*/ 0 h 295"/>
                  <a:gd name="T2" fmla="*/ 101 w 214"/>
                  <a:gd name="T3" fmla="*/ 42 h 295"/>
                  <a:gd name="T4" fmla="*/ 99 w 214"/>
                  <a:gd name="T5" fmla="*/ 73 h 295"/>
                  <a:gd name="T6" fmla="*/ 109 w 214"/>
                  <a:gd name="T7" fmla="*/ 107 h 295"/>
                  <a:gd name="T8" fmla="*/ 127 w 214"/>
                  <a:gd name="T9" fmla="*/ 133 h 295"/>
                  <a:gd name="T10" fmla="*/ 150 w 214"/>
                  <a:gd name="T11" fmla="*/ 159 h 295"/>
                  <a:gd name="T12" fmla="*/ 176 w 214"/>
                  <a:gd name="T13" fmla="*/ 177 h 295"/>
                  <a:gd name="T14" fmla="*/ 213 w 214"/>
                  <a:gd name="T15" fmla="*/ 190 h 295"/>
                  <a:gd name="T16" fmla="*/ 174 w 214"/>
                  <a:gd name="T17" fmla="*/ 230 h 295"/>
                  <a:gd name="T18" fmla="*/ 156 w 214"/>
                  <a:gd name="T19" fmla="*/ 294 h 295"/>
                  <a:gd name="T20" fmla="*/ 109 w 214"/>
                  <a:gd name="T21" fmla="*/ 268 h 295"/>
                  <a:gd name="T22" fmla="*/ 67 w 214"/>
                  <a:gd name="T23" fmla="*/ 243 h 295"/>
                  <a:gd name="T24" fmla="*/ 47 w 214"/>
                  <a:gd name="T25" fmla="*/ 214 h 295"/>
                  <a:gd name="T26" fmla="*/ 13 w 214"/>
                  <a:gd name="T27" fmla="*/ 146 h 295"/>
                  <a:gd name="T28" fmla="*/ 5 w 214"/>
                  <a:gd name="T29" fmla="*/ 81 h 295"/>
                  <a:gd name="T30" fmla="*/ 0 w 214"/>
                  <a:gd name="T31" fmla="*/ 39 h 295"/>
                  <a:gd name="T32" fmla="*/ 47 w 214"/>
                  <a:gd name="T33" fmla="*/ 31 h 295"/>
                  <a:gd name="T34" fmla="*/ 107 w 214"/>
                  <a:gd name="T35" fmla="*/ 0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0"/>
                    </a:moveTo>
                    <a:lnTo>
                      <a:pt x="101" y="42"/>
                    </a:lnTo>
                    <a:lnTo>
                      <a:pt x="99" y="73"/>
                    </a:lnTo>
                    <a:lnTo>
                      <a:pt x="109" y="107"/>
                    </a:lnTo>
                    <a:lnTo>
                      <a:pt x="127" y="133"/>
                    </a:lnTo>
                    <a:lnTo>
                      <a:pt x="150" y="159"/>
                    </a:lnTo>
                    <a:lnTo>
                      <a:pt x="176" y="177"/>
                    </a:lnTo>
                    <a:lnTo>
                      <a:pt x="213" y="190"/>
                    </a:lnTo>
                    <a:lnTo>
                      <a:pt x="174" y="230"/>
                    </a:lnTo>
                    <a:lnTo>
                      <a:pt x="156" y="294"/>
                    </a:lnTo>
                    <a:lnTo>
                      <a:pt x="109" y="268"/>
                    </a:lnTo>
                    <a:lnTo>
                      <a:pt x="67" y="243"/>
                    </a:lnTo>
                    <a:lnTo>
                      <a:pt x="47" y="214"/>
                    </a:lnTo>
                    <a:lnTo>
                      <a:pt x="13" y="146"/>
                    </a:lnTo>
                    <a:lnTo>
                      <a:pt x="5" y="81"/>
                    </a:lnTo>
                    <a:lnTo>
                      <a:pt x="0" y="39"/>
                    </a:lnTo>
                    <a:lnTo>
                      <a:pt x="47" y="31"/>
                    </a:lnTo>
                    <a:lnTo>
                      <a:pt x="107" y="0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96" name="Freeform 161"/>
              <p:cNvSpPr>
                <a:spLocks/>
              </p:cNvSpPr>
              <p:nvPr/>
            </p:nvSpPr>
            <p:spPr bwMode="auto">
              <a:xfrm>
                <a:off x="1168" y="2951"/>
                <a:ext cx="214" cy="296"/>
              </a:xfrm>
              <a:custGeom>
                <a:avLst/>
                <a:gdLst>
                  <a:gd name="T0" fmla="*/ 106 w 214"/>
                  <a:gd name="T1" fmla="*/ 295 h 296"/>
                  <a:gd name="T2" fmla="*/ 111 w 214"/>
                  <a:gd name="T3" fmla="*/ 253 h 296"/>
                  <a:gd name="T4" fmla="*/ 114 w 214"/>
                  <a:gd name="T5" fmla="*/ 222 h 296"/>
                  <a:gd name="T6" fmla="*/ 104 w 214"/>
                  <a:gd name="T7" fmla="*/ 188 h 296"/>
                  <a:gd name="T8" fmla="*/ 86 w 214"/>
                  <a:gd name="T9" fmla="*/ 162 h 296"/>
                  <a:gd name="T10" fmla="*/ 62 w 214"/>
                  <a:gd name="T11" fmla="*/ 136 h 296"/>
                  <a:gd name="T12" fmla="*/ 36 w 214"/>
                  <a:gd name="T13" fmla="*/ 117 h 296"/>
                  <a:gd name="T14" fmla="*/ 0 w 214"/>
                  <a:gd name="T15" fmla="*/ 105 h 296"/>
                  <a:gd name="T16" fmla="*/ 39 w 214"/>
                  <a:gd name="T17" fmla="*/ 66 h 296"/>
                  <a:gd name="T18" fmla="*/ 57 w 214"/>
                  <a:gd name="T19" fmla="*/ 0 h 296"/>
                  <a:gd name="T20" fmla="*/ 104 w 214"/>
                  <a:gd name="T21" fmla="*/ 26 h 296"/>
                  <a:gd name="T22" fmla="*/ 145 w 214"/>
                  <a:gd name="T23" fmla="*/ 53 h 296"/>
                  <a:gd name="T24" fmla="*/ 166 w 214"/>
                  <a:gd name="T25" fmla="*/ 81 h 296"/>
                  <a:gd name="T26" fmla="*/ 200 w 214"/>
                  <a:gd name="T27" fmla="*/ 149 h 296"/>
                  <a:gd name="T28" fmla="*/ 208 w 214"/>
                  <a:gd name="T29" fmla="*/ 214 h 296"/>
                  <a:gd name="T30" fmla="*/ 213 w 214"/>
                  <a:gd name="T31" fmla="*/ 256 h 296"/>
                  <a:gd name="T32" fmla="*/ 166 w 214"/>
                  <a:gd name="T33" fmla="*/ 264 h 296"/>
                  <a:gd name="T34" fmla="*/ 106 w 214"/>
                  <a:gd name="T35" fmla="*/ 295 h 29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6"/>
                  <a:gd name="T56" fmla="*/ 214 w 214"/>
                  <a:gd name="T57" fmla="*/ 296 h 29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6">
                    <a:moveTo>
                      <a:pt x="106" y="295"/>
                    </a:moveTo>
                    <a:lnTo>
                      <a:pt x="111" y="253"/>
                    </a:lnTo>
                    <a:lnTo>
                      <a:pt x="114" y="222"/>
                    </a:lnTo>
                    <a:lnTo>
                      <a:pt x="104" y="188"/>
                    </a:lnTo>
                    <a:lnTo>
                      <a:pt x="86" y="162"/>
                    </a:lnTo>
                    <a:lnTo>
                      <a:pt x="62" y="136"/>
                    </a:lnTo>
                    <a:lnTo>
                      <a:pt x="36" y="117"/>
                    </a:lnTo>
                    <a:lnTo>
                      <a:pt x="0" y="105"/>
                    </a:lnTo>
                    <a:lnTo>
                      <a:pt x="39" y="66"/>
                    </a:lnTo>
                    <a:lnTo>
                      <a:pt x="57" y="0"/>
                    </a:lnTo>
                    <a:lnTo>
                      <a:pt x="104" y="26"/>
                    </a:lnTo>
                    <a:lnTo>
                      <a:pt x="145" y="53"/>
                    </a:lnTo>
                    <a:lnTo>
                      <a:pt x="166" y="81"/>
                    </a:lnTo>
                    <a:lnTo>
                      <a:pt x="200" y="149"/>
                    </a:lnTo>
                    <a:lnTo>
                      <a:pt x="208" y="214"/>
                    </a:lnTo>
                    <a:lnTo>
                      <a:pt x="213" y="256"/>
                    </a:lnTo>
                    <a:lnTo>
                      <a:pt x="166" y="264"/>
                    </a:lnTo>
                    <a:lnTo>
                      <a:pt x="106" y="295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97" name="Freeform 162"/>
              <p:cNvSpPr>
                <a:spLocks/>
              </p:cNvSpPr>
              <p:nvPr/>
            </p:nvSpPr>
            <p:spPr bwMode="auto">
              <a:xfrm>
                <a:off x="1186" y="3170"/>
                <a:ext cx="214" cy="296"/>
              </a:xfrm>
              <a:custGeom>
                <a:avLst/>
                <a:gdLst>
                  <a:gd name="T0" fmla="*/ 106 w 214"/>
                  <a:gd name="T1" fmla="*/ 0 h 296"/>
                  <a:gd name="T2" fmla="*/ 101 w 214"/>
                  <a:gd name="T3" fmla="*/ 42 h 296"/>
                  <a:gd name="T4" fmla="*/ 98 w 214"/>
                  <a:gd name="T5" fmla="*/ 73 h 296"/>
                  <a:gd name="T6" fmla="*/ 109 w 214"/>
                  <a:gd name="T7" fmla="*/ 107 h 296"/>
                  <a:gd name="T8" fmla="*/ 127 w 214"/>
                  <a:gd name="T9" fmla="*/ 133 h 296"/>
                  <a:gd name="T10" fmla="*/ 150 w 214"/>
                  <a:gd name="T11" fmla="*/ 159 h 296"/>
                  <a:gd name="T12" fmla="*/ 177 w 214"/>
                  <a:gd name="T13" fmla="*/ 177 h 296"/>
                  <a:gd name="T14" fmla="*/ 213 w 214"/>
                  <a:gd name="T15" fmla="*/ 190 h 296"/>
                  <a:gd name="T16" fmla="*/ 175 w 214"/>
                  <a:gd name="T17" fmla="*/ 230 h 296"/>
                  <a:gd name="T18" fmla="*/ 155 w 214"/>
                  <a:gd name="T19" fmla="*/ 295 h 296"/>
                  <a:gd name="T20" fmla="*/ 109 w 214"/>
                  <a:gd name="T21" fmla="*/ 269 h 296"/>
                  <a:gd name="T22" fmla="*/ 68 w 214"/>
                  <a:gd name="T23" fmla="*/ 243 h 296"/>
                  <a:gd name="T24" fmla="*/ 47 w 214"/>
                  <a:gd name="T25" fmla="*/ 214 h 296"/>
                  <a:gd name="T26" fmla="*/ 13 w 214"/>
                  <a:gd name="T27" fmla="*/ 146 h 296"/>
                  <a:gd name="T28" fmla="*/ 5 w 214"/>
                  <a:gd name="T29" fmla="*/ 81 h 296"/>
                  <a:gd name="T30" fmla="*/ 0 w 214"/>
                  <a:gd name="T31" fmla="*/ 39 h 296"/>
                  <a:gd name="T32" fmla="*/ 47 w 214"/>
                  <a:gd name="T33" fmla="*/ 31 h 296"/>
                  <a:gd name="T34" fmla="*/ 106 w 214"/>
                  <a:gd name="T35" fmla="*/ 0 h 29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6"/>
                  <a:gd name="T56" fmla="*/ 214 w 214"/>
                  <a:gd name="T57" fmla="*/ 296 h 29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6">
                    <a:moveTo>
                      <a:pt x="106" y="0"/>
                    </a:moveTo>
                    <a:lnTo>
                      <a:pt x="101" y="42"/>
                    </a:lnTo>
                    <a:lnTo>
                      <a:pt x="98" y="73"/>
                    </a:lnTo>
                    <a:lnTo>
                      <a:pt x="109" y="107"/>
                    </a:lnTo>
                    <a:lnTo>
                      <a:pt x="127" y="133"/>
                    </a:lnTo>
                    <a:lnTo>
                      <a:pt x="150" y="159"/>
                    </a:lnTo>
                    <a:lnTo>
                      <a:pt x="177" y="177"/>
                    </a:lnTo>
                    <a:lnTo>
                      <a:pt x="213" y="190"/>
                    </a:lnTo>
                    <a:lnTo>
                      <a:pt x="175" y="230"/>
                    </a:lnTo>
                    <a:lnTo>
                      <a:pt x="155" y="295"/>
                    </a:lnTo>
                    <a:lnTo>
                      <a:pt x="109" y="269"/>
                    </a:lnTo>
                    <a:lnTo>
                      <a:pt x="68" y="243"/>
                    </a:lnTo>
                    <a:lnTo>
                      <a:pt x="47" y="214"/>
                    </a:lnTo>
                    <a:lnTo>
                      <a:pt x="13" y="146"/>
                    </a:lnTo>
                    <a:lnTo>
                      <a:pt x="5" y="81"/>
                    </a:lnTo>
                    <a:lnTo>
                      <a:pt x="0" y="39"/>
                    </a:lnTo>
                    <a:lnTo>
                      <a:pt x="47" y="31"/>
                    </a:lnTo>
                    <a:lnTo>
                      <a:pt x="106" y="0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98" name="Freeform 163"/>
              <p:cNvSpPr>
                <a:spLocks/>
              </p:cNvSpPr>
              <p:nvPr/>
            </p:nvSpPr>
            <p:spPr bwMode="auto">
              <a:xfrm>
                <a:off x="1215" y="3084"/>
                <a:ext cx="214" cy="295"/>
              </a:xfrm>
              <a:custGeom>
                <a:avLst/>
                <a:gdLst>
                  <a:gd name="T0" fmla="*/ 107 w 214"/>
                  <a:gd name="T1" fmla="*/ 0 h 295"/>
                  <a:gd name="T2" fmla="*/ 101 w 214"/>
                  <a:gd name="T3" fmla="*/ 42 h 295"/>
                  <a:gd name="T4" fmla="*/ 99 w 214"/>
                  <a:gd name="T5" fmla="*/ 73 h 295"/>
                  <a:gd name="T6" fmla="*/ 109 w 214"/>
                  <a:gd name="T7" fmla="*/ 107 h 295"/>
                  <a:gd name="T8" fmla="*/ 127 w 214"/>
                  <a:gd name="T9" fmla="*/ 133 h 295"/>
                  <a:gd name="T10" fmla="*/ 151 w 214"/>
                  <a:gd name="T11" fmla="*/ 159 h 295"/>
                  <a:gd name="T12" fmla="*/ 177 w 214"/>
                  <a:gd name="T13" fmla="*/ 177 h 295"/>
                  <a:gd name="T14" fmla="*/ 213 w 214"/>
                  <a:gd name="T15" fmla="*/ 190 h 295"/>
                  <a:gd name="T16" fmla="*/ 175 w 214"/>
                  <a:gd name="T17" fmla="*/ 229 h 295"/>
                  <a:gd name="T18" fmla="*/ 156 w 214"/>
                  <a:gd name="T19" fmla="*/ 294 h 295"/>
                  <a:gd name="T20" fmla="*/ 109 w 214"/>
                  <a:gd name="T21" fmla="*/ 268 h 295"/>
                  <a:gd name="T22" fmla="*/ 68 w 214"/>
                  <a:gd name="T23" fmla="*/ 242 h 295"/>
                  <a:gd name="T24" fmla="*/ 47 w 214"/>
                  <a:gd name="T25" fmla="*/ 214 h 295"/>
                  <a:gd name="T26" fmla="*/ 13 w 214"/>
                  <a:gd name="T27" fmla="*/ 146 h 295"/>
                  <a:gd name="T28" fmla="*/ 6 w 214"/>
                  <a:gd name="T29" fmla="*/ 81 h 295"/>
                  <a:gd name="T30" fmla="*/ 0 w 214"/>
                  <a:gd name="T31" fmla="*/ 39 h 295"/>
                  <a:gd name="T32" fmla="*/ 47 w 214"/>
                  <a:gd name="T33" fmla="*/ 32 h 295"/>
                  <a:gd name="T34" fmla="*/ 107 w 214"/>
                  <a:gd name="T35" fmla="*/ 0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0"/>
                    </a:moveTo>
                    <a:lnTo>
                      <a:pt x="101" y="42"/>
                    </a:lnTo>
                    <a:lnTo>
                      <a:pt x="99" y="73"/>
                    </a:lnTo>
                    <a:lnTo>
                      <a:pt x="109" y="107"/>
                    </a:lnTo>
                    <a:lnTo>
                      <a:pt x="127" y="133"/>
                    </a:lnTo>
                    <a:lnTo>
                      <a:pt x="151" y="159"/>
                    </a:lnTo>
                    <a:lnTo>
                      <a:pt x="177" y="177"/>
                    </a:lnTo>
                    <a:lnTo>
                      <a:pt x="213" y="190"/>
                    </a:lnTo>
                    <a:lnTo>
                      <a:pt x="175" y="229"/>
                    </a:lnTo>
                    <a:lnTo>
                      <a:pt x="156" y="294"/>
                    </a:lnTo>
                    <a:lnTo>
                      <a:pt x="109" y="268"/>
                    </a:lnTo>
                    <a:lnTo>
                      <a:pt x="68" y="242"/>
                    </a:lnTo>
                    <a:lnTo>
                      <a:pt x="47" y="214"/>
                    </a:lnTo>
                    <a:lnTo>
                      <a:pt x="13" y="146"/>
                    </a:lnTo>
                    <a:lnTo>
                      <a:pt x="6" y="81"/>
                    </a:lnTo>
                    <a:lnTo>
                      <a:pt x="0" y="39"/>
                    </a:lnTo>
                    <a:lnTo>
                      <a:pt x="47" y="32"/>
                    </a:lnTo>
                    <a:lnTo>
                      <a:pt x="107" y="0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99" name="Freeform 164"/>
              <p:cNvSpPr>
                <a:spLocks/>
              </p:cNvSpPr>
              <p:nvPr/>
            </p:nvSpPr>
            <p:spPr bwMode="auto">
              <a:xfrm>
                <a:off x="1161" y="3104"/>
                <a:ext cx="295" cy="214"/>
              </a:xfrm>
              <a:custGeom>
                <a:avLst/>
                <a:gdLst>
                  <a:gd name="T0" fmla="*/ 0 w 295"/>
                  <a:gd name="T1" fmla="*/ 107 h 214"/>
                  <a:gd name="T2" fmla="*/ 42 w 295"/>
                  <a:gd name="T3" fmla="*/ 112 h 214"/>
                  <a:gd name="T4" fmla="*/ 73 w 295"/>
                  <a:gd name="T5" fmla="*/ 115 h 214"/>
                  <a:gd name="T6" fmla="*/ 107 w 295"/>
                  <a:gd name="T7" fmla="*/ 104 h 214"/>
                  <a:gd name="T8" fmla="*/ 132 w 295"/>
                  <a:gd name="T9" fmla="*/ 86 h 214"/>
                  <a:gd name="T10" fmla="*/ 158 w 295"/>
                  <a:gd name="T11" fmla="*/ 62 h 214"/>
                  <a:gd name="T12" fmla="*/ 176 w 295"/>
                  <a:gd name="T13" fmla="*/ 36 h 214"/>
                  <a:gd name="T14" fmla="*/ 190 w 295"/>
                  <a:gd name="T15" fmla="*/ 0 h 214"/>
                  <a:gd name="T16" fmla="*/ 229 w 295"/>
                  <a:gd name="T17" fmla="*/ 39 h 214"/>
                  <a:gd name="T18" fmla="*/ 294 w 295"/>
                  <a:gd name="T19" fmla="*/ 57 h 214"/>
                  <a:gd name="T20" fmla="*/ 268 w 295"/>
                  <a:gd name="T21" fmla="*/ 104 h 214"/>
                  <a:gd name="T22" fmla="*/ 242 w 295"/>
                  <a:gd name="T23" fmla="*/ 146 h 214"/>
                  <a:gd name="T24" fmla="*/ 214 w 295"/>
                  <a:gd name="T25" fmla="*/ 167 h 214"/>
                  <a:gd name="T26" fmla="*/ 145 w 295"/>
                  <a:gd name="T27" fmla="*/ 201 h 214"/>
                  <a:gd name="T28" fmla="*/ 81 w 295"/>
                  <a:gd name="T29" fmla="*/ 208 h 214"/>
                  <a:gd name="T30" fmla="*/ 39 w 295"/>
                  <a:gd name="T31" fmla="*/ 213 h 214"/>
                  <a:gd name="T32" fmla="*/ 31 w 295"/>
                  <a:gd name="T33" fmla="*/ 167 h 214"/>
                  <a:gd name="T34" fmla="*/ 0 w 295"/>
                  <a:gd name="T35" fmla="*/ 107 h 21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95"/>
                  <a:gd name="T55" fmla="*/ 0 h 214"/>
                  <a:gd name="T56" fmla="*/ 295 w 295"/>
                  <a:gd name="T57" fmla="*/ 214 h 21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95" h="214">
                    <a:moveTo>
                      <a:pt x="0" y="107"/>
                    </a:moveTo>
                    <a:lnTo>
                      <a:pt x="42" y="112"/>
                    </a:lnTo>
                    <a:lnTo>
                      <a:pt x="73" y="115"/>
                    </a:lnTo>
                    <a:lnTo>
                      <a:pt x="107" y="104"/>
                    </a:lnTo>
                    <a:lnTo>
                      <a:pt x="132" y="86"/>
                    </a:lnTo>
                    <a:lnTo>
                      <a:pt x="158" y="62"/>
                    </a:lnTo>
                    <a:lnTo>
                      <a:pt x="176" y="36"/>
                    </a:lnTo>
                    <a:lnTo>
                      <a:pt x="190" y="0"/>
                    </a:lnTo>
                    <a:lnTo>
                      <a:pt x="229" y="39"/>
                    </a:lnTo>
                    <a:lnTo>
                      <a:pt x="294" y="57"/>
                    </a:lnTo>
                    <a:lnTo>
                      <a:pt x="268" y="104"/>
                    </a:lnTo>
                    <a:lnTo>
                      <a:pt x="242" y="146"/>
                    </a:lnTo>
                    <a:lnTo>
                      <a:pt x="214" y="167"/>
                    </a:lnTo>
                    <a:lnTo>
                      <a:pt x="145" y="201"/>
                    </a:lnTo>
                    <a:lnTo>
                      <a:pt x="81" y="208"/>
                    </a:lnTo>
                    <a:lnTo>
                      <a:pt x="39" y="213"/>
                    </a:lnTo>
                    <a:lnTo>
                      <a:pt x="31" y="167"/>
                    </a:lnTo>
                    <a:lnTo>
                      <a:pt x="0" y="107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00" name="Freeform 165"/>
              <p:cNvSpPr>
                <a:spLocks/>
              </p:cNvSpPr>
              <p:nvPr/>
            </p:nvSpPr>
            <p:spPr bwMode="auto">
              <a:xfrm>
                <a:off x="1119" y="3147"/>
                <a:ext cx="214" cy="295"/>
              </a:xfrm>
              <a:custGeom>
                <a:avLst/>
                <a:gdLst>
                  <a:gd name="T0" fmla="*/ 107 w 214"/>
                  <a:gd name="T1" fmla="*/ 294 h 295"/>
                  <a:gd name="T2" fmla="*/ 112 w 214"/>
                  <a:gd name="T3" fmla="*/ 253 h 295"/>
                  <a:gd name="T4" fmla="*/ 115 w 214"/>
                  <a:gd name="T5" fmla="*/ 221 h 295"/>
                  <a:gd name="T6" fmla="*/ 104 w 214"/>
                  <a:gd name="T7" fmla="*/ 187 h 295"/>
                  <a:gd name="T8" fmla="*/ 86 w 214"/>
                  <a:gd name="T9" fmla="*/ 162 h 295"/>
                  <a:gd name="T10" fmla="*/ 62 w 214"/>
                  <a:gd name="T11" fmla="*/ 135 h 295"/>
                  <a:gd name="T12" fmla="*/ 36 w 214"/>
                  <a:gd name="T13" fmla="*/ 117 h 295"/>
                  <a:gd name="T14" fmla="*/ 0 w 214"/>
                  <a:gd name="T15" fmla="*/ 104 h 295"/>
                  <a:gd name="T16" fmla="*/ 38 w 214"/>
                  <a:gd name="T17" fmla="*/ 65 h 295"/>
                  <a:gd name="T18" fmla="*/ 57 w 214"/>
                  <a:gd name="T19" fmla="*/ 0 h 295"/>
                  <a:gd name="T20" fmla="*/ 104 w 214"/>
                  <a:gd name="T21" fmla="*/ 26 h 295"/>
                  <a:gd name="T22" fmla="*/ 146 w 214"/>
                  <a:gd name="T23" fmla="*/ 52 h 295"/>
                  <a:gd name="T24" fmla="*/ 166 w 214"/>
                  <a:gd name="T25" fmla="*/ 80 h 295"/>
                  <a:gd name="T26" fmla="*/ 200 w 214"/>
                  <a:gd name="T27" fmla="*/ 148 h 295"/>
                  <a:gd name="T28" fmla="*/ 208 w 214"/>
                  <a:gd name="T29" fmla="*/ 213 h 295"/>
                  <a:gd name="T30" fmla="*/ 213 w 214"/>
                  <a:gd name="T31" fmla="*/ 255 h 295"/>
                  <a:gd name="T32" fmla="*/ 166 w 214"/>
                  <a:gd name="T33" fmla="*/ 263 h 295"/>
                  <a:gd name="T34" fmla="*/ 107 w 214"/>
                  <a:gd name="T35" fmla="*/ 294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294"/>
                    </a:moveTo>
                    <a:lnTo>
                      <a:pt x="112" y="253"/>
                    </a:lnTo>
                    <a:lnTo>
                      <a:pt x="115" y="221"/>
                    </a:lnTo>
                    <a:lnTo>
                      <a:pt x="104" y="187"/>
                    </a:lnTo>
                    <a:lnTo>
                      <a:pt x="86" y="162"/>
                    </a:lnTo>
                    <a:lnTo>
                      <a:pt x="62" y="135"/>
                    </a:lnTo>
                    <a:lnTo>
                      <a:pt x="36" y="117"/>
                    </a:lnTo>
                    <a:lnTo>
                      <a:pt x="0" y="104"/>
                    </a:lnTo>
                    <a:lnTo>
                      <a:pt x="38" y="65"/>
                    </a:lnTo>
                    <a:lnTo>
                      <a:pt x="57" y="0"/>
                    </a:lnTo>
                    <a:lnTo>
                      <a:pt x="104" y="26"/>
                    </a:lnTo>
                    <a:lnTo>
                      <a:pt x="146" y="52"/>
                    </a:lnTo>
                    <a:lnTo>
                      <a:pt x="166" y="80"/>
                    </a:lnTo>
                    <a:lnTo>
                      <a:pt x="200" y="148"/>
                    </a:lnTo>
                    <a:lnTo>
                      <a:pt x="208" y="213"/>
                    </a:lnTo>
                    <a:lnTo>
                      <a:pt x="213" y="255"/>
                    </a:lnTo>
                    <a:lnTo>
                      <a:pt x="166" y="263"/>
                    </a:lnTo>
                    <a:lnTo>
                      <a:pt x="107" y="294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01" name="Freeform 166"/>
              <p:cNvSpPr>
                <a:spLocks/>
              </p:cNvSpPr>
              <p:nvPr/>
            </p:nvSpPr>
            <p:spPr bwMode="auto">
              <a:xfrm>
                <a:off x="1119" y="3235"/>
                <a:ext cx="214" cy="295"/>
              </a:xfrm>
              <a:custGeom>
                <a:avLst/>
                <a:gdLst>
                  <a:gd name="T0" fmla="*/ 107 w 214"/>
                  <a:gd name="T1" fmla="*/ 294 h 295"/>
                  <a:gd name="T2" fmla="*/ 112 w 214"/>
                  <a:gd name="T3" fmla="*/ 253 h 295"/>
                  <a:gd name="T4" fmla="*/ 115 w 214"/>
                  <a:gd name="T5" fmla="*/ 222 h 295"/>
                  <a:gd name="T6" fmla="*/ 104 w 214"/>
                  <a:gd name="T7" fmla="*/ 188 h 295"/>
                  <a:gd name="T8" fmla="*/ 86 w 214"/>
                  <a:gd name="T9" fmla="*/ 162 h 295"/>
                  <a:gd name="T10" fmla="*/ 62 w 214"/>
                  <a:gd name="T11" fmla="*/ 135 h 295"/>
                  <a:gd name="T12" fmla="*/ 36 w 214"/>
                  <a:gd name="T13" fmla="*/ 117 h 295"/>
                  <a:gd name="T14" fmla="*/ 0 w 214"/>
                  <a:gd name="T15" fmla="*/ 104 h 295"/>
                  <a:gd name="T16" fmla="*/ 38 w 214"/>
                  <a:gd name="T17" fmla="*/ 65 h 295"/>
                  <a:gd name="T18" fmla="*/ 57 w 214"/>
                  <a:gd name="T19" fmla="*/ 0 h 295"/>
                  <a:gd name="T20" fmla="*/ 104 w 214"/>
                  <a:gd name="T21" fmla="*/ 26 h 295"/>
                  <a:gd name="T22" fmla="*/ 146 w 214"/>
                  <a:gd name="T23" fmla="*/ 52 h 295"/>
                  <a:gd name="T24" fmla="*/ 166 w 214"/>
                  <a:gd name="T25" fmla="*/ 81 h 295"/>
                  <a:gd name="T26" fmla="*/ 200 w 214"/>
                  <a:gd name="T27" fmla="*/ 149 h 295"/>
                  <a:gd name="T28" fmla="*/ 208 w 214"/>
                  <a:gd name="T29" fmla="*/ 214 h 295"/>
                  <a:gd name="T30" fmla="*/ 213 w 214"/>
                  <a:gd name="T31" fmla="*/ 256 h 295"/>
                  <a:gd name="T32" fmla="*/ 166 w 214"/>
                  <a:gd name="T33" fmla="*/ 263 h 295"/>
                  <a:gd name="T34" fmla="*/ 107 w 214"/>
                  <a:gd name="T35" fmla="*/ 294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294"/>
                    </a:moveTo>
                    <a:lnTo>
                      <a:pt x="112" y="253"/>
                    </a:lnTo>
                    <a:lnTo>
                      <a:pt x="115" y="222"/>
                    </a:lnTo>
                    <a:lnTo>
                      <a:pt x="104" y="188"/>
                    </a:lnTo>
                    <a:lnTo>
                      <a:pt x="86" y="162"/>
                    </a:lnTo>
                    <a:lnTo>
                      <a:pt x="62" y="135"/>
                    </a:lnTo>
                    <a:lnTo>
                      <a:pt x="36" y="117"/>
                    </a:lnTo>
                    <a:lnTo>
                      <a:pt x="0" y="104"/>
                    </a:lnTo>
                    <a:lnTo>
                      <a:pt x="38" y="65"/>
                    </a:lnTo>
                    <a:lnTo>
                      <a:pt x="57" y="0"/>
                    </a:lnTo>
                    <a:lnTo>
                      <a:pt x="104" y="26"/>
                    </a:lnTo>
                    <a:lnTo>
                      <a:pt x="146" y="52"/>
                    </a:lnTo>
                    <a:lnTo>
                      <a:pt x="166" y="81"/>
                    </a:lnTo>
                    <a:lnTo>
                      <a:pt x="200" y="149"/>
                    </a:lnTo>
                    <a:lnTo>
                      <a:pt x="208" y="214"/>
                    </a:lnTo>
                    <a:lnTo>
                      <a:pt x="213" y="256"/>
                    </a:lnTo>
                    <a:lnTo>
                      <a:pt x="166" y="263"/>
                    </a:lnTo>
                    <a:lnTo>
                      <a:pt x="107" y="294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7782" name="Group 167"/>
            <p:cNvGrpSpPr>
              <a:grpSpLocks/>
            </p:cNvGrpSpPr>
            <p:nvPr/>
          </p:nvGrpSpPr>
          <p:grpSpPr bwMode="auto">
            <a:xfrm>
              <a:off x="1203" y="2928"/>
              <a:ext cx="337" cy="579"/>
              <a:chOff x="1203" y="2928"/>
              <a:chExt cx="337" cy="579"/>
            </a:xfrm>
          </p:grpSpPr>
          <p:sp>
            <p:nvSpPr>
              <p:cNvPr id="27686" name="Freeform 168"/>
              <p:cNvSpPr>
                <a:spLocks/>
              </p:cNvSpPr>
              <p:nvPr/>
            </p:nvSpPr>
            <p:spPr bwMode="auto">
              <a:xfrm>
                <a:off x="1217" y="2948"/>
                <a:ext cx="213" cy="296"/>
              </a:xfrm>
              <a:custGeom>
                <a:avLst/>
                <a:gdLst>
                  <a:gd name="T0" fmla="*/ 106 w 213"/>
                  <a:gd name="T1" fmla="*/ 295 h 296"/>
                  <a:gd name="T2" fmla="*/ 101 w 213"/>
                  <a:gd name="T3" fmla="*/ 253 h 296"/>
                  <a:gd name="T4" fmla="*/ 98 w 213"/>
                  <a:gd name="T5" fmla="*/ 222 h 296"/>
                  <a:gd name="T6" fmla="*/ 109 w 213"/>
                  <a:gd name="T7" fmla="*/ 188 h 296"/>
                  <a:gd name="T8" fmla="*/ 127 w 213"/>
                  <a:gd name="T9" fmla="*/ 162 h 296"/>
                  <a:gd name="T10" fmla="*/ 150 w 213"/>
                  <a:gd name="T11" fmla="*/ 136 h 296"/>
                  <a:gd name="T12" fmla="*/ 177 w 213"/>
                  <a:gd name="T13" fmla="*/ 117 h 296"/>
                  <a:gd name="T14" fmla="*/ 212 w 213"/>
                  <a:gd name="T15" fmla="*/ 104 h 296"/>
                  <a:gd name="T16" fmla="*/ 174 w 213"/>
                  <a:gd name="T17" fmla="*/ 66 h 296"/>
                  <a:gd name="T18" fmla="*/ 155 w 213"/>
                  <a:gd name="T19" fmla="*/ 0 h 296"/>
                  <a:gd name="T20" fmla="*/ 109 w 213"/>
                  <a:gd name="T21" fmla="*/ 26 h 296"/>
                  <a:gd name="T22" fmla="*/ 67 w 213"/>
                  <a:gd name="T23" fmla="*/ 53 h 296"/>
                  <a:gd name="T24" fmla="*/ 47 w 213"/>
                  <a:gd name="T25" fmla="*/ 82 h 296"/>
                  <a:gd name="T26" fmla="*/ 13 w 213"/>
                  <a:gd name="T27" fmla="*/ 149 h 296"/>
                  <a:gd name="T28" fmla="*/ 5 w 213"/>
                  <a:gd name="T29" fmla="*/ 214 h 296"/>
                  <a:gd name="T30" fmla="*/ 0 w 213"/>
                  <a:gd name="T31" fmla="*/ 256 h 296"/>
                  <a:gd name="T32" fmla="*/ 47 w 213"/>
                  <a:gd name="T33" fmla="*/ 264 h 296"/>
                  <a:gd name="T34" fmla="*/ 106 w 213"/>
                  <a:gd name="T35" fmla="*/ 295 h 29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3"/>
                  <a:gd name="T55" fmla="*/ 0 h 296"/>
                  <a:gd name="T56" fmla="*/ 213 w 213"/>
                  <a:gd name="T57" fmla="*/ 296 h 29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3" h="296">
                    <a:moveTo>
                      <a:pt x="106" y="295"/>
                    </a:moveTo>
                    <a:lnTo>
                      <a:pt x="101" y="253"/>
                    </a:lnTo>
                    <a:lnTo>
                      <a:pt x="98" y="222"/>
                    </a:lnTo>
                    <a:lnTo>
                      <a:pt x="109" y="188"/>
                    </a:lnTo>
                    <a:lnTo>
                      <a:pt x="127" y="162"/>
                    </a:lnTo>
                    <a:lnTo>
                      <a:pt x="150" y="136"/>
                    </a:lnTo>
                    <a:lnTo>
                      <a:pt x="177" y="117"/>
                    </a:lnTo>
                    <a:lnTo>
                      <a:pt x="212" y="104"/>
                    </a:lnTo>
                    <a:lnTo>
                      <a:pt x="174" y="66"/>
                    </a:lnTo>
                    <a:lnTo>
                      <a:pt x="155" y="0"/>
                    </a:lnTo>
                    <a:lnTo>
                      <a:pt x="109" y="26"/>
                    </a:lnTo>
                    <a:lnTo>
                      <a:pt x="67" y="53"/>
                    </a:lnTo>
                    <a:lnTo>
                      <a:pt x="47" y="82"/>
                    </a:lnTo>
                    <a:lnTo>
                      <a:pt x="13" y="149"/>
                    </a:lnTo>
                    <a:lnTo>
                      <a:pt x="5" y="214"/>
                    </a:lnTo>
                    <a:lnTo>
                      <a:pt x="0" y="256"/>
                    </a:lnTo>
                    <a:lnTo>
                      <a:pt x="47" y="264"/>
                    </a:lnTo>
                    <a:lnTo>
                      <a:pt x="106" y="295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87" name="Freeform 169"/>
              <p:cNvSpPr>
                <a:spLocks/>
              </p:cNvSpPr>
              <p:nvPr/>
            </p:nvSpPr>
            <p:spPr bwMode="auto">
              <a:xfrm>
                <a:off x="1300" y="3037"/>
                <a:ext cx="214" cy="295"/>
              </a:xfrm>
              <a:custGeom>
                <a:avLst/>
                <a:gdLst>
                  <a:gd name="T0" fmla="*/ 107 w 214"/>
                  <a:gd name="T1" fmla="*/ 0 h 295"/>
                  <a:gd name="T2" fmla="*/ 112 w 214"/>
                  <a:gd name="T3" fmla="*/ 42 h 295"/>
                  <a:gd name="T4" fmla="*/ 115 w 214"/>
                  <a:gd name="T5" fmla="*/ 73 h 295"/>
                  <a:gd name="T6" fmla="*/ 104 w 214"/>
                  <a:gd name="T7" fmla="*/ 107 h 295"/>
                  <a:gd name="T8" fmla="*/ 86 w 214"/>
                  <a:gd name="T9" fmla="*/ 133 h 295"/>
                  <a:gd name="T10" fmla="*/ 63 w 214"/>
                  <a:gd name="T11" fmla="*/ 159 h 295"/>
                  <a:gd name="T12" fmla="*/ 36 w 214"/>
                  <a:gd name="T13" fmla="*/ 177 h 295"/>
                  <a:gd name="T14" fmla="*/ 0 w 214"/>
                  <a:gd name="T15" fmla="*/ 190 h 295"/>
                  <a:gd name="T16" fmla="*/ 39 w 214"/>
                  <a:gd name="T17" fmla="*/ 229 h 295"/>
                  <a:gd name="T18" fmla="*/ 58 w 214"/>
                  <a:gd name="T19" fmla="*/ 294 h 295"/>
                  <a:gd name="T20" fmla="*/ 104 w 214"/>
                  <a:gd name="T21" fmla="*/ 268 h 295"/>
                  <a:gd name="T22" fmla="*/ 145 w 214"/>
                  <a:gd name="T23" fmla="*/ 242 h 295"/>
                  <a:gd name="T24" fmla="*/ 166 w 214"/>
                  <a:gd name="T25" fmla="*/ 214 h 295"/>
                  <a:gd name="T26" fmla="*/ 200 w 214"/>
                  <a:gd name="T27" fmla="*/ 146 h 295"/>
                  <a:gd name="T28" fmla="*/ 208 w 214"/>
                  <a:gd name="T29" fmla="*/ 81 h 295"/>
                  <a:gd name="T30" fmla="*/ 213 w 214"/>
                  <a:gd name="T31" fmla="*/ 39 h 295"/>
                  <a:gd name="T32" fmla="*/ 166 w 214"/>
                  <a:gd name="T33" fmla="*/ 31 h 295"/>
                  <a:gd name="T34" fmla="*/ 107 w 214"/>
                  <a:gd name="T35" fmla="*/ 0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0"/>
                    </a:moveTo>
                    <a:lnTo>
                      <a:pt x="112" y="42"/>
                    </a:lnTo>
                    <a:lnTo>
                      <a:pt x="115" y="73"/>
                    </a:lnTo>
                    <a:lnTo>
                      <a:pt x="104" y="107"/>
                    </a:lnTo>
                    <a:lnTo>
                      <a:pt x="86" y="133"/>
                    </a:lnTo>
                    <a:lnTo>
                      <a:pt x="63" y="159"/>
                    </a:lnTo>
                    <a:lnTo>
                      <a:pt x="36" y="177"/>
                    </a:lnTo>
                    <a:lnTo>
                      <a:pt x="0" y="190"/>
                    </a:lnTo>
                    <a:lnTo>
                      <a:pt x="39" y="229"/>
                    </a:lnTo>
                    <a:lnTo>
                      <a:pt x="58" y="294"/>
                    </a:lnTo>
                    <a:lnTo>
                      <a:pt x="104" y="268"/>
                    </a:lnTo>
                    <a:lnTo>
                      <a:pt x="145" y="242"/>
                    </a:lnTo>
                    <a:lnTo>
                      <a:pt x="166" y="214"/>
                    </a:lnTo>
                    <a:lnTo>
                      <a:pt x="200" y="146"/>
                    </a:lnTo>
                    <a:lnTo>
                      <a:pt x="208" y="81"/>
                    </a:lnTo>
                    <a:lnTo>
                      <a:pt x="213" y="39"/>
                    </a:lnTo>
                    <a:lnTo>
                      <a:pt x="166" y="31"/>
                    </a:lnTo>
                    <a:lnTo>
                      <a:pt x="107" y="0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88" name="Freeform 170"/>
              <p:cNvSpPr>
                <a:spLocks/>
              </p:cNvSpPr>
              <p:nvPr/>
            </p:nvSpPr>
            <p:spPr bwMode="auto">
              <a:xfrm>
                <a:off x="1276" y="2928"/>
                <a:ext cx="214" cy="295"/>
              </a:xfrm>
              <a:custGeom>
                <a:avLst/>
                <a:gdLst>
                  <a:gd name="T0" fmla="*/ 107 w 214"/>
                  <a:gd name="T1" fmla="*/ 294 h 295"/>
                  <a:gd name="T2" fmla="*/ 102 w 214"/>
                  <a:gd name="T3" fmla="*/ 253 h 295"/>
                  <a:gd name="T4" fmla="*/ 99 w 214"/>
                  <a:gd name="T5" fmla="*/ 221 h 295"/>
                  <a:gd name="T6" fmla="*/ 110 w 214"/>
                  <a:gd name="T7" fmla="*/ 188 h 295"/>
                  <a:gd name="T8" fmla="*/ 128 w 214"/>
                  <a:gd name="T9" fmla="*/ 162 h 295"/>
                  <a:gd name="T10" fmla="*/ 152 w 214"/>
                  <a:gd name="T11" fmla="*/ 136 h 295"/>
                  <a:gd name="T12" fmla="*/ 177 w 214"/>
                  <a:gd name="T13" fmla="*/ 117 h 295"/>
                  <a:gd name="T14" fmla="*/ 213 w 214"/>
                  <a:gd name="T15" fmla="*/ 104 h 295"/>
                  <a:gd name="T16" fmla="*/ 174 w 214"/>
                  <a:gd name="T17" fmla="*/ 66 h 295"/>
                  <a:gd name="T18" fmla="*/ 156 w 214"/>
                  <a:gd name="T19" fmla="*/ 0 h 295"/>
                  <a:gd name="T20" fmla="*/ 110 w 214"/>
                  <a:gd name="T21" fmla="*/ 26 h 295"/>
                  <a:gd name="T22" fmla="*/ 68 w 214"/>
                  <a:gd name="T23" fmla="*/ 52 h 295"/>
                  <a:gd name="T24" fmla="*/ 47 w 214"/>
                  <a:gd name="T25" fmla="*/ 81 h 295"/>
                  <a:gd name="T26" fmla="*/ 13 w 214"/>
                  <a:gd name="T27" fmla="*/ 148 h 295"/>
                  <a:gd name="T28" fmla="*/ 6 w 214"/>
                  <a:gd name="T29" fmla="*/ 214 h 295"/>
                  <a:gd name="T30" fmla="*/ 0 w 214"/>
                  <a:gd name="T31" fmla="*/ 255 h 295"/>
                  <a:gd name="T32" fmla="*/ 47 w 214"/>
                  <a:gd name="T33" fmla="*/ 263 h 295"/>
                  <a:gd name="T34" fmla="*/ 107 w 214"/>
                  <a:gd name="T35" fmla="*/ 294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294"/>
                    </a:moveTo>
                    <a:lnTo>
                      <a:pt x="102" y="253"/>
                    </a:lnTo>
                    <a:lnTo>
                      <a:pt x="99" y="221"/>
                    </a:lnTo>
                    <a:lnTo>
                      <a:pt x="110" y="188"/>
                    </a:lnTo>
                    <a:lnTo>
                      <a:pt x="128" y="162"/>
                    </a:lnTo>
                    <a:lnTo>
                      <a:pt x="152" y="136"/>
                    </a:lnTo>
                    <a:lnTo>
                      <a:pt x="177" y="117"/>
                    </a:lnTo>
                    <a:lnTo>
                      <a:pt x="213" y="104"/>
                    </a:lnTo>
                    <a:lnTo>
                      <a:pt x="174" y="66"/>
                    </a:lnTo>
                    <a:lnTo>
                      <a:pt x="156" y="0"/>
                    </a:lnTo>
                    <a:lnTo>
                      <a:pt x="110" y="26"/>
                    </a:lnTo>
                    <a:lnTo>
                      <a:pt x="68" y="52"/>
                    </a:lnTo>
                    <a:lnTo>
                      <a:pt x="47" y="81"/>
                    </a:lnTo>
                    <a:lnTo>
                      <a:pt x="13" y="148"/>
                    </a:lnTo>
                    <a:lnTo>
                      <a:pt x="6" y="214"/>
                    </a:lnTo>
                    <a:lnTo>
                      <a:pt x="0" y="255"/>
                    </a:lnTo>
                    <a:lnTo>
                      <a:pt x="47" y="263"/>
                    </a:lnTo>
                    <a:lnTo>
                      <a:pt x="107" y="294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89" name="Freeform 171"/>
              <p:cNvSpPr>
                <a:spLocks/>
              </p:cNvSpPr>
              <p:nvPr/>
            </p:nvSpPr>
            <p:spPr bwMode="auto">
              <a:xfrm>
                <a:off x="1258" y="3147"/>
                <a:ext cx="214" cy="295"/>
              </a:xfrm>
              <a:custGeom>
                <a:avLst/>
                <a:gdLst>
                  <a:gd name="T0" fmla="*/ 107 w 214"/>
                  <a:gd name="T1" fmla="*/ 0 h 295"/>
                  <a:gd name="T2" fmla="*/ 112 w 214"/>
                  <a:gd name="T3" fmla="*/ 41 h 295"/>
                  <a:gd name="T4" fmla="*/ 114 w 214"/>
                  <a:gd name="T5" fmla="*/ 72 h 295"/>
                  <a:gd name="T6" fmla="*/ 104 w 214"/>
                  <a:gd name="T7" fmla="*/ 106 h 295"/>
                  <a:gd name="T8" fmla="*/ 86 w 214"/>
                  <a:gd name="T9" fmla="*/ 133 h 295"/>
                  <a:gd name="T10" fmla="*/ 62 w 214"/>
                  <a:gd name="T11" fmla="*/ 159 h 295"/>
                  <a:gd name="T12" fmla="*/ 36 w 214"/>
                  <a:gd name="T13" fmla="*/ 176 h 295"/>
                  <a:gd name="T14" fmla="*/ 0 w 214"/>
                  <a:gd name="T15" fmla="*/ 190 h 295"/>
                  <a:gd name="T16" fmla="*/ 39 w 214"/>
                  <a:gd name="T17" fmla="*/ 228 h 295"/>
                  <a:gd name="T18" fmla="*/ 57 w 214"/>
                  <a:gd name="T19" fmla="*/ 294 h 295"/>
                  <a:gd name="T20" fmla="*/ 104 w 214"/>
                  <a:gd name="T21" fmla="*/ 268 h 295"/>
                  <a:gd name="T22" fmla="*/ 145 w 214"/>
                  <a:gd name="T23" fmla="*/ 242 h 295"/>
                  <a:gd name="T24" fmla="*/ 167 w 214"/>
                  <a:gd name="T25" fmla="*/ 213 h 295"/>
                  <a:gd name="T26" fmla="*/ 200 w 214"/>
                  <a:gd name="T27" fmla="*/ 146 h 295"/>
                  <a:gd name="T28" fmla="*/ 208 w 214"/>
                  <a:gd name="T29" fmla="*/ 80 h 295"/>
                  <a:gd name="T30" fmla="*/ 213 w 214"/>
                  <a:gd name="T31" fmla="*/ 39 h 295"/>
                  <a:gd name="T32" fmla="*/ 167 w 214"/>
                  <a:gd name="T33" fmla="*/ 31 h 295"/>
                  <a:gd name="T34" fmla="*/ 107 w 214"/>
                  <a:gd name="T35" fmla="*/ 0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0"/>
                    </a:moveTo>
                    <a:lnTo>
                      <a:pt x="112" y="41"/>
                    </a:lnTo>
                    <a:lnTo>
                      <a:pt x="114" y="72"/>
                    </a:lnTo>
                    <a:lnTo>
                      <a:pt x="104" y="106"/>
                    </a:lnTo>
                    <a:lnTo>
                      <a:pt x="86" y="133"/>
                    </a:lnTo>
                    <a:lnTo>
                      <a:pt x="62" y="159"/>
                    </a:lnTo>
                    <a:lnTo>
                      <a:pt x="36" y="176"/>
                    </a:lnTo>
                    <a:lnTo>
                      <a:pt x="0" y="190"/>
                    </a:lnTo>
                    <a:lnTo>
                      <a:pt x="39" y="228"/>
                    </a:lnTo>
                    <a:lnTo>
                      <a:pt x="57" y="294"/>
                    </a:lnTo>
                    <a:lnTo>
                      <a:pt x="104" y="268"/>
                    </a:lnTo>
                    <a:lnTo>
                      <a:pt x="145" y="242"/>
                    </a:lnTo>
                    <a:lnTo>
                      <a:pt x="167" y="213"/>
                    </a:lnTo>
                    <a:lnTo>
                      <a:pt x="200" y="146"/>
                    </a:lnTo>
                    <a:lnTo>
                      <a:pt x="208" y="80"/>
                    </a:lnTo>
                    <a:lnTo>
                      <a:pt x="213" y="39"/>
                    </a:lnTo>
                    <a:lnTo>
                      <a:pt x="167" y="31"/>
                    </a:lnTo>
                    <a:lnTo>
                      <a:pt x="107" y="0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90" name="Freeform 172"/>
              <p:cNvSpPr>
                <a:spLocks/>
              </p:cNvSpPr>
              <p:nvPr/>
            </p:nvSpPr>
            <p:spPr bwMode="auto">
              <a:xfrm>
                <a:off x="1230" y="3061"/>
                <a:ext cx="214" cy="295"/>
              </a:xfrm>
              <a:custGeom>
                <a:avLst/>
                <a:gdLst>
                  <a:gd name="T0" fmla="*/ 106 w 214"/>
                  <a:gd name="T1" fmla="*/ 0 h 295"/>
                  <a:gd name="T2" fmla="*/ 111 w 214"/>
                  <a:gd name="T3" fmla="*/ 42 h 295"/>
                  <a:gd name="T4" fmla="*/ 114 w 214"/>
                  <a:gd name="T5" fmla="*/ 73 h 295"/>
                  <a:gd name="T6" fmla="*/ 104 w 214"/>
                  <a:gd name="T7" fmla="*/ 107 h 295"/>
                  <a:gd name="T8" fmla="*/ 85 w 214"/>
                  <a:gd name="T9" fmla="*/ 133 h 295"/>
                  <a:gd name="T10" fmla="*/ 62 w 214"/>
                  <a:gd name="T11" fmla="*/ 159 h 295"/>
                  <a:gd name="T12" fmla="*/ 36 w 214"/>
                  <a:gd name="T13" fmla="*/ 177 h 295"/>
                  <a:gd name="T14" fmla="*/ 0 w 214"/>
                  <a:gd name="T15" fmla="*/ 190 h 295"/>
                  <a:gd name="T16" fmla="*/ 39 w 214"/>
                  <a:gd name="T17" fmla="*/ 230 h 295"/>
                  <a:gd name="T18" fmla="*/ 57 w 214"/>
                  <a:gd name="T19" fmla="*/ 294 h 295"/>
                  <a:gd name="T20" fmla="*/ 104 w 214"/>
                  <a:gd name="T21" fmla="*/ 268 h 295"/>
                  <a:gd name="T22" fmla="*/ 146 w 214"/>
                  <a:gd name="T23" fmla="*/ 243 h 295"/>
                  <a:gd name="T24" fmla="*/ 167 w 214"/>
                  <a:gd name="T25" fmla="*/ 214 h 295"/>
                  <a:gd name="T26" fmla="*/ 200 w 214"/>
                  <a:gd name="T27" fmla="*/ 146 h 295"/>
                  <a:gd name="T28" fmla="*/ 208 w 214"/>
                  <a:gd name="T29" fmla="*/ 81 h 295"/>
                  <a:gd name="T30" fmla="*/ 213 w 214"/>
                  <a:gd name="T31" fmla="*/ 39 h 295"/>
                  <a:gd name="T32" fmla="*/ 167 w 214"/>
                  <a:gd name="T33" fmla="*/ 31 h 295"/>
                  <a:gd name="T34" fmla="*/ 106 w 214"/>
                  <a:gd name="T35" fmla="*/ 0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6" y="0"/>
                    </a:moveTo>
                    <a:lnTo>
                      <a:pt x="111" y="42"/>
                    </a:lnTo>
                    <a:lnTo>
                      <a:pt x="114" y="73"/>
                    </a:lnTo>
                    <a:lnTo>
                      <a:pt x="104" y="107"/>
                    </a:lnTo>
                    <a:lnTo>
                      <a:pt x="85" y="133"/>
                    </a:lnTo>
                    <a:lnTo>
                      <a:pt x="62" y="159"/>
                    </a:lnTo>
                    <a:lnTo>
                      <a:pt x="36" y="177"/>
                    </a:lnTo>
                    <a:lnTo>
                      <a:pt x="0" y="190"/>
                    </a:lnTo>
                    <a:lnTo>
                      <a:pt x="39" y="230"/>
                    </a:lnTo>
                    <a:lnTo>
                      <a:pt x="57" y="294"/>
                    </a:lnTo>
                    <a:lnTo>
                      <a:pt x="104" y="268"/>
                    </a:lnTo>
                    <a:lnTo>
                      <a:pt x="146" y="243"/>
                    </a:lnTo>
                    <a:lnTo>
                      <a:pt x="167" y="214"/>
                    </a:lnTo>
                    <a:lnTo>
                      <a:pt x="200" y="146"/>
                    </a:lnTo>
                    <a:lnTo>
                      <a:pt x="208" y="81"/>
                    </a:lnTo>
                    <a:lnTo>
                      <a:pt x="213" y="39"/>
                    </a:lnTo>
                    <a:lnTo>
                      <a:pt x="167" y="31"/>
                    </a:lnTo>
                    <a:lnTo>
                      <a:pt x="106" y="0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91" name="Freeform 173"/>
              <p:cNvSpPr>
                <a:spLocks/>
              </p:cNvSpPr>
              <p:nvPr/>
            </p:nvSpPr>
            <p:spPr bwMode="auto">
              <a:xfrm>
                <a:off x="1203" y="3080"/>
                <a:ext cx="294" cy="215"/>
              </a:xfrm>
              <a:custGeom>
                <a:avLst/>
                <a:gdLst>
                  <a:gd name="T0" fmla="*/ 293 w 294"/>
                  <a:gd name="T1" fmla="*/ 107 h 215"/>
                  <a:gd name="T2" fmla="*/ 252 w 294"/>
                  <a:gd name="T3" fmla="*/ 112 h 215"/>
                  <a:gd name="T4" fmla="*/ 221 w 294"/>
                  <a:gd name="T5" fmla="*/ 115 h 215"/>
                  <a:gd name="T6" fmla="*/ 187 w 294"/>
                  <a:gd name="T7" fmla="*/ 104 h 215"/>
                  <a:gd name="T8" fmla="*/ 161 w 294"/>
                  <a:gd name="T9" fmla="*/ 86 h 215"/>
                  <a:gd name="T10" fmla="*/ 134 w 294"/>
                  <a:gd name="T11" fmla="*/ 63 h 215"/>
                  <a:gd name="T12" fmla="*/ 116 w 294"/>
                  <a:gd name="T13" fmla="*/ 37 h 215"/>
                  <a:gd name="T14" fmla="*/ 103 w 294"/>
                  <a:gd name="T15" fmla="*/ 0 h 215"/>
                  <a:gd name="T16" fmla="*/ 65 w 294"/>
                  <a:gd name="T17" fmla="*/ 39 h 215"/>
                  <a:gd name="T18" fmla="*/ 0 w 294"/>
                  <a:gd name="T19" fmla="*/ 57 h 215"/>
                  <a:gd name="T20" fmla="*/ 26 w 294"/>
                  <a:gd name="T21" fmla="*/ 104 h 215"/>
                  <a:gd name="T22" fmla="*/ 52 w 294"/>
                  <a:gd name="T23" fmla="*/ 146 h 215"/>
                  <a:gd name="T24" fmla="*/ 80 w 294"/>
                  <a:gd name="T25" fmla="*/ 167 h 215"/>
                  <a:gd name="T26" fmla="*/ 148 w 294"/>
                  <a:gd name="T27" fmla="*/ 201 h 215"/>
                  <a:gd name="T28" fmla="*/ 213 w 294"/>
                  <a:gd name="T29" fmla="*/ 209 h 215"/>
                  <a:gd name="T30" fmla="*/ 255 w 294"/>
                  <a:gd name="T31" fmla="*/ 214 h 215"/>
                  <a:gd name="T32" fmla="*/ 262 w 294"/>
                  <a:gd name="T33" fmla="*/ 167 h 215"/>
                  <a:gd name="T34" fmla="*/ 293 w 294"/>
                  <a:gd name="T35" fmla="*/ 107 h 21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94"/>
                  <a:gd name="T55" fmla="*/ 0 h 215"/>
                  <a:gd name="T56" fmla="*/ 294 w 294"/>
                  <a:gd name="T57" fmla="*/ 215 h 21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94" h="215">
                    <a:moveTo>
                      <a:pt x="293" y="107"/>
                    </a:moveTo>
                    <a:lnTo>
                      <a:pt x="252" y="112"/>
                    </a:lnTo>
                    <a:lnTo>
                      <a:pt x="221" y="115"/>
                    </a:lnTo>
                    <a:lnTo>
                      <a:pt x="187" y="104"/>
                    </a:lnTo>
                    <a:lnTo>
                      <a:pt x="161" y="86"/>
                    </a:lnTo>
                    <a:lnTo>
                      <a:pt x="134" y="63"/>
                    </a:lnTo>
                    <a:lnTo>
                      <a:pt x="116" y="37"/>
                    </a:lnTo>
                    <a:lnTo>
                      <a:pt x="103" y="0"/>
                    </a:lnTo>
                    <a:lnTo>
                      <a:pt x="65" y="39"/>
                    </a:lnTo>
                    <a:lnTo>
                      <a:pt x="0" y="57"/>
                    </a:lnTo>
                    <a:lnTo>
                      <a:pt x="26" y="104"/>
                    </a:lnTo>
                    <a:lnTo>
                      <a:pt x="52" y="146"/>
                    </a:lnTo>
                    <a:lnTo>
                      <a:pt x="80" y="167"/>
                    </a:lnTo>
                    <a:lnTo>
                      <a:pt x="148" y="201"/>
                    </a:lnTo>
                    <a:lnTo>
                      <a:pt x="213" y="209"/>
                    </a:lnTo>
                    <a:lnTo>
                      <a:pt x="255" y="214"/>
                    </a:lnTo>
                    <a:lnTo>
                      <a:pt x="262" y="167"/>
                    </a:lnTo>
                    <a:lnTo>
                      <a:pt x="293" y="107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92" name="Freeform 174"/>
              <p:cNvSpPr>
                <a:spLocks/>
              </p:cNvSpPr>
              <p:nvPr/>
            </p:nvSpPr>
            <p:spPr bwMode="auto">
              <a:xfrm>
                <a:off x="1326" y="3123"/>
                <a:ext cx="214" cy="296"/>
              </a:xfrm>
              <a:custGeom>
                <a:avLst/>
                <a:gdLst>
                  <a:gd name="T0" fmla="*/ 106 w 214"/>
                  <a:gd name="T1" fmla="*/ 295 h 296"/>
                  <a:gd name="T2" fmla="*/ 102 w 214"/>
                  <a:gd name="T3" fmla="*/ 253 h 296"/>
                  <a:gd name="T4" fmla="*/ 99 w 214"/>
                  <a:gd name="T5" fmla="*/ 221 h 296"/>
                  <a:gd name="T6" fmla="*/ 109 w 214"/>
                  <a:gd name="T7" fmla="*/ 188 h 296"/>
                  <a:gd name="T8" fmla="*/ 127 w 214"/>
                  <a:gd name="T9" fmla="*/ 162 h 296"/>
                  <a:gd name="T10" fmla="*/ 151 w 214"/>
                  <a:gd name="T11" fmla="*/ 135 h 296"/>
                  <a:gd name="T12" fmla="*/ 177 w 214"/>
                  <a:gd name="T13" fmla="*/ 117 h 296"/>
                  <a:gd name="T14" fmla="*/ 213 w 214"/>
                  <a:gd name="T15" fmla="*/ 104 h 296"/>
                  <a:gd name="T16" fmla="*/ 174 w 214"/>
                  <a:gd name="T17" fmla="*/ 65 h 296"/>
                  <a:gd name="T18" fmla="*/ 156 w 214"/>
                  <a:gd name="T19" fmla="*/ 0 h 296"/>
                  <a:gd name="T20" fmla="*/ 109 w 214"/>
                  <a:gd name="T21" fmla="*/ 26 h 296"/>
                  <a:gd name="T22" fmla="*/ 68 w 214"/>
                  <a:gd name="T23" fmla="*/ 52 h 296"/>
                  <a:gd name="T24" fmla="*/ 47 w 214"/>
                  <a:gd name="T25" fmla="*/ 81 h 296"/>
                  <a:gd name="T26" fmla="*/ 13 w 214"/>
                  <a:gd name="T27" fmla="*/ 149 h 296"/>
                  <a:gd name="T28" fmla="*/ 5 w 214"/>
                  <a:gd name="T29" fmla="*/ 214 h 296"/>
                  <a:gd name="T30" fmla="*/ 0 w 214"/>
                  <a:gd name="T31" fmla="*/ 255 h 296"/>
                  <a:gd name="T32" fmla="*/ 47 w 214"/>
                  <a:gd name="T33" fmla="*/ 264 h 296"/>
                  <a:gd name="T34" fmla="*/ 106 w 214"/>
                  <a:gd name="T35" fmla="*/ 295 h 29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6"/>
                  <a:gd name="T56" fmla="*/ 214 w 214"/>
                  <a:gd name="T57" fmla="*/ 296 h 29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6">
                    <a:moveTo>
                      <a:pt x="106" y="295"/>
                    </a:moveTo>
                    <a:lnTo>
                      <a:pt x="102" y="253"/>
                    </a:lnTo>
                    <a:lnTo>
                      <a:pt x="99" y="221"/>
                    </a:lnTo>
                    <a:lnTo>
                      <a:pt x="109" y="188"/>
                    </a:lnTo>
                    <a:lnTo>
                      <a:pt x="127" y="162"/>
                    </a:lnTo>
                    <a:lnTo>
                      <a:pt x="151" y="135"/>
                    </a:lnTo>
                    <a:lnTo>
                      <a:pt x="177" y="117"/>
                    </a:lnTo>
                    <a:lnTo>
                      <a:pt x="213" y="104"/>
                    </a:lnTo>
                    <a:lnTo>
                      <a:pt x="174" y="65"/>
                    </a:lnTo>
                    <a:lnTo>
                      <a:pt x="156" y="0"/>
                    </a:lnTo>
                    <a:lnTo>
                      <a:pt x="109" y="26"/>
                    </a:lnTo>
                    <a:lnTo>
                      <a:pt x="68" y="52"/>
                    </a:lnTo>
                    <a:lnTo>
                      <a:pt x="47" y="81"/>
                    </a:lnTo>
                    <a:lnTo>
                      <a:pt x="13" y="149"/>
                    </a:lnTo>
                    <a:lnTo>
                      <a:pt x="5" y="214"/>
                    </a:lnTo>
                    <a:lnTo>
                      <a:pt x="0" y="255"/>
                    </a:lnTo>
                    <a:lnTo>
                      <a:pt x="47" y="264"/>
                    </a:lnTo>
                    <a:lnTo>
                      <a:pt x="106" y="295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93" name="Freeform 175"/>
              <p:cNvSpPr>
                <a:spLocks/>
              </p:cNvSpPr>
              <p:nvPr/>
            </p:nvSpPr>
            <p:spPr bwMode="auto">
              <a:xfrm>
                <a:off x="1326" y="3212"/>
                <a:ext cx="214" cy="295"/>
              </a:xfrm>
              <a:custGeom>
                <a:avLst/>
                <a:gdLst>
                  <a:gd name="T0" fmla="*/ 106 w 214"/>
                  <a:gd name="T1" fmla="*/ 294 h 295"/>
                  <a:gd name="T2" fmla="*/ 102 w 214"/>
                  <a:gd name="T3" fmla="*/ 253 h 295"/>
                  <a:gd name="T4" fmla="*/ 99 w 214"/>
                  <a:gd name="T5" fmla="*/ 222 h 295"/>
                  <a:gd name="T6" fmla="*/ 109 w 214"/>
                  <a:gd name="T7" fmla="*/ 188 h 295"/>
                  <a:gd name="T8" fmla="*/ 127 w 214"/>
                  <a:gd name="T9" fmla="*/ 161 h 295"/>
                  <a:gd name="T10" fmla="*/ 151 w 214"/>
                  <a:gd name="T11" fmla="*/ 135 h 295"/>
                  <a:gd name="T12" fmla="*/ 177 w 214"/>
                  <a:gd name="T13" fmla="*/ 117 h 295"/>
                  <a:gd name="T14" fmla="*/ 213 w 214"/>
                  <a:gd name="T15" fmla="*/ 104 h 295"/>
                  <a:gd name="T16" fmla="*/ 174 w 214"/>
                  <a:gd name="T17" fmla="*/ 65 h 295"/>
                  <a:gd name="T18" fmla="*/ 156 w 214"/>
                  <a:gd name="T19" fmla="*/ 0 h 295"/>
                  <a:gd name="T20" fmla="*/ 109 w 214"/>
                  <a:gd name="T21" fmla="*/ 26 h 295"/>
                  <a:gd name="T22" fmla="*/ 68 w 214"/>
                  <a:gd name="T23" fmla="*/ 52 h 295"/>
                  <a:gd name="T24" fmla="*/ 47 w 214"/>
                  <a:gd name="T25" fmla="*/ 81 h 295"/>
                  <a:gd name="T26" fmla="*/ 13 w 214"/>
                  <a:gd name="T27" fmla="*/ 148 h 295"/>
                  <a:gd name="T28" fmla="*/ 5 w 214"/>
                  <a:gd name="T29" fmla="*/ 214 h 295"/>
                  <a:gd name="T30" fmla="*/ 0 w 214"/>
                  <a:gd name="T31" fmla="*/ 255 h 295"/>
                  <a:gd name="T32" fmla="*/ 47 w 214"/>
                  <a:gd name="T33" fmla="*/ 263 h 295"/>
                  <a:gd name="T34" fmla="*/ 106 w 214"/>
                  <a:gd name="T35" fmla="*/ 294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6" y="294"/>
                    </a:moveTo>
                    <a:lnTo>
                      <a:pt x="102" y="253"/>
                    </a:lnTo>
                    <a:lnTo>
                      <a:pt x="99" y="222"/>
                    </a:lnTo>
                    <a:lnTo>
                      <a:pt x="109" y="188"/>
                    </a:lnTo>
                    <a:lnTo>
                      <a:pt x="127" y="161"/>
                    </a:lnTo>
                    <a:lnTo>
                      <a:pt x="151" y="135"/>
                    </a:lnTo>
                    <a:lnTo>
                      <a:pt x="177" y="117"/>
                    </a:lnTo>
                    <a:lnTo>
                      <a:pt x="213" y="104"/>
                    </a:lnTo>
                    <a:lnTo>
                      <a:pt x="174" y="65"/>
                    </a:lnTo>
                    <a:lnTo>
                      <a:pt x="156" y="0"/>
                    </a:lnTo>
                    <a:lnTo>
                      <a:pt x="109" y="26"/>
                    </a:lnTo>
                    <a:lnTo>
                      <a:pt x="68" y="52"/>
                    </a:lnTo>
                    <a:lnTo>
                      <a:pt x="47" y="81"/>
                    </a:lnTo>
                    <a:lnTo>
                      <a:pt x="13" y="148"/>
                    </a:lnTo>
                    <a:lnTo>
                      <a:pt x="5" y="214"/>
                    </a:lnTo>
                    <a:lnTo>
                      <a:pt x="0" y="255"/>
                    </a:lnTo>
                    <a:lnTo>
                      <a:pt x="47" y="263"/>
                    </a:lnTo>
                    <a:lnTo>
                      <a:pt x="106" y="294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7798" name="Group 176"/>
          <p:cNvGrpSpPr>
            <a:grpSpLocks/>
          </p:cNvGrpSpPr>
          <p:nvPr/>
        </p:nvGrpSpPr>
        <p:grpSpPr bwMode="auto">
          <a:xfrm>
            <a:off x="1293813" y="4254500"/>
            <a:ext cx="668337" cy="955675"/>
            <a:chOff x="815" y="2680"/>
            <a:chExt cx="421" cy="602"/>
          </a:xfrm>
        </p:grpSpPr>
        <p:grpSp>
          <p:nvGrpSpPr>
            <p:cNvPr id="27799" name="Group 177"/>
            <p:cNvGrpSpPr>
              <a:grpSpLocks/>
            </p:cNvGrpSpPr>
            <p:nvPr/>
          </p:nvGrpSpPr>
          <p:grpSpPr bwMode="auto">
            <a:xfrm>
              <a:off x="815" y="2703"/>
              <a:ext cx="337" cy="579"/>
              <a:chOff x="815" y="2703"/>
              <a:chExt cx="337" cy="579"/>
            </a:xfrm>
          </p:grpSpPr>
          <p:sp>
            <p:nvSpPr>
              <p:cNvPr id="27676" name="Freeform 178"/>
              <p:cNvSpPr>
                <a:spLocks/>
              </p:cNvSpPr>
              <p:nvPr/>
            </p:nvSpPr>
            <p:spPr bwMode="auto">
              <a:xfrm>
                <a:off x="924" y="2724"/>
                <a:ext cx="214" cy="296"/>
              </a:xfrm>
              <a:custGeom>
                <a:avLst/>
                <a:gdLst>
                  <a:gd name="T0" fmla="*/ 107 w 214"/>
                  <a:gd name="T1" fmla="*/ 295 h 296"/>
                  <a:gd name="T2" fmla="*/ 111 w 214"/>
                  <a:gd name="T3" fmla="*/ 253 h 296"/>
                  <a:gd name="T4" fmla="*/ 114 w 214"/>
                  <a:gd name="T5" fmla="*/ 222 h 296"/>
                  <a:gd name="T6" fmla="*/ 104 w 214"/>
                  <a:gd name="T7" fmla="*/ 188 h 296"/>
                  <a:gd name="T8" fmla="*/ 86 w 214"/>
                  <a:gd name="T9" fmla="*/ 162 h 296"/>
                  <a:gd name="T10" fmla="*/ 62 w 214"/>
                  <a:gd name="T11" fmla="*/ 136 h 296"/>
                  <a:gd name="T12" fmla="*/ 37 w 214"/>
                  <a:gd name="T13" fmla="*/ 118 h 296"/>
                  <a:gd name="T14" fmla="*/ 0 w 214"/>
                  <a:gd name="T15" fmla="*/ 104 h 296"/>
                  <a:gd name="T16" fmla="*/ 39 w 214"/>
                  <a:gd name="T17" fmla="*/ 65 h 296"/>
                  <a:gd name="T18" fmla="*/ 57 w 214"/>
                  <a:gd name="T19" fmla="*/ 0 h 296"/>
                  <a:gd name="T20" fmla="*/ 104 w 214"/>
                  <a:gd name="T21" fmla="*/ 26 h 296"/>
                  <a:gd name="T22" fmla="*/ 145 w 214"/>
                  <a:gd name="T23" fmla="*/ 53 h 296"/>
                  <a:gd name="T24" fmla="*/ 167 w 214"/>
                  <a:gd name="T25" fmla="*/ 81 h 296"/>
                  <a:gd name="T26" fmla="*/ 200 w 214"/>
                  <a:gd name="T27" fmla="*/ 149 h 296"/>
                  <a:gd name="T28" fmla="*/ 208 w 214"/>
                  <a:gd name="T29" fmla="*/ 214 h 296"/>
                  <a:gd name="T30" fmla="*/ 213 w 214"/>
                  <a:gd name="T31" fmla="*/ 256 h 296"/>
                  <a:gd name="T32" fmla="*/ 167 w 214"/>
                  <a:gd name="T33" fmla="*/ 264 h 296"/>
                  <a:gd name="T34" fmla="*/ 107 w 214"/>
                  <a:gd name="T35" fmla="*/ 295 h 29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6"/>
                  <a:gd name="T56" fmla="*/ 214 w 214"/>
                  <a:gd name="T57" fmla="*/ 296 h 29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6">
                    <a:moveTo>
                      <a:pt x="107" y="295"/>
                    </a:moveTo>
                    <a:lnTo>
                      <a:pt x="111" y="253"/>
                    </a:lnTo>
                    <a:lnTo>
                      <a:pt x="114" y="222"/>
                    </a:lnTo>
                    <a:lnTo>
                      <a:pt x="104" y="188"/>
                    </a:lnTo>
                    <a:lnTo>
                      <a:pt x="86" y="162"/>
                    </a:lnTo>
                    <a:lnTo>
                      <a:pt x="62" y="136"/>
                    </a:lnTo>
                    <a:lnTo>
                      <a:pt x="37" y="118"/>
                    </a:lnTo>
                    <a:lnTo>
                      <a:pt x="0" y="104"/>
                    </a:lnTo>
                    <a:lnTo>
                      <a:pt x="39" y="65"/>
                    </a:lnTo>
                    <a:lnTo>
                      <a:pt x="57" y="0"/>
                    </a:lnTo>
                    <a:lnTo>
                      <a:pt x="104" y="26"/>
                    </a:lnTo>
                    <a:lnTo>
                      <a:pt x="145" y="53"/>
                    </a:lnTo>
                    <a:lnTo>
                      <a:pt x="167" y="81"/>
                    </a:lnTo>
                    <a:lnTo>
                      <a:pt x="200" y="149"/>
                    </a:lnTo>
                    <a:lnTo>
                      <a:pt x="208" y="214"/>
                    </a:lnTo>
                    <a:lnTo>
                      <a:pt x="213" y="256"/>
                    </a:lnTo>
                    <a:lnTo>
                      <a:pt x="167" y="264"/>
                    </a:lnTo>
                    <a:lnTo>
                      <a:pt x="107" y="295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77" name="Freeform 179"/>
              <p:cNvSpPr>
                <a:spLocks/>
              </p:cNvSpPr>
              <p:nvPr/>
            </p:nvSpPr>
            <p:spPr bwMode="auto">
              <a:xfrm>
                <a:off x="841" y="2813"/>
                <a:ext cx="214" cy="295"/>
              </a:xfrm>
              <a:custGeom>
                <a:avLst/>
                <a:gdLst>
                  <a:gd name="T0" fmla="*/ 107 w 214"/>
                  <a:gd name="T1" fmla="*/ 0 h 295"/>
                  <a:gd name="T2" fmla="*/ 101 w 214"/>
                  <a:gd name="T3" fmla="*/ 42 h 295"/>
                  <a:gd name="T4" fmla="*/ 99 w 214"/>
                  <a:gd name="T5" fmla="*/ 73 h 295"/>
                  <a:gd name="T6" fmla="*/ 109 w 214"/>
                  <a:gd name="T7" fmla="*/ 107 h 295"/>
                  <a:gd name="T8" fmla="*/ 127 w 214"/>
                  <a:gd name="T9" fmla="*/ 133 h 295"/>
                  <a:gd name="T10" fmla="*/ 150 w 214"/>
                  <a:gd name="T11" fmla="*/ 159 h 295"/>
                  <a:gd name="T12" fmla="*/ 176 w 214"/>
                  <a:gd name="T13" fmla="*/ 177 h 295"/>
                  <a:gd name="T14" fmla="*/ 213 w 214"/>
                  <a:gd name="T15" fmla="*/ 190 h 295"/>
                  <a:gd name="T16" fmla="*/ 174 w 214"/>
                  <a:gd name="T17" fmla="*/ 230 h 295"/>
                  <a:gd name="T18" fmla="*/ 156 w 214"/>
                  <a:gd name="T19" fmla="*/ 294 h 295"/>
                  <a:gd name="T20" fmla="*/ 109 w 214"/>
                  <a:gd name="T21" fmla="*/ 268 h 295"/>
                  <a:gd name="T22" fmla="*/ 67 w 214"/>
                  <a:gd name="T23" fmla="*/ 243 h 295"/>
                  <a:gd name="T24" fmla="*/ 47 w 214"/>
                  <a:gd name="T25" fmla="*/ 214 h 295"/>
                  <a:gd name="T26" fmla="*/ 13 w 214"/>
                  <a:gd name="T27" fmla="*/ 146 h 295"/>
                  <a:gd name="T28" fmla="*/ 5 w 214"/>
                  <a:gd name="T29" fmla="*/ 81 h 295"/>
                  <a:gd name="T30" fmla="*/ 0 w 214"/>
                  <a:gd name="T31" fmla="*/ 39 h 295"/>
                  <a:gd name="T32" fmla="*/ 47 w 214"/>
                  <a:gd name="T33" fmla="*/ 31 h 295"/>
                  <a:gd name="T34" fmla="*/ 107 w 214"/>
                  <a:gd name="T35" fmla="*/ 0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0"/>
                    </a:moveTo>
                    <a:lnTo>
                      <a:pt x="101" y="42"/>
                    </a:lnTo>
                    <a:lnTo>
                      <a:pt x="99" y="73"/>
                    </a:lnTo>
                    <a:lnTo>
                      <a:pt x="109" y="107"/>
                    </a:lnTo>
                    <a:lnTo>
                      <a:pt x="127" y="133"/>
                    </a:lnTo>
                    <a:lnTo>
                      <a:pt x="150" y="159"/>
                    </a:lnTo>
                    <a:lnTo>
                      <a:pt x="176" y="177"/>
                    </a:lnTo>
                    <a:lnTo>
                      <a:pt x="213" y="190"/>
                    </a:lnTo>
                    <a:lnTo>
                      <a:pt x="174" y="230"/>
                    </a:lnTo>
                    <a:lnTo>
                      <a:pt x="156" y="294"/>
                    </a:lnTo>
                    <a:lnTo>
                      <a:pt x="109" y="268"/>
                    </a:lnTo>
                    <a:lnTo>
                      <a:pt x="67" y="243"/>
                    </a:lnTo>
                    <a:lnTo>
                      <a:pt x="47" y="214"/>
                    </a:lnTo>
                    <a:lnTo>
                      <a:pt x="13" y="146"/>
                    </a:lnTo>
                    <a:lnTo>
                      <a:pt x="5" y="81"/>
                    </a:lnTo>
                    <a:lnTo>
                      <a:pt x="0" y="39"/>
                    </a:lnTo>
                    <a:lnTo>
                      <a:pt x="47" y="31"/>
                    </a:lnTo>
                    <a:lnTo>
                      <a:pt x="107" y="0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78" name="Freeform 180"/>
              <p:cNvSpPr>
                <a:spLocks/>
              </p:cNvSpPr>
              <p:nvPr/>
            </p:nvSpPr>
            <p:spPr bwMode="auto">
              <a:xfrm>
                <a:off x="864" y="2703"/>
                <a:ext cx="214" cy="296"/>
              </a:xfrm>
              <a:custGeom>
                <a:avLst/>
                <a:gdLst>
                  <a:gd name="T0" fmla="*/ 106 w 214"/>
                  <a:gd name="T1" fmla="*/ 295 h 296"/>
                  <a:gd name="T2" fmla="*/ 111 w 214"/>
                  <a:gd name="T3" fmla="*/ 253 h 296"/>
                  <a:gd name="T4" fmla="*/ 114 w 214"/>
                  <a:gd name="T5" fmla="*/ 222 h 296"/>
                  <a:gd name="T6" fmla="*/ 104 w 214"/>
                  <a:gd name="T7" fmla="*/ 188 h 296"/>
                  <a:gd name="T8" fmla="*/ 86 w 214"/>
                  <a:gd name="T9" fmla="*/ 162 h 296"/>
                  <a:gd name="T10" fmla="*/ 62 w 214"/>
                  <a:gd name="T11" fmla="*/ 136 h 296"/>
                  <a:gd name="T12" fmla="*/ 36 w 214"/>
                  <a:gd name="T13" fmla="*/ 117 h 296"/>
                  <a:gd name="T14" fmla="*/ 0 w 214"/>
                  <a:gd name="T15" fmla="*/ 105 h 296"/>
                  <a:gd name="T16" fmla="*/ 39 w 214"/>
                  <a:gd name="T17" fmla="*/ 66 h 296"/>
                  <a:gd name="T18" fmla="*/ 57 w 214"/>
                  <a:gd name="T19" fmla="*/ 0 h 296"/>
                  <a:gd name="T20" fmla="*/ 104 w 214"/>
                  <a:gd name="T21" fmla="*/ 26 h 296"/>
                  <a:gd name="T22" fmla="*/ 145 w 214"/>
                  <a:gd name="T23" fmla="*/ 53 h 296"/>
                  <a:gd name="T24" fmla="*/ 166 w 214"/>
                  <a:gd name="T25" fmla="*/ 81 h 296"/>
                  <a:gd name="T26" fmla="*/ 200 w 214"/>
                  <a:gd name="T27" fmla="*/ 149 h 296"/>
                  <a:gd name="T28" fmla="*/ 208 w 214"/>
                  <a:gd name="T29" fmla="*/ 214 h 296"/>
                  <a:gd name="T30" fmla="*/ 213 w 214"/>
                  <a:gd name="T31" fmla="*/ 256 h 296"/>
                  <a:gd name="T32" fmla="*/ 166 w 214"/>
                  <a:gd name="T33" fmla="*/ 264 h 296"/>
                  <a:gd name="T34" fmla="*/ 106 w 214"/>
                  <a:gd name="T35" fmla="*/ 295 h 29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6"/>
                  <a:gd name="T56" fmla="*/ 214 w 214"/>
                  <a:gd name="T57" fmla="*/ 296 h 29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6">
                    <a:moveTo>
                      <a:pt x="106" y="295"/>
                    </a:moveTo>
                    <a:lnTo>
                      <a:pt x="111" y="253"/>
                    </a:lnTo>
                    <a:lnTo>
                      <a:pt x="114" y="222"/>
                    </a:lnTo>
                    <a:lnTo>
                      <a:pt x="104" y="188"/>
                    </a:lnTo>
                    <a:lnTo>
                      <a:pt x="86" y="162"/>
                    </a:lnTo>
                    <a:lnTo>
                      <a:pt x="62" y="136"/>
                    </a:lnTo>
                    <a:lnTo>
                      <a:pt x="36" y="117"/>
                    </a:lnTo>
                    <a:lnTo>
                      <a:pt x="0" y="105"/>
                    </a:lnTo>
                    <a:lnTo>
                      <a:pt x="39" y="66"/>
                    </a:lnTo>
                    <a:lnTo>
                      <a:pt x="57" y="0"/>
                    </a:lnTo>
                    <a:lnTo>
                      <a:pt x="104" y="26"/>
                    </a:lnTo>
                    <a:lnTo>
                      <a:pt x="145" y="53"/>
                    </a:lnTo>
                    <a:lnTo>
                      <a:pt x="166" y="81"/>
                    </a:lnTo>
                    <a:lnTo>
                      <a:pt x="200" y="149"/>
                    </a:lnTo>
                    <a:lnTo>
                      <a:pt x="208" y="214"/>
                    </a:lnTo>
                    <a:lnTo>
                      <a:pt x="213" y="256"/>
                    </a:lnTo>
                    <a:lnTo>
                      <a:pt x="166" y="264"/>
                    </a:lnTo>
                    <a:lnTo>
                      <a:pt x="106" y="295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79" name="Freeform 181"/>
              <p:cNvSpPr>
                <a:spLocks/>
              </p:cNvSpPr>
              <p:nvPr/>
            </p:nvSpPr>
            <p:spPr bwMode="auto">
              <a:xfrm>
                <a:off x="882" y="2922"/>
                <a:ext cx="214" cy="296"/>
              </a:xfrm>
              <a:custGeom>
                <a:avLst/>
                <a:gdLst>
                  <a:gd name="T0" fmla="*/ 106 w 214"/>
                  <a:gd name="T1" fmla="*/ 0 h 296"/>
                  <a:gd name="T2" fmla="*/ 101 w 214"/>
                  <a:gd name="T3" fmla="*/ 42 h 296"/>
                  <a:gd name="T4" fmla="*/ 98 w 214"/>
                  <a:gd name="T5" fmla="*/ 73 h 296"/>
                  <a:gd name="T6" fmla="*/ 109 w 214"/>
                  <a:gd name="T7" fmla="*/ 107 h 296"/>
                  <a:gd name="T8" fmla="*/ 127 w 214"/>
                  <a:gd name="T9" fmla="*/ 133 h 296"/>
                  <a:gd name="T10" fmla="*/ 150 w 214"/>
                  <a:gd name="T11" fmla="*/ 159 h 296"/>
                  <a:gd name="T12" fmla="*/ 177 w 214"/>
                  <a:gd name="T13" fmla="*/ 177 h 296"/>
                  <a:gd name="T14" fmla="*/ 213 w 214"/>
                  <a:gd name="T15" fmla="*/ 190 h 296"/>
                  <a:gd name="T16" fmla="*/ 175 w 214"/>
                  <a:gd name="T17" fmla="*/ 230 h 296"/>
                  <a:gd name="T18" fmla="*/ 155 w 214"/>
                  <a:gd name="T19" fmla="*/ 295 h 296"/>
                  <a:gd name="T20" fmla="*/ 109 w 214"/>
                  <a:gd name="T21" fmla="*/ 269 h 296"/>
                  <a:gd name="T22" fmla="*/ 68 w 214"/>
                  <a:gd name="T23" fmla="*/ 243 h 296"/>
                  <a:gd name="T24" fmla="*/ 47 w 214"/>
                  <a:gd name="T25" fmla="*/ 214 h 296"/>
                  <a:gd name="T26" fmla="*/ 13 w 214"/>
                  <a:gd name="T27" fmla="*/ 146 h 296"/>
                  <a:gd name="T28" fmla="*/ 5 w 214"/>
                  <a:gd name="T29" fmla="*/ 81 h 296"/>
                  <a:gd name="T30" fmla="*/ 0 w 214"/>
                  <a:gd name="T31" fmla="*/ 39 h 296"/>
                  <a:gd name="T32" fmla="*/ 47 w 214"/>
                  <a:gd name="T33" fmla="*/ 31 h 296"/>
                  <a:gd name="T34" fmla="*/ 106 w 214"/>
                  <a:gd name="T35" fmla="*/ 0 h 29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6"/>
                  <a:gd name="T56" fmla="*/ 214 w 214"/>
                  <a:gd name="T57" fmla="*/ 296 h 29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6">
                    <a:moveTo>
                      <a:pt x="106" y="0"/>
                    </a:moveTo>
                    <a:lnTo>
                      <a:pt x="101" y="42"/>
                    </a:lnTo>
                    <a:lnTo>
                      <a:pt x="98" y="73"/>
                    </a:lnTo>
                    <a:lnTo>
                      <a:pt x="109" y="107"/>
                    </a:lnTo>
                    <a:lnTo>
                      <a:pt x="127" y="133"/>
                    </a:lnTo>
                    <a:lnTo>
                      <a:pt x="150" y="159"/>
                    </a:lnTo>
                    <a:lnTo>
                      <a:pt x="177" y="177"/>
                    </a:lnTo>
                    <a:lnTo>
                      <a:pt x="213" y="190"/>
                    </a:lnTo>
                    <a:lnTo>
                      <a:pt x="175" y="230"/>
                    </a:lnTo>
                    <a:lnTo>
                      <a:pt x="155" y="295"/>
                    </a:lnTo>
                    <a:lnTo>
                      <a:pt x="109" y="269"/>
                    </a:lnTo>
                    <a:lnTo>
                      <a:pt x="68" y="243"/>
                    </a:lnTo>
                    <a:lnTo>
                      <a:pt x="47" y="214"/>
                    </a:lnTo>
                    <a:lnTo>
                      <a:pt x="13" y="146"/>
                    </a:lnTo>
                    <a:lnTo>
                      <a:pt x="5" y="81"/>
                    </a:lnTo>
                    <a:lnTo>
                      <a:pt x="0" y="39"/>
                    </a:lnTo>
                    <a:lnTo>
                      <a:pt x="47" y="31"/>
                    </a:lnTo>
                    <a:lnTo>
                      <a:pt x="106" y="0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80" name="Freeform 182"/>
              <p:cNvSpPr>
                <a:spLocks/>
              </p:cNvSpPr>
              <p:nvPr/>
            </p:nvSpPr>
            <p:spPr bwMode="auto">
              <a:xfrm>
                <a:off x="911" y="2836"/>
                <a:ext cx="214" cy="295"/>
              </a:xfrm>
              <a:custGeom>
                <a:avLst/>
                <a:gdLst>
                  <a:gd name="T0" fmla="*/ 107 w 214"/>
                  <a:gd name="T1" fmla="*/ 0 h 295"/>
                  <a:gd name="T2" fmla="*/ 101 w 214"/>
                  <a:gd name="T3" fmla="*/ 42 h 295"/>
                  <a:gd name="T4" fmla="*/ 99 w 214"/>
                  <a:gd name="T5" fmla="*/ 73 h 295"/>
                  <a:gd name="T6" fmla="*/ 109 w 214"/>
                  <a:gd name="T7" fmla="*/ 107 h 295"/>
                  <a:gd name="T8" fmla="*/ 127 w 214"/>
                  <a:gd name="T9" fmla="*/ 133 h 295"/>
                  <a:gd name="T10" fmla="*/ 151 w 214"/>
                  <a:gd name="T11" fmla="*/ 159 h 295"/>
                  <a:gd name="T12" fmla="*/ 177 w 214"/>
                  <a:gd name="T13" fmla="*/ 177 h 295"/>
                  <a:gd name="T14" fmla="*/ 213 w 214"/>
                  <a:gd name="T15" fmla="*/ 190 h 295"/>
                  <a:gd name="T16" fmla="*/ 175 w 214"/>
                  <a:gd name="T17" fmla="*/ 229 h 295"/>
                  <a:gd name="T18" fmla="*/ 156 w 214"/>
                  <a:gd name="T19" fmla="*/ 294 h 295"/>
                  <a:gd name="T20" fmla="*/ 109 w 214"/>
                  <a:gd name="T21" fmla="*/ 268 h 295"/>
                  <a:gd name="T22" fmla="*/ 68 w 214"/>
                  <a:gd name="T23" fmla="*/ 242 h 295"/>
                  <a:gd name="T24" fmla="*/ 47 w 214"/>
                  <a:gd name="T25" fmla="*/ 214 h 295"/>
                  <a:gd name="T26" fmla="*/ 13 w 214"/>
                  <a:gd name="T27" fmla="*/ 146 h 295"/>
                  <a:gd name="T28" fmla="*/ 6 w 214"/>
                  <a:gd name="T29" fmla="*/ 81 h 295"/>
                  <a:gd name="T30" fmla="*/ 0 w 214"/>
                  <a:gd name="T31" fmla="*/ 39 h 295"/>
                  <a:gd name="T32" fmla="*/ 47 w 214"/>
                  <a:gd name="T33" fmla="*/ 32 h 295"/>
                  <a:gd name="T34" fmla="*/ 107 w 214"/>
                  <a:gd name="T35" fmla="*/ 0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0"/>
                    </a:moveTo>
                    <a:lnTo>
                      <a:pt x="101" y="42"/>
                    </a:lnTo>
                    <a:lnTo>
                      <a:pt x="99" y="73"/>
                    </a:lnTo>
                    <a:lnTo>
                      <a:pt x="109" y="107"/>
                    </a:lnTo>
                    <a:lnTo>
                      <a:pt x="127" y="133"/>
                    </a:lnTo>
                    <a:lnTo>
                      <a:pt x="151" y="159"/>
                    </a:lnTo>
                    <a:lnTo>
                      <a:pt x="177" y="177"/>
                    </a:lnTo>
                    <a:lnTo>
                      <a:pt x="213" y="190"/>
                    </a:lnTo>
                    <a:lnTo>
                      <a:pt x="175" y="229"/>
                    </a:lnTo>
                    <a:lnTo>
                      <a:pt x="156" y="294"/>
                    </a:lnTo>
                    <a:lnTo>
                      <a:pt x="109" y="268"/>
                    </a:lnTo>
                    <a:lnTo>
                      <a:pt x="68" y="242"/>
                    </a:lnTo>
                    <a:lnTo>
                      <a:pt x="47" y="214"/>
                    </a:lnTo>
                    <a:lnTo>
                      <a:pt x="13" y="146"/>
                    </a:lnTo>
                    <a:lnTo>
                      <a:pt x="6" y="81"/>
                    </a:lnTo>
                    <a:lnTo>
                      <a:pt x="0" y="39"/>
                    </a:lnTo>
                    <a:lnTo>
                      <a:pt x="47" y="32"/>
                    </a:lnTo>
                    <a:lnTo>
                      <a:pt x="107" y="0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81" name="Freeform 183"/>
              <p:cNvSpPr>
                <a:spLocks/>
              </p:cNvSpPr>
              <p:nvPr/>
            </p:nvSpPr>
            <p:spPr bwMode="auto">
              <a:xfrm>
                <a:off x="857" y="2856"/>
                <a:ext cx="295" cy="214"/>
              </a:xfrm>
              <a:custGeom>
                <a:avLst/>
                <a:gdLst>
                  <a:gd name="T0" fmla="*/ 0 w 295"/>
                  <a:gd name="T1" fmla="*/ 107 h 214"/>
                  <a:gd name="T2" fmla="*/ 42 w 295"/>
                  <a:gd name="T3" fmla="*/ 112 h 214"/>
                  <a:gd name="T4" fmla="*/ 73 w 295"/>
                  <a:gd name="T5" fmla="*/ 115 h 214"/>
                  <a:gd name="T6" fmla="*/ 107 w 295"/>
                  <a:gd name="T7" fmla="*/ 104 h 214"/>
                  <a:gd name="T8" fmla="*/ 132 w 295"/>
                  <a:gd name="T9" fmla="*/ 86 h 214"/>
                  <a:gd name="T10" fmla="*/ 158 w 295"/>
                  <a:gd name="T11" fmla="*/ 62 h 214"/>
                  <a:gd name="T12" fmla="*/ 176 w 295"/>
                  <a:gd name="T13" fmla="*/ 36 h 214"/>
                  <a:gd name="T14" fmla="*/ 190 w 295"/>
                  <a:gd name="T15" fmla="*/ 0 h 214"/>
                  <a:gd name="T16" fmla="*/ 229 w 295"/>
                  <a:gd name="T17" fmla="*/ 39 h 214"/>
                  <a:gd name="T18" fmla="*/ 294 w 295"/>
                  <a:gd name="T19" fmla="*/ 57 h 214"/>
                  <a:gd name="T20" fmla="*/ 268 w 295"/>
                  <a:gd name="T21" fmla="*/ 104 h 214"/>
                  <a:gd name="T22" fmla="*/ 242 w 295"/>
                  <a:gd name="T23" fmla="*/ 146 h 214"/>
                  <a:gd name="T24" fmla="*/ 214 w 295"/>
                  <a:gd name="T25" fmla="*/ 167 h 214"/>
                  <a:gd name="T26" fmla="*/ 145 w 295"/>
                  <a:gd name="T27" fmla="*/ 201 h 214"/>
                  <a:gd name="T28" fmla="*/ 81 w 295"/>
                  <a:gd name="T29" fmla="*/ 208 h 214"/>
                  <a:gd name="T30" fmla="*/ 39 w 295"/>
                  <a:gd name="T31" fmla="*/ 213 h 214"/>
                  <a:gd name="T32" fmla="*/ 31 w 295"/>
                  <a:gd name="T33" fmla="*/ 167 h 214"/>
                  <a:gd name="T34" fmla="*/ 0 w 295"/>
                  <a:gd name="T35" fmla="*/ 107 h 21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95"/>
                  <a:gd name="T55" fmla="*/ 0 h 214"/>
                  <a:gd name="T56" fmla="*/ 295 w 295"/>
                  <a:gd name="T57" fmla="*/ 214 h 21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95" h="214">
                    <a:moveTo>
                      <a:pt x="0" y="107"/>
                    </a:moveTo>
                    <a:lnTo>
                      <a:pt x="42" y="112"/>
                    </a:lnTo>
                    <a:lnTo>
                      <a:pt x="73" y="115"/>
                    </a:lnTo>
                    <a:lnTo>
                      <a:pt x="107" y="104"/>
                    </a:lnTo>
                    <a:lnTo>
                      <a:pt x="132" y="86"/>
                    </a:lnTo>
                    <a:lnTo>
                      <a:pt x="158" y="62"/>
                    </a:lnTo>
                    <a:lnTo>
                      <a:pt x="176" y="36"/>
                    </a:lnTo>
                    <a:lnTo>
                      <a:pt x="190" y="0"/>
                    </a:lnTo>
                    <a:lnTo>
                      <a:pt x="229" y="39"/>
                    </a:lnTo>
                    <a:lnTo>
                      <a:pt x="294" y="57"/>
                    </a:lnTo>
                    <a:lnTo>
                      <a:pt x="268" y="104"/>
                    </a:lnTo>
                    <a:lnTo>
                      <a:pt x="242" y="146"/>
                    </a:lnTo>
                    <a:lnTo>
                      <a:pt x="214" y="167"/>
                    </a:lnTo>
                    <a:lnTo>
                      <a:pt x="145" y="201"/>
                    </a:lnTo>
                    <a:lnTo>
                      <a:pt x="81" y="208"/>
                    </a:lnTo>
                    <a:lnTo>
                      <a:pt x="39" y="213"/>
                    </a:lnTo>
                    <a:lnTo>
                      <a:pt x="31" y="167"/>
                    </a:lnTo>
                    <a:lnTo>
                      <a:pt x="0" y="107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82" name="Freeform 184"/>
              <p:cNvSpPr>
                <a:spLocks/>
              </p:cNvSpPr>
              <p:nvPr/>
            </p:nvSpPr>
            <p:spPr bwMode="auto">
              <a:xfrm>
                <a:off x="815" y="2899"/>
                <a:ext cx="214" cy="295"/>
              </a:xfrm>
              <a:custGeom>
                <a:avLst/>
                <a:gdLst>
                  <a:gd name="T0" fmla="*/ 107 w 214"/>
                  <a:gd name="T1" fmla="*/ 294 h 295"/>
                  <a:gd name="T2" fmla="*/ 112 w 214"/>
                  <a:gd name="T3" fmla="*/ 253 h 295"/>
                  <a:gd name="T4" fmla="*/ 115 w 214"/>
                  <a:gd name="T5" fmla="*/ 221 h 295"/>
                  <a:gd name="T6" fmla="*/ 104 w 214"/>
                  <a:gd name="T7" fmla="*/ 187 h 295"/>
                  <a:gd name="T8" fmla="*/ 86 w 214"/>
                  <a:gd name="T9" fmla="*/ 162 h 295"/>
                  <a:gd name="T10" fmla="*/ 62 w 214"/>
                  <a:gd name="T11" fmla="*/ 135 h 295"/>
                  <a:gd name="T12" fmla="*/ 36 w 214"/>
                  <a:gd name="T13" fmla="*/ 117 h 295"/>
                  <a:gd name="T14" fmla="*/ 0 w 214"/>
                  <a:gd name="T15" fmla="*/ 104 h 295"/>
                  <a:gd name="T16" fmla="*/ 38 w 214"/>
                  <a:gd name="T17" fmla="*/ 65 h 295"/>
                  <a:gd name="T18" fmla="*/ 57 w 214"/>
                  <a:gd name="T19" fmla="*/ 0 h 295"/>
                  <a:gd name="T20" fmla="*/ 104 w 214"/>
                  <a:gd name="T21" fmla="*/ 26 h 295"/>
                  <a:gd name="T22" fmla="*/ 146 w 214"/>
                  <a:gd name="T23" fmla="*/ 52 h 295"/>
                  <a:gd name="T24" fmla="*/ 166 w 214"/>
                  <a:gd name="T25" fmla="*/ 80 h 295"/>
                  <a:gd name="T26" fmla="*/ 200 w 214"/>
                  <a:gd name="T27" fmla="*/ 148 h 295"/>
                  <a:gd name="T28" fmla="*/ 208 w 214"/>
                  <a:gd name="T29" fmla="*/ 213 h 295"/>
                  <a:gd name="T30" fmla="*/ 213 w 214"/>
                  <a:gd name="T31" fmla="*/ 255 h 295"/>
                  <a:gd name="T32" fmla="*/ 166 w 214"/>
                  <a:gd name="T33" fmla="*/ 263 h 295"/>
                  <a:gd name="T34" fmla="*/ 107 w 214"/>
                  <a:gd name="T35" fmla="*/ 294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294"/>
                    </a:moveTo>
                    <a:lnTo>
                      <a:pt x="112" y="253"/>
                    </a:lnTo>
                    <a:lnTo>
                      <a:pt x="115" y="221"/>
                    </a:lnTo>
                    <a:lnTo>
                      <a:pt x="104" y="187"/>
                    </a:lnTo>
                    <a:lnTo>
                      <a:pt x="86" y="162"/>
                    </a:lnTo>
                    <a:lnTo>
                      <a:pt x="62" y="135"/>
                    </a:lnTo>
                    <a:lnTo>
                      <a:pt x="36" y="117"/>
                    </a:lnTo>
                    <a:lnTo>
                      <a:pt x="0" y="104"/>
                    </a:lnTo>
                    <a:lnTo>
                      <a:pt x="38" y="65"/>
                    </a:lnTo>
                    <a:lnTo>
                      <a:pt x="57" y="0"/>
                    </a:lnTo>
                    <a:lnTo>
                      <a:pt x="104" y="26"/>
                    </a:lnTo>
                    <a:lnTo>
                      <a:pt x="146" y="52"/>
                    </a:lnTo>
                    <a:lnTo>
                      <a:pt x="166" y="80"/>
                    </a:lnTo>
                    <a:lnTo>
                      <a:pt x="200" y="148"/>
                    </a:lnTo>
                    <a:lnTo>
                      <a:pt x="208" y="213"/>
                    </a:lnTo>
                    <a:lnTo>
                      <a:pt x="213" y="255"/>
                    </a:lnTo>
                    <a:lnTo>
                      <a:pt x="166" y="263"/>
                    </a:lnTo>
                    <a:lnTo>
                      <a:pt x="107" y="294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83" name="Freeform 185"/>
              <p:cNvSpPr>
                <a:spLocks/>
              </p:cNvSpPr>
              <p:nvPr/>
            </p:nvSpPr>
            <p:spPr bwMode="auto">
              <a:xfrm>
                <a:off x="815" y="2987"/>
                <a:ext cx="214" cy="295"/>
              </a:xfrm>
              <a:custGeom>
                <a:avLst/>
                <a:gdLst>
                  <a:gd name="T0" fmla="*/ 107 w 214"/>
                  <a:gd name="T1" fmla="*/ 294 h 295"/>
                  <a:gd name="T2" fmla="*/ 112 w 214"/>
                  <a:gd name="T3" fmla="*/ 253 h 295"/>
                  <a:gd name="T4" fmla="*/ 115 w 214"/>
                  <a:gd name="T5" fmla="*/ 222 h 295"/>
                  <a:gd name="T6" fmla="*/ 104 w 214"/>
                  <a:gd name="T7" fmla="*/ 188 h 295"/>
                  <a:gd name="T8" fmla="*/ 86 w 214"/>
                  <a:gd name="T9" fmla="*/ 162 h 295"/>
                  <a:gd name="T10" fmla="*/ 62 w 214"/>
                  <a:gd name="T11" fmla="*/ 135 h 295"/>
                  <a:gd name="T12" fmla="*/ 36 w 214"/>
                  <a:gd name="T13" fmla="*/ 117 h 295"/>
                  <a:gd name="T14" fmla="*/ 0 w 214"/>
                  <a:gd name="T15" fmla="*/ 104 h 295"/>
                  <a:gd name="T16" fmla="*/ 38 w 214"/>
                  <a:gd name="T17" fmla="*/ 65 h 295"/>
                  <a:gd name="T18" fmla="*/ 57 w 214"/>
                  <a:gd name="T19" fmla="*/ 0 h 295"/>
                  <a:gd name="T20" fmla="*/ 104 w 214"/>
                  <a:gd name="T21" fmla="*/ 26 h 295"/>
                  <a:gd name="T22" fmla="*/ 146 w 214"/>
                  <a:gd name="T23" fmla="*/ 52 h 295"/>
                  <a:gd name="T24" fmla="*/ 166 w 214"/>
                  <a:gd name="T25" fmla="*/ 81 h 295"/>
                  <a:gd name="T26" fmla="*/ 200 w 214"/>
                  <a:gd name="T27" fmla="*/ 149 h 295"/>
                  <a:gd name="T28" fmla="*/ 208 w 214"/>
                  <a:gd name="T29" fmla="*/ 214 h 295"/>
                  <a:gd name="T30" fmla="*/ 213 w 214"/>
                  <a:gd name="T31" fmla="*/ 256 h 295"/>
                  <a:gd name="T32" fmla="*/ 166 w 214"/>
                  <a:gd name="T33" fmla="*/ 263 h 295"/>
                  <a:gd name="T34" fmla="*/ 107 w 214"/>
                  <a:gd name="T35" fmla="*/ 294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294"/>
                    </a:moveTo>
                    <a:lnTo>
                      <a:pt x="112" y="253"/>
                    </a:lnTo>
                    <a:lnTo>
                      <a:pt x="115" y="222"/>
                    </a:lnTo>
                    <a:lnTo>
                      <a:pt x="104" y="188"/>
                    </a:lnTo>
                    <a:lnTo>
                      <a:pt x="86" y="162"/>
                    </a:lnTo>
                    <a:lnTo>
                      <a:pt x="62" y="135"/>
                    </a:lnTo>
                    <a:lnTo>
                      <a:pt x="36" y="117"/>
                    </a:lnTo>
                    <a:lnTo>
                      <a:pt x="0" y="104"/>
                    </a:lnTo>
                    <a:lnTo>
                      <a:pt x="38" y="65"/>
                    </a:lnTo>
                    <a:lnTo>
                      <a:pt x="57" y="0"/>
                    </a:lnTo>
                    <a:lnTo>
                      <a:pt x="104" y="26"/>
                    </a:lnTo>
                    <a:lnTo>
                      <a:pt x="146" y="52"/>
                    </a:lnTo>
                    <a:lnTo>
                      <a:pt x="166" y="81"/>
                    </a:lnTo>
                    <a:lnTo>
                      <a:pt x="200" y="149"/>
                    </a:lnTo>
                    <a:lnTo>
                      <a:pt x="208" y="214"/>
                    </a:lnTo>
                    <a:lnTo>
                      <a:pt x="213" y="256"/>
                    </a:lnTo>
                    <a:lnTo>
                      <a:pt x="166" y="263"/>
                    </a:lnTo>
                    <a:lnTo>
                      <a:pt x="107" y="294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7800" name="Group 186"/>
            <p:cNvGrpSpPr>
              <a:grpSpLocks/>
            </p:cNvGrpSpPr>
            <p:nvPr/>
          </p:nvGrpSpPr>
          <p:grpSpPr bwMode="auto">
            <a:xfrm>
              <a:off x="899" y="2680"/>
              <a:ext cx="337" cy="579"/>
              <a:chOff x="899" y="2680"/>
              <a:chExt cx="337" cy="579"/>
            </a:xfrm>
          </p:grpSpPr>
          <p:sp>
            <p:nvSpPr>
              <p:cNvPr id="27668" name="Freeform 187"/>
              <p:cNvSpPr>
                <a:spLocks/>
              </p:cNvSpPr>
              <p:nvPr/>
            </p:nvSpPr>
            <p:spPr bwMode="auto">
              <a:xfrm>
                <a:off x="913" y="2700"/>
                <a:ext cx="213" cy="296"/>
              </a:xfrm>
              <a:custGeom>
                <a:avLst/>
                <a:gdLst>
                  <a:gd name="T0" fmla="*/ 106 w 213"/>
                  <a:gd name="T1" fmla="*/ 295 h 296"/>
                  <a:gd name="T2" fmla="*/ 101 w 213"/>
                  <a:gd name="T3" fmla="*/ 253 h 296"/>
                  <a:gd name="T4" fmla="*/ 98 w 213"/>
                  <a:gd name="T5" fmla="*/ 222 h 296"/>
                  <a:gd name="T6" fmla="*/ 109 w 213"/>
                  <a:gd name="T7" fmla="*/ 188 h 296"/>
                  <a:gd name="T8" fmla="*/ 127 w 213"/>
                  <a:gd name="T9" fmla="*/ 162 h 296"/>
                  <a:gd name="T10" fmla="*/ 150 w 213"/>
                  <a:gd name="T11" fmla="*/ 136 h 296"/>
                  <a:gd name="T12" fmla="*/ 177 w 213"/>
                  <a:gd name="T13" fmla="*/ 117 h 296"/>
                  <a:gd name="T14" fmla="*/ 212 w 213"/>
                  <a:gd name="T15" fmla="*/ 104 h 296"/>
                  <a:gd name="T16" fmla="*/ 174 w 213"/>
                  <a:gd name="T17" fmla="*/ 66 h 296"/>
                  <a:gd name="T18" fmla="*/ 155 w 213"/>
                  <a:gd name="T19" fmla="*/ 0 h 296"/>
                  <a:gd name="T20" fmla="*/ 109 w 213"/>
                  <a:gd name="T21" fmla="*/ 26 h 296"/>
                  <a:gd name="T22" fmla="*/ 67 w 213"/>
                  <a:gd name="T23" fmla="*/ 53 h 296"/>
                  <a:gd name="T24" fmla="*/ 47 w 213"/>
                  <a:gd name="T25" fmla="*/ 82 h 296"/>
                  <a:gd name="T26" fmla="*/ 13 w 213"/>
                  <a:gd name="T27" fmla="*/ 149 h 296"/>
                  <a:gd name="T28" fmla="*/ 5 w 213"/>
                  <a:gd name="T29" fmla="*/ 214 h 296"/>
                  <a:gd name="T30" fmla="*/ 0 w 213"/>
                  <a:gd name="T31" fmla="*/ 256 h 296"/>
                  <a:gd name="T32" fmla="*/ 47 w 213"/>
                  <a:gd name="T33" fmla="*/ 264 h 296"/>
                  <a:gd name="T34" fmla="*/ 106 w 213"/>
                  <a:gd name="T35" fmla="*/ 295 h 29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3"/>
                  <a:gd name="T55" fmla="*/ 0 h 296"/>
                  <a:gd name="T56" fmla="*/ 213 w 213"/>
                  <a:gd name="T57" fmla="*/ 296 h 29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3" h="296">
                    <a:moveTo>
                      <a:pt x="106" y="295"/>
                    </a:moveTo>
                    <a:lnTo>
                      <a:pt x="101" y="253"/>
                    </a:lnTo>
                    <a:lnTo>
                      <a:pt x="98" y="222"/>
                    </a:lnTo>
                    <a:lnTo>
                      <a:pt x="109" y="188"/>
                    </a:lnTo>
                    <a:lnTo>
                      <a:pt x="127" y="162"/>
                    </a:lnTo>
                    <a:lnTo>
                      <a:pt x="150" y="136"/>
                    </a:lnTo>
                    <a:lnTo>
                      <a:pt x="177" y="117"/>
                    </a:lnTo>
                    <a:lnTo>
                      <a:pt x="212" y="104"/>
                    </a:lnTo>
                    <a:lnTo>
                      <a:pt x="174" y="66"/>
                    </a:lnTo>
                    <a:lnTo>
                      <a:pt x="155" y="0"/>
                    </a:lnTo>
                    <a:lnTo>
                      <a:pt x="109" y="26"/>
                    </a:lnTo>
                    <a:lnTo>
                      <a:pt x="67" y="53"/>
                    </a:lnTo>
                    <a:lnTo>
                      <a:pt x="47" y="82"/>
                    </a:lnTo>
                    <a:lnTo>
                      <a:pt x="13" y="149"/>
                    </a:lnTo>
                    <a:lnTo>
                      <a:pt x="5" y="214"/>
                    </a:lnTo>
                    <a:lnTo>
                      <a:pt x="0" y="256"/>
                    </a:lnTo>
                    <a:lnTo>
                      <a:pt x="47" y="264"/>
                    </a:lnTo>
                    <a:lnTo>
                      <a:pt x="106" y="295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9" name="Freeform 188"/>
              <p:cNvSpPr>
                <a:spLocks/>
              </p:cNvSpPr>
              <p:nvPr/>
            </p:nvSpPr>
            <p:spPr bwMode="auto">
              <a:xfrm>
                <a:off x="996" y="2789"/>
                <a:ext cx="214" cy="295"/>
              </a:xfrm>
              <a:custGeom>
                <a:avLst/>
                <a:gdLst>
                  <a:gd name="T0" fmla="*/ 107 w 214"/>
                  <a:gd name="T1" fmla="*/ 0 h 295"/>
                  <a:gd name="T2" fmla="*/ 112 w 214"/>
                  <a:gd name="T3" fmla="*/ 42 h 295"/>
                  <a:gd name="T4" fmla="*/ 115 w 214"/>
                  <a:gd name="T5" fmla="*/ 73 h 295"/>
                  <a:gd name="T6" fmla="*/ 104 w 214"/>
                  <a:gd name="T7" fmla="*/ 107 h 295"/>
                  <a:gd name="T8" fmla="*/ 86 w 214"/>
                  <a:gd name="T9" fmla="*/ 133 h 295"/>
                  <a:gd name="T10" fmla="*/ 63 w 214"/>
                  <a:gd name="T11" fmla="*/ 159 h 295"/>
                  <a:gd name="T12" fmla="*/ 36 w 214"/>
                  <a:gd name="T13" fmla="*/ 177 h 295"/>
                  <a:gd name="T14" fmla="*/ 0 w 214"/>
                  <a:gd name="T15" fmla="*/ 190 h 295"/>
                  <a:gd name="T16" fmla="*/ 39 w 214"/>
                  <a:gd name="T17" fmla="*/ 229 h 295"/>
                  <a:gd name="T18" fmla="*/ 58 w 214"/>
                  <a:gd name="T19" fmla="*/ 294 h 295"/>
                  <a:gd name="T20" fmla="*/ 104 w 214"/>
                  <a:gd name="T21" fmla="*/ 268 h 295"/>
                  <a:gd name="T22" fmla="*/ 145 w 214"/>
                  <a:gd name="T23" fmla="*/ 242 h 295"/>
                  <a:gd name="T24" fmla="*/ 166 w 214"/>
                  <a:gd name="T25" fmla="*/ 214 h 295"/>
                  <a:gd name="T26" fmla="*/ 200 w 214"/>
                  <a:gd name="T27" fmla="*/ 146 h 295"/>
                  <a:gd name="T28" fmla="*/ 208 w 214"/>
                  <a:gd name="T29" fmla="*/ 81 h 295"/>
                  <a:gd name="T30" fmla="*/ 213 w 214"/>
                  <a:gd name="T31" fmla="*/ 39 h 295"/>
                  <a:gd name="T32" fmla="*/ 166 w 214"/>
                  <a:gd name="T33" fmla="*/ 31 h 295"/>
                  <a:gd name="T34" fmla="*/ 107 w 214"/>
                  <a:gd name="T35" fmla="*/ 0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0"/>
                    </a:moveTo>
                    <a:lnTo>
                      <a:pt x="112" y="42"/>
                    </a:lnTo>
                    <a:lnTo>
                      <a:pt x="115" y="73"/>
                    </a:lnTo>
                    <a:lnTo>
                      <a:pt x="104" y="107"/>
                    </a:lnTo>
                    <a:lnTo>
                      <a:pt x="86" y="133"/>
                    </a:lnTo>
                    <a:lnTo>
                      <a:pt x="63" y="159"/>
                    </a:lnTo>
                    <a:lnTo>
                      <a:pt x="36" y="177"/>
                    </a:lnTo>
                    <a:lnTo>
                      <a:pt x="0" y="190"/>
                    </a:lnTo>
                    <a:lnTo>
                      <a:pt x="39" y="229"/>
                    </a:lnTo>
                    <a:lnTo>
                      <a:pt x="58" y="294"/>
                    </a:lnTo>
                    <a:lnTo>
                      <a:pt x="104" y="268"/>
                    </a:lnTo>
                    <a:lnTo>
                      <a:pt x="145" y="242"/>
                    </a:lnTo>
                    <a:lnTo>
                      <a:pt x="166" y="214"/>
                    </a:lnTo>
                    <a:lnTo>
                      <a:pt x="200" y="146"/>
                    </a:lnTo>
                    <a:lnTo>
                      <a:pt x="208" y="81"/>
                    </a:lnTo>
                    <a:lnTo>
                      <a:pt x="213" y="39"/>
                    </a:lnTo>
                    <a:lnTo>
                      <a:pt x="166" y="31"/>
                    </a:lnTo>
                    <a:lnTo>
                      <a:pt x="107" y="0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70" name="Freeform 189"/>
              <p:cNvSpPr>
                <a:spLocks/>
              </p:cNvSpPr>
              <p:nvPr/>
            </p:nvSpPr>
            <p:spPr bwMode="auto">
              <a:xfrm>
                <a:off x="972" y="2680"/>
                <a:ext cx="214" cy="295"/>
              </a:xfrm>
              <a:custGeom>
                <a:avLst/>
                <a:gdLst>
                  <a:gd name="T0" fmla="*/ 107 w 214"/>
                  <a:gd name="T1" fmla="*/ 294 h 295"/>
                  <a:gd name="T2" fmla="*/ 102 w 214"/>
                  <a:gd name="T3" fmla="*/ 253 h 295"/>
                  <a:gd name="T4" fmla="*/ 99 w 214"/>
                  <a:gd name="T5" fmla="*/ 221 h 295"/>
                  <a:gd name="T6" fmla="*/ 110 w 214"/>
                  <a:gd name="T7" fmla="*/ 188 h 295"/>
                  <a:gd name="T8" fmla="*/ 128 w 214"/>
                  <a:gd name="T9" fmla="*/ 162 h 295"/>
                  <a:gd name="T10" fmla="*/ 152 w 214"/>
                  <a:gd name="T11" fmla="*/ 136 h 295"/>
                  <a:gd name="T12" fmla="*/ 177 w 214"/>
                  <a:gd name="T13" fmla="*/ 117 h 295"/>
                  <a:gd name="T14" fmla="*/ 213 w 214"/>
                  <a:gd name="T15" fmla="*/ 104 h 295"/>
                  <a:gd name="T16" fmla="*/ 174 w 214"/>
                  <a:gd name="T17" fmla="*/ 66 h 295"/>
                  <a:gd name="T18" fmla="*/ 156 w 214"/>
                  <a:gd name="T19" fmla="*/ 0 h 295"/>
                  <a:gd name="T20" fmla="*/ 110 w 214"/>
                  <a:gd name="T21" fmla="*/ 26 h 295"/>
                  <a:gd name="T22" fmla="*/ 68 w 214"/>
                  <a:gd name="T23" fmla="*/ 52 h 295"/>
                  <a:gd name="T24" fmla="*/ 47 w 214"/>
                  <a:gd name="T25" fmla="*/ 81 h 295"/>
                  <a:gd name="T26" fmla="*/ 13 w 214"/>
                  <a:gd name="T27" fmla="*/ 148 h 295"/>
                  <a:gd name="T28" fmla="*/ 6 w 214"/>
                  <a:gd name="T29" fmla="*/ 214 h 295"/>
                  <a:gd name="T30" fmla="*/ 0 w 214"/>
                  <a:gd name="T31" fmla="*/ 255 h 295"/>
                  <a:gd name="T32" fmla="*/ 47 w 214"/>
                  <a:gd name="T33" fmla="*/ 263 h 295"/>
                  <a:gd name="T34" fmla="*/ 107 w 214"/>
                  <a:gd name="T35" fmla="*/ 294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294"/>
                    </a:moveTo>
                    <a:lnTo>
                      <a:pt x="102" y="253"/>
                    </a:lnTo>
                    <a:lnTo>
                      <a:pt x="99" y="221"/>
                    </a:lnTo>
                    <a:lnTo>
                      <a:pt x="110" y="188"/>
                    </a:lnTo>
                    <a:lnTo>
                      <a:pt x="128" y="162"/>
                    </a:lnTo>
                    <a:lnTo>
                      <a:pt x="152" y="136"/>
                    </a:lnTo>
                    <a:lnTo>
                      <a:pt x="177" y="117"/>
                    </a:lnTo>
                    <a:lnTo>
                      <a:pt x="213" y="104"/>
                    </a:lnTo>
                    <a:lnTo>
                      <a:pt x="174" y="66"/>
                    </a:lnTo>
                    <a:lnTo>
                      <a:pt x="156" y="0"/>
                    </a:lnTo>
                    <a:lnTo>
                      <a:pt x="110" y="26"/>
                    </a:lnTo>
                    <a:lnTo>
                      <a:pt x="68" y="52"/>
                    </a:lnTo>
                    <a:lnTo>
                      <a:pt x="47" y="81"/>
                    </a:lnTo>
                    <a:lnTo>
                      <a:pt x="13" y="148"/>
                    </a:lnTo>
                    <a:lnTo>
                      <a:pt x="6" y="214"/>
                    </a:lnTo>
                    <a:lnTo>
                      <a:pt x="0" y="255"/>
                    </a:lnTo>
                    <a:lnTo>
                      <a:pt x="47" y="263"/>
                    </a:lnTo>
                    <a:lnTo>
                      <a:pt x="107" y="294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71" name="Freeform 190"/>
              <p:cNvSpPr>
                <a:spLocks/>
              </p:cNvSpPr>
              <p:nvPr/>
            </p:nvSpPr>
            <p:spPr bwMode="auto">
              <a:xfrm>
                <a:off x="954" y="2899"/>
                <a:ext cx="214" cy="295"/>
              </a:xfrm>
              <a:custGeom>
                <a:avLst/>
                <a:gdLst>
                  <a:gd name="T0" fmla="*/ 107 w 214"/>
                  <a:gd name="T1" fmla="*/ 0 h 295"/>
                  <a:gd name="T2" fmla="*/ 112 w 214"/>
                  <a:gd name="T3" fmla="*/ 41 h 295"/>
                  <a:gd name="T4" fmla="*/ 114 w 214"/>
                  <a:gd name="T5" fmla="*/ 72 h 295"/>
                  <a:gd name="T6" fmla="*/ 104 w 214"/>
                  <a:gd name="T7" fmla="*/ 106 h 295"/>
                  <a:gd name="T8" fmla="*/ 86 w 214"/>
                  <a:gd name="T9" fmla="*/ 133 h 295"/>
                  <a:gd name="T10" fmla="*/ 62 w 214"/>
                  <a:gd name="T11" fmla="*/ 159 h 295"/>
                  <a:gd name="T12" fmla="*/ 36 w 214"/>
                  <a:gd name="T13" fmla="*/ 176 h 295"/>
                  <a:gd name="T14" fmla="*/ 0 w 214"/>
                  <a:gd name="T15" fmla="*/ 190 h 295"/>
                  <a:gd name="T16" fmla="*/ 39 w 214"/>
                  <a:gd name="T17" fmla="*/ 228 h 295"/>
                  <a:gd name="T18" fmla="*/ 57 w 214"/>
                  <a:gd name="T19" fmla="*/ 294 h 295"/>
                  <a:gd name="T20" fmla="*/ 104 w 214"/>
                  <a:gd name="T21" fmla="*/ 268 h 295"/>
                  <a:gd name="T22" fmla="*/ 145 w 214"/>
                  <a:gd name="T23" fmla="*/ 242 h 295"/>
                  <a:gd name="T24" fmla="*/ 167 w 214"/>
                  <a:gd name="T25" fmla="*/ 213 h 295"/>
                  <a:gd name="T26" fmla="*/ 200 w 214"/>
                  <a:gd name="T27" fmla="*/ 146 h 295"/>
                  <a:gd name="T28" fmla="*/ 208 w 214"/>
                  <a:gd name="T29" fmla="*/ 80 h 295"/>
                  <a:gd name="T30" fmla="*/ 213 w 214"/>
                  <a:gd name="T31" fmla="*/ 39 h 295"/>
                  <a:gd name="T32" fmla="*/ 167 w 214"/>
                  <a:gd name="T33" fmla="*/ 31 h 295"/>
                  <a:gd name="T34" fmla="*/ 107 w 214"/>
                  <a:gd name="T35" fmla="*/ 0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7" y="0"/>
                    </a:moveTo>
                    <a:lnTo>
                      <a:pt x="112" y="41"/>
                    </a:lnTo>
                    <a:lnTo>
                      <a:pt x="114" y="72"/>
                    </a:lnTo>
                    <a:lnTo>
                      <a:pt x="104" y="106"/>
                    </a:lnTo>
                    <a:lnTo>
                      <a:pt x="86" y="133"/>
                    </a:lnTo>
                    <a:lnTo>
                      <a:pt x="62" y="159"/>
                    </a:lnTo>
                    <a:lnTo>
                      <a:pt x="36" y="176"/>
                    </a:lnTo>
                    <a:lnTo>
                      <a:pt x="0" y="190"/>
                    </a:lnTo>
                    <a:lnTo>
                      <a:pt x="39" y="228"/>
                    </a:lnTo>
                    <a:lnTo>
                      <a:pt x="57" y="294"/>
                    </a:lnTo>
                    <a:lnTo>
                      <a:pt x="104" y="268"/>
                    </a:lnTo>
                    <a:lnTo>
                      <a:pt x="145" y="242"/>
                    </a:lnTo>
                    <a:lnTo>
                      <a:pt x="167" y="213"/>
                    </a:lnTo>
                    <a:lnTo>
                      <a:pt x="200" y="146"/>
                    </a:lnTo>
                    <a:lnTo>
                      <a:pt x="208" y="80"/>
                    </a:lnTo>
                    <a:lnTo>
                      <a:pt x="213" y="39"/>
                    </a:lnTo>
                    <a:lnTo>
                      <a:pt x="167" y="31"/>
                    </a:lnTo>
                    <a:lnTo>
                      <a:pt x="107" y="0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72" name="Freeform 191"/>
              <p:cNvSpPr>
                <a:spLocks/>
              </p:cNvSpPr>
              <p:nvPr/>
            </p:nvSpPr>
            <p:spPr bwMode="auto">
              <a:xfrm>
                <a:off x="926" y="2813"/>
                <a:ext cx="214" cy="295"/>
              </a:xfrm>
              <a:custGeom>
                <a:avLst/>
                <a:gdLst>
                  <a:gd name="T0" fmla="*/ 106 w 214"/>
                  <a:gd name="T1" fmla="*/ 0 h 295"/>
                  <a:gd name="T2" fmla="*/ 111 w 214"/>
                  <a:gd name="T3" fmla="*/ 42 h 295"/>
                  <a:gd name="T4" fmla="*/ 114 w 214"/>
                  <a:gd name="T5" fmla="*/ 73 h 295"/>
                  <a:gd name="T6" fmla="*/ 104 w 214"/>
                  <a:gd name="T7" fmla="*/ 107 h 295"/>
                  <a:gd name="T8" fmla="*/ 85 w 214"/>
                  <a:gd name="T9" fmla="*/ 133 h 295"/>
                  <a:gd name="T10" fmla="*/ 62 w 214"/>
                  <a:gd name="T11" fmla="*/ 159 h 295"/>
                  <a:gd name="T12" fmla="*/ 36 w 214"/>
                  <a:gd name="T13" fmla="*/ 177 h 295"/>
                  <a:gd name="T14" fmla="*/ 0 w 214"/>
                  <a:gd name="T15" fmla="*/ 190 h 295"/>
                  <a:gd name="T16" fmla="*/ 39 w 214"/>
                  <a:gd name="T17" fmla="*/ 230 h 295"/>
                  <a:gd name="T18" fmla="*/ 57 w 214"/>
                  <a:gd name="T19" fmla="*/ 294 h 295"/>
                  <a:gd name="T20" fmla="*/ 104 w 214"/>
                  <a:gd name="T21" fmla="*/ 268 h 295"/>
                  <a:gd name="T22" fmla="*/ 146 w 214"/>
                  <a:gd name="T23" fmla="*/ 243 h 295"/>
                  <a:gd name="T24" fmla="*/ 167 w 214"/>
                  <a:gd name="T25" fmla="*/ 214 h 295"/>
                  <a:gd name="T26" fmla="*/ 200 w 214"/>
                  <a:gd name="T27" fmla="*/ 146 h 295"/>
                  <a:gd name="T28" fmla="*/ 208 w 214"/>
                  <a:gd name="T29" fmla="*/ 81 h 295"/>
                  <a:gd name="T30" fmla="*/ 213 w 214"/>
                  <a:gd name="T31" fmla="*/ 39 h 295"/>
                  <a:gd name="T32" fmla="*/ 167 w 214"/>
                  <a:gd name="T33" fmla="*/ 31 h 295"/>
                  <a:gd name="T34" fmla="*/ 106 w 214"/>
                  <a:gd name="T35" fmla="*/ 0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6" y="0"/>
                    </a:moveTo>
                    <a:lnTo>
                      <a:pt x="111" y="42"/>
                    </a:lnTo>
                    <a:lnTo>
                      <a:pt x="114" y="73"/>
                    </a:lnTo>
                    <a:lnTo>
                      <a:pt x="104" y="107"/>
                    </a:lnTo>
                    <a:lnTo>
                      <a:pt x="85" y="133"/>
                    </a:lnTo>
                    <a:lnTo>
                      <a:pt x="62" y="159"/>
                    </a:lnTo>
                    <a:lnTo>
                      <a:pt x="36" y="177"/>
                    </a:lnTo>
                    <a:lnTo>
                      <a:pt x="0" y="190"/>
                    </a:lnTo>
                    <a:lnTo>
                      <a:pt x="39" y="230"/>
                    </a:lnTo>
                    <a:lnTo>
                      <a:pt x="57" y="294"/>
                    </a:lnTo>
                    <a:lnTo>
                      <a:pt x="104" y="268"/>
                    </a:lnTo>
                    <a:lnTo>
                      <a:pt x="146" y="243"/>
                    </a:lnTo>
                    <a:lnTo>
                      <a:pt x="167" y="214"/>
                    </a:lnTo>
                    <a:lnTo>
                      <a:pt x="200" y="146"/>
                    </a:lnTo>
                    <a:lnTo>
                      <a:pt x="208" y="81"/>
                    </a:lnTo>
                    <a:lnTo>
                      <a:pt x="213" y="39"/>
                    </a:lnTo>
                    <a:lnTo>
                      <a:pt x="167" y="31"/>
                    </a:lnTo>
                    <a:lnTo>
                      <a:pt x="106" y="0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73" name="Freeform 192"/>
              <p:cNvSpPr>
                <a:spLocks/>
              </p:cNvSpPr>
              <p:nvPr/>
            </p:nvSpPr>
            <p:spPr bwMode="auto">
              <a:xfrm>
                <a:off x="899" y="2832"/>
                <a:ext cx="294" cy="215"/>
              </a:xfrm>
              <a:custGeom>
                <a:avLst/>
                <a:gdLst>
                  <a:gd name="T0" fmla="*/ 293 w 294"/>
                  <a:gd name="T1" fmla="*/ 107 h 215"/>
                  <a:gd name="T2" fmla="*/ 252 w 294"/>
                  <a:gd name="T3" fmla="*/ 112 h 215"/>
                  <a:gd name="T4" fmla="*/ 221 w 294"/>
                  <a:gd name="T5" fmla="*/ 115 h 215"/>
                  <a:gd name="T6" fmla="*/ 187 w 294"/>
                  <a:gd name="T7" fmla="*/ 104 h 215"/>
                  <a:gd name="T8" fmla="*/ 161 w 294"/>
                  <a:gd name="T9" fmla="*/ 86 h 215"/>
                  <a:gd name="T10" fmla="*/ 134 w 294"/>
                  <a:gd name="T11" fmla="*/ 63 h 215"/>
                  <a:gd name="T12" fmla="*/ 116 w 294"/>
                  <a:gd name="T13" fmla="*/ 37 h 215"/>
                  <a:gd name="T14" fmla="*/ 103 w 294"/>
                  <a:gd name="T15" fmla="*/ 0 h 215"/>
                  <a:gd name="T16" fmla="*/ 65 w 294"/>
                  <a:gd name="T17" fmla="*/ 39 h 215"/>
                  <a:gd name="T18" fmla="*/ 0 w 294"/>
                  <a:gd name="T19" fmla="*/ 57 h 215"/>
                  <a:gd name="T20" fmla="*/ 26 w 294"/>
                  <a:gd name="T21" fmla="*/ 104 h 215"/>
                  <a:gd name="T22" fmla="*/ 52 w 294"/>
                  <a:gd name="T23" fmla="*/ 146 h 215"/>
                  <a:gd name="T24" fmla="*/ 80 w 294"/>
                  <a:gd name="T25" fmla="*/ 167 h 215"/>
                  <a:gd name="T26" fmla="*/ 148 w 294"/>
                  <a:gd name="T27" fmla="*/ 201 h 215"/>
                  <a:gd name="T28" fmla="*/ 213 w 294"/>
                  <a:gd name="T29" fmla="*/ 209 h 215"/>
                  <a:gd name="T30" fmla="*/ 255 w 294"/>
                  <a:gd name="T31" fmla="*/ 214 h 215"/>
                  <a:gd name="T32" fmla="*/ 262 w 294"/>
                  <a:gd name="T33" fmla="*/ 167 h 215"/>
                  <a:gd name="T34" fmla="*/ 293 w 294"/>
                  <a:gd name="T35" fmla="*/ 107 h 21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94"/>
                  <a:gd name="T55" fmla="*/ 0 h 215"/>
                  <a:gd name="T56" fmla="*/ 294 w 294"/>
                  <a:gd name="T57" fmla="*/ 215 h 21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94" h="215">
                    <a:moveTo>
                      <a:pt x="293" y="107"/>
                    </a:moveTo>
                    <a:lnTo>
                      <a:pt x="252" y="112"/>
                    </a:lnTo>
                    <a:lnTo>
                      <a:pt x="221" y="115"/>
                    </a:lnTo>
                    <a:lnTo>
                      <a:pt x="187" y="104"/>
                    </a:lnTo>
                    <a:lnTo>
                      <a:pt x="161" y="86"/>
                    </a:lnTo>
                    <a:lnTo>
                      <a:pt x="134" y="63"/>
                    </a:lnTo>
                    <a:lnTo>
                      <a:pt x="116" y="37"/>
                    </a:lnTo>
                    <a:lnTo>
                      <a:pt x="103" y="0"/>
                    </a:lnTo>
                    <a:lnTo>
                      <a:pt x="65" y="39"/>
                    </a:lnTo>
                    <a:lnTo>
                      <a:pt x="0" y="57"/>
                    </a:lnTo>
                    <a:lnTo>
                      <a:pt x="26" y="104"/>
                    </a:lnTo>
                    <a:lnTo>
                      <a:pt x="52" y="146"/>
                    </a:lnTo>
                    <a:lnTo>
                      <a:pt x="80" y="167"/>
                    </a:lnTo>
                    <a:lnTo>
                      <a:pt x="148" y="201"/>
                    </a:lnTo>
                    <a:lnTo>
                      <a:pt x="213" y="209"/>
                    </a:lnTo>
                    <a:lnTo>
                      <a:pt x="255" y="214"/>
                    </a:lnTo>
                    <a:lnTo>
                      <a:pt x="262" y="167"/>
                    </a:lnTo>
                    <a:lnTo>
                      <a:pt x="293" y="107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74" name="Freeform 193"/>
              <p:cNvSpPr>
                <a:spLocks/>
              </p:cNvSpPr>
              <p:nvPr/>
            </p:nvSpPr>
            <p:spPr bwMode="auto">
              <a:xfrm>
                <a:off x="1022" y="2875"/>
                <a:ext cx="214" cy="296"/>
              </a:xfrm>
              <a:custGeom>
                <a:avLst/>
                <a:gdLst>
                  <a:gd name="T0" fmla="*/ 106 w 214"/>
                  <a:gd name="T1" fmla="*/ 295 h 296"/>
                  <a:gd name="T2" fmla="*/ 102 w 214"/>
                  <a:gd name="T3" fmla="*/ 253 h 296"/>
                  <a:gd name="T4" fmla="*/ 99 w 214"/>
                  <a:gd name="T5" fmla="*/ 221 h 296"/>
                  <a:gd name="T6" fmla="*/ 109 w 214"/>
                  <a:gd name="T7" fmla="*/ 188 h 296"/>
                  <a:gd name="T8" fmla="*/ 127 w 214"/>
                  <a:gd name="T9" fmla="*/ 162 h 296"/>
                  <a:gd name="T10" fmla="*/ 151 w 214"/>
                  <a:gd name="T11" fmla="*/ 135 h 296"/>
                  <a:gd name="T12" fmla="*/ 177 w 214"/>
                  <a:gd name="T13" fmla="*/ 117 h 296"/>
                  <a:gd name="T14" fmla="*/ 213 w 214"/>
                  <a:gd name="T15" fmla="*/ 104 h 296"/>
                  <a:gd name="T16" fmla="*/ 174 w 214"/>
                  <a:gd name="T17" fmla="*/ 65 h 296"/>
                  <a:gd name="T18" fmla="*/ 156 w 214"/>
                  <a:gd name="T19" fmla="*/ 0 h 296"/>
                  <a:gd name="T20" fmla="*/ 109 w 214"/>
                  <a:gd name="T21" fmla="*/ 26 h 296"/>
                  <a:gd name="T22" fmla="*/ 68 w 214"/>
                  <a:gd name="T23" fmla="*/ 52 h 296"/>
                  <a:gd name="T24" fmla="*/ 47 w 214"/>
                  <a:gd name="T25" fmla="*/ 81 h 296"/>
                  <a:gd name="T26" fmla="*/ 13 w 214"/>
                  <a:gd name="T27" fmla="*/ 149 h 296"/>
                  <a:gd name="T28" fmla="*/ 5 w 214"/>
                  <a:gd name="T29" fmla="*/ 214 h 296"/>
                  <a:gd name="T30" fmla="*/ 0 w 214"/>
                  <a:gd name="T31" fmla="*/ 255 h 296"/>
                  <a:gd name="T32" fmla="*/ 47 w 214"/>
                  <a:gd name="T33" fmla="*/ 264 h 296"/>
                  <a:gd name="T34" fmla="*/ 106 w 214"/>
                  <a:gd name="T35" fmla="*/ 295 h 29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6"/>
                  <a:gd name="T56" fmla="*/ 214 w 214"/>
                  <a:gd name="T57" fmla="*/ 296 h 29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6">
                    <a:moveTo>
                      <a:pt x="106" y="295"/>
                    </a:moveTo>
                    <a:lnTo>
                      <a:pt x="102" y="253"/>
                    </a:lnTo>
                    <a:lnTo>
                      <a:pt x="99" y="221"/>
                    </a:lnTo>
                    <a:lnTo>
                      <a:pt x="109" y="188"/>
                    </a:lnTo>
                    <a:lnTo>
                      <a:pt x="127" y="162"/>
                    </a:lnTo>
                    <a:lnTo>
                      <a:pt x="151" y="135"/>
                    </a:lnTo>
                    <a:lnTo>
                      <a:pt x="177" y="117"/>
                    </a:lnTo>
                    <a:lnTo>
                      <a:pt x="213" y="104"/>
                    </a:lnTo>
                    <a:lnTo>
                      <a:pt x="174" y="65"/>
                    </a:lnTo>
                    <a:lnTo>
                      <a:pt x="156" y="0"/>
                    </a:lnTo>
                    <a:lnTo>
                      <a:pt x="109" y="26"/>
                    </a:lnTo>
                    <a:lnTo>
                      <a:pt x="68" y="52"/>
                    </a:lnTo>
                    <a:lnTo>
                      <a:pt x="47" y="81"/>
                    </a:lnTo>
                    <a:lnTo>
                      <a:pt x="13" y="149"/>
                    </a:lnTo>
                    <a:lnTo>
                      <a:pt x="5" y="214"/>
                    </a:lnTo>
                    <a:lnTo>
                      <a:pt x="0" y="255"/>
                    </a:lnTo>
                    <a:lnTo>
                      <a:pt x="47" y="264"/>
                    </a:lnTo>
                    <a:lnTo>
                      <a:pt x="106" y="295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75" name="Freeform 194"/>
              <p:cNvSpPr>
                <a:spLocks/>
              </p:cNvSpPr>
              <p:nvPr/>
            </p:nvSpPr>
            <p:spPr bwMode="auto">
              <a:xfrm>
                <a:off x="1022" y="2964"/>
                <a:ext cx="214" cy="295"/>
              </a:xfrm>
              <a:custGeom>
                <a:avLst/>
                <a:gdLst>
                  <a:gd name="T0" fmla="*/ 106 w 214"/>
                  <a:gd name="T1" fmla="*/ 294 h 295"/>
                  <a:gd name="T2" fmla="*/ 102 w 214"/>
                  <a:gd name="T3" fmla="*/ 253 h 295"/>
                  <a:gd name="T4" fmla="*/ 99 w 214"/>
                  <a:gd name="T5" fmla="*/ 222 h 295"/>
                  <a:gd name="T6" fmla="*/ 109 w 214"/>
                  <a:gd name="T7" fmla="*/ 188 h 295"/>
                  <a:gd name="T8" fmla="*/ 127 w 214"/>
                  <a:gd name="T9" fmla="*/ 161 h 295"/>
                  <a:gd name="T10" fmla="*/ 151 w 214"/>
                  <a:gd name="T11" fmla="*/ 135 h 295"/>
                  <a:gd name="T12" fmla="*/ 177 w 214"/>
                  <a:gd name="T13" fmla="*/ 117 h 295"/>
                  <a:gd name="T14" fmla="*/ 213 w 214"/>
                  <a:gd name="T15" fmla="*/ 104 h 295"/>
                  <a:gd name="T16" fmla="*/ 174 w 214"/>
                  <a:gd name="T17" fmla="*/ 65 h 295"/>
                  <a:gd name="T18" fmla="*/ 156 w 214"/>
                  <a:gd name="T19" fmla="*/ 0 h 295"/>
                  <a:gd name="T20" fmla="*/ 109 w 214"/>
                  <a:gd name="T21" fmla="*/ 26 h 295"/>
                  <a:gd name="T22" fmla="*/ 68 w 214"/>
                  <a:gd name="T23" fmla="*/ 52 h 295"/>
                  <a:gd name="T24" fmla="*/ 47 w 214"/>
                  <a:gd name="T25" fmla="*/ 81 h 295"/>
                  <a:gd name="T26" fmla="*/ 13 w 214"/>
                  <a:gd name="T27" fmla="*/ 148 h 295"/>
                  <a:gd name="T28" fmla="*/ 5 w 214"/>
                  <a:gd name="T29" fmla="*/ 214 h 295"/>
                  <a:gd name="T30" fmla="*/ 0 w 214"/>
                  <a:gd name="T31" fmla="*/ 255 h 295"/>
                  <a:gd name="T32" fmla="*/ 47 w 214"/>
                  <a:gd name="T33" fmla="*/ 263 h 295"/>
                  <a:gd name="T34" fmla="*/ 106 w 214"/>
                  <a:gd name="T35" fmla="*/ 294 h 2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4"/>
                  <a:gd name="T55" fmla="*/ 0 h 295"/>
                  <a:gd name="T56" fmla="*/ 214 w 214"/>
                  <a:gd name="T57" fmla="*/ 295 h 2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4" h="295">
                    <a:moveTo>
                      <a:pt x="106" y="294"/>
                    </a:moveTo>
                    <a:lnTo>
                      <a:pt x="102" y="253"/>
                    </a:lnTo>
                    <a:lnTo>
                      <a:pt x="99" y="222"/>
                    </a:lnTo>
                    <a:lnTo>
                      <a:pt x="109" y="188"/>
                    </a:lnTo>
                    <a:lnTo>
                      <a:pt x="127" y="161"/>
                    </a:lnTo>
                    <a:lnTo>
                      <a:pt x="151" y="135"/>
                    </a:lnTo>
                    <a:lnTo>
                      <a:pt x="177" y="117"/>
                    </a:lnTo>
                    <a:lnTo>
                      <a:pt x="213" y="104"/>
                    </a:lnTo>
                    <a:lnTo>
                      <a:pt x="174" y="65"/>
                    </a:lnTo>
                    <a:lnTo>
                      <a:pt x="156" y="0"/>
                    </a:lnTo>
                    <a:lnTo>
                      <a:pt x="109" y="26"/>
                    </a:lnTo>
                    <a:lnTo>
                      <a:pt x="68" y="52"/>
                    </a:lnTo>
                    <a:lnTo>
                      <a:pt x="47" y="81"/>
                    </a:lnTo>
                    <a:lnTo>
                      <a:pt x="13" y="148"/>
                    </a:lnTo>
                    <a:lnTo>
                      <a:pt x="5" y="214"/>
                    </a:lnTo>
                    <a:lnTo>
                      <a:pt x="0" y="255"/>
                    </a:lnTo>
                    <a:lnTo>
                      <a:pt x="47" y="263"/>
                    </a:lnTo>
                    <a:lnTo>
                      <a:pt x="106" y="294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953</Words>
  <Application>Microsoft Office PowerPoint</Application>
  <PresentationFormat>On-screen Show (4:3)</PresentationFormat>
  <Paragraphs>116</Paragraphs>
  <Slides>19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Office Theme</vt:lpstr>
      <vt:lpstr>Clip</vt:lpstr>
      <vt:lpstr>Microsoft ClipArt Gallery</vt:lpstr>
      <vt:lpstr>Capital Budgeting and Financial Planning</vt:lpstr>
      <vt:lpstr>Slide 2</vt:lpstr>
      <vt:lpstr>Justifying capital expenditures in a new manufacturing environment</vt:lpstr>
      <vt:lpstr>Capital expenditures in a manufacturing environment</vt:lpstr>
      <vt:lpstr>EXAMPLES OF INTANGIBLES</vt:lpstr>
      <vt:lpstr>Behavioral Issues in Capital Budgeting</vt:lpstr>
      <vt:lpstr>Capital investment decisions have potential pitfalls</vt:lpstr>
      <vt:lpstr>WHAT TO DO?</vt:lpstr>
      <vt:lpstr>Find the hidden costs</vt:lpstr>
      <vt:lpstr>Strategic Considerations (1 of 3)</vt:lpstr>
      <vt:lpstr>Strategic Considerations (2 of 3)</vt:lpstr>
      <vt:lpstr>Strategic Considerations (3 of 3)</vt:lpstr>
      <vt:lpstr>Post-Implementation Audits (1 of 3)</vt:lpstr>
      <vt:lpstr>Post-Implementation Audits (2 of 3)</vt:lpstr>
      <vt:lpstr>Post-Implementation Audits (3 of 3)</vt:lpstr>
      <vt:lpstr>Budgeting Other Spending Proposals (1 of 2)</vt:lpstr>
      <vt:lpstr>Budgeting Other Spending Proposals (2 of 2)</vt:lpstr>
      <vt:lpstr>Other consideration</vt:lpstr>
      <vt:lpstr>Don’t throw good money after bad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 J Ilyas</dc:creator>
  <cp:lastModifiedBy>NTS</cp:lastModifiedBy>
  <cp:revision>8</cp:revision>
  <dcterms:created xsi:type="dcterms:W3CDTF">2013-04-29T06:50:05Z</dcterms:created>
  <dcterms:modified xsi:type="dcterms:W3CDTF">2013-05-06T11:13:01Z</dcterms:modified>
</cp:coreProperties>
</file>