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7" r:id="rId2"/>
    <p:sldId id="257" r:id="rId3"/>
    <p:sldId id="258" r:id="rId4"/>
    <p:sldId id="259" r:id="rId5"/>
    <p:sldId id="260" r:id="rId6"/>
    <p:sldId id="261" r:id="rId7"/>
    <p:sldId id="262" r:id="rId8"/>
    <p:sldId id="263" r:id="rId9"/>
    <p:sldId id="264" r:id="rId10"/>
    <p:sldId id="265" r:id="rId11"/>
    <p:sldId id="266" r:id="rId12"/>
    <p:sldId id="270" r:id="rId13"/>
    <p:sldId id="271" r:id="rId14"/>
    <p:sldId id="272" r:id="rId15"/>
    <p:sldId id="273" r:id="rId16"/>
    <p:sldId id="274" r:id="rId17"/>
    <p:sldId id="275" r:id="rId18"/>
    <p:sldId id="267" r:id="rId19"/>
    <p:sldId id="268" r:id="rId20"/>
    <p:sldId id="269"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F7F3AEE1-FBA9-4DBD-95CA-09860424B43C}" type="datetimeFigureOut">
              <a:rPr lang="en-GB" smtClean="0"/>
              <a:pPr/>
              <a:t>06/05/2013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16FC1E1-EA8E-4D3F-BDC8-1C5E650F0C1E}"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7F3AEE1-FBA9-4DBD-95CA-09860424B43C}" type="datetimeFigureOut">
              <a:rPr lang="en-GB" smtClean="0"/>
              <a:pPr/>
              <a:t>06/05/2013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16FC1E1-EA8E-4D3F-BDC8-1C5E650F0C1E}"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7F3AEE1-FBA9-4DBD-95CA-09860424B43C}" type="datetimeFigureOut">
              <a:rPr lang="en-GB" smtClean="0"/>
              <a:pPr/>
              <a:t>06/05/2013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16FC1E1-EA8E-4D3F-BDC8-1C5E650F0C1E}"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F7F3AEE1-FBA9-4DBD-95CA-09860424B43C}" type="datetimeFigureOut">
              <a:rPr lang="en-GB" smtClean="0"/>
              <a:pPr/>
              <a:t>06/05/2013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16FC1E1-EA8E-4D3F-BDC8-1C5E650F0C1E}"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F7F3AEE1-FBA9-4DBD-95CA-09860424B43C}" type="datetimeFigureOut">
              <a:rPr lang="en-GB" smtClean="0"/>
              <a:pPr/>
              <a:t>06/05/2013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16FC1E1-EA8E-4D3F-BDC8-1C5E650F0C1E}"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F7F3AEE1-FBA9-4DBD-95CA-09860424B43C}" type="datetimeFigureOut">
              <a:rPr lang="en-GB" smtClean="0"/>
              <a:pPr/>
              <a:t>06/05/2013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16FC1E1-EA8E-4D3F-BDC8-1C5E650F0C1E}"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F3AEE1-FBA9-4DBD-95CA-09860424B43C}" type="datetimeFigureOut">
              <a:rPr lang="en-GB" smtClean="0"/>
              <a:pPr/>
              <a:t>06/05/2013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16FC1E1-EA8E-4D3F-BDC8-1C5E650F0C1E}"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F3AEE1-FBA9-4DBD-95CA-09860424B43C}" type="datetimeFigureOut">
              <a:rPr lang="en-GB" smtClean="0"/>
              <a:pPr/>
              <a:t>06/05/2013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16FC1E1-EA8E-4D3F-BDC8-1C5E650F0C1E}"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F3AEE1-FBA9-4DBD-95CA-09860424B43C}" type="datetimeFigureOut">
              <a:rPr lang="en-GB" smtClean="0"/>
              <a:pPr/>
              <a:t>06/05/2013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16FC1E1-EA8E-4D3F-BDC8-1C5E650F0C1E}"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7F3AEE1-FBA9-4DBD-95CA-09860424B43C}" type="datetimeFigureOut">
              <a:rPr lang="en-GB" smtClean="0"/>
              <a:pPr/>
              <a:t>06/05/2013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16FC1E1-EA8E-4D3F-BDC8-1C5E650F0C1E}"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7F3AEE1-FBA9-4DBD-95CA-09860424B43C}" type="datetimeFigureOut">
              <a:rPr lang="en-GB" smtClean="0"/>
              <a:pPr/>
              <a:t>06/05/2013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16FC1E1-EA8E-4D3F-BDC8-1C5E650F0C1E}"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F3AEE1-FBA9-4DBD-95CA-09860424B43C}" type="datetimeFigureOut">
              <a:rPr lang="en-GB" smtClean="0"/>
              <a:pPr/>
              <a:t>06/05/2013</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6FC1E1-EA8E-4D3F-BDC8-1C5E650F0C1E}"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ctrTitle"/>
          </p:nvPr>
        </p:nvSpPr>
        <p:spPr/>
        <p:txBody>
          <a:bodyPr/>
          <a:lstStyle/>
          <a:p>
            <a:r>
              <a:rPr lang="cy-GB" b="1" smtClean="0"/>
              <a:t>Capital Budgeting and Financial Planning</a:t>
            </a:r>
            <a:endParaRPr lang="en-GB" smtClean="0"/>
          </a:p>
        </p:txBody>
      </p:sp>
      <p:sp>
        <p:nvSpPr>
          <p:cNvPr id="3" name="Subtitle 2"/>
          <p:cNvSpPr>
            <a:spLocks noGrp="1"/>
          </p:cNvSpPr>
          <p:nvPr>
            <p:ph type="subTitle" idx="1"/>
          </p:nvPr>
        </p:nvSpPr>
        <p:spPr/>
        <p:txBody>
          <a:bodyPr rtlCol="0">
            <a:normAutofit/>
          </a:bodyPr>
          <a:lstStyle/>
          <a:p>
            <a:pPr fontAlgn="auto">
              <a:spcAft>
                <a:spcPts val="0"/>
              </a:spcAft>
              <a:defRPr/>
            </a:pPr>
            <a:r>
              <a:rPr lang="en-GB" dirty="0" smtClean="0"/>
              <a:t>Course Instructor: M.Jibran Sheikh</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85800" y="990600"/>
            <a:ext cx="7772400" cy="1311275"/>
          </a:xfrm>
        </p:spPr>
        <p:txBody>
          <a:bodyPr>
            <a:spAutoFit/>
          </a:bodyPr>
          <a:lstStyle/>
          <a:p>
            <a:r>
              <a:rPr lang="en-GB">
                <a:solidFill>
                  <a:srgbClr val="333333"/>
                </a:solidFill>
              </a:rPr>
              <a:t>Quantitative and Qualitative Factors in Decision Making</a:t>
            </a:r>
          </a:p>
        </p:txBody>
      </p:sp>
      <p:pic>
        <p:nvPicPr>
          <p:cNvPr id="3077" name="Picture 5" descr="C:\Documents and Settings\cmfkw\Desktop\ppt\qu1.gif"/>
          <p:cNvPicPr>
            <a:picLocks noChangeAspect="1" noChangeArrowheads="1"/>
          </p:cNvPicPr>
          <p:nvPr/>
        </p:nvPicPr>
        <p:blipFill>
          <a:blip r:embed="rId3" cstate="print"/>
          <a:srcRect/>
          <a:stretch>
            <a:fillRect/>
          </a:stretch>
        </p:blipFill>
        <p:spPr bwMode="auto">
          <a:xfrm>
            <a:off x="34925" y="2873375"/>
            <a:ext cx="9075738" cy="2308225"/>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85800" y="944563"/>
            <a:ext cx="7772400" cy="701675"/>
          </a:xfrm>
        </p:spPr>
        <p:txBody>
          <a:bodyPr>
            <a:spAutoFit/>
          </a:bodyPr>
          <a:lstStyle/>
          <a:p>
            <a:r>
              <a:rPr lang="en-GB">
                <a:solidFill>
                  <a:srgbClr val="000000"/>
                </a:solidFill>
              </a:rPr>
              <a:t>Quantitative Factors</a:t>
            </a:r>
          </a:p>
        </p:txBody>
      </p:sp>
      <p:pic>
        <p:nvPicPr>
          <p:cNvPr id="1026" name="Picture 2" descr="C:\Users\M J Ilyas\Desktop\L p.jpg"/>
          <p:cNvPicPr>
            <a:picLocks noChangeAspect="1" noChangeArrowheads="1"/>
          </p:cNvPicPr>
          <p:nvPr/>
        </p:nvPicPr>
        <p:blipFill>
          <a:blip r:embed="rId3" cstate="print"/>
          <a:srcRect/>
          <a:stretch>
            <a:fillRect/>
          </a:stretch>
        </p:blipFill>
        <p:spPr bwMode="auto">
          <a:xfrm>
            <a:off x="23812" y="1609724"/>
            <a:ext cx="9096375" cy="4339555"/>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685800" y="944563"/>
            <a:ext cx="7772400" cy="701675"/>
          </a:xfrm>
        </p:spPr>
        <p:txBody>
          <a:bodyPr>
            <a:spAutoFit/>
          </a:bodyPr>
          <a:lstStyle/>
          <a:p>
            <a:r>
              <a:rPr lang="en-GB">
                <a:solidFill>
                  <a:srgbClr val="000000"/>
                </a:solidFill>
              </a:rPr>
              <a:t>Investment Appraisal</a:t>
            </a:r>
          </a:p>
        </p:txBody>
      </p:sp>
      <p:sp>
        <p:nvSpPr>
          <p:cNvPr id="5123" name="Rectangle 3"/>
          <p:cNvSpPr>
            <a:spLocks noGrp="1" noChangeArrowheads="1"/>
          </p:cNvSpPr>
          <p:nvPr>
            <p:ph type="body" idx="1"/>
          </p:nvPr>
        </p:nvSpPr>
        <p:spPr>
          <a:xfrm>
            <a:off x="685800" y="2197100"/>
            <a:ext cx="7772400" cy="3564053"/>
          </a:xfrm>
        </p:spPr>
        <p:txBody>
          <a:bodyPr>
            <a:spAutoFit/>
          </a:bodyPr>
          <a:lstStyle/>
          <a:p>
            <a:r>
              <a:rPr lang="en-GB" sz="2400" dirty="0"/>
              <a:t>Payback period</a:t>
            </a:r>
          </a:p>
          <a:p>
            <a:r>
              <a:rPr lang="en-GB" sz="2400" dirty="0"/>
              <a:t>NPV</a:t>
            </a:r>
          </a:p>
          <a:p>
            <a:r>
              <a:rPr lang="en-GB" sz="2400" dirty="0" smtClean="0"/>
              <a:t>ARR</a:t>
            </a:r>
          </a:p>
          <a:p>
            <a:r>
              <a:rPr lang="en-GB" sz="2400" dirty="0" smtClean="0"/>
              <a:t>Etc</a:t>
            </a:r>
          </a:p>
          <a:p>
            <a:pPr>
              <a:buNone/>
            </a:pPr>
            <a:r>
              <a:rPr lang="en-GB" sz="2400" dirty="0" smtClean="0"/>
              <a:t>Is that all????????????????????</a:t>
            </a:r>
          </a:p>
          <a:p>
            <a:pPr>
              <a:buNone/>
            </a:pPr>
            <a:r>
              <a:rPr lang="en-GB" sz="2400" dirty="0" smtClean="0"/>
              <a:t>And what about the problems?</a:t>
            </a:r>
          </a:p>
          <a:p>
            <a:pPr>
              <a:buNone/>
            </a:pPr>
            <a:r>
              <a:rPr lang="en-GB" sz="2400" dirty="0" smtClean="0"/>
              <a:t>How do you deal with other factors?</a:t>
            </a:r>
          </a:p>
          <a:p>
            <a:pPr>
              <a:buNone/>
            </a:pPr>
            <a:endParaRPr lang="en-GB" sz="24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GB"/>
              <a:t>Quantitative Factors</a:t>
            </a:r>
            <a:endParaRPr lang="en-US"/>
          </a:p>
        </p:txBody>
      </p:sp>
      <p:sp>
        <p:nvSpPr>
          <p:cNvPr id="12291" name="Rectangle 3"/>
          <p:cNvSpPr>
            <a:spLocks noGrp="1" noChangeArrowheads="1"/>
          </p:cNvSpPr>
          <p:nvPr>
            <p:ph type="body" idx="1"/>
          </p:nvPr>
        </p:nvSpPr>
        <p:spPr/>
        <p:txBody>
          <a:bodyPr/>
          <a:lstStyle/>
          <a:p>
            <a:r>
              <a:rPr lang="en-GB" sz="2800"/>
              <a:t>Provide a numerical basis for decision making – reduces decisions to looking at a monetary value placed on different choices, e.g.</a:t>
            </a:r>
          </a:p>
          <a:p>
            <a:pPr lvl="1"/>
            <a:r>
              <a:rPr lang="en-GB" sz="2400"/>
              <a:t>Forecasted sales figures </a:t>
            </a:r>
            <a:br>
              <a:rPr lang="en-GB" sz="2400"/>
            </a:br>
            <a:r>
              <a:rPr lang="en-GB" sz="2400"/>
              <a:t>for the next 3 years</a:t>
            </a:r>
          </a:p>
          <a:p>
            <a:pPr lvl="1"/>
            <a:r>
              <a:rPr lang="en-GB" sz="2400"/>
              <a:t>The cost of a series of redundancies </a:t>
            </a:r>
            <a:br>
              <a:rPr lang="en-GB" sz="2400"/>
            </a:br>
            <a:r>
              <a:rPr lang="en-GB" sz="2400"/>
              <a:t>against the longer term financial benefits </a:t>
            </a:r>
            <a:br>
              <a:rPr lang="en-GB" sz="2400"/>
            </a:br>
            <a:r>
              <a:rPr lang="en-GB" sz="2400"/>
              <a:t>to the firm of this process</a:t>
            </a:r>
          </a:p>
          <a:p>
            <a:endParaRPr lang="en-US" sz="280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GB"/>
              <a:t>Quantitative Factors</a:t>
            </a:r>
            <a:endParaRPr lang="en-US"/>
          </a:p>
        </p:txBody>
      </p:sp>
      <p:sp>
        <p:nvSpPr>
          <p:cNvPr id="13315" name="Rectangle 3"/>
          <p:cNvSpPr>
            <a:spLocks noGrp="1" noChangeArrowheads="1"/>
          </p:cNvSpPr>
          <p:nvPr>
            <p:ph type="body" idx="1"/>
          </p:nvPr>
        </p:nvSpPr>
        <p:spPr/>
        <p:txBody>
          <a:bodyPr/>
          <a:lstStyle/>
          <a:p>
            <a:pPr>
              <a:lnSpc>
                <a:spcPct val="80000"/>
              </a:lnSpc>
            </a:pPr>
            <a:r>
              <a:rPr lang="en-GB" sz="2800"/>
              <a:t>But: such data provides only part </a:t>
            </a:r>
            <a:br>
              <a:rPr lang="en-GB" sz="2800"/>
            </a:br>
            <a:r>
              <a:rPr lang="en-GB" sz="2800"/>
              <a:t>of the story</a:t>
            </a:r>
          </a:p>
          <a:p>
            <a:pPr>
              <a:lnSpc>
                <a:spcPct val="80000"/>
              </a:lnSpc>
            </a:pPr>
            <a:r>
              <a:rPr lang="en-GB" sz="2800"/>
              <a:t>Other factors need to be taken into account, particularly the effects of decisions on stakeholder groups and their response to such decisions, e.g.</a:t>
            </a:r>
          </a:p>
          <a:p>
            <a:pPr lvl="1">
              <a:lnSpc>
                <a:spcPct val="80000"/>
              </a:lnSpc>
            </a:pPr>
            <a:r>
              <a:rPr lang="en-GB" sz="2400"/>
              <a:t>The takeover of Manchester United by Malcolm Glazer might make financial sense but the reaction of the supporters might make the move unworkable</a:t>
            </a:r>
            <a:endParaRPr lang="en-US" sz="240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944563"/>
            <a:ext cx="7772400" cy="701675"/>
          </a:xfrm>
        </p:spPr>
        <p:txBody>
          <a:bodyPr>
            <a:spAutoFit/>
          </a:bodyPr>
          <a:lstStyle/>
          <a:p>
            <a:r>
              <a:rPr lang="en-GB">
                <a:solidFill>
                  <a:srgbClr val="000000"/>
                </a:solidFill>
              </a:rPr>
              <a:t>Qualitative Factors</a:t>
            </a:r>
          </a:p>
        </p:txBody>
      </p:sp>
      <p:pic>
        <p:nvPicPr>
          <p:cNvPr id="6149" name="Picture 5" descr="C:\Documents and Settings\cmfkw\Desktop\ppt\qu3.gif"/>
          <p:cNvPicPr>
            <a:picLocks noChangeAspect="1" noChangeArrowheads="1"/>
          </p:cNvPicPr>
          <p:nvPr/>
        </p:nvPicPr>
        <p:blipFill>
          <a:blip r:embed="rId3" cstate="print"/>
          <a:srcRect/>
          <a:stretch>
            <a:fillRect/>
          </a:stretch>
        </p:blipFill>
        <p:spPr bwMode="auto">
          <a:xfrm>
            <a:off x="34925" y="2274888"/>
            <a:ext cx="9075738" cy="3211512"/>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GB"/>
              <a:t>Qualitative Factors</a:t>
            </a:r>
            <a:endParaRPr lang="en-US"/>
          </a:p>
        </p:txBody>
      </p:sp>
      <p:sp>
        <p:nvSpPr>
          <p:cNvPr id="14339" name="Rectangle 3"/>
          <p:cNvSpPr>
            <a:spLocks noGrp="1" noChangeArrowheads="1"/>
          </p:cNvSpPr>
          <p:nvPr>
            <p:ph type="body" idx="1"/>
          </p:nvPr>
        </p:nvSpPr>
        <p:spPr/>
        <p:txBody>
          <a:bodyPr/>
          <a:lstStyle/>
          <a:p>
            <a:r>
              <a:rPr lang="en-GB"/>
              <a:t>Qualitative factors look to take account of these other issues </a:t>
            </a:r>
            <a:br>
              <a:rPr lang="en-GB"/>
            </a:br>
            <a:r>
              <a:rPr lang="en-GB"/>
              <a:t>that may influence the outcome </a:t>
            </a:r>
            <a:br>
              <a:rPr lang="en-GB"/>
            </a:br>
            <a:r>
              <a:rPr lang="en-GB"/>
              <a:t>of a decision</a:t>
            </a:r>
          </a:p>
          <a:p>
            <a:r>
              <a:rPr lang="en-GB"/>
              <a:t>Can be wide ranging and especially need to consider the impact </a:t>
            </a:r>
            <a:br>
              <a:rPr lang="en-GB"/>
            </a:br>
            <a:r>
              <a:rPr lang="en-GB"/>
              <a:t>on human resources and </a:t>
            </a:r>
            <a:br>
              <a:rPr lang="en-GB"/>
            </a:br>
            <a:r>
              <a:rPr lang="en-GB"/>
              <a:t>their response to decisions</a:t>
            </a:r>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685800" y="944563"/>
            <a:ext cx="7772400" cy="701675"/>
          </a:xfrm>
        </p:spPr>
        <p:txBody>
          <a:bodyPr>
            <a:spAutoFit/>
          </a:bodyPr>
          <a:lstStyle/>
          <a:p>
            <a:r>
              <a:rPr lang="en-GB">
                <a:solidFill>
                  <a:srgbClr val="000000"/>
                </a:solidFill>
              </a:rPr>
              <a:t>SWOT</a:t>
            </a:r>
          </a:p>
        </p:txBody>
      </p:sp>
      <p:sp>
        <p:nvSpPr>
          <p:cNvPr id="7171" name="Rectangle 3"/>
          <p:cNvSpPr>
            <a:spLocks noGrp="1" noChangeArrowheads="1"/>
          </p:cNvSpPr>
          <p:nvPr>
            <p:ph type="body" idx="1"/>
          </p:nvPr>
        </p:nvSpPr>
        <p:spPr>
          <a:xfrm>
            <a:off x="685800" y="1828800"/>
            <a:ext cx="7772400" cy="4108450"/>
          </a:xfrm>
        </p:spPr>
        <p:txBody>
          <a:bodyPr>
            <a:spAutoFit/>
          </a:bodyPr>
          <a:lstStyle/>
          <a:p>
            <a:r>
              <a:rPr lang="en-GB" sz="2400"/>
              <a:t>A decisions (for example, investment in a new production plant) could be considered not only in financial terms but also to apply other techniques of decision making </a:t>
            </a:r>
            <a:br>
              <a:rPr lang="en-GB" sz="2400"/>
            </a:br>
            <a:r>
              <a:rPr lang="en-GB" sz="2400"/>
              <a:t>to look at wider issues:</a:t>
            </a:r>
          </a:p>
          <a:p>
            <a:r>
              <a:rPr lang="en-GB" sz="2400"/>
              <a:t>A SWOT analysis might be part of this:</a:t>
            </a:r>
          </a:p>
          <a:p>
            <a:pPr lvl="1"/>
            <a:r>
              <a:rPr lang="en-GB" sz="2400" b="1">
                <a:solidFill>
                  <a:srgbClr val="003366"/>
                </a:solidFill>
              </a:rPr>
              <a:t>Strengths</a:t>
            </a:r>
          </a:p>
          <a:p>
            <a:pPr lvl="1"/>
            <a:r>
              <a:rPr lang="en-GB" sz="2400" b="1">
                <a:solidFill>
                  <a:srgbClr val="003366"/>
                </a:solidFill>
              </a:rPr>
              <a:t>Weaknesses</a:t>
            </a:r>
          </a:p>
          <a:p>
            <a:pPr lvl="1"/>
            <a:r>
              <a:rPr lang="en-GB" sz="2400" b="1">
                <a:solidFill>
                  <a:srgbClr val="003366"/>
                </a:solidFill>
              </a:rPr>
              <a:t>Opportunities</a:t>
            </a:r>
          </a:p>
          <a:p>
            <a:pPr lvl="1"/>
            <a:r>
              <a:rPr lang="en-GB" sz="2400" b="1">
                <a:solidFill>
                  <a:srgbClr val="003366"/>
                </a:solidFill>
              </a:rPr>
              <a:t>Threats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755576" y="548680"/>
            <a:ext cx="7772400" cy="769441"/>
          </a:xfrm>
        </p:spPr>
        <p:txBody>
          <a:bodyPr>
            <a:spAutoFit/>
          </a:bodyPr>
          <a:lstStyle/>
          <a:p>
            <a:r>
              <a:rPr lang="en-GB" dirty="0" smtClean="0">
                <a:solidFill>
                  <a:srgbClr val="000000"/>
                </a:solidFill>
              </a:rPr>
              <a:t>PESTLE</a:t>
            </a:r>
            <a:endParaRPr lang="en-GB" dirty="0">
              <a:solidFill>
                <a:srgbClr val="000000"/>
              </a:solidFill>
            </a:endParaRPr>
          </a:p>
        </p:txBody>
      </p:sp>
      <p:sp>
        <p:nvSpPr>
          <p:cNvPr id="9219" name="Rectangle 3"/>
          <p:cNvSpPr>
            <a:spLocks noGrp="1" noChangeArrowheads="1"/>
          </p:cNvSpPr>
          <p:nvPr>
            <p:ph type="body" idx="1"/>
          </p:nvPr>
        </p:nvSpPr>
        <p:spPr>
          <a:xfrm>
            <a:off x="683568" y="1412776"/>
            <a:ext cx="7772400" cy="5041380"/>
          </a:xfrm>
        </p:spPr>
        <p:txBody>
          <a:bodyPr>
            <a:spAutoFit/>
          </a:bodyPr>
          <a:lstStyle/>
          <a:p>
            <a:r>
              <a:rPr lang="en-GB" sz="2400" dirty="0"/>
              <a:t>Might also need to factor in other external issues that might influence the decision making process which can be summarised as:</a:t>
            </a:r>
          </a:p>
          <a:p>
            <a:pPr lvl="1"/>
            <a:r>
              <a:rPr lang="en-GB" sz="2400" b="1" dirty="0">
                <a:solidFill>
                  <a:srgbClr val="003366"/>
                </a:solidFill>
              </a:rPr>
              <a:t>Political</a:t>
            </a:r>
          </a:p>
          <a:p>
            <a:pPr lvl="1"/>
            <a:r>
              <a:rPr lang="en-GB" sz="2400" b="1" dirty="0">
                <a:solidFill>
                  <a:srgbClr val="003366"/>
                </a:solidFill>
              </a:rPr>
              <a:t>Economic</a:t>
            </a:r>
          </a:p>
          <a:p>
            <a:pPr lvl="1"/>
            <a:r>
              <a:rPr lang="en-GB" sz="2400" b="1" dirty="0">
                <a:solidFill>
                  <a:srgbClr val="003366"/>
                </a:solidFill>
              </a:rPr>
              <a:t>Social</a:t>
            </a:r>
          </a:p>
          <a:p>
            <a:pPr lvl="1"/>
            <a:r>
              <a:rPr lang="en-GB" sz="2400" b="1" dirty="0" smtClean="0">
                <a:solidFill>
                  <a:srgbClr val="003366"/>
                </a:solidFill>
              </a:rPr>
              <a:t>Technological</a:t>
            </a:r>
          </a:p>
          <a:p>
            <a:pPr lvl="1"/>
            <a:r>
              <a:rPr lang="en-GB" sz="2400" b="1" dirty="0" smtClean="0">
                <a:solidFill>
                  <a:srgbClr val="003366"/>
                </a:solidFill>
              </a:rPr>
              <a:t>Environmental</a:t>
            </a:r>
          </a:p>
          <a:p>
            <a:pPr lvl="1"/>
            <a:r>
              <a:rPr lang="en-GB" sz="2400" b="1" dirty="0" smtClean="0">
                <a:solidFill>
                  <a:srgbClr val="003366"/>
                </a:solidFill>
              </a:rPr>
              <a:t>Legal</a:t>
            </a:r>
            <a:endParaRPr lang="en-GB" sz="2400" b="1" dirty="0">
              <a:solidFill>
                <a:srgbClr val="003366"/>
              </a:solidFill>
            </a:endParaRPr>
          </a:p>
          <a:p>
            <a:r>
              <a:rPr lang="en-GB" sz="2400" dirty="0"/>
              <a:t>Political could be in its widest sense, </a:t>
            </a:r>
            <a:br>
              <a:rPr lang="en-GB" sz="2400" dirty="0"/>
            </a:br>
            <a:r>
              <a:rPr lang="en-GB" sz="2400" dirty="0"/>
              <a:t>e.g. the internal politics of a firm as well as </a:t>
            </a:r>
            <a:br>
              <a:rPr lang="en-GB" sz="2400" dirty="0"/>
            </a:br>
            <a:r>
              <a:rPr lang="en-GB" sz="2400" dirty="0"/>
              <a:t>the national and international political effect</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GB" dirty="0" smtClean="0">
                <a:solidFill>
                  <a:srgbClr val="000000"/>
                </a:solidFill>
              </a:rPr>
              <a:t>PESTLE</a:t>
            </a:r>
            <a:endParaRPr lang="en-US" dirty="0"/>
          </a:p>
        </p:txBody>
      </p:sp>
      <p:sp>
        <p:nvSpPr>
          <p:cNvPr id="15363" name="Rectangle 3"/>
          <p:cNvSpPr>
            <a:spLocks noGrp="1" noChangeArrowheads="1"/>
          </p:cNvSpPr>
          <p:nvPr>
            <p:ph type="body" idx="1"/>
          </p:nvPr>
        </p:nvSpPr>
        <p:spPr/>
        <p:txBody>
          <a:bodyPr/>
          <a:lstStyle/>
          <a:p>
            <a:pPr>
              <a:lnSpc>
                <a:spcPct val="90000"/>
              </a:lnSpc>
            </a:pPr>
            <a:r>
              <a:rPr lang="en-GB" sz="2400"/>
              <a:t>The decision to site a series of wind turbines in a coastal area might be justified on financial grounds but:</a:t>
            </a:r>
          </a:p>
          <a:p>
            <a:pPr lvl="1">
              <a:lnSpc>
                <a:spcPct val="90000"/>
              </a:lnSpc>
            </a:pPr>
            <a:r>
              <a:rPr lang="en-GB" sz="2400"/>
              <a:t>What is the reaction of the local community?</a:t>
            </a:r>
          </a:p>
          <a:p>
            <a:pPr lvl="1">
              <a:lnSpc>
                <a:spcPct val="90000"/>
              </a:lnSpc>
            </a:pPr>
            <a:r>
              <a:rPr lang="en-GB" sz="2400"/>
              <a:t>Does government policy support such planning developments?</a:t>
            </a:r>
          </a:p>
          <a:p>
            <a:pPr lvl="1">
              <a:lnSpc>
                <a:spcPct val="90000"/>
              </a:lnSpc>
            </a:pPr>
            <a:r>
              <a:rPr lang="en-GB" sz="2400"/>
              <a:t>Are there social impacts – e.g. noise pollution, damage to eco-systems, etc?</a:t>
            </a:r>
          </a:p>
          <a:p>
            <a:pPr>
              <a:lnSpc>
                <a:spcPct val="90000"/>
              </a:lnSpc>
            </a:pPr>
            <a:r>
              <a:rPr lang="en-GB" sz="2400"/>
              <a:t>Such factors may make the difference between success and failure</a:t>
            </a:r>
          </a:p>
          <a:p>
            <a:pPr>
              <a:lnSpc>
                <a:spcPct val="90000"/>
              </a:lnSpc>
              <a:buFontTx/>
              <a:buNone/>
            </a:pPr>
            <a:endParaRPr lang="en-GB" sz="2400"/>
          </a:p>
          <a:p>
            <a:pPr>
              <a:lnSpc>
                <a:spcPct val="90000"/>
              </a:lnSpc>
            </a:pPr>
            <a:endParaRPr lang="en-US" sz="240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Pepsi Cola</a:t>
            </a:r>
            <a:endParaRPr lang="en-GB" dirty="0"/>
          </a:p>
        </p:txBody>
      </p:sp>
      <p:sp>
        <p:nvSpPr>
          <p:cNvPr id="3" name="Content Placeholder 2"/>
          <p:cNvSpPr>
            <a:spLocks noGrp="1"/>
          </p:cNvSpPr>
          <p:nvPr>
            <p:ph idx="1"/>
          </p:nvPr>
        </p:nvSpPr>
        <p:spPr/>
        <p:txBody>
          <a:bodyPr>
            <a:normAutofit fontScale="77500" lnSpcReduction="20000"/>
          </a:bodyPr>
          <a:lstStyle/>
          <a:p>
            <a:pPr fontAlgn="base"/>
            <a:r>
              <a:rPr lang="en-GB" dirty="0"/>
              <a:t>Pepsi is a non-alcoholic beverage and is therefore regulated by the FDA. So, they’re supposed to maintain a firm standard of the laws set out by the FDA with consistency. Also, many different markets across the world have different set of regulations that are either relaxed or are either stringent. There is competitive pricing by Pepsi’s competitors and that is one factor that Pepsi has to keep in mind at all times. The political scenario also matters greatly as there can be some civil unrest in certain markets or due to inflation the sales of the product can fall. Most importantly, cross border situations are starkly different therefore Pepsi has to stay in line with all those policies and changes so that they can adapt to all those changes accordingly.</a:t>
            </a:r>
          </a:p>
          <a:p>
            <a:pPr fontAlgn="base">
              <a:buNone/>
            </a:pPr>
            <a:endParaRPr lang="en-GB" dirty="0"/>
          </a:p>
          <a:p>
            <a:pPr>
              <a:buNone/>
            </a:pPr>
            <a:endParaRPr lang="en-GB"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Economic</a:t>
            </a:r>
            <a:endParaRPr lang="en-GB" dirty="0"/>
          </a:p>
        </p:txBody>
      </p:sp>
      <p:sp>
        <p:nvSpPr>
          <p:cNvPr id="3" name="Content Placeholder 2"/>
          <p:cNvSpPr>
            <a:spLocks noGrp="1"/>
          </p:cNvSpPr>
          <p:nvPr>
            <p:ph idx="1"/>
          </p:nvPr>
        </p:nvSpPr>
        <p:spPr/>
        <p:txBody>
          <a:bodyPr>
            <a:normAutofit fontScale="85000" lnSpcReduction="20000"/>
          </a:bodyPr>
          <a:lstStyle/>
          <a:p>
            <a:pPr fontAlgn="base">
              <a:buNone/>
            </a:pPr>
            <a:endParaRPr lang="en-GB" dirty="0" smtClean="0"/>
          </a:p>
          <a:p>
            <a:pPr fontAlgn="base">
              <a:buNone/>
            </a:pPr>
            <a:r>
              <a:rPr lang="en-GB" dirty="0" smtClean="0"/>
              <a:t>As the recent economic downturn has plagued the economy, companies had to restructure their sales and marketing campaigns greatly. Also, with diminishing profits they had to undergo downsizing internally and re-think upon how to penetrate the market. Economic conditions have the highest influence on a business, regardless of what trade it is in. Though, in Pepsi’s </a:t>
            </a:r>
            <a:r>
              <a:rPr lang="en-GB" dirty="0" err="1" smtClean="0"/>
              <a:t>favor</a:t>
            </a:r>
            <a:r>
              <a:rPr lang="en-GB" dirty="0" smtClean="0"/>
              <a:t>, the economic downturn that started in 2008 resulted in increased sales of its beverages mainly as people were being laid off from jobs, they were spending time with friends and family or at home</a:t>
            </a:r>
            <a:endParaRPr lang="en-GB"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Social</a:t>
            </a:r>
            <a:endParaRPr lang="en-GB" dirty="0"/>
          </a:p>
        </p:txBody>
      </p:sp>
      <p:sp>
        <p:nvSpPr>
          <p:cNvPr id="3" name="Content Placeholder 2"/>
          <p:cNvSpPr>
            <a:spLocks noGrp="1"/>
          </p:cNvSpPr>
          <p:nvPr>
            <p:ph idx="1"/>
          </p:nvPr>
        </p:nvSpPr>
        <p:spPr/>
        <p:txBody>
          <a:bodyPr>
            <a:normAutofit fontScale="85000" lnSpcReduction="20000"/>
          </a:bodyPr>
          <a:lstStyle/>
          <a:p>
            <a:pPr fontAlgn="base">
              <a:buNone/>
            </a:pPr>
            <a:endParaRPr lang="en-GB" dirty="0" smtClean="0"/>
          </a:p>
          <a:p>
            <a:pPr fontAlgn="base">
              <a:buNone/>
            </a:pPr>
            <a:r>
              <a:rPr lang="en-GB" dirty="0" smtClean="0"/>
              <a:t>Social factors greatly impact Pepsi, as it’s a non-alcoholic beverage it has to remain in line with the strict and stark differences of cultures the world over. Also, Pepsi has to communicate its image as a global brand so that the people can associate it with themselves as something that connects the world together. Usually, the social implications are seen in marketing campaigns for example certain countries have religious festivals, so Pepsi has to keep in line with all those festivals in order to understand the psyche of their market and how they can cash upon the opportunity.</a:t>
            </a:r>
          </a:p>
          <a:p>
            <a:pPr>
              <a:buNone/>
            </a:pPr>
            <a:endParaRPr lang="en-GB"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Technological</a:t>
            </a:r>
            <a:endParaRPr lang="en-GB" dirty="0"/>
          </a:p>
        </p:txBody>
      </p:sp>
      <p:sp>
        <p:nvSpPr>
          <p:cNvPr id="3" name="Content Placeholder 2"/>
          <p:cNvSpPr>
            <a:spLocks noGrp="1"/>
          </p:cNvSpPr>
          <p:nvPr>
            <p:ph idx="1"/>
          </p:nvPr>
        </p:nvSpPr>
        <p:spPr/>
        <p:txBody>
          <a:bodyPr>
            <a:normAutofit fontScale="77500" lnSpcReduction="20000"/>
          </a:bodyPr>
          <a:lstStyle/>
          <a:p>
            <a:pPr fontAlgn="base">
              <a:buNone/>
            </a:pPr>
            <a:endParaRPr lang="en-GB" dirty="0" smtClean="0"/>
          </a:p>
          <a:p>
            <a:pPr fontAlgn="base">
              <a:buNone/>
            </a:pPr>
            <a:r>
              <a:rPr lang="en-GB" dirty="0" smtClean="0"/>
              <a:t>With the advent of the new age in technology, companies have completely integrated themselves with all the recent changes that have taken place. To mention a recent trend that has greatly picked up and something that almost every business is turning toward is Social Media. The social media explosion has allowed for increasingly interactive engagement with the consumers with real time results so Pepsi has to stay ahead of all the developments that take place with keeping in view how the youth of today utilizes technology for their benefit and how can Pepsi reach them in order to keep on increasing brand recall and brand engagement.</a:t>
            </a:r>
          </a:p>
          <a:p>
            <a:pPr>
              <a:buNone/>
            </a:pPr>
            <a:endParaRPr lang="en-GB"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Legal</a:t>
            </a:r>
            <a:endParaRPr lang="en-GB" dirty="0"/>
          </a:p>
        </p:txBody>
      </p:sp>
      <p:sp>
        <p:nvSpPr>
          <p:cNvPr id="3" name="Content Placeholder 2"/>
          <p:cNvSpPr>
            <a:spLocks noGrp="1"/>
          </p:cNvSpPr>
          <p:nvPr>
            <p:ph idx="1"/>
          </p:nvPr>
        </p:nvSpPr>
        <p:spPr/>
        <p:txBody>
          <a:bodyPr>
            <a:normAutofit fontScale="85000" lnSpcReduction="10000"/>
          </a:bodyPr>
          <a:lstStyle/>
          <a:p>
            <a:pPr fontAlgn="base">
              <a:buNone/>
            </a:pPr>
            <a:endParaRPr lang="en-GB" dirty="0" smtClean="0"/>
          </a:p>
          <a:p>
            <a:pPr fontAlgn="base">
              <a:buNone/>
            </a:pPr>
            <a:r>
              <a:rPr lang="en-GB" dirty="0" smtClean="0"/>
              <a:t>There can be many legal implications upon the beverage industry. I would cite one very famous incident took place in India, where Pepsi was accused of using contaminated water, given a lab test that was done upon the water flowing into the Pepsi factory that was located nearby an industrial estate. A massive recall was issued for the products from shelves and then the product was tested costing the company many billions of dollars upon the tests as India is a very major market.</a:t>
            </a:r>
          </a:p>
          <a:p>
            <a:pPr>
              <a:buNone/>
            </a:pPr>
            <a:endParaRPr lang="en-GB"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Environmental:</a:t>
            </a:r>
            <a:r>
              <a:rPr lang="en-GB" dirty="0" smtClean="0"/>
              <a:t/>
            </a:r>
            <a:br>
              <a:rPr lang="en-GB" dirty="0" smtClean="0"/>
            </a:br>
            <a:endParaRPr lang="en-GB" dirty="0"/>
          </a:p>
        </p:txBody>
      </p:sp>
      <p:sp>
        <p:nvSpPr>
          <p:cNvPr id="3" name="Content Placeholder 2"/>
          <p:cNvSpPr>
            <a:spLocks noGrp="1"/>
          </p:cNvSpPr>
          <p:nvPr>
            <p:ph idx="1"/>
          </p:nvPr>
        </p:nvSpPr>
        <p:spPr/>
        <p:txBody>
          <a:bodyPr/>
          <a:lstStyle/>
          <a:p>
            <a:pPr fontAlgn="base">
              <a:buNone/>
            </a:pPr>
            <a:r>
              <a:rPr lang="en-GB" dirty="0" smtClean="0"/>
              <a:t>These factors can affect Pepsi, but not immensely alter its trade and profit generation as these factors affect agri-businesses much more directly.</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685800" y="974725"/>
            <a:ext cx="7772400" cy="641350"/>
          </a:xfrm>
        </p:spPr>
        <p:txBody>
          <a:bodyPr>
            <a:spAutoFit/>
          </a:bodyPr>
          <a:lstStyle/>
          <a:p>
            <a:r>
              <a:rPr lang="en-GB" sz="3600">
                <a:solidFill>
                  <a:srgbClr val="000000"/>
                </a:solidFill>
              </a:rPr>
              <a:t>Human Resources Management</a:t>
            </a:r>
          </a:p>
        </p:txBody>
      </p:sp>
      <p:sp>
        <p:nvSpPr>
          <p:cNvPr id="8195" name="Rectangle 3"/>
          <p:cNvSpPr>
            <a:spLocks noGrp="1" noChangeArrowheads="1"/>
          </p:cNvSpPr>
          <p:nvPr>
            <p:ph type="body" idx="1"/>
          </p:nvPr>
        </p:nvSpPr>
        <p:spPr>
          <a:xfrm>
            <a:off x="685800" y="1981200"/>
            <a:ext cx="7772400" cy="3743325"/>
          </a:xfrm>
        </p:spPr>
        <p:txBody>
          <a:bodyPr>
            <a:spAutoFit/>
          </a:bodyPr>
          <a:lstStyle/>
          <a:p>
            <a:r>
              <a:rPr lang="en-GB" sz="2400"/>
              <a:t>Impact on a firm’s human resources </a:t>
            </a:r>
            <a:br>
              <a:rPr lang="en-GB" sz="2400"/>
            </a:br>
            <a:r>
              <a:rPr lang="en-GB" sz="2400"/>
              <a:t>is essential to consider, </a:t>
            </a:r>
            <a:br>
              <a:rPr lang="en-GB" sz="2400"/>
            </a:br>
            <a:r>
              <a:rPr lang="en-GB" sz="2400"/>
              <a:t>in particular the effects on:</a:t>
            </a:r>
          </a:p>
          <a:p>
            <a:r>
              <a:rPr lang="en-GB" sz="2400"/>
              <a:t>Motivation</a:t>
            </a:r>
          </a:p>
          <a:p>
            <a:r>
              <a:rPr lang="en-GB" sz="2400"/>
              <a:t>Morale</a:t>
            </a:r>
          </a:p>
          <a:p>
            <a:r>
              <a:rPr lang="en-GB" sz="2400"/>
              <a:t>Recruitment and Retention</a:t>
            </a:r>
          </a:p>
          <a:p>
            <a:r>
              <a:rPr lang="en-GB" sz="2400"/>
              <a:t>May be difficulty to assess and measure</a:t>
            </a:r>
          </a:p>
          <a:p>
            <a:r>
              <a:rPr lang="en-GB" sz="2400"/>
              <a:t>May need to distinguish between short term effects and long term</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685800" y="944563"/>
            <a:ext cx="7772400" cy="701675"/>
          </a:xfrm>
        </p:spPr>
        <p:txBody>
          <a:bodyPr>
            <a:spAutoFit/>
          </a:bodyPr>
          <a:lstStyle/>
          <a:p>
            <a:r>
              <a:rPr lang="en-GB">
                <a:solidFill>
                  <a:srgbClr val="000000"/>
                </a:solidFill>
              </a:rPr>
              <a:t>Stakeholder Analysis</a:t>
            </a:r>
          </a:p>
        </p:txBody>
      </p:sp>
      <p:sp>
        <p:nvSpPr>
          <p:cNvPr id="10243" name="Rectangle 3"/>
          <p:cNvSpPr>
            <a:spLocks noGrp="1" noChangeArrowheads="1"/>
          </p:cNvSpPr>
          <p:nvPr>
            <p:ph type="body" idx="1"/>
          </p:nvPr>
        </p:nvSpPr>
        <p:spPr>
          <a:xfrm>
            <a:off x="684213" y="1971675"/>
            <a:ext cx="7772400" cy="3743325"/>
          </a:xfrm>
        </p:spPr>
        <p:txBody>
          <a:bodyPr>
            <a:spAutoFit/>
          </a:bodyPr>
          <a:lstStyle/>
          <a:p>
            <a:r>
              <a:rPr lang="en-GB" sz="2400"/>
              <a:t>Wider impacts on stakeholder groups may also be necessary, such stakeholders include:</a:t>
            </a:r>
          </a:p>
          <a:p>
            <a:pPr lvl="1"/>
            <a:r>
              <a:rPr lang="en-GB" sz="2000">
                <a:solidFill>
                  <a:srgbClr val="003366"/>
                </a:solidFill>
              </a:rPr>
              <a:t>Employees</a:t>
            </a:r>
          </a:p>
          <a:p>
            <a:pPr lvl="1"/>
            <a:r>
              <a:rPr lang="en-GB" sz="2000">
                <a:solidFill>
                  <a:srgbClr val="003366"/>
                </a:solidFill>
              </a:rPr>
              <a:t>Shareholders</a:t>
            </a:r>
          </a:p>
          <a:p>
            <a:pPr lvl="1"/>
            <a:r>
              <a:rPr lang="en-GB" sz="2000">
                <a:solidFill>
                  <a:srgbClr val="003366"/>
                </a:solidFill>
              </a:rPr>
              <a:t>Managers</a:t>
            </a:r>
          </a:p>
          <a:p>
            <a:pPr lvl="1"/>
            <a:r>
              <a:rPr lang="en-GB" sz="2000">
                <a:solidFill>
                  <a:srgbClr val="003366"/>
                </a:solidFill>
              </a:rPr>
              <a:t>Environment</a:t>
            </a:r>
          </a:p>
          <a:p>
            <a:pPr lvl="1"/>
            <a:r>
              <a:rPr lang="en-GB" sz="2000">
                <a:solidFill>
                  <a:srgbClr val="003366"/>
                </a:solidFill>
              </a:rPr>
              <a:t>Local Community</a:t>
            </a:r>
          </a:p>
          <a:p>
            <a:pPr lvl="1"/>
            <a:r>
              <a:rPr lang="en-GB" sz="2000">
                <a:solidFill>
                  <a:srgbClr val="003366"/>
                </a:solidFill>
              </a:rPr>
              <a:t>Suppliers</a:t>
            </a:r>
          </a:p>
          <a:p>
            <a:pPr lvl="1"/>
            <a:r>
              <a:rPr lang="en-GB" sz="2000">
                <a:solidFill>
                  <a:srgbClr val="003366"/>
                </a:solidFill>
              </a:rPr>
              <a:t>Government </a:t>
            </a:r>
          </a:p>
          <a:p>
            <a:pPr lvl="1"/>
            <a:r>
              <a:rPr lang="en-GB" sz="2000">
                <a:solidFill>
                  <a:srgbClr val="003366"/>
                </a:solidFill>
              </a:rPr>
              <a:t>Consumers</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GB"/>
              <a:t>Decision Making</a:t>
            </a:r>
            <a:endParaRPr lang="en-US"/>
          </a:p>
        </p:txBody>
      </p:sp>
      <p:sp>
        <p:nvSpPr>
          <p:cNvPr id="16387" name="Rectangle 3"/>
          <p:cNvSpPr>
            <a:spLocks noGrp="1" noChangeArrowheads="1"/>
          </p:cNvSpPr>
          <p:nvPr>
            <p:ph type="body" idx="1"/>
          </p:nvPr>
        </p:nvSpPr>
        <p:spPr/>
        <p:txBody>
          <a:bodyPr/>
          <a:lstStyle/>
          <a:p>
            <a:pPr>
              <a:lnSpc>
                <a:spcPct val="80000"/>
              </a:lnSpc>
            </a:pPr>
            <a:r>
              <a:rPr lang="en-GB" sz="2800"/>
              <a:t>Eventual decision may rest on the balance between the perceived effects of quantitative and qualitative</a:t>
            </a:r>
          </a:p>
          <a:p>
            <a:pPr>
              <a:lnSpc>
                <a:spcPct val="80000"/>
              </a:lnSpc>
            </a:pPr>
            <a:r>
              <a:rPr lang="en-GB" sz="2800"/>
              <a:t>If the long term effect on the workforce for example was to reduce productivity or increase absence because of </a:t>
            </a:r>
            <a:br>
              <a:rPr lang="en-GB" sz="2800"/>
            </a:br>
            <a:r>
              <a:rPr lang="en-GB" sz="2800"/>
              <a:t>the impact on motivation and morale, </a:t>
            </a:r>
            <a:br>
              <a:rPr lang="en-GB" sz="2800"/>
            </a:br>
            <a:r>
              <a:rPr lang="en-GB" sz="2800"/>
              <a:t>the fact that a decision </a:t>
            </a:r>
            <a:br>
              <a:rPr lang="en-GB" sz="2800"/>
            </a:br>
            <a:r>
              <a:rPr lang="en-GB" sz="2800"/>
              <a:t>makes financial sense may be shelved!</a:t>
            </a:r>
          </a:p>
          <a:p>
            <a:pPr>
              <a:lnSpc>
                <a:spcPct val="80000"/>
              </a:lnSpc>
            </a:pPr>
            <a:r>
              <a:rPr lang="en-GB" sz="2800"/>
              <a:t>Qualitative by its nature, therefore, </a:t>
            </a:r>
            <a:br>
              <a:rPr lang="en-GB" sz="2800"/>
            </a:br>
            <a:r>
              <a:rPr lang="en-GB" sz="2800"/>
              <a:t>is very subjective</a:t>
            </a:r>
            <a:endParaRPr lang="en-US" sz="280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101</TotalTime>
  <Words>873</Words>
  <Application>Microsoft Office PowerPoint</Application>
  <PresentationFormat>On-screen Show (4:3)</PresentationFormat>
  <Paragraphs>83</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Capital Budgeting and Financial Planning</vt:lpstr>
      <vt:lpstr>Quantitative and Qualitative Factors in Decision Making</vt:lpstr>
      <vt:lpstr>Quantitative Factors</vt:lpstr>
      <vt:lpstr>Investment Appraisal</vt:lpstr>
      <vt:lpstr>Quantitative Factors</vt:lpstr>
      <vt:lpstr>Quantitative Factors</vt:lpstr>
      <vt:lpstr>Qualitative Factors</vt:lpstr>
      <vt:lpstr>Qualitative Factors</vt:lpstr>
      <vt:lpstr>SWOT</vt:lpstr>
      <vt:lpstr>PESTLE</vt:lpstr>
      <vt:lpstr>PESTLE</vt:lpstr>
      <vt:lpstr>Pepsi Cola</vt:lpstr>
      <vt:lpstr>Economic</vt:lpstr>
      <vt:lpstr>Social</vt:lpstr>
      <vt:lpstr>Technological</vt:lpstr>
      <vt:lpstr>Legal</vt:lpstr>
      <vt:lpstr>Environmental: </vt:lpstr>
      <vt:lpstr>Human Resources Management</vt:lpstr>
      <vt:lpstr>Stakeholder Analysis</vt:lpstr>
      <vt:lpstr>Decision Making</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 J Ilyas</dc:creator>
  <cp:lastModifiedBy>NTS</cp:lastModifiedBy>
  <cp:revision>12</cp:revision>
  <dcterms:created xsi:type="dcterms:W3CDTF">2013-05-06T06:29:23Z</dcterms:created>
  <dcterms:modified xsi:type="dcterms:W3CDTF">2013-05-06T09:42:35Z</dcterms:modified>
</cp:coreProperties>
</file>