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380DCA6-0C41-48F7-BFC0-D735BAB66E88}" type="datetimeFigureOut">
              <a:rPr lang="en-GB" smtClean="0"/>
              <a:pPr/>
              <a:t>25/04/2013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4AC802C-D9C7-4C00-AE47-A81A66D3176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0DCA6-0C41-48F7-BFC0-D735BAB66E88}" type="datetimeFigureOut">
              <a:rPr lang="en-GB" smtClean="0"/>
              <a:pPr/>
              <a:t>25/04/2013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AC802C-D9C7-4C00-AE47-A81A66D31764}"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1.xml"/><Relationship Id="rId1" Type="http://schemas.openxmlformats.org/officeDocument/2006/relationships/vmlDrawing" Target="../drawings/vmlDrawing5.vml"/><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Layout" Target="../slideLayouts/slideLayout1.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1.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1.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0.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p:txBody>
          <a:bodyPr/>
          <a:lstStyle/>
          <a:p>
            <a:pPr eaLnBrk="1" hangingPunct="1"/>
            <a:r>
              <a:rPr lang="cy-GB" b="1" smtClean="0"/>
              <a:t>Capital Budgeting and Financial Planning</a:t>
            </a:r>
            <a:endParaRPr lang="en-GB" smtClean="0"/>
          </a:p>
        </p:txBody>
      </p:sp>
      <p:sp>
        <p:nvSpPr>
          <p:cNvPr id="3" name="Subtitle 2"/>
          <p:cNvSpPr>
            <a:spLocks noGrp="1"/>
          </p:cNvSpPr>
          <p:nvPr>
            <p:ph type="subTitle" idx="1"/>
          </p:nvPr>
        </p:nvSpPr>
        <p:spPr/>
        <p:txBody>
          <a:bodyPr rtlCol="0">
            <a:normAutofit/>
          </a:bodyPr>
          <a:lstStyle/>
          <a:p>
            <a:pPr eaLnBrk="1" fontAlgn="auto" hangingPunct="1">
              <a:spcAft>
                <a:spcPts val="0"/>
              </a:spcAft>
              <a:buFont typeface="Arial" pitchFamily="34" charset="0"/>
              <a:buNone/>
              <a:defRPr/>
            </a:pPr>
            <a:r>
              <a:rPr lang="en-GB" dirty="0" smtClean="0"/>
              <a:t>Course Instructor: M.Jibran Sheikh</a:t>
            </a:r>
          </a:p>
          <a:p>
            <a:pPr eaLnBrk="1" fontAlgn="auto" hangingPunct="1">
              <a:spcAft>
                <a:spcPts val="0"/>
              </a:spcAft>
              <a:buFont typeface="Arial" pitchFamily="34" charset="0"/>
              <a:buNone/>
              <a:defRPr/>
            </a:pPr>
            <a:r>
              <a:rPr lang="en-GB" dirty="0" smtClean="0"/>
              <a:t>Contact info: jibransheikh@comsats.edu.pk</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09600"/>
            <a:ext cx="7848600" cy="5715000"/>
          </a:xfrm>
        </p:spPr>
        <p:txBody>
          <a:bodyPr rtlCol="0">
            <a:normAutofit lnSpcReduction="10000"/>
          </a:bodyPr>
          <a:lstStyle/>
          <a:p>
            <a:pPr algn="just" eaLnBrk="1" fontAlgn="auto" hangingPunct="1">
              <a:spcAft>
                <a:spcPts val="0"/>
              </a:spcAft>
              <a:defRPr/>
            </a:pPr>
            <a:r>
              <a:rPr lang="en-US" sz="1800" b="1" dirty="0" smtClean="0">
                <a:solidFill>
                  <a:schemeClr val="tx1"/>
                </a:solidFill>
              </a:rPr>
              <a:t>Adjustment for Risk: Beta (</a:t>
            </a:r>
            <a:r>
              <a:rPr lang="en-AU" sz="1800" b="1" dirty="0" smtClean="0">
                <a:solidFill>
                  <a:schemeClr val="tx1"/>
                </a:solidFill>
              </a:rPr>
              <a:t>β)</a:t>
            </a:r>
            <a:endParaRPr lang="en-AU" sz="1800" dirty="0" smtClean="0">
              <a:solidFill>
                <a:schemeClr val="tx1"/>
              </a:solidFill>
            </a:endParaRPr>
          </a:p>
          <a:p>
            <a:pPr algn="just" eaLnBrk="1" fontAlgn="auto" hangingPunct="1">
              <a:spcAft>
                <a:spcPts val="0"/>
              </a:spcAft>
              <a:buFont typeface="Arial" charset="0"/>
              <a:buChar char="•"/>
              <a:defRPr/>
            </a:pPr>
            <a:endParaRPr lang="en-US" sz="1800" dirty="0" smtClean="0">
              <a:solidFill>
                <a:schemeClr val="tx1"/>
              </a:solidFill>
            </a:endParaRPr>
          </a:p>
          <a:p>
            <a:pPr algn="just" eaLnBrk="1" fontAlgn="auto" hangingPunct="1">
              <a:spcAft>
                <a:spcPts val="0"/>
              </a:spcAft>
              <a:buFont typeface="Arial" charset="0"/>
              <a:buChar char="•"/>
              <a:defRPr/>
            </a:pPr>
            <a:r>
              <a:rPr lang="en-US" sz="1800" dirty="0" smtClean="0">
                <a:solidFill>
                  <a:schemeClr val="tx1"/>
                </a:solidFill>
              </a:rPr>
              <a:t>There are three different concepts of beta:</a:t>
            </a:r>
          </a:p>
          <a:p>
            <a:pPr algn="just" eaLnBrk="1" fontAlgn="auto" hangingPunct="1">
              <a:spcAft>
                <a:spcPts val="0"/>
              </a:spcAft>
              <a:defRPr/>
            </a:pPr>
            <a:endParaRPr lang="en-AU" sz="1800" dirty="0" smtClean="0">
              <a:solidFill>
                <a:schemeClr val="tx1"/>
              </a:solidFill>
            </a:endParaRPr>
          </a:p>
          <a:p>
            <a:pPr algn="just" eaLnBrk="1" fontAlgn="auto" hangingPunct="1">
              <a:spcAft>
                <a:spcPts val="0"/>
              </a:spcAft>
              <a:buFont typeface="Courier New" pitchFamily="49" charset="0"/>
              <a:buChar char="o"/>
              <a:defRPr/>
            </a:pPr>
            <a:r>
              <a:rPr lang="en-US" sz="1800" b="1" dirty="0" smtClean="0">
                <a:solidFill>
                  <a:schemeClr val="tx1"/>
                </a:solidFill>
              </a:rPr>
              <a:t>Equity beta (</a:t>
            </a:r>
            <a:r>
              <a:rPr lang="en-AU" sz="1800" b="1" dirty="0" smtClean="0">
                <a:solidFill>
                  <a:schemeClr val="tx1"/>
                </a:solidFill>
              </a:rPr>
              <a:t>β</a:t>
            </a:r>
            <a:r>
              <a:rPr lang="en-US" sz="1800" b="1" baseline="-25000" dirty="0" smtClean="0">
                <a:solidFill>
                  <a:schemeClr val="tx1"/>
                </a:solidFill>
              </a:rPr>
              <a:t>E</a:t>
            </a:r>
            <a:r>
              <a:rPr lang="en-AU" sz="1800" b="1" dirty="0" smtClean="0">
                <a:solidFill>
                  <a:schemeClr val="tx1"/>
                </a:solidFill>
              </a:rPr>
              <a:t>)</a:t>
            </a:r>
            <a:r>
              <a:rPr lang="en-US" sz="1800" b="1" dirty="0" smtClean="0">
                <a:solidFill>
                  <a:schemeClr val="tx1"/>
                </a:solidFill>
              </a:rPr>
              <a:t> </a:t>
            </a:r>
            <a:r>
              <a:rPr lang="en-US" sz="1800" dirty="0" smtClean="0">
                <a:solidFill>
                  <a:schemeClr val="tx1"/>
                </a:solidFill>
              </a:rPr>
              <a:t>incorporates the effect of operating and financial risk. Equity betas are also referred to as "leveraged" betas or "company" betas. </a:t>
            </a:r>
          </a:p>
          <a:p>
            <a:pPr algn="just" eaLnBrk="1" fontAlgn="auto" hangingPunct="1">
              <a:spcAft>
                <a:spcPts val="0"/>
              </a:spcAft>
              <a:buFont typeface="Courier New" pitchFamily="49" charset="0"/>
              <a:buChar char="o"/>
              <a:defRPr/>
            </a:pPr>
            <a:endParaRPr lang="en-AU" sz="1800" dirty="0" smtClean="0">
              <a:solidFill>
                <a:schemeClr val="tx1"/>
              </a:solidFill>
            </a:endParaRPr>
          </a:p>
          <a:p>
            <a:pPr algn="just" eaLnBrk="1" fontAlgn="auto" hangingPunct="1">
              <a:spcAft>
                <a:spcPts val="0"/>
              </a:spcAft>
              <a:buFont typeface="Courier New" pitchFamily="49" charset="0"/>
              <a:buChar char="o"/>
              <a:defRPr/>
            </a:pPr>
            <a:r>
              <a:rPr lang="en-US" sz="1800" b="1" dirty="0" smtClean="0">
                <a:solidFill>
                  <a:schemeClr val="tx1"/>
                </a:solidFill>
              </a:rPr>
              <a:t>Assets beta (</a:t>
            </a:r>
            <a:r>
              <a:rPr lang="en-AU" sz="1800" b="1" dirty="0" smtClean="0">
                <a:solidFill>
                  <a:schemeClr val="tx1"/>
                </a:solidFill>
              </a:rPr>
              <a:t>β</a:t>
            </a:r>
            <a:r>
              <a:rPr lang="en-US" sz="1800" b="1" baseline="-25000" dirty="0" smtClean="0">
                <a:solidFill>
                  <a:schemeClr val="tx1"/>
                </a:solidFill>
              </a:rPr>
              <a:t>A</a:t>
            </a:r>
            <a:r>
              <a:rPr lang="en-AU" sz="1800" b="1" dirty="0" smtClean="0">
                <a:solidFill>
                  <a:schemeClr val="tx1"/>
                </a:solidFill>
              </a:rPr>
              <a:t>)</a:t>
            </a:r>
            <a:r>
              <a:rPr lang="en-US" sz="1800" b="1" dirty="0" smtClean="0">
                <a:solidFill>
                  <a:schemeClr val="tx1"/>
                </a:solidFill>
              </a:rPr>
              <a:t> </a:t>
            </a:r>
            <a:r>
              <a:rPr lang="en-US" sz="1800" dirty="0" smtClean="0">
                <a:solidFill>
                  <a:schemeClr val="tx1"/>
                </a:solidFill>
              </a:rPr>
              <a:t>measures the risk of a firm if it were all equity financed. Asset betas are sometimes referred to as “unlevered betas”. For an all equity firm, asset beta and equity beta are the same. Other wise asset betas are not directly observable.</a:t>
            </a:r>
          </a:p>
          <a:p>
            <a:pPr algn="just" eaLnBrk="1" fontAlgn="auto" hangingPunct="1">
              <a:spcAft>
                <a:spcPts val="0"/>
              </a:spcAft>
              <a:buFont typeface="Courier New" pitchFamily="49" charset="0"/>
              <a:buChar char="o"/>
              <a:defRPr/>
            </a:pPr>
            <a:endParaRPr lang="en-AU" sz="1800" dirty="0" smtClean="0">
              <a:solidFill>
                <a:schemeClr val="tx1"/>
              </a:solidFill>
            </a:endParaRPr>
          </a:p>
          <a:p>
            <a:pPr algn="just" eaLnBrk="1" fontAlgn="auto" hangingPunct="1">
              <a:spcAft>
                <a:spcPts val="0"/>
              </a:spcAft>
              <a:buFont typeface="Courier New" pitchFamily="49" charset="0"/>
              <a:buChar char="o"/>
              <a:defRPr/>
            </a:pPr>
            <a:r>
              <a:rPr lang="en-US" sz="1800" b="1" dirty="0" smtClean="0">
                <a:solidFill>
                  <a:schemeClr val="tx1"/>
                </a:solidFill>
              </a:rPr>
              <a:t>Debt beta (</a:t>
            </a:r>
            <a:r>
              <a:rPr lang="en-AU" sz="1800" b="1" dirty="0" smtClean="0">
                <a:solidFill>
                  <a:schemeClr val="tx1"/>
                </a:solidFill>
              </a:rPr>
              <a:t>β</a:t>
            </a:r>
            <a:r>
              <a:rPr lang="en-US" sz="1800" b="1" baseline="-25000" dirty="0" smtClean="0">
                <a:solidFill>
                  <a:schemeClr val="tx1"/>
                </a:solidFill>
              </a:rPr>
              <a:t>D</a:t>
            </a:r>
            <a:r>
              <a:rPr lang="en-AU" sz="1800" b="1" dirty="0" smtClean="0">
                <a:solidFill>
                  <a:schemeClr val="tx1"/>
                </a:solidFill>
              </a:rPr>
              <a:t>)</a:t>
            </a:r>
            <a:r>
              <a:rPr lang="en-US" sz="1800" b="1" dirty="0" smtClean="0">
                <a:solidFill>
                  <a:schemeClr val="tx1"/>
                </a:solidFill>
              </a:rPr>
              <a:t> </a:t>
            </a:r>
            <a:r>
              <a:rPr lang="en-US" sz="1800" dirty="0" smtClean="0">
                <a:solidFill>
                  <a:schemeClr val="tx1"/>
                </a:solidFill>
              </a:rPr>
              <a:t>is a measure of the risk of debt of the entity. Debt beta would be zero if debt is risk free.</a:t>
            </a:r>
            <a:endParaRPr lang="en-AU" sz="1800" dirty="0" smtClean="0">
              <a:solidFill>
                <a:schemeClr val="tx1"/>
              </a:solidFill>
            </a:endParaRPr>
          </a:p>
          <a:p>
            <a:pPr algn="just" eaLnBrk="1" fontAlgn="auto" hangingPunct="1">
              <a:spcAft>
                <a:spcPts val="0"/>
              </a:spcAft>
              <a:defRPr/>
            </a:pPr>
            <a:endParaRPr lang="en-US" sz="1800" dirty="0" smtClean="0">
              <a:solidFill>
                <a:schemeClr val="tx1"/>
              </a:solidFill>
            </a:endParaRPr>
          </a:p>
          <a:p>
            <a:pPr algn="just" eaLnBrk="1" fontAlgn="auto" hangingPunct="1">
              <a:spcAft>
                <a:spcPts val="0"/>
              </a:spcAft>
              <a:buFont typeface="Arial" charset="0"/>
              <a:buChar char="•"/>
              <a:defRPr/>
            </a:pPr>
            <a:r>
              <a:rPr lang="en-US" sz="1800" dirty="0" smtClean="0">
                <a:solidFill>
                  <a:schemeClr val="tx1"/>
                </a:solidFill>
              </a:rPr>
              <a:t>Changing financial structure changes equity and debt betas, but not the asset beta. </a:t>
            </a:r>
            <a:endParaRPr lang="en-AU" sz="1800" dirty="0" smtClean="0">
              <a:solidFill>
                <a:schemeClr val="tx1"/>
              </a:solidFill>
            </a:endParaRPr>
          </a:p>
          <a:p>
            <a:pPr algn="just" eaLnBrk="1" fontAlgn="auto" hangingPunct="1">
              <a:spcAft>
                <a:spcPts val="0"/>
              </a:spcAft>
              <a:defRPr/>
            </a:pPr>
            <a:r>
              <a:rPr lang="en-US" sz="1800" dirty="0" smtClean="0"/>
              <a:t/>
            </a:r>
            <a:br>
              <a:rPr lang="en-US" sz="1800" dirty="0" smtClean="0"/>
            </a:br>
            <a:endParaRPr lang="en-AU" sz="1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09600"/>
            <a:ext cx="7848600" cy="5715000"/>
          </a:xfrm>
        </p:spPr>
        <p:txBody>
          <a:bodyPr/>
          <a:lstStyle/>
          <a:p>
            <a:pPr algn="just" eaLnBrk="1" hangingPunct="1"/>
            <a:r>
              <a:rPr lang="en-US" sz="1800" b="1" smtClean="0">
                <a:solidFill>
                  <a:schemeClr val="tx1"/>
                </a:solidFill>
              </a:rPr>
              <a:t>Company cost of capital versus project cost of capital </a:t>
            </a:r>
          </a:p>
          <a:p>
            <a:pPr algn="just" eaLnBrk="1" hangingPunct="1"/>
            <a:endParaRPr lang="en-US" sz="1800" smtClean="0">
              <a:solidFill>
                <a:schemeClr val="tx1"/>
              </a:solidFill>
            </a:endParaRPr>
          </a:p>
          <a:p>
            <a:pPr algn="just" eaLnBrk="1" hangingPunct="1">
              <a:buFont typeface="Arial" charset="0"/>
              <a:buChar char="•"/>
            </a:pPr>
            <a:r>
              <a:rPr lang="en-US" sz="1800" smtClean="0">
                <a:solidFill>
                  <a:schemeClr val="tx1"/>
                </a:solidFill>
              </a:rPr>
              <a:t>Most listed companies will be able to calculate their WACC by calculating their own Beta and target debt capacity. Using this WACC as the project's discount rate is correct provided the risk of the project is the same as the overall risk of the company.</a:t>
            </a:r>
          </a:p>
          <a:p>
            <a:pPr algn="just" eaLnBrk="1" hangingPunct="1">
              <a:buFont typeface="Arial" charset="0"/>
              <a:buChar char="•"/>
            </a:pPr>
            <a:endParaRPr lang="en-US" sz="1800" smtClean="0">
              <a:solidFill>
                <a:schemeClr val="tx1"/>
              </a:solidFill>
            </a:endParaRPr>
          </a:p>
          <a:p>
            <a:pPr algn="just" eaLnBrk="1" hangingPunct="1">
              <a:buFont typeface="Arial" charset="0"/>
              <a:buChar char="•"/>
            </a:pPr>
            <a:r>
              <a:rPr lang="en-US" sz="1800" smtClean="0">
                <a:solidFill>
                  <a:schemeClr val="tx1"/>
                </a:solidFill>
              </a:rPr>
              <a:t>But what if a company is considering a project of different risk to its existing operations? Or how do you determine a WACC for a company that is not listed, where there is no beta of equity available ?</a:t>
            </a:r>
            <a:endParaRPr lang="en-AU" sz="1800" smtClean="0">
              <a:solidFill>
                <a:schemeClr val="tx1"/>
              </a:solidFill>
            </a:endParaRPr>
          </a:p>
          <a:p>
            <a:pPr algn="just" eaLnBrk="1" hangingPunct="1">
              <a:buFont typeface="Arial" charset="0"/>
              <a:buChar char="•"/>
            </a:pPr>
            <a:endParaRPr lang="en-US" sz="1800" smtClean="0">
              <a:solidFill>
                <a:schemeClr val="tx1"/>
              </a:solidFill>
            </a:endParaRPr>
          </a:p>
          <a:p>
            <a:pPr algn="just" eaLnBrk="1" hangingPunct="1">
              <a:buFont typeface="Arial" charset="0"/>
              <a:buChar char="•"/>
            </a:pPr>
            <a:r>
              <a:rPr lang="en-US" sz="1800" smtClean="0">
                <a:solidFill>
                  <a:schemeClr val="tx1"/>
                </a:solidFill>
              </a:rPr>
              <a:t>The discount rate should reflect the risk of the project, not the risk of the firm.</a:t>
            </a:r>
          </a:p>
          <a:p>
            <a:pPr algn="just" eaLnBrk="1" hangingPunct="1">
              <a:buFont typeface="Arial" charset="0"/>
              <a:buChar char="•"/>
            </a:pPr>
            <a:endParaRPr lang="en-US" sz="1800" smtClean="0">
              <a:solidFill>
                <a:schemeClr val="tx1"/>
              </a:solidFill>
            </a:endParaRPr>
          </a:p>
          <a:p>
            <a:pPr algn="just" eaLnBrk="1" hangingPunct="1">
              <a:buFont typeface="Arial" charset="0"/>
              <a:buChar char="•"/>
            </a:pPr>
            <a:r>
              <a:rPr lang="en-US" sz="1800" smtClean="0">
                <a:solidFill>
                  <a:schemeClr val="tx1"/>
                </a:solidFill>
              </a:rPr>
              <a:t>In such cases we will estimate the project’s beta (see next slide).</a:t>
            </a:r>
            <a:endParaRPr lang="en-AU" sz="1800" smtClean="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09600"/>
            <a:ext cx="7848600" cy="5715000"/>
          </a:xfrm>
        </p:spPr>
        <p:txBody>
          <a:bodyPr/>
          <a:lstStyle/>
          <a:p>
            <a:pPr algn="just" eaLnBrk="1" hangingPunct="1"/>
            <a:r>
              <a:rPr lang="en-US" sz="1800" b="1" smtClean="0">
                <a:solidFill>
                  <a:schemeClr val="tx1"/>
                </a:solidFill>
              </a:rPr>
              <a:t>Estimating a Project’s Beta </a:t>
            </a:r>
            <a:endParaRPr lang="en-AU" sz="1800" smtClean="0">
              <a:solidFill>
                <a:schemeClr val="tx1"/>
              </a:solidFill>
            </a:endParaRPr>
          </a:p>
          <a:p>
            <a:pPr algn="just" eaLnBrk="1" hangingPunct="1">
              <a:buFont typeface="Arial" charset="0"/>
              <a:buChar char="•"/>
            </a:pPr>
            <a:endParaRPr lang="en-AU" sz="1800" smtClean="0">
              <a:solidFill>
                <a:schemeClr val="tx1"/>
              </a:solidFill>
            </a:endParaRPr>
          </a:p>
          <a:p>
            <a:pPr algn="just" eaLnBrk="1" hangingPunct="1">
              <a:buFont typeface="Arial" charset="0"/>
              <a:buChar char="•"/>
            </a:pPr>
            <a:r>
              <a:rPr lang="en-US" sz="1800" smtClean="0">
                <a:solidFill>
                  <a:schemeClr val="tx1"/>
                </a:solidFill>
              </a:rPr>
              <a:t>A project's beta is a measure of its systematic or market risk. </a:t>
            </a:r>
          </a:p>
          <a:p>
            <a:pPr algn="just" eaLnBrk="1" hangingPunct="1">
              <a:buFont typeface="Arial" charset="0"/>
              <a:buChar char="•"/>
            </a:pPr>
            <a:endParaRPr lang="en-US" sz="1800" smtClean="0">
              <a:solidFill>
                <a:schemeClr val="tx1"/>
              </a:solidFill>
            </a:endParaRPr>
          </a:p>
          <a:p>
            <a:pPr algn="just" eaLnBrk="1" hangingPunct="1">
              <a:buFont typeface="Arial" charset="0"/>
              <a:buChar char="•"/>
            </a:pPr>
            <a:r>
              <a:rPr lang="en-US" sz="1800" smtClean="0">
                <a:solidFill>
                  <a:schemeClr val="tx1"/>
                </a:solidFill>
              </a:rPr>
              <a:t>Just as we can use a firm's beta to estimate its required return on equity, we can use a project's beta to adjust for differences between a specific project's risk and the average risk of a firm's projects.</a:t>
            </a:r>
            <a:endParaRPr lang="en-AU" sz="1800" smtClean="0">
              <a:solidFill>
                <a:schemeClr val="tx1"/>
              </a:solidFill>
            </a:endParaRPr>
          </a:p>
          <a:p>
            <a:pPr algn="just" eaLnBrk="1" hangingPunct="1">
              <a:buFont typeface="Arial" charset="0"/>
              <a:buChar char="•"/>
            </a:pPr>
            <a:endParaRPr lang="en-AU" sz="1800" smtClean="0">
              <a:solidFill>
                <a:schemeClr val="tx1"/>
              </a:solidFill>
            </a:endParaRPr>
          </a:p>
          <a:p>
            <a:pPr algn="just" eaLnBrk="1" hangingPunct="1">
              <a:buFont typeface="Arial" charset="0"/>
              <a:buChar char="•"/>
            </a:pPr>
            <a:r>
              <a:rPr lang="en-US" sz="1800" smtClean="0">
                <a:solidFill>
                  <a:schemeClr val="tx1"/>
                </a:solidFill>
              </a:rPr>
              <a:t>Since a specific project is not represented by a publicly traded security, we typically cannot estimate a project's beta directly. </a:t>
            </a:r>
          </a:p>
          <a:p>
            <a:pPr algn="just" eaLnBrk="1" hangingPunct="1">
              <a:buFont typeface="Arial" charset="0"/>
              <a:buChar char="•"/>
            </a:pPr>
            <a:endParaRPr lang="en-US" sz="1800" smtClean="0">
              <a:solidFill>
                <a:schemeClr val="tx1"/>
              </a:solidFill>
            </a:endParaRPr>
          </a:p>
          <a:p>
            <a:pPr algn="just" eaLnBrk="1" hangingPunct="1">
              <a:buFont typeface="Arial" charset="0"/>
              <a:buChar char="•"/>
            </a:pPr>
            <a:r>
              <a:rPr lang="en-US" sz="1800" smtClean="0">
                <a:solidFill>
                  <a:schemeClr val="tx1"/>
                </a:solidFill>
              </a:rPr>
              <a:t>One process that can be used is based on the equity beta of a publicly traded firm that is engaged in a business similar to, and with risk similar to, the project under consideration. </a:t>
            </a:r>
          </a:p>
          <a:p>
            <a:pPr algn="just" eaLnBrk="1" hangingPunct="1">
              <a:buFont typeface="Arial" charset="0"/>
              <a:buChar char="•"/>
            </a:pPr>
            <a:endParaRPr lang="en-US" sz="1800" smtClean="0">
              <a:solidFill>
                <a:schemeClr val="tx1"/>
              </a:solidFill>
            </a:endParaRPr>
          </a:p>
          <a:p>
            <a:pPr algn="just" eaLnBrk="1" hangingPunct="1">
              <a:buFont typeface="Arial" charset="0"/>
              <a:buChar char="•"/>
            </a:pPr>
            <a:r>
              <a:rPr lang="en-US" sz="1800" smtClean="0">
                <a:solidFill>
                  <a:schemeClr val="tx1"/>
                </a:solidFill>
              </a:rPr>
              <a:t>This is referred to as the </a:t>
            </a:r>
            <a:r>
              <a:rPr lang="en-US" sz="1800" b="1" smtClean="0">
                <a:solidFill>
                  <a:schemeClr val="tx1"/>
                </a:solidFill>
              </a:rPr>
              <a:t>pure-play method </a:t>
            </a:r>
            <a:r>
              <a:rPr lang="en-US" sz="1800" smtClean="0">
                <a:solidFill>
                  <a:schemeClr val="tx1"/>
                </a:solidFill>
              </a:rPr>
              <a:t>because we begin with the beta of a company or group of companies that are purely engaged in a business similar to that of the project and are therefore comparable to the project. </a:t>
            </a:r>
            <a:endParaRPr lang="en-AU" sz="1800" smtClean="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09600"/>
            <a:ext cx="7848600" cy="5715000"/>
          </a:xfrm>
        </p:spPr>
        <p:txBody>
          <a:bodyPr/>
          <a:lstStyle/>
          <a:p>
            <a:pPr algn="just" eaLnBrk="1" hangingPunct="1"/>
            <a:r>
              <a:rPr lang="en-US" sz="1800" b="1" smtClean="0">
                <a:solidFill>
                  <a:schemeClr val="tx1"/>
                </a:solidFill>
              </a:rPr>
              <a:t>Estimating a Project’s Beta </a:t>
            </a:r>
            <a:endParaRPr lang="en-AU" sz="1800" smtClean="0">
              <a:solidFill>
                <a:schemeClr val="tx1"/>
              </a:solidFill>
            </a:endParaRPr>
          </a:p>
          <a:p>
            <a:pPr algn="just" eaLnBrk="1" hangingPunct="1">
              <a:buFont typeface="Arial" charset="0"/>
              <a:buChar char="•"/>
            </a:pPr>
            <a:endParaRPr lang="en-AU" sz="1800" smtClean="0">
              <a:solidFill>
                <a:schemeClr val="tx1"/>
              </a:solidFill>
            </a:endParaRPr>
          </a:p>
          <a:p>
            <a:pPr algn="just" eaLnBrk="1" hangingPunct="1">
              <a:buFont typeface="Arial" charset="0"/>
              <a:buChar char="•"/>
            </a:pPr>
            <a:r>
              <a:rPr lang="en-US" sz="1800" smtClean="0">
                <a:solidFill>
                  <a:schemeClr val="tx1"/>
                </a:solidFill>
              </a:rPr>
              <a:t>The beta of a firm is a function not only of the business risks of its projects (lines of business) but also of its financial structure. </a:t>
            </a:r>
          </a:p>
          <a:p>
            <a:pPr algn="just" eaLnBrk="1" hangingPunct="1">
              <a:buFont typeface="Arial" charset="0"/>
              <a:buChar char="•"/>
            </a:pPr>
            <a:endParaRPr lang="en-US" sz="1800" smtClean="0">
              <a:solidFill>
                <a:schemeClr val="tx1"/>
              </a:solidFill>
            </a:endParaRPr>
          </a:p>
          <a:p>
            <a:pPr algn="just" eaLnBrk="1" hangingPunct="1">
              <a:buFont typeface="Arial" charset="0"/>
              <a:buChar char="•"/>
            </a:pPr>
            <a:r>
              <a:rPr lang="en-US" sz="1800" smtClean="0">
                <a:solidFill>
                  <a:schemeClr val="tx1"/>
                </a:solidFill>
              </a:rPr>
              <a:t>For a given set of projects, the greater a firm's reliance on debt financing, the greater it’s equity beta. </a:t>
            </a:r>
          </a:p>
          <a:p>
            <a:pPr algn="just" eaLnBrk="1" hangingPunct="1">
              <a:buFont typeface="Arial" charset="0"/>
              <a:buChar char="•"/>
            </a:pPr>
            <a:endParaRPr lang="en-US" sz="1800" smtClean="0">
              <a:solidFill>
                <a:schemeClr val="tx1"/>
              </a:solidFill>
            </a:endParaRPr>
          </a:p>
          <a:p>
            <a:pPr algn="just" eaLnBrk="1" hangingPunct="1">
              <a:buFont typeface="Arial" charset="0"/>
              <a:buChar char="•"/>
            </a:pPr>
            <a:r>
              <a:rPr lang="en-US" sz="1800" smtClean="0">
                <a:solidFill>
                  <a:schemeClr val="tx1"/>
                </a:solidFill>
              </a:rPr>
              <a:t>For this reason, we must adjust the pure-play beta from a comparable company for the company's leverage (unlever it) and then adjust it (re-lever it) based on the financial structure of the company evaluating the project. </a:t>
            </a:r>
          </a:p>
          <a:p>
            <a:pPr algn="just" eaLnBrk="1" hangingPunct="1">
              <a:buFont typeface="Arial" charset="0"/>
              <a:buChar char="•"/>
            </a:pPr>
            <a:endParaRPr lang="en-US" sz="1800" smtClean="0">
              <a:solidFill>
                <a:schemeClr val="tx1"/>
              </a:solidFill>
            </a:endParaRPr>
          </a:p>
          <a:p>
            <a:pPr algn="just" eaLnBrk="1" hangingPunct="1">
              <a:buFont typeface="Arial" charset="0"/>
              <a:buChar char="•"/>
            </a:pPr>
            <a:r>
              <a:rPr lang="en-US" sz="1800" smtClean="0">
                <a:solidFill>
                  <a:schemeClr val="tx1"/>
                </a:solidFill>
              </a:rPr>
              <a:t>We can then use this equity beta to calculate the cost of equity to be used in evaluating the project.</a:t>
            </a:r>
            <a:endParaRPr lang="en-AU" sz="1800" smtClean="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09600"/>
            <a:ext cx="7848600" cy="5715000"/>
          </a:xfrm>
        </p:spPr>
        <p:txBody>
          <a:bodyPr/>
          <a:lstStyle/>
          <a:p>
            <a:pPr marR="0" algn="just" eaLnBrk="1" hangingPunct="1">
              <a:buFont typeface="Arial" charset="0"/>
              <a:buNone/>
            </a:pPr>
            <a:r>
              <a:rPr lang="en-US" sz="1800" b="1" dirty="0" smtClean="0">
                <a:solidFill>
                  <a:schemeClr val="tx1"/>
                </a:solidFill>
              </a:rPr>
              <a:t>Steps in estimating a Project’s Beta</a:t>
            </a:r>
          </a:p>
          <a:p>
            <a:pPr marR="0" algn="just" eaLnBrk="1" hangingPunct="1">
              <a:buFont typeface="Arial" charset="0"/>
              <a:buNone/>
            </a:pPr>
            <a:endParaRPr lang="en-US" sz="1800" dirty="0" smtClean="0">
              <a:solidFill>
                <a:schemeClr val="tx1"/>
              </a:solidFill>
            </a:endParaRPr>
          </a:p>
          <a:p>
            <a:pPr marR="0" algn="just" eaLnBrk="1" hangingPunct="1">
              <a:buFont typeface="Calibri" pitchFamily="34" charset="0"/>
              <a:buAutoNum type="arabicPeriod"/>
            </a:pPr>
            <a:r>
              <a:rPr lang="en-US" sz="1800" b="1" dirty="0" smtClean="0">
                <a:solidFill>
                  <a:schemeClr val="tx1"/>
                </a:solidFill>
              </a:rPr>
              <a:t>Find a comparable company:  </a:t>
            </a:r>
            <a:r>
              <a:rPr lang="en-US" sz="1800" dirty="0" smtClean="0">
                <a:solidFill>
                  <a:schemeClr val="tx1"/>
                </a:solidFill>
              </a:rPr>
              <a:t>publicly traded so that its equity beta is available or we can calculate it</a:t>
            </a:r>
          </a:p>
          <a:p>
            <a:pPr marR="0" algn="just" eaLnBrk="1" hangingPunct="1">
              <a:buFont typeface="Calibri" pitchFamily="34" charset="0"/>
              <a:buAutoNum type="arabicPeriod"/>
            </a:pPr>
            <a:endParaRPr lang="en-US" sz="1800" dirty="0" smtClean="0">
              <a:solidFill>
                <a:schemeClr val="tx1"/>
              </a:solidFill>
            </a:endParaRPr>
          </a:p>
          <a:p>
            <a:pPr marR="0" algn="just" eaLnBrk="1" hangingPunct="1">
              <a:buFont typeface="Calibri" pitchFamily="34" charset="0"/>
              <a:buAutoNum type="arabicPeriod"/>
            </a:pPr>
            <a:r>
              <a:rPr lang="en-US" sz="1800" b="1" dirty="0" smtClean="0">
                <a:solidFill>
                  <a:schemeClr val="tx1"/>
                </a:solidFill>
              </a:rPr>
              <a:t>Un-lever it: </a:t>
            </a:r>
            <a:r>
              <a:rPr lang="en-US" sz="1800" dirty="0" smtClean="0">
                <a:solidFill>
                  <a:schemeClr val="tx1"/>
                </a:solidFill>
              </a:rPr>
              <a:t>remove the effects of leverage from comparable company’s equity beta (i.e. calculate comparable company’s asset beta)</a:t>
            </a:r>
          </a:p>
          <a:p>
            <a:pPr marR="0" algn="just" eaLnBrk="1" hangingPunct="1">
              <a:buFont typeface="Calibri" pitchFamily="34" charset="0"/>
              <a:buAutoNum type="arabicPeriod"/>
            </a:pPr>
            <a:endParaRPr lang="en-US" sz="1800" dirty="0" smtClean="0">
              <a:solidFill>
                <a:schemeClr val="tx1"/>
              </a:solidFill>
            </a:endParaRPr>
          </a:p>
          <a:p>
            <a:pPr marR="0" algn="just" eaLnBrk="1" hangingPunct="1">
              <a:buFont typeface="Calibri" pitchFamily="34" charset="0"/>
              <a:buAutoNum type="arabicPeriod"/>
            </a:pPr>
            <a:r>
              <a:rPr lang="en-US" sz="1800" b="1" dirty="0" smtClean="0">
                <a:solidFill>
                  <a:schemeClr val="tx1"/>
                </a:solidFill>
              </a:rPr>
              <a:t>Re-lever it: </a:t>
            </a:r>
            <a:r>
              <a:rPr lang="en-US" sz="1800" dirty="0" smtClean="0">
                <a:solidFill>
                  <a:schemeClr val="tx1"/>
                </a:solidFill>
              </a:rPr>
              <a:t>adjust comparable company’s asset beta for the Project’s Leverage (financial risk). Effectively we will be calculating Project’s Equity Beta</a:t>
            </a:r>
          </a:p>
          <a:p>
            <a:pPr marR="0" algn="just" eaLnBrk="1" hangingPunct="1">
              <a:buFont typeface="Arial" charset="0"/>
              <a:buNone/>
            </a:pPr>
            <a:endParaRPr lang="en-US" sz="1800" dirty="0" smtClean="0"/>
          </a:p>
          <a:p>
            <a:pPr marR="0" algn="just" eaLnBrk="1" hangingPunct="1">
              <a:buFont typeface="Arial" charset="0"/>
              <a:buNone/>
            </a:pPr>
            <a:endParaRPr lang="en-US" sz="1800" b="1" dirty="0" smtClean="0"/>
          </a:p>
          <a:p>
            <a:pPr marR="0" algn="just" eaLnBrk="1" hangingPunct="1">
              <a:buFont typeface="Arial" charset="0"/>
              <a:buNone/>
            </a:pPr>
            <a:endParaRPr lang="en-US" sz="1800" b="1" dirty="0" smtClean="0"/>
          </a:p>
          <a:p>
            <a:pPr marR="0" algn="just" eaLnBrk="1" hangingPunct="1">
              <a:buFont typeface="Arial" charset="0"/>
              <a:buNone/>
            </a:pPr>
            <a:endParaRPr lang="en-AU" sz="1800" dirty="0" smtClean="0"/>
          </a:p>
          <a:p>
            <a:pPr marR="0" algn="just" eaLnBrk="1" hangingPunct="1">
              <a:buFont typeface="Arial" charset="0"/>
              <a:buChar char="•"/>
            </a:pPr>
            <a:endParaRPr lang="en-AU" sz="1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09600"/>
            <a:ext cx="7848600" cy="5715000"/>
          </a:xfrm>
        </p:spPr>
        <p:txBody>
          <a:bodyPr/>
          <a:lstStyle/>
          <a:p>
            <a:pPr marL="231775" marR="0" indent="-231775" algn="just" eaLnBrk="1" hangingPunct="1">
              <a:buFont typeface="Arial" charset="0"/>
              <a:buChar char="•"/>
            </a:pPr>
            <a:r>
              <a:rPr lang="en-US" sz="1800" dirty="0" smtClean="0">
                <a:solidFill>
                  <a:schemeClr val="tx1"/>
                </a:solidFill>
              </a:rPr>
              <a:t>To get the asset beta for a publicly traded firm, we use the following formula:</a:t>
            </a:r>
            <a:endParaRPr lang="en-AU" sz="1800" dirty="0" smtClean="0">
              <a:solidFill>
                <a:schemeClr val="tx1"/>
              </a:solidFill>
            </a:endParaRPr>
          </a:p>
          <a:p>
            <a:pPr marL="231775" marR="0" indent="-231775" algn="just" eaLnBrk="1" hangingPunct="1">
              <a:buFont typeface="Arial" charset="0"/>
              <a:buNone/>
            </a:pPr>
            <a:endParaRPr lang="en-US" sz="1800" dirty="0" smtClean="0">
              <a:solidFill>
                <a:schemeClr val="tx1"/>
              </a:solidFill>
            </a:endParaRPr>
          </a:p>
          <a:p>
            <a:pPr marL="231775" marR="0" indent="-231775" algn="just" eaLnBrk="1" hangingPunct="1">
              <a:buFont typeface="Arial" charset="0"/>
              <a:buNone/>
            </a:pPr>
            <a:endParaRPr lang="en-US" sz="1800" b="1" dirty="0" smtClean="0">
              <a:solidFill>
                <a:schemeClr val="tx1"/>
              </a:solidFill>
            </a:endParaRPr>
          </a:p>
          <a:p>
            <a:pPr marL="231775" marR="0" indent="-231775" algn="just" eaLnBrk="1" hangingPunct="1">
              <a:buFont typeface="Arial" charset="0"/>
              <a:buNone/>
            </a:pPr>
            <a:endParaRPr lang="en-US" sz="1800" b="1" dirty="0" smtClean="0">
              <a:solidFill>
                <a:schemeClr val="tx1"/>
              </a:solidFill>
            </a:endParaRPr>
          </a:p>
          <a:p>
            <a:pPr marL="231775" marR="0" indent="-231775" algn="just" eaLnBrk="1" hangingPunct="1">
              <a:buFont typeface="Arial" charset="0"/>
              <a:buNone/>
            </a:pPr>
            <a:endParaRPr lang="en-AU" sz="1800" dirty="0" smtClean="0">
              <a:solidFill>
                <a:schemeClr val="tx1"/>
              </a:solidFill>
            </a:endParaRPr>
          </a:p>
          <a:p>
            <a:pPr marL="231775" marR="0" indent="-231775" algn="just" eaLnBrk="1" hangingPunct="1">
              <a:buFont typeface="Arial" charset="0"/>
              <a:buChar char="•"/>
            </a:pPr>
            <a:endParaRPr lang="en-US" sz="1800" dirty="0" smtClean="0">
              <a:solidFill>
                <a:schemeClr val="tx1"/>
              </a:solidFill>
            </a:endParaRPr>
          </a:p>
          <a:p>
            <a:pPr marL="231775" marR="0" indent="-231775" algn="just" eaLnBrk="1" hangingPunct="1">
              <a:buFont typeface="Arial" charset="0"/>
              <a:buChar char="•"/>
            </a:pPr>
            <a:endParaRPr lang="en-US" sz="1800" dirty="0" smtClean="0">
              <a:solidFill>
                <a:schemeClr val="tx1"/>
              </a:solidFill>
            </a:endParaRPr>
          </a:p>
          <a:p>
            <a:pPr marL="231775" marR="0" indent="-231775" algn="just" eaLnBrk="1" hangingPunct="1">
              <a:buFont typeface="Arial" charset="0"/>
              <a:buNone/>
            </a:pPr>
            <a:r>
              <a:rPr lang="en-US" sz="1800" b="1" dirty="0" smtClean="0">
                <a:solidFill>
                  <a:schemeClr val="tx1"/>
                </a:solidFill>
              </a:rPr>
              <a:t>Where: </a:t>
            </a:r>
            <a:r>
              <a:rPr lang="en-US" sz="1800" b="1" i="1" dirty="0" smtClean="0">
                <a:solidFill>
                  <a:schemeClr val="tx1"/>
                </a:solidFill>
              </a:rPr>
              <a:t>D/E</a:t>
            </a:r>
            <a:r>
              <a:rPr lang="en-US" sz="1800" dirty="0" smtClean="0">
                <a:solidFill>
                  <a:schemeClr val="tx1"/>
                </a:solidFill>
              </a:rPr>
              <a:t> is the comparable company's debt-to-equity ratio and </a:t>
            </a:r>
            <a:r>
              <a:rPr lang="en-US" sz="1800" b="1" i="1" dirty="0" smtClean="0">
                <a:solidFill>
                  <a:schemeClr val="tx1"/>
                </a:solidFill>
              </a:rPr>
              <a:t>t</a:t>
            </a:r>
            <a:r>
              <a:rPr lang="en-US" sz="1800" i="1" dirty="0" smtClean="0">
                <a:solidFill>
                  <a:schemeClr val="tx1"/>
                </a:solidFill>
              </a:rPr>
              <a:t> </a:t>
            </a:r>
            <a:r>
              <a:rPr lang="en-US" sz="1800" dirty="0" smtClean="0">
                <a:solidFill>
                  <a:schemeClr val="tx1"/>
                </a:solidFill>
              </a:rPr>
              <a:t>is its marginal tax rate.</a:t>
            </a:r>
            <a:endParaRPr lang="en-AU" sz="1800" dirty="0" smtClean="0">
              <a:solidFill>
                <a:schemeClr val="tx1"/>
              </a:solidFill>
            </a:endParaRPr>
          </a:p>
          <a:p>
            <a:pPr marL="231775" marR="0" indent="-231775" algn="just" eaLnBrk="1" hangingPunct="1">
              <a:buFont typeface="Arial" charset="0"/>
              <a:buChar char="•"/>
            </a:pPr>
            <a:endParaRPr lang="en-US" sz="1800" dirty="0" smtClean="0">
              <a:solidFill>
                <a:schemeClr val="tx1"/>
              </a:solidFill>
            </a:endParaRPr>
          </a:p>
          <a:p>
            <a:pPr marL="231775" marR="0" indent="-231775" algn="just" eaLnBrk="1" hangingPunct="1">
              <a:buFont typeface="Arial" charset="0"/>
              <a:buChar char="•"/>
            </a:pPr>
            <a:r>
              <a:rPr lang="en-US" sz="1800" dirty="0" smtClean="0">
                <a:solidFill>
                  <a:schemeClr val="tx1"/>
                </a:solidFill>
              </a:rPr>
              <a:t>To get the equity beta for the project, we use the project’s tax rate and debt-to-equity ratio:</a:t>
            </a:r>
            <a:endParaRPr lang="en-AU" sz="1800" dirty="0" smtClean="0">
              <a:solidFill>
                <a:schemeClr val="tx1"/>
              </a:solidFill>
            </a:endParaRPr>
          </a:p>
          <a:p>
            <a:pPr marL="231775" marR="0" indent="-231775" algn="just" eaLnBrk="1" hangingPunct="1">
              <a:buFont typeface="Arial" charset="0"/>
              <a:buChar char="•"/>
            </a:pPr>
            <a:endParaRPr lang="en-AU" sz="1800" dirty="0" smtClean="0">
              <a:solidFill>
                <a:schemeClr val="tx1"/>
              </a:solidFill>
            </a:endParaRPr>
          </a:p>
        </p:txBody>
      </p:sp>
      <p:pic>
        <p:nvPicPr>
          <p:cNvPr id="4" name="Picture 3"/>
          <p:cNvPicPr>
            <a:picLocks noChangeAspect="1" noChangeArrowheads="1"/>
          </p:cNvPicPr>
          <p:nvPr/>
        </p:nvPicPr>
        <p:blipFill>
          <a:blip r:embed="rId3" cstate="print">
            <a:lum bright="-20000"/>
          </a:blip>
          <a:srcRect/>
          <a:stretch>
            <a:fillRect/>
          </a:stretch>
        </p:blipFill>
        <p:spPr bwMode="auto">
          <a:xfrm>
            <a:off x="2819400" y="1143000"/>
            <a:ext cx="3886200" cy="1524000"/>
          </a:xfrm>
          <a:prstGeom prst="rect">
            <a:avLst/>
          </a:prstGeom>
          <a:noFill/>
          <a:ln w="9525">
            <a:noFill/>
            <a:miter lim="800000"/>
            <a:headEnd/>
            <a:tailEnd/>
          </a:ln>
        </p:spPr>
      </p:pic>
      <p:pic>
        <p:nvPicPr>
          <p:cNvPr id="5" name="Picture 4"/>
          <p:cNvPicPr>
            <a:picLocks noChangeAspect="1" noChangeArrowheads="1"/>
          </p:cNvPicPr>
          <p:nvPr/>
        </p:nvPicPr>
        <p:blipFill>
          <a:blip r:embed="rId4" cstate="print">
            <a:lum bright="-20000"/>
          </a:blip>
          <a:srcRect/>
          <a:stretch>
            <a:fillRect/>
          </a:stretch>
        </p:blipFill>
        <p:spPr bwMode="auto">
          <a:xfrm>
            <a:off x="2895600" y="4495800"/>
            <a:ext cx="3962400" cy="1371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animEffect transition="in" filter="fade">
                                      <p:cBhvr>
                                        <p:cTn id="17" dur="500"/>
                                        <p:tgtEl>
                                          <p:spTgt spid="3">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animEffect transition="in" filter="fade">
                                      <p:cBhvr>
                                        <p:cTn id="22" dur="500"/>
                                        <p:tgtEl>
                                          <p:spTgt spid="3">
                                            <p:txEl>
                                              <p:pRg st="9" end="9"/>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ubtitle 2"/>
          <p:cNvSpPr>
            <a:spLocks noGrp="1"/>
          </p:cNvSpPr>
          <p:nvPr>
            <p:ph type="subTitle" idx="1"/>
          </p:nvPr>
        </p:nvSpPr>
        <p:spPr>
          <a:xfrm>
            <a:off x="762000" y="685800"/>
            <a:ext cx="7848600" cy="5638800"/>
          </a:xfrm>
        </p:spPr>
        <p:txBody>
          <a:bodyPr/>
          <a:lstStyle/>
          <a:p>
            <a:pPr marR="0" algn="just" eaLnBrk="1" hangingPunct="1"/>
            <a:r>
              <a:rPr lang="en-US" sz="1800" b="1" dirty="0" smtClean="0">
                <a:solidFill>
                  <a:schemeClr val="tx1"/>
                </a:solidFill>
              </a:rPr>
              <a:t>Example:</a:t>
            </a:r>
          </a:p>
          <a:p>
            <a:pPr marR="0" algn="just" eaLnBrk="1" hangingPunct="1"/>
            <a:endParaRPr lang="en-AU" sz="1800" dirty="0" smtClean="0">
              <a:solidFill>
                <a:schemeClr val="tx1"/>
              </a:solidFill>
            </a:endParaRPr>
          </a:p>
          <a:p>
            <a:pPr marR="0" algn="just" eaLnBrk="1" hangingPunct="1"/>
            <a:r>
              <a:rPr lang="en-US" sz="500" b="1" dirty="0" smtClean="0">
                <a:solidFill>
                  <a:schemeClr val="tx1"/>
                </a:solidFill>
              </a:rPr>
              <a:t> </a:t>
            </a:r>
            <a:endParaRPr lang="en-AU" sz="500" dirty="0" smtClean="0">
              <a:solidFill>
                <a:schemeClr val="tx1"/>
              </a:solidFill>
            </a:endParaRPr>
          </a:p>
          <a:p>
            <a:pPr marR="0" algn="just" eaLnBrk="1" hangingPunct="1"/>
            <a:r>
              <a:rPr lang="en-US" sz="1800" dirty="0" smtClean="0">
                <a:solidFill>
                  <a:schemeClr val="tx1"/>
                </a:solidFill>
              </a:rPr>
              <a:t>RBA Inc. is considering a project in the food distribution business. RBA Inc. has a D/E ratio of 2.0, a marginal tax rate of 40%, and its debt currently has a yield of 14%. </a:t>
            </a:r>
          </a:p>
          <a:p>
            <a:pPr marR="0" algn="just" eaLnBrk="1" hangingPunct="1"/>
            <a:endParaRPr lang="en-US" sz="1800" dirty="0" smtClean="0">
              <a:solidFill>
                <a:schemeClr val="tx1"/>
              </a:solidFill>
            </a:endParaRPr>
          </a:p>
          <a:p>
            <a:pPr marR="0" algn="just" eaLnBrk="1" hangingPunct="1"/>
            <a:r>
              <a:rPr lang="en-US" sz="1800" dirty="0" smtClean="0">
                <a:solidFill>
                  <a:schemeClr val="tx1"/>
                </a:solidFill>
              </a:rPr>
              <a:t>MBA, a publicly traded firm that operates only in the food distribution business, has a D/E ratio of 1.5, a marginal tax rate of 30%, and an equity beta of 0.9. </a:t>
            </a:r>
          </a:p>
          <a:p>
            <a:pPr marR="0" algn="just" eaLnBrk="1" hangingPunct="1"/>
            <a:endParaRPr lang="en-US" sz="1800" dirty="0" smtClean="0">
              <a:solidFill>
                <a:schemeClr val="tx1"/>
              </a:solidFill>
            </a:endParaRPr>
          </a:p>
          <a:p>
            <a:pPr marR="0" algn="just" eaLnBrk="1" hangingPunct="1"/>
            <a:r>
              <a:rPr lang="en-US" sz="1800" dirty="0" smtClean="0">
                <a:solidFill>
                  <a:schemeClr val="tx1"/>
                </a:solidFill>
              </a:rPr>
              <a:t>The risk-free rate is 5% and the expected return on the market portfolio is 12%. </a:t>
            </a:r>
          </a:p>
          <a:p>
            <a:pPr marR="0" algn="just" eaLnBrk="1" hangingPunct="1"/>
            <a:endParaRPr lang="en-US" sz="1800" dirty="0" smtClean="0">
              <a:solidFill>
                <a:schemeClr val="tx1"/>
              </a:solidFill>
            </a:endParaRPr>
          </a:p>
          <a:p>
            <a:pPr marR="0" algn="just" eaLnBrk="1" hangingPunct="1"/>
            <a:r>
              <a:rPr lang="en-US" sz="1800" dirty="0" smtClean="0">
                <a:solidFill>
                  <a:schemeClr val="tx1"/>
                </a:solidFill>
              </a:rPr>
              <a:t>Calculate MBA's asset beta, use this to determine the project's equity beta, and the appropriate WACC to use in evaluating the project.</a:t>
            </a:r>
            <a:endParaRPr lang="en-AU" sz="1800" dirty="0" smtClean="0">
              <a:solidFill>
                <a:schemeClr val="tx1"/>
              </a:solidFill>
            </a:endParaRPr>
          </a:p>
          <a:p>
            <a:pPr marR="0" algn="just" eaLnBrk="1" hangingPunct="1"/>
            <a:r>
              <a:rPr lang="en-US" sz="1800" dirty="0" smtClean="0">
                <a:solidFill>
                  <a:schemeClr val="tx1"/>
                </a:solidFill>
              </a:rPr>
              <a:t> </a:t>
            </a:r>
            <a:endParaRPr lang="en-AU" sz="1800" dirty="0" smtClean="0">
              <a:solidFill>
                <a:schemeClr val="tx1"/>
              </a:solidFill>
            </a:endParaRPr>
          </a:p>
          <a:p>
            <a:pPr marR="0" algn="just" eaLnBrk="1" hangingPunct="1"/>
            <a:endParaRPr lang="en-AU" sz="1800" dirty="0" smtClean="0"/>
          </a:p>
          <a:p>
            <a:pPr marR="0" algn="just" eaLnBrk="1" hangingPunct="1"/>
            <a:endParaRPr lang="en-AU" sz="1800" dirty="0" smtClean="0"/>
          </a:p>
          <a:p>
            <a:pPr marR="0" algn="just" eaLnBrk="1" hangingPunct="1"/>
            <a:endParaRPr lang="en-AU" sz="1800"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85800"/>
            <a:ext cx="7848600" cy="5638800"/>
          </a:xfrm>
        </p:spPr>
        <p:txBody>
          <a:bodyPr/>
          <a:lstStyle/>
          <a:p>
            <a:pPr marR="0" algn="just" eaLnBrk="1" hangingPunct="1"/>
            <a:r>
              <a:rPr lang="en-US" sz="1800" b="1" dirty="0" smtClean="0">
                <a:solidFill>
                  <a:schemeClr val="tx1"/>
                </a:solidFill>
              </a:rPr>
              <a:t>Solution:</a:t>
            </a:r>
            <a:endParaRPr lang="en-AU" sz="1800" dirty="0" smtClean="0">
              <a:solidFill>
                <a:schemeClr val="tx1"/>
              </a:solidFill>
            </a:endParaRPr>
          </a:p>
          <a:p>
            <a:pPr marR="0" algn="just" eaLnBrk="1" hangingPunct="1"/>
            <a:r>
              <a:rPr lang="en-US" sz="1800" dirty="0" smtClean="0">
                <a:solidFill>
                  <a:schemeClr val="tx1"/>
                </a:solidFill>
              </a:rPr>
              <a:t> </a:t>
            </a:r>
            <a:endParaRPr lang="en-AU" sz="1800" dirty="0" smtClean="0">
              <a:solidFill>
                <a:schemeClr val="tx1"/>
              </a:solidFill>
            </a:endParaRPr>
          </a:p>
          <a:p>
            <a:pPr marR="0" algn="just" eaLnBrk="1" hangingPunct="1"/>
            <a:r>
              <a:rPr lang="en-US" sz="1800" b="1" dirty="0" smtClean="0">
                <a:solidFill>
                  <a:schemeClr val="tx1"/>
                </a:solidFill>
              </a:rPr>
              <a:t>MBA's asset beta:</a:t>
            </a:r>
            <a:endParaRPr lang="en-AU" sz="1800" b="1" dirty="0" smtClean="0">
              <a:solidFill>
                <a:schemeClr val="tx1"/>
              </a:solidFill>
            </a:endParaRPr>
          </a:p>
          <a:p>
            <a:pPr marR="0" algn="just" eaLnBrk="1" hangingPunct="1"/>
            <a:r>
              <a:rPr lang="en-US" sz="1800" dirty="0" smtClean="0">
                <a:solidFill>
                  <a:schemeClr val="tx1"/>
                </a:solidFill>
              </a:rPr>
              <a:t> </a:t>
            </a:r>
            <a:endParaRPr lang="en-AU" sz="1800" dirty="0" smtClean="0">
              <a:solidFill>
                <a:schemeClr val="tx1"/>
              </a:solidFill>
            </a:endParaRPr>
          </a:p>
          <a:p>
            <a:pPr marR="0" algn="just" eaLnBrk="1" hangingPunct="1"/>
            <a:r>
              <a:rPr lang="en-US" sz="1800" dirty="0" smtClean="0">
                <a:solidFill>
                  <a:schemeClr val="tx1"/>
                </a:solidFill>
              </a:rPr>
              <a:t>β </a:t>
            </a:r>
            <a:r>
              <a:rPr lang="en-US" sz="1800" baseline="-25000" dirty="0" smtClean="0">
                <a:solidFill>
                  <a:schemeClr val="tx1"/>
                </a:solidFill>
              </a:rPr>
              <a:t>Asset</a:t>
            </a:r>
            <a:r>
              <a:rPr lang="en-US" sz="1800" dirty="0" smtClean="0">
                <a:solidFill>
                  <a:schemeClr val="tx1"/>
                </a:solidFill>
              </a:rPr>
              <a:t> = 0.9 [1/1+(1-0.3)(1.5)] = 0.439</a:t>
            </a:r>
            <a:endParaRPr lang="en-AU" sz="1800" dirty="0" smtClean="0">
              <a:solidFill>
                <a:schemeClr val="tx1"/>
              </a:solidFill>
            </a:endParaRPr>
          </a:p>
          <a:p>
            <a:pPr marR="0" algn="just" eaLnBrk="1" hangingPunct="1"/>
            <a:r>
              <a:rPr lang="en-US" sz="1800" dirty="0" smtClean="0">
                <a:solidFill>
                  <a:schemeClr val="tx1"/>
                </a:solidFill>
              </a:rPr>
              <a:t> </a:t>
            </a:r>
            <a:endParaRPr lang="en-AU" sz="1800" dirty="0" smtClean="0">
              <a:solidFill>
                <a:schemeClr val="tx1"/>
              </a:solidFill>
            </a:endParaRPr>
          </a:p>
          <a:p>
            <a:pPr marR="0" algn="just" eaLnBrk="1" hangingPunct="1"/>
            <a:endParaRPr lang="en-US" sz="1800" dirty="0" smtClean="0">
              <a:solidFill>
                <a:schemeClr val="tx1"/>
              </a:solidFill>
            </a:endParaRPr>
          </a:p>
          <a:p>
            <a:pPr marR="0" algn="just" eaLnBrk="1" hangingPunct="1"/>
            <a:r>
              <a:rPr lang="en-US" sz="1800" b="1" dirty="0" smtClean="0">
                <a:solidFill>
                  <a:schemeClr val="tx1"/>
                </a:solidFill>
              </a:rPr>
              <a:t>Equity beta for RBA project:</a:t>
            </a:r>
            <a:endParaRPr lang="en-AU" sz="1800" b="1" dirty="0" smtClean="0">
              <a:solidFill>
                <a:schemeClr val="tx1"/>
              </a:solidFill>
            </a:endParaRPr>
          </a:p>
          <a:p>
            <a:pPr marR="0" algn="just" eaLnBrk="1" hangingPunct="1"/>
            <a:r>
              <a:rPr lang="en-US" sz="1800" dirty="0" smtClean="0">
                <a:solidFill>
                  <a:schemeClr val="tx1"/>
                </a:solidFill>
              </a:rPr>
              <a:t> </a:t>
            </a:r>
            <a:endParaRPr lang="en-AU" sz="1800" dirty="0" smtClean="0">
              <a:solidFill>
                <a:schemeClr val="tx1"/>
              </a:solidFill>
            </a:endParaRPr>
          </a:p>
          <a:p>
            <a:pPr marR="0" algn="just" eaLnBrk="1" hangingPunct="1"/>
            <a:r>
              <a:rPr lang="en-US" sz="1800" dirty="0" smtClean="0">
                <a:solidFill>
                  <a:schemeClr val="tx1"/>
                </a:solidFill>
              </a:rPr>
              <a:t>β </a:t>
            </a:r>
            <a:r>
              <a:rPr lang="en-US" sz="1800" baseline="-25000" dirty="0" smtClean="0">
                <a:solidFill>
                  <a:schemeClr val="tx1"/>
                </a:solidFill>
              </a:rPr>
              <a:t>Project</a:t>
            </a:r>
            <a:r>
              <a:rPr lang="en-US" sz="1800" dirty="0" smtClean="0">
                <a:solidFill>
                  <a:schemeClr val="tx1"/>
                </a:solidFill>
              </a:rPr>
              <a:t> = 0.439[1 + (1 - 0.4)(2)] = 0.966 </a:t>
            </a:r>
            <a:endParaRPr lang="en-AU" sz="1800" dirty="0" smtClean="0">
              <a:solidFill>
                <a:schemeClr val="tx1"/>
              </a:solidFill>
            </a:endParaRPr>
          </a:p>
          <a:p>
            <a:pPr marR="0" algn="just" eaLnBrk="1" hangingPunct="1"/>
            <a:r>
              <a:rPr lang="en-US" sz="1800" dirty="0" smtClean="0">
                <a:solidFill>
                  <a:schemeClr val="tx1"/>
                </a:solidFill>
              </a:rPr>
              <a:t> </a:t>
            </a:r>
          </a:p>
          <a:p>
            <a:pPr marR="0" algn="just" eaLnBrk="1" hangingPunct="1"/>
            <a:endParaRPr lang="en-AU" sz="1800" dirty="0" smtClean="0">
              <a:solidFill>
                <a:schemeClr val="tx1"/>
              </a:solidFill>
            </a:endParaRPr>
          </a:p>
          <a:p>
            <a:pPr marR="0" algn="just" eaLnBrk="1" hangingPunct="1"/>
            <a:r>
              <a:rPr lang="en-US" sz="1800" dirty="0" smtClean="0">
                <a:solidFill>
                  <a:schemeClr val="tx1"/>
                </a:solidFill>
              </a:rPr>
              <a:t>Project cost of equity = </a:t>
            </a:r>
            <a:r>
              <a:rPr lang="en-AU" sz="1800" dirty="0" smtClean="0">
                <a:solidFill>
                  <a:schemeClr val="tx1"/>
                </a:solidFill>
              </a:rPr>
              <a:t> </a:t>
            </a:r>
            <a:r>
              <a:rPr lang="en-AU" sz="1800" b="1" dirty="0" err="1" smtClean="0">
                <a:solidFill>
                  <a:schemeClr val="tx1"/>
                </a:solidFill>
              </a:rPr>
              <a:t>k</a:t>
            </a:r>
            <a:r>
              <a:rPr lang="en-AU" sz="1800" b="1" baseline="-25000" dirty="0" err="1" smtClean="0">
                <a:solidFill>
                  <a:schemeClr val="tx1"/>
                </a:solidFill>
              </a:rPr>
              <a:t>e</a:t>
            </a:r>
            <a:r>
              <a:rPr lang="en-AU" sz="1800" b="1" dirty="0" smtClean="0">
                <a:solidFill>
                  <a:schemeClr val="tx1"/>
                </a:solidFill>
              </a:rPr>
              <a:t>    =   </a:t>
            </a:r>
            <a:r>
              <a:rPr lang="en-AU" sz="1800" b="1" dirty="0" err="1" smtClean="0">
                <a:solidFill>
                  <a:schemeClr val="tx1"/>
                </a:solidFill>
              </a:rPr>
              <a:t>k</a:t>
            </a:r>
            <a:r>
              <a:rPr lang="en-AU" sz="1800" b="1" baseline="-25000" dirty="0" err="1" smtClean="0">
                <a:solidFill>
                  <a:schemeClr val="tx1"/>
                </a:solidFill>
              </a:rPr>
              <a:t>RF</a:t>
            </a:r>
            <a:r>
              <a:rPr lang="en-AU" sz="1800" b="1" dirty="0" smtClean="0">
                <a:solidFill>
                  <a:schemeClr val="tx1"/>
                </a:solidFill>
              </a:rPr>
              <a:t>  +  β (</a:t>
            </a:r>
            <a:r>
              <a:rPr lang="en-AU" sz="1800" b="1" dirty="0" err="1" smtClean="0">
                <a:solidFill>
                  <a:schemeClr val="tx1"/>
                </a:solidFill>
              </a:rPr>
              <a:t>k</a:t>
            </a:r>
            <a:r>
              <a:rPr lang="en-AU" sz="1800" b="1" baseline="-25000" dirty="0" err="1" smtClean="0">
                <a:solidFill>
                  <a:schemeClr val="tx1"/>
                </a:solidFill>
              </a:rPr>
              <a:t>M</a:t>
            </a:r>
            <a:r>
              <a:rPr lang="en-AU" sz="1800" b="1" dirty="0" smtClean="0">
                <a:solidFill>
                  <a:schemeClr val="tx1"/>
                </a:solidFill>
              </a:rPr>
              <a:t> - </a:t>
            </a:r>
            <a:r>
              <a:rPr lang="en-AU" sz="1800" b="1" dirty="0" err="1" smtClean="0">
                <a:solidFill>
                  <a:schemeClr val="tx1"/>
                </a:solidFill>
              </a:rPr>
              <a:t>k</a:t>
            </a:r>
            <a:r>
              <a:rPr lang="en-AU" sz="1800" b="1" baseline="-25000" dirty="0" err="1" smtClean="0">
                <a:solidFill>
                  <a:schemeClr val="tx1"/>
                </a:solidFill>
              </a:rPr>
              <a:t>RF</a:t>
            </a:r>
            <a:r>
              <a:rPr lang="en-AU" sz="1800" b="1" dirty="0" smtClean="0">
                <a:solidFill>
                  <a:schemeClr val="tx1"/>
                </a:solidFill>
              </a:rPr>
              <a:t>) </a:t>
            </a:r>
            <a:endParaRPr lang="en-AU" sz="1800" dirty="0" smtClean="0">
              <a:solidFill>
                <a:schemeClr val="tx1"/>
              </a:solidFill>
            </a:endParaRPr>
          </a:p>
          <a:p>
            <a:pPr marR="0" algn="just" eaLnBrk="1" hangingPunct="1"/>
            <a:endParaRPr lang="en-US" sz="1800" dirty="0" smtClean="0">
              <a:solidFill>
                <a:schemeClr val="tx1"/>
              </a:solidFill>
            </a:endParaRPr>
          </a:p>
          <a:p>
            <a:pPr marR="0" algn="just" eaLnBrk="1" hangingPunct="1"/>
            <a:r>
              <a:rPr lang="en-US" sz="1800" dirty="0" smtClean="0">
                <a:solidFill>
                  <a:schemeClr val="tx1"/>
                </a:solidFill>
              </a:rPr>
              <a:t>		                = 5% + 0.966(12% - 5%) = 11.762</a:t>
            </a:r>
            <a:r>
              <a:rPr lang="en-US" sz="1800" dirty="0" smtClean="0"/>
              <a:t>%</a:t>
            </a:r>
            <a:endParaRPr lang="en-AU" sz="1800" dirty="0" smtClean="0"/>
          </a:p>
          <a:p>
            <a:pPr marR="0" algn="just" eaLnBrk="1" hangingPunct="1"/>
            <a:r>
              <a:rPr lang="en-US" sz="1800" dirty="0" smtClean="0"/>
              <a:t> </a:t>
            </a:r>
            <a:endParaRPr lang="en-AU" sz="1800" dirty="0" smtClean="0"/>
          </a:p>
          <a:p>
            <a:pPr marR="0" algn="just" eaLnBrk="1" hangingPunct="1"/>
            <a:endParaRPr lang="en-AU" sz="1800" dirty="0" smtClean="0"/>
          </a:p>
          <a:p>
            <a:pPr marR="0" algn="just" eaLnBrk="1" hangingPunct="1"/>
            <a:endParaRPr lang="en-AU" sz="1800" dirty="0" smtClean="0"/>
          </a:p>
          <a:p>
            <a:pPr marR="0" algn="just" eaLnBrk="1" hangingPunct="1"/>
            <a:endParaRPr lang="en-AU" sz="1800" dirty="0" smtClean="0"/>
          </a:p>
        </p:txBody>
      </p:sp>
      <p:pic>
        <p:nvPicPr>
          <p:cNvPr id="4" name="Picture 3"/>
          <p:cNvPicPr>
            <a:picLocks noChangeAspect="1" noChangeArrowheads="1"/>
          </p:cNvPicPr>
          <p:nvPr/>
        </p:nvPicPr>
        <p:blipFill>
          <a:blip r:embed="rId3" cstate="print">
            <a:lum bright="-20000"/>
          </a:blip>
          <a:srcRect/>
          <a:stretch>
            <a:fillRect/>
          </a:stretch>
        </p:blipFill>
        <p:spPr bwMode="auto">
          <a:xfrm>
            <a:off x="4419600" y="914400"/>
            <a:ext cx="3886200" cy="1143000"/>
          </a:xfrm>
          <a:prstGeom prst="rect">
            <a:avLst/>
          </a:prstGeom>
          <a:noFill/>
          <a:ln w="9525">
            <a:noFill/>
            <a:miter lim="800000"/>
            <a:headEnd/>
            <a:tailEnd/>
          </a:ln>
        </p:spPr>
      </p:pic>
      <p:pic>
        <p:nvPicPr>
          <p:cNvPr id="5" name="Picture 4"/>
          <p:cNvPicPr>
            <a:picLocks noChangeAspect="1" noChangeArrowheads="1"/>
          </p:cNvPicPr>
          <p:nvPr/>
        </p:nvPicPr>
        <p:blipFill>
          <a:blip r:embed="rId4" cstate="print">
            <a:lum bright="-20000"/>
          </a:blip>
          <a:srcRect/>
          <a:stretch>
            <a:fillRect/>
          </a:stretch>
        </p:blipFill>
        <p:spPr bwMode="auto">
          <a:xfrm>
            <a:off x="4419600" y="2514600"/>
            <a:ext cx="3962400" cy="1143000"/>
          </a:xfrm>
          <a:prstGeom prst="rect">
            <a:avLst/>
          </a:prstGeom>
          <a:noFill/>
          <a:ln w="9525">
            <a:noFill/>
            <a:miter lim="800000"/>
            <a:headEnd/>
            <a:tailEnd/>
          </a:ln>
        </p:spPr>
      </p:pic>
      <p:cxnSp>
        <p:nvCxnSpPr>
          <p:cNvPr id="9" name="Straight Connector 8"/>
          <p:cNvCxnSpPr/>
          <p:nvPr/>
        </p:nvCxnSpPr>
        <p:spPr>
          <a:xfrm rot="5400000">
            <a:off x="3581400" y="2895600"/>
            <a:ext cx="1066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1981200" y="3429000"/>
            <a:ext cx="2133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1866107" y="3544094"/>
            <a:ext cx="2286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fade">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
                                            <p:txEl>
                                              <p:pRg st="12" end="12"/>
                                            </p:txEl>
                                          </p:spTgt>
                                        </p:tgtEl>
                                        <p:attrNameLst>
                                          <p:attrName>style.visibility</p:attrName>
                                        </p:attrNameLst>
                                      </p:cBhvr>
                                      <p:to>
                                        <p:strVal val="visible"/>
                                      </p:to>
                                    </p:set>
                                    <p:animEffect transition="in" filter="fade">
                                      <p:cBhvr>
                                        <p:cTn id="48" dur="500"/>
                                        <p:tgtEl>
                                          <p:spTgt spid="3">
                                            <p:txEl>
                                              <p:pRg st="12" end="12"/>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
                                            <p:txEl>
                                              <p:pRg st="14" end="14"/>
                                            </p:txEl>
                                          </p:spTgt>
                                        </p:tgtEl>
                                        <p:attrNameLst>
                                          <p:attrName>style.visibility</p:attrName>
                                        </p:attrNameLst>
                                      </p:cBhvr>
                                      <p:to>
                                        <p:strVal val="visible"/>
                                      </p:to>
                                    </p:set>
                                    <p:animEffect transition="in" filter="fade">
                                      <p:cBhvr>
                                        <p:cTn id="53"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85800"/>
            <a:ext cx="8058472" cy="5638800"/>
          </a:xfrm>
        </p:spPr>
        <p:txBody>
          <a:bodyPr/>
          <a:lstStyle/>
          <a:p>
            <a:pPr marR="0" algn="just" eaLnBrk="1" hangingPunct="1"/>
            <a:r>
              <a:rPr lang="en-US" sz="1800" dirty="0" smtClean="0">
                <a:solidFill>
                  <a:schemeClr val="tx1"/>
                </a:solidFill>
              </a:rPr>
              <a:t>Calculating WACC using cost of debt and Equity</a:t>
            </a:r>
          </a:p>
          <a:p>
            <a:pPr marR="0" algn="just" eaLnBrk="1" hangingPunct="1"/>
            <a:endParaRPr lang="en-US" sz="1800" dirty="0" smtClean="0">
              <a:solidFill>
                <a:schemeClr val="tx1"/>
              </a:solidFill>
            </a:endParaRPr>
          </a:p>
          <a:p>
            <a:pPr marR="0" algn="just" eaLnBrk="1" hangingPunct="1"/>
            <a:r>
              <a:rPr lang="en-AU" sz="1800" b="1" dirty="0" smtClean="0">
                <a:solidFill>
                  <a:schemeClr val="tx1"/>
                </a:solidFill>
              </a:rPr>
              <a:t>k</a:t>
            </a:r>
            <a:r>
              <a:rPr lang="en-AU" sz="1800" b="1" baseline="-25000" dirty="0" smtClean="0">
                <a:solidFill>
                  <a:schemeClr val="tx1"/>
                </a:solidFill>
              </a:rPr>
              <a:t>a</a:t>
            </a:r>
            <a:r>
              <a:rPr lang="en-AU" sz="1800" b="1" dirty="0" smtClean="0">
                <a:solidFill>
                  <a:schemeClr val="tx1"/>
                </a:solidFill>
              </a:rPr>
              <a:t>  	= 	W</a:t>
            </a:r>
            <a:r>
              <a:rPr lang="en-AU" sz="1800" b="1" baseline="-25000" dirty="0" smtClean="0">
                <a:solidFill>
                  <a:schemeClr val="tx1"/>
                </a:solidFill>
              </a:rPr>
              <a:t>d</a:t>
            </a:r>
            <a:r>
              <a:rPr lang="en-AU" sz="1800" b="1" dirty="0" smtClean="0">
                <a:solidFill>
                  <a:schemeClr val="tx1"/>
                </a:solidFill>
              </a:rPr>
              <a:t> </a:t>
            </a:r>
            <a:r>
              <a:rPr lang="en-AU" sz="1800" b="1" dirty="0" err="1" smtClean="0">
                <a:solidFill>
                  <a:schemeClr val="tx1"/>
                </a:solidFill>
              </a:rPr>
              <a:t>k</a:t>
            </a:r>
            <a:r>
              <a:rPr lang="en-AU" sz="1800" b="1" baseline="-25000" dirty="0" err="1" smtClean="0">
                <a:solidFill>
                  <a:schemeClr val="tx1"/>
                </a:solidFill>
              </a:rPr>
              <a:t>d</a:t>
            </a:r>
            <a:r>
              <a:rPr lang="en-AU" sz="1800" b="1" dirty="0" smtClean="0">
                <a:solidFill>
                  <a:schemeClr val="tx1"/>
                </a:solidFill>
              </a:rPr>
              <a:t> (I - T)  +  W</a:t>
            </a:r>
            <a:r>
              <a:rPr lang="en-AU" sz="1800" b="1" baseline="-25000" dirty="0" smtClean="0">
                <a:solidFill>
                  <a:schemeClr val="tx1"/>
                </a:solidFill>
              </a:rPr>
              <a:t>e</a:t>
            </a:r>
            <a:r>
              <a:rPr lang="en-AU" sz="1800" b="1" dirty="0" smtClean="0">
                <a:solidFill>
                  <a:schemeClr val="tx1"/>
                </a:solidFill>
              </a:rPr>
              <a:t> </a:t>
            </a:r>
            <a:r>
              <a:rPr lang="en-AU" sz="1800" b="1" dirty="0" err="1" smtClean="0">
                <a:solidFill>
                  <a:schemeClr val="tx1"/>
                </a:solidFill>
              </a:rPr>
              <a:t>k</a:t>
            </a:r>
            <a:r>
              <a:rPr lang="en-AU" sz="1800" b="1" baseline="-25000" dirty="0" err="1" smtClean="0">
                <a:solidFill>
                  <a:schemeClr val="tx1"/>
                </a:solidFill>
              </a:rPr>
              <a:t>e</a:t>
            </a:r>
            <a:endParaRPr lang="en-AU" sz="1800" dirty="0" smtClean="0">
              <a:solidFill>
                <a:schemeClr val="tx1"/>
              </a:solidFill>
            </a:endParaRPr>
          </a:p>
          <a:p>
            <a:pPr marR="0" algn="just" eaLnBrk="1" hangingPunct="1"/>
            <a:r>
              <a:rPr lang="en-AU" sz="1800" b="1" dirty="0" smtClean="0">
                <a:solidFill>
                  <a:schemeClr val="tx1"/>
                </a:solidFill>
              </a:rPr>
              <a:t>k</a:t>
            </a:r>
            <a:r>
              <a:rPr lang="en-AU" sz="1800" b="1" baseline="-25000" dirty="0" smtClean="0">
                <a:solidFill>
                  <a:schemeClr val="tx1"/>
                </a:solidFill>
              </a:rPr>
              <a:t>a</a:t>
            </a:r>
            <a:r>
              <a:rPr lang="en-AU" sz="1800" b="1" dirty="0" smtClean="0">
                <a:solidFill>
                  <a:schemeClr val="tx1"/>
                </a:solidFill>
              </a:rPr>
              <a:t>  	= 	</a:t>
            </a:r>
            <a:r>
              <a:rPr lang="en-US" sz="1800" dirty="0" smtClean="0">
                <a:solidFill>
                  <a:schemeClr val="tx1"/>
                </a:solidFill>
              </a:rPr>
              <a:t>1/3 (0.11762) + 2/3 (0.14)(1 - 0.4) = 9.52% </a:t>
            </a:r>
            <a:endParaRPr lang="en-AU" sz="1800" dirty="0" smtClean="0">
              <a:solidFill>
                <a:schemeClr val="tx1"/>
              </a:solidFill>
            </a:endParaRPr>
          </a:p>
          <a:p>
            <a:pPr marR="0" algn="just" eaLnBrk="1" hangingPunct="1"/>
            <a:r>
              <a:rPr lang="en-US" sz="1800" dirty="0" smtClean="0">
                <a:solidFill>
                  <a:schemeClr val="tx1"/>
                </a:solidFill>
              </a:rPr>
              <a:t> </a:t>
            </a:r>
            <a:endParaRPr lang="en-AU" sz="1800" dirty="0" smtClean="0">
              <a:solidFill>
                <a:schemeClr val="tx1"/>
              </a:solidFill>
            </a:endParaRPr>
          </a:p>
          <a:p>
            <a:pPr marR="0" algn="just" eaLnBrk="1" hangingPunct="1"/>
            <a:endParaRPr lang="en-AU" sz="1800" dirty="0" smtClean="0">
              <a:solidFill>
                <a:schemeClr val="tx1"/>
              </a:solidFill>
            </a:endParaRPr>
          </a:p>
          <a:p>
            <a:pPr marR="0" algn="just" eaLnBrk="1" hangingPunct="1"/>
            <a:r>
              <a:rPr lang="en-US" sz="1800" dirty="0" smtClean="0">
                <a:solidFill>
                  <a:schemeClr val="tx1"/>
                </a:solidFill>
              </a:rPr>
              <a:t> </a:t>
            </a:r>
            <a:r>
              <a:rPr lang="en-US" sz="1800" b="1" dirty="0" smtClean="0">
                <a:solidFill>
                  <a:schemeClr val="tx1"/>
                </a:solidFill>
              </a:rPr>
              <a:t>Hint:</a:t>
            </a:r>
            <a:endParaRPr lang="en-AU" sz="1800" b="1" dirty="0" smtClean="0">
              <a:solidFill>
                <a:schemeClr val="tx1"/>
              </a:solidFill>
            </a:endParaRPr>
          </a:p>
          <a:p>
            <a:pPr marR="0" algn="just" eaLnBrk="1" hangingPunct="1"/>
            <a:endParaRPr lang="en-AU" sz="1800" dirty="0" smtClean="0">
              <a:solidFill>
                <a:schemeClr val="tx1"/>
              </a:solidFill>
            </a:endParaRPr>
          </a:p>
          <a:p>
            <a:pPr marR="0" algn="just" eaLnBrk="1" hangingPunct="1"/>
            <a:r>
              <a:rPr lang="en-US" sz="1800" dirty="0" smtClean="0">
                <a:solidFill>
                  <a:schemeClr val="tx1"/>
                </a:solidFill>
              </a:rPr>
              <a:t>To get the weights of debt and equity, use the D/E ratio and give equity a value of 1. </a:t>
            </a:r>
          </a:p>
          <a:p>
            <a:pPr marR="0" algn="just" eaLnBrk="1" hangingPunct="1"/>
            <a:endParaRPr lang="en-US" sz="1800" dirty="0" smtClean="0">
              <a:solidFill>
                <a:schemeClr val="tx1"/>
              </a:solidFill>
            </a:endParaRPr>
          </a:p>
          <a:p>
            <a:pPr marR="0" algn="just" eaLnBrk="1" hangingPunct="1"/>
            <a:r>
              <a:rPr lang="en-US" sz="1800" dirty="0" smtClean="0">
                <a:solidFill>
                  <a:schemeClr val="tx1"/>
                </a:solidFill>
              </a:rPr>
              <a:t>Here, D/E = 2, so if E = 1, D = 2. </a:t>
            </a:r>
          </a:p>
          <a:p>
            <a:pPr marR="0" algn="just" eaLnBrk="1" hangingPunct="1"/>
            <a:endParaRPr lang="en-US" sz="1800" dirty="0" smtClean="0">
              <a:solidFill>
                <a:schemeClr val="tx1"/>
              </a:solidFill>
            </a:endParaRPr>
          </a:p>
          <a:p>
            <a:pPr marR="0" algn="just" eaLnBrk="1" hangingPunct="1"/>
            <a:r>
              <a:rPr lang="en-US" sz="1800" dirty="0" smtClean="0">
                <a:solidFill>
                  <a:schemeClr val="tx1"/>
                </a:solidFill>
              </a:rPr>
              <a:t>The weight for debt, D/(D + E), is 2/(2 + 1) = 2/3, and the weight for equity, E/(D + E), is 1/(2 + 1) = 1/3. </a:t>
            </a:r>
            <a:endParaRPr lang="en-AU" sz="1800" dirty="0" smtClean="0">
              <a:solidFill>
                <a:schemeClr val="tx1"/>
              </a:solidFill>
            </a:endParaRPr>
          </a:p>
          <a:p>
            <a:pPr marR="0" algn="just" eaLnBrk="1" hangingPunct="1"/>
            <a:endParaRPr lang="en-AU" sz="1800" dirty="0" smtClean="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2" end="12"/>
                                            </p:txEl>
                                          </p:spTgt>
                                        </p:tgtEl>
                                        <p:attrNameLst>
                                          <p:attrName>style.visibility</p:attrName>
                                        </p:attrNameLst>
                                      </p:cBhvr>
                                      <p:to>
                                        <p:strVal val="visible"/>
                                      </p:to>
                                    </p:set>
                                    <p:animEffect transition="in" filter="fade">
                                      <p:cBhvr>
                                        <p:cTn id="3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ubtitle 2"/>
          <p:cNvSpPr>
            <a:spLocks noGrp="1"/>
          </p:cNvSpPr>
          <p:nvPr>
            <p:ph type="subTitle" idx="1"/>
          </p:nvPr>
        </p:nvSpPr>
        <p:spPr>
          <a:xfrm>
            <a:off x="762000" y="685800"/>
            <a:ext cx="7848600" cy="5638800"/>
          </a:xfrm>
        </p:spPr>
        <p:txBody>
          <a:bodyPr>
            <a:normAutofit lnSpcReduction="10000"/>
          </a:bodyPr>
          <a:lstStyle/>
          <a:p>
            <a:pPr marR="0" algn="just" eaLnBrk="1" hangingPunct="1">
              <a:buFont typeface="Arial" charset="0"/>
              <a:buNone/>
            </a:pPr>
            <a:r>
              <a:rPr lang="en-US" sz="1800" b="1" dirty="0" smtClean="0">
                <a:solidFill>
                  <a:schemeClr val="tx1"/>
                </a:solidFill>
              </a:rPr>
              <a:t>Comments on estimating Project’s Beta</a:t>
            </a:r>
          </a:p>
          <a:p>
            <a:pPr marR="0" algn="just" eaLnBrk="1" hangingPunct="1">
              <a:buFont typeface="Arial" charset="0"/>
              <a:buNone/>
            </a:pP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While the method is theoretically correct, there are several challenging issues involved in estimating the beta of the comparable (or any) company's equity:</a:t>
            </a:r>
            <a:endParaRPr lang="en-AU" sz="1800" dirty="0" smtClean="0">
              <a:solidFill>
                <a:schemeClr val="tx1"/>
              </a:solidFill>
            </a:endParaRPr>
          </a:p>
          <a:p>
            <a:pPr marR="0" algn="just" eaLnBrk="1" hangingPunct="1">
              <a:buFont typeface="Arial" charset="0"/>
              <a:buNone/>
            </a:pP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Beta is estimated using historical returns data. The estimate is sensitive to the length of time used and the frequency (daily, weekly, etc.) of the data.</a:t>
            </a:r>
            <a:endParaRPr lang="en-AU" sz="1800" dirty="0" smtClean="0">
              <a:solidFill>
                <a:schemeClr val="tx1"/>
              </a:solidFill>
            </a:endParaRPr>
          </a:p>
          <a:p>
            <a:pPr marR="0" algn="just" eaLnBrk="1" hangingPunct="1">
              <a:buFont typeface="Arial" charset="0"/>
              <a:buNone/>
            </a:pPr>
            <a:r>
              <a:rPr lang="en-US" sz="1800" dirty="0" smtClean="0">
                <a:solidFill>
                  <a:schemeClr val="tx1"/>
                </a:solidFill>
              </a:rPr>
              <a:t> </a:t>
            </a: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The estimate is affected by which index is chosen to represent the market return.</a:t>
            </a:r>
            <a:endParaRPr lang="en-AU" sz="1800" dirty="0" smtClean="0">
              <a:solidFill>
                <a:schemeClr val="tx1"/>
              </a:solidFill>
            </a:endParaRPr>
          </a:p>
          <a:p>
            <a:pPr marR="0" algn="just" eaLnBrk="1" hangingPunct="1">
              <a:buFont typeface="Arial" charset="0"/>
              <a:buNone/>
            </a:pP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Betas are believed to revert toward 1 over time, and the estimate may need to be adjusted for this tendency.</a:t>
            </a:r>
            <a:endParaRPr lang="en-AU" sz="1800" dirty="0" smtClean="0">
              <a:solidFill>
                <a:schemeClr val="tx1"/>
              </a:solidFill>
            </a:endParaRPr>
          </a:p>
          <a:p>
            <a:pPr marR="0" algn="just" eaLnBrk="1" hangingPunct="1">
              <a:buFont typeface="Arial" charset="0"/>
              <a:buNone/>
            </a:pP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Estimates of beta for small-capitalization firms may need to be adjusted upward to reflect risk inherent in small firms that is not captured by the usual estimation methods.</a:t>
            </a:r>
            <a:endParaRPr lang="en-AU" sz="1800" dirty="0" smtClean="0">
              <a:solidFill>
                <a:schemeClr val="tx1"/>
              </a:solidFill>
            </a:endParaRPr>
          </a:p>
          <a:p>
            <a:pPr marR="0" algn="just" eaLnBrk="1" hangingPunct="1">
              <a:buFont typeface="Arial" charset="0"/>
              <a:buNone/>
            </a:pPr>
            <a:r>
              <a:rPr lang="en-US" sz="1800" dirty="0" smtClean="0">
                <a:solidFill>
                  <a:schemeClr val="tx1"/>
                </a:solidFill>
              </a:rPr>
              <a:t> </a:t>
            </a:r>
            <a:endParaRPr lang="en-AU" sz="1800" dirty="0" smtClean="0">
              <a:solidFill>
                <a:schemeClr val="tx1"/>
              </a:solidFill>
            </a:endParaRPr>
          </a:p>
          <a:p>
            <a:pPr marR="0" algn="just" eaLnBrk="1" hangingPunct="1">
              <a:buFont typeface="Arial" charset="0"/>
              <a:buNone/>
            </a:pPr>
            <a:endParaRPr lang="en-AU" sz="1800" dirty="0" smtClean="0"/>
          </a:p>
          <a:p>
            <a:pPr marR="0" algn="just" eaLnBrk="1" hangingPunct="1">
              <a:buFont typeface="Arial" charset="0"/>
              <a:buNone/>
            </a:pPr>
            <a:r>
              <a:rPr lang="en-US" sz="1800" dirty="0" smtClean="0"/>
              <a:t> </a:t>
            </a:r>
            <a:endParaRPr lang="en-AU" sz="1800" dirty="0" smtClean="0"/>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ubtitle 2"/>
          <p:cNvSpPr>
            <a:spLocks noGrp="1"/>
          </p:cNvSpPr>
          <p:nvPr>
            <p:ph type="subTitle" idx="1"/>
          </p:nvPr>
        </p:nvSpPr>
        <p:spPr>
          <a:xfrm>
            <a:off x="762000" y="685800"/>
            <a:ext cx="7848600" cy="5638800"/>
          </a:xfrm>
        </p:spPr>
        <p:txBody>
          <a:bodyPr>
            <a:normAutofit fontScale="77500" lnSpcReduction="20000"/>
          </a:bodyPr>
          <a:lstStyle/>
          <a:p>
            <a:pPr marR="0" algn="just" eaLnBrk="1" hangingPunct="1">
              <a:buFont typeface="Arial" charset="0"/>
              <a:buNone/>
            </a:pPr>
            <a:r>
              <a:rPr lang="en-US" sz="2900" b="1" dirty="0" smtClean="0">
                <a:solidFill>
                  <a:schemeClr val="tx1"/>
                </a:solidFill>
              </a:rPr>
              <a:t>Marginal cost of capital schedule</a:t>
            </a:r>
          </a:p>
          <a:p>
            <a:pPr marR="0" algn="just" eaLnBrk="1" hangingPunct="1">
              <a:buFont typeface="Arial" charset="0"/>
              <a:buNone/>
            </a:pPr>
            <a:endParaRPr lang="en-US" sz="2900" b="1" dirty="0" smtClean="0">
              <a:solidFill>
                <a:schemeClr val="tx1"/>
              </a:solidFill>
            </a:endParaRPr>
          </a:p>
          <a:p>
            <a:pPr marR="0" algn="just" eaLnBrk="1" hangingPunct="1">
              <a:buFont typeface="Arial" charset="0"/>
              <a:buChar char="•"/>
            </a:pPr>
            <a:r>
              <a:rPr lang="en-US" sz="2900" dirty="0" smtClean="0">
                <a:solidFill>
                  <a:schemeClr val="tx1"/>
                </a:solidFill>
              </a:rPr>
              <a:t>The marginal cost of capital (MCC) is the cost of the last new dollar of capital a firm raises. </a:t>
            </a:r>
          </a:p>
          <a:p>
            <a:pPr marR="0" algn="just" eaLnBrk="1" hangingPunct="1">
              <a:buFont typeface="Arial" charset="0"/>
              <a:buChar char="•"/>
            </a:pPr>
            <a:endParaRPr lang="en-US" sz="2900" dirty="0" smtClean="0">
              <a:solidFill>
                <a:schemeClr val="tx1"/>
              </a:solidFill>
            </a:endParaRPr>
          </a:p>
          <a:p>
            <a:pPr marR="0" algn="just" eaLnBrk="1" hangingPunct="1">
              <a:buFont typeface="Arial" charset="0"/>
              <a:buChar char="•"/>
            </a:pPr>
            <a:r>
              <a:rPr lang="en-US" sz="2900" dirty="0" smtClean="0">
                <a:solidFill>
                  <a:schemeClr val="tx1"/>
                </a:solidFill>
              </a:rPr>
              <a:t>As a firm raises more and more capital, the costs of different sources of financing will increase. </a:t>
            </a:r>
          </a:p>
          <a:p>
            <a:pPr marR="0" algn="just" eaLnBrk="1" hangingPunct="1">
              <a:buFont typeface="Arial" charset="0"/>
              <a:buChar char="•"/>
            </a:pPr>
            <a:endParaRPr lang="en-US" sz="2900" dirty="0" smtClean="0">
              <a:solidFill>
                <a:schemeClr val="tx1"/>
              </a:solidFill>
            </a:endParaRPr>
          </a:p>
          <a:p>
            <a:pPr marR="0" algn="just" eaLnBrk="1" hangingPunct="1">
              <a:buFont typeface="Arial" charset="0"/>
              <a:buChar char="•"/>
            </a:pPr>
            <a:r>
              <a:rPr lang="en-US" sz="2900" dirty="0" smtClean="0">
                <a:solidFill>
                  <a:schemeClr val="tx1"/>
                </a:solidFill>
              </a:rPr>
              <a:t>For example, as a firm raises additional debt, the cost of debt will rise to account for the additional financial risk. </a:t>
            </a:r>
          </a:p>
          <a:p>
            <a:pPr marR="0" algn="just" eaLnBrk="1" hangingPunct="1">
              <a:buFont typeface="Arial" charset="0"/>
              <a:buChar char="•"/>
            </a:pPr>
            <a:endParaRPr lang="en-US" sz="2900" dirty="0" smtClean="0">
              <a:solidFill>
                <a:schemeClr val="tx1"/>
              </a:solidFill>
            </a:endParaRPr>
          </a:p>
          <a:p>
            <a:pPr marR="0" algn="just" eaLnBrk="1" hangingPunct="1">
              <a:buFont typeface="Arial" charset="0"/>
              <a:buChar char="•"/>
            </a:pPr>
            <a:r>
              <a:rPr lang="en-US" sz="2900" dirty="0" smtClean="0">
                <a:solidFill>
                  <a:schemeClr val="tx1"/>
                </a:solidFill>
              </a:rPr>
              <a:t>This will occur, for example, if bond covenants in the firm's existing senior debt agreement prohibit the firm from issuing additional debt with the same seniority as the existing debt. </a:t>
            </a:r>
          </a:p>
          <a:p>
            <a:pPr marR="0" algn="just" eaLnBrk="1" hangingPunct="1">
              <a:buFont typeface="Arial" charset="0"/>
              <a:buChar char="•"/>
            </a:pPr>
            <a:endParaRPr lang="en-US" sz="2900" dirty="0" smtClean="0">
              <a:solidFill>
                <a:schemeClr val="tx1"/>
              </a:solidFill>
            </a:endParaRPr>
          </a:p>
          <a:p>
            <a:pPr marR="0" algn="just" eaLnBrk="1" hangingPunct="1">
              <a:buFont typeface="Arial" charset="0"/>
              <a:buChar char="•"/>
            </a:pPr>
            <a:r>
              <a:rPr lang="en-US" sz="2900" dirty="0" smtClean="0">
                <a:solidFill>
                  <a:schemeClr val="tx1"/>
                </a:solidFill>
              </a:rPr>
              <a:t>Therefore, the company will have to issue more expensive subordinated bonds at a higher cost of debt, which increases the marginal cost of capital.</a:t>
            </a:r>
            <a:endParaRPr lang="en-AU" sz="2900" dirty="0" smtClean="0">
              <a:solidFill>
                <a:schemeClr val="tx1"/>
              </a:solidFill>
            </a:endParaRPr>
          </a:p>
          <a:p>
            <a:pPr marR="0" algn="just" eaLnBrk="1" hangingPunct="1">
              <a:buFont typeface="Arial" charset="0"/>
              <a:buNone/>
            </a:pPr>
            <a:endParaRPr lang="en-AU" sz="1800" dirty="0" smtClean="0"/>
          </a:p>
          <a:p>
            <a:pPr marR="0" algn="just" eaLnBrk="1" hangingPunct="1">
              <a:buFont typeface="Arial" charset="0"/>
              <a:buNone/>
            </a:pPr>
            <a:endParaRPr lang="en-AU" sz="1800" b="1" dirty="0" smtClean="0"/>
          </a:p>
          <a:p>
            <a:pPr marR="0" algn="just" eaLnBrk="1" hangingPunct="1">
              <a:buFont typeface="Arial" charset="0"/>
              <a:buNone/>
            </a:pPr>
            <a:endParaRPr lang="en-AU" sz="1800" b="1" dirty="0" smtClean="0"/>
          </a:p>
          <a:p>
            <a:pPr marR="0" algn="just" eaLnBrk="1" hangingPunct="1">
              <a:buFont typeface="Arial" charset="0"/>
              <a:buNone/>
            </a:pPr>
            <a:endParaRPr lang="en-AU" sz="1800" b="1"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ubtitle 2"/>
          <p:cNvSpPr>
            <a:spLocks noGrp="1"/>
          </p:cNvSpPr>
          <p:nvPr>
            <p:ph type="subTitle" idx="1"/>
          </p:nvPr>
        </p:nvSpPr>
        <p:spPr>
          <a:xfrm>
            <a:off x="762000" y="685800"/>
            <a:ext cx="7848600" cy="5638800"/>
          </a:xfrm>
        </p:spPr>
        <p:txBody>
          <a:bodyPr>
            <a:normAutofit/>
          </a:bodyPr>
          <a:lstStyle/>
          <a:p>
            <a:pPr marR="0" algn="just" eaLnBrk="1" hangingPunct="1">
              <a:buFont typeface="Arial" charset="0"/>
              <a:buNone/>
            </a:pPr>
            <a:r>
              <a:rPr lang="en-US" sz="1800" b="1" dirty="0" smtClean="0">
                <a:solidFill>
                  <a:schemeClr val="tx1"/>
                </a:solidFill>
              </a:rPr>
              <a:t>Marginal cost of capital schedule (cont….)</a:t>
            </a:r>
          </a:p>
          <a:p>
            <a:pPr marR="0" algn="just" eaLnBrk="1" hangingPunct="1">
              <a:buFont typeface="Arial" charset="0"/>
              <a:buNone/>
            </a:pPr>
            <a:endParaRPr lang="en-US" sz="1800" b="1" dirty="0" smtClean="0">
              <a:solidFill>
                <a:schemeClr val="tx1"/>
              </a:solidFill>
            </a:endParaRPr>
          </a:p>
          <a:p>
            <a:pPr marR="0" algn="just" eaLnBrk="1" hangingPunct="1">
              <a:buFont typeface="Arial" charset="0"/>
              <a:buChar char="•"/>
            </a:pPr>
            <a:r>
              <a:rPr lang="en-US" sz="1800" dirty="0" smtClean="0">
                <a:solidFill>
                  <a:schemeClr val="tx1"/>
                </a:solidFill>
              </a:rPr>
              <a:t>Also, issuing new equity is more expensive than using retained earnings due to flotation costs. </a:t>
            </a:r>
          </a:p>
          <a:p>
            <a:pPr marR="0" algn="just" eaLnBrk="1" hangingPunct="1">
              <a:buFont typeface="Arial" charset="0"/>
              <a:buChar char="•"/>
            </a:pPr>
            <a:endParaRPr lang="en-US" sz="1800" dirty="0" smtClean="0"/>
          </a:p>
          <a:p>
            <a:pPr marR="0" algn="just" eaLnBrk="1" hangingPunct="1">
              <a:buFont typeface="Arial" charset="0"/>
              <a:buChar char="•"/>
            </a:pPr>
            <a:r>
              <a:rPr lang="en-US" sz="1800" dirty="0" smtClean="0">
                <a:solidFill>
                  <a:srgbClr val="C00000"/>
                </a:solidFill>
              </a:rPr>
              <a:t>Remember: Issuing more debt will also raise the cost of equity as stockholders will require more return to account for increased financial risk</a:t>
            </a:r>
          </a:p>
          <a:p>
            <a:pPr marR="0" algn="just" eaLnBrk="1" hangingPunct="1">
              <a:buFont typeface="Arial" charset="0"/>
              <a:buChar char="•"/>
            </a:pPr>
            <a:endParaRPr lang="en-US" sz="1800" dirty="0" smtClean="0"/>
          </a:p>
          <a:p>
            <a:pPr marR="0" algn="just" eaLnBrk="1" hangingPunct="1">
              <a:buFont typeface="Arial" charset="0"/>
              <a:buChar char="•"/>
            </a:pPr>
            <a:r>
              <a:rPr lang="en-US" sz="1800" dirty="0" smtClean="0">
                <a:solidFill>
                  <a:schemeClr val="tx1"/>
                </a:solidFill>
              </a:rPr>
              <a:t>The bottom line is that raising additional capital results in an increase in the WACC.</a:t>
            </a:r>
            <a:endParaRPr lang="en-AU" sz="1800" dirty="0" smtClean="0">
              <a:solidFill>
                <a:schemeClr val="tx1"/>
              </a:solidFill>
            </a:endParaRPr>
          </a:p>
          <a:p>
            <a:pPr marR="0" algn="just" eaLnBrk="1" hangingPunct="1">
              <a:buFont typeface="Arial" charset="0"/>
              <a:buNone/>
            </a:pP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The marginal cost of capital schedule shows the WACC for different amounts of financing. </a:t>
            </a:r>
          </a:p>
          <a:p>
            <a:pPr marR="0" algn="just" eaLnBrk="1" hangingPunct="1">
              <a:buFont typeface="Arial" charset="0"/>
              <a:buChar char="•"/>
            </a:pPr>
            <a:endParaRPr lang="en-US" sz="1800" dirty="0" smtClean="0">
              <a:solidFill>
                <a:schemeClr val="tx1"/>
              </a:solidFill>
            </a:endParaRPr>
          </a:p>
          <a:p>
            <a:pPr marR="0" algn="just" eaLnBrk="1" hangingPunct="1">
              <a:buFont typeface="Arial" charset="0"/>
              <a:buChar char="•"/>
            </a:pPr>
            <a:r>
              <a:rPr lang="en-US" sz="1800" dirty="0" smtClean="0">
                <a:solidFill>
                  <a:schemeClr val="tx1"/>
                </a:solidFill>
              </a:rPr>
              <a:t>Typically, the MCC is shown as a graph. Since different sources of financing become more expensive as the firm raises more capital, the MCC schedule typically has an upward slope.</a:t>
            </a:r>
            <a:r>
              <a:rPr lang="en-US" sz="1800" b="1" dirty="0" smtClean="0"/>
              <a:t> </a:t>
            </a:r>
            <a:endParaRPr lang="en-AU" sz="1800" b="1" dirty="0" smtClean="0"/>
          </a:p>
          <a:p>
            <a:pPr marR="0" algn="just" eaLnBrk="1" hangingPunct="1">
              <a:buFont typeface="Arial" charset="0"/>
              <a:buNone/>
            </a:pPr>
            <a:endParaRPr lang="en-AU" sz="1800" b="1" dirty="0" smtClean="0"/>
          </a:p>
          <a:p>
            <a:pPr marR="0" algn="just" eaLnBrk="1" hangingPunct="1">
              <a:buFont typeface="Arial" charset="0"/>
              <a:buNone/>
            </a:pPr>
            <a:endParaRPr lang="en-AU" sz="1800" b="1" dirty="0" smtClean="0"/>
          </a:p>
          <a:p>
            <a:pPr marR="0" algn="just" eaLnBrk="1" hangingPunct="1">
              <a:buFont typeface="Arial" charset="0"/>
              <a:buNone/>
            </a:pPr>
            <a:endParaRPr lang="en-AU" sz="1800" b="1" dirty="0" smtClean="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ubtitle 2"/>
          <p:cNvSpPr>
            <a:spLocks noGrp="1"/>
          </p:cNvSpPr>
          <p:nvPr>
            <p:ph type="subTitle" idx="1"/>
          </p:nvPr>
        </p:nvSpPr>
        <p:spPr>
          <a:xfrm>
            <a:off x="762000" y="685800"/>
            <a:ext cx="7848600" cy="5638800"/>
          </a:xfrm>
        </p:spPr>
        <p:txBody>
          <a:bodyPr/>
          <a:lstStyle/>
          <a:p>
            <a:pPr marR="0" algn="just" eaLnBrk="1" hangingPunct="1">
              <a:lnSpc>
                <a:spcPct val="80000"/>
              </a:lnSpc>
            </a:pPr>
            <a:r>
              <a:rPr lang="en-US" sz="1800" b="1" dirty="0" smtClean="0">
                <a:solidFill>
                  <a:schemeClr val="tx1"/>
                </a:solidFill>
              </a:rPr>
              <a:t>Marginal cost of capital schedule (cont….)</a:t>
            </a:r>
          </a:p>
          <a:p>
            <a:pPr marR="0" algn="just" eaLnBrk="1" hangingPunct="1">
              <a:lnSpc>
                <a:spcPct val="80000"/>
              </a:lnSpc>
            </a:pPr>
            <a:endParaRPr lang="en-US" sz="1800" b="1" dirty="0" smtClean="0">
              <a:solidFill>
                <a:schemeClr val="tx1"/>
              </a:solidFill>
            </a:endParaRPr>
          </a:p>
          <a:p>
            <a:pPr marR="0" algn="just" eaLnBrk="1" hangingPunct="1">
              <a:lnSpc>
                <a:spcPct val="80000"/>
              </a:lnSpc>
            </a:pPr>
            <a:r>
              <a:rPr lang="en-US" sz="1800" dirty="0" smtClean="0">
                <a:solidFill>
                  <a:schemeClr val="tx1"/>
                </a:solidFill>
              </a:rPr>
              <a:t>Also relevant is the concept of Break Points. Break Point occur any time the cost of one of the components of the company's WACC changes. A break point is calculated as:</a:t>
            </a:r>
            <a:endParaRPr lang="en-AU" sz="1800" dirty="0" smtClean="0">
              <a:solidFill>
                <a:schemeClr val="tx1"/>
              </a:solidFill>
            </a:endParaRPr>
          </a:p>
          <a:p>
            <a:pPr marR="0" algn="just" eaLnBrk="1" hangingPunct="1">
              <a:lnSpc>
                <a:spcPct val="80000"/>
              </a:lnSpc>
            </a:pPr>
            <a:r>
              <a:rPr lang="en-US" sz="1800" dirty="0" smtClean="0">
                <a:solidFill>
                  <a:schemeClr val="tx1"/>
                </a:solidFill>
              </a:rPr>
              <a:t> </a:t>
            </a:r>
            <a:endParaRPr lang="en-AU" sz="1800" dirty="0" smtClean="0">
              <a:solidFill>
                <a:schemeClr val="tx1"/>
              </a:solidFill>
            </a:endParaRPr>
          </a:p>
          <a:p>
            <a:pPr marR="0" algn="just" eaLnBrk="1" hangingPunct="1">
              <a:lnSpc>
                <a:spcPct val="80000"/>
              </a:lnSpc>
            </a:pPr>
            <a:r>
              <a:rPr lang="en-US" sz="1800" dirty="0" smtClean="0">
                <a:solidFill>
                  <a:schemeClr val="tx1"/>
                </a:solidFill>
              </a:rPr>
              <a:t>Break point = </a:t>
            </a:r>
            <a:r>
              <a:rPr lang="en-US" sz="1800" u="sng" dirty="0" smtClean="0">
                <a:solidFill>
                  <a:schemeClr val="tx1"/>
                </a:solidFill>
              </a:rPr>
              <a:t>Amount of capital at which the component's cost of capital changes</a:t>
            </a:r>
            <a:endParaRPr lang="en-AU" sz="1800" dirty="0" smtClean="0">
              <a:solidFill>
                <a:schemeClr val="tx1"/>
              </a:solidFill>
            </a:endParaRPr>
          </a:p>
          <a:p>
            <a:pPr marR="0" algn="just" eaLnBrk="1" hangingPunct="1">
              <a:lnSpc>
                <a:spcPct val="80000"/>
              </a:lnSpc>
            </a:pPr>
            <a:r>
              <a:rPr lang="en-US" sz="1800" dirty="0" smtClean="0">
                <a:solidFill>
                  <a:schemeClr val="tx1"/>
                </a:solidFill>
              </a:rPr>
              <a:t>	</a:t>
            </a:r>
            <a:r>
              <a:rPr lang="en-US" sz="1800" dirty="0">
                <a:solidFill>
                  <a:schemeClr val="tx1"/>
                </a:solidFill>
              </a:rPr>
              <a:t> </a:t>
            </a:r>
            <a:r>
              <a:rPr lang="en-US" sz="1800" dirty="0" smtClean="0">
                <a:solidFill>
                  <a:schemeClr val="tx1"/>
                </a:solidFill>
              </a:rPr>
              <a:t>     Weight of the component in the capital structure</a:t>
            </a:r>
          </a:p>
          <a:p>
            <a:pPr marR="0" algn="just" eaLnBrk="1" hangingPunct="1">
              <a:lnSpc>
                <a:spcPct val="80000"/>
              </a:lnSpc>
            </a:pPr>
            <a:endParaRPr lang="en-US" sz="1800" dirty="0" smtClean="0">
              <a:solidFill>
                <a:schemeClr val="tx1"/>
              </a:solidFill>
            </a:endParaRPr>
          </a:p>
          <a:p>
            <a:pPr marR="0" algn="just" eaLnBrk="1" hangingPunct="1">
              <a:lnSpc>
                <a:spcPct val="80000"/>
              </a:lnSpc>
            </a:pPr>
            <a:r>
              <a:rPr lang="en-US" sz="1800" b="1" dirty="0" smtClean="0">
                <a:solidFill>
                  <a:schemeClr val="tx1"/>
                </a:solidFill>
              </a:rPr>
              <a:t>Example: Calculating break points</a:t>
            </a:r>
            <a:endParaRPr lang="en-AU" sz="1800" dirty="0" smtClean="0">
              <a:solidFill>
                <a:schemeClr val="tx1"/>
              </a:solidFill>
            </a:endParaRPr>
          </a:p>
          <a:p>
            <a:pPr marR="0" algn="just" eaLnBrk="1" hangingPunct="1">
              <a:lnSpc>
                <a:spcPct val="80000"/>
              </a:lnSpc>
            </a:pPr>
            <a:r>
              <a:rPr lang="en-US" sz="1800" dirty="0" smtClean="0">
                <a:solidFill>
                  <a:schemeClr val="tx1"/>
                </a:solidFill>
              </a:rPr>
              <a:t>The Omni Corporation has a target capital structure of 60% equity and 40% debt. The schedule of financing costs for the Omni Corporation is shown in the figure below</a:t>
            </a:r>
            <a:r>
              <a:rPr lang="en-US" sz="1500" dirty="0" smtClean="0">
                <a:solidFill>
                  <a:schemeClr val="tx1"/>
                </a:solidFill>
              </a:rPr>
              <a:t>.</a:t>
            </a:r>
            <a:endParaRPr lang="en-AU" sz="1500" dirty="0" smtClean="0">
              <a:solidFill>
                <a:schemeClr val="tx1"/>
              </a:solidFill>
            </a:endParaRPr>
          </a:p>
        </p:txBody>
      </p:sp>
      <p:pic>
        <p:nvPicPr>
          <p:cNvPr id="50179" name="Picture 3"/>
          <p:cNvPicPr>
            <a:picLocks noChangeAspect="1" noChangeArrowheads="1"/>
          </p:cNvPicPr>
          <p:nvPr/>
        </p:nvPicPr>
        <p:blipFill>
          <a:blip r:embed="rId3" cstate="print"/>
          <a:srcRect r="36415" b="22009"/>
          <a:stretch>
            <a:fillRect/>
          </a:stretch>
        </p:blipFill>
        <p:spPr bwMode="auto">
          <a:xfrm>
            <a:off x="1905000" y="4572000"/>
            <a:ext cx="5029200" cy="1676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ubtitle 2"/>
          <p:cNvSpPr>
            <a:spLocks noGrp="1"/>
          </p:cNvSpPr>
          <p:nvPr>
            <p:ph type="subTitle" idx="1"/>
          </p:nvPr>
        </p:nvSpPr>
        <p:spPr>
          <a:xfrm>
            <a:off x="762000" y="685800"/>
            <a:ext cx="7848600" cy="5638800"/>
          </a:xfrm>
        </p:spPr>
        <p:txBody>
          <a:bodyPr>
            <a:normAutofit/>
          </a:bodyPr>
          <a:lstStyle/>
          <a:p>
            <a:pPr marR="0" algn="just" eaLnBrk="1" hangingPunct="1">
              <a:buFont typeface="Arial" charset="0"/>
              <a:buNone/>
            </a:pPr>
            <a:r>
              <a:rPr lang="en-US" sz="1800" b="1" dirty="0" smtClean="0">
                <a:solidFill>
                  <a:schemeClr val="tx1"/>
                </a:solidFill>
              </a:rPr>
              <a:t>Marginal cost of capital schedule (cont….)</a:t>
            </a:r>
          </a:p>
          <a:p>
            <a:pPr marR="0" algn="just" eaLnBrk="1" hangingPunct="1">
              <a:buFont typeface="Arial" charset="0"/>
              <a:buNone/>
            </a:pPr>
            <a:endParaRPr lang="en-US" sz="1800" dirty="0" smtClean="0">
              <a:solidFill>
                <a:schemeClr val="tx1"/>
              </a:solidFill>
            </a:endParaRPr>
          </a:p>
          <a:p>
            <a:pPr marR="0" algn="just" eaLnBrk="1" hangingPunct="1">
              <a:buFont typeface="Arial" charset="0"/>
              <a:buNone/>
            </a:pPr>
            <a:r>
              <a:rPr lang="en-US" sz="1800" dirty="0" smtClean="0">
                <a:solidFill>
                  <a:schemeClr val="tx1"/>
                </a:solidFill>
              </a:rPr>
              <a:t>Calculate the break points for Omni Corporation, and graph the marginal cost of capital schedule.</a:t>
            </a:r>
            <a:endParaRPr lang="en-AU" sz="1800" dirty="0" smtClean="0">
              <a:solidFill>
                <a:schemeClr val="tx1"/>
              </a:solidFill>
            </a:endParaRPr>
          </a:p>
          <a:p>
            <a:pPr marR="0" algn="just" eaLnBrk="1" hangingPunct="1">
              <a:buFont typeface="Arial" charset="0"/>
              <a:buNone/>
            </a:pPr>
            <a:r>
              <a:rPr lang="en-US" sz="1800" dirty="0" smtClean="0">
                <a:solidFill>
                  <a:schemeClr val="tx1"/>
                </a:solidFill>
              </a:rPr>
              <a:t> </a:t>
            </a:r>
            <a:endParaRPr lang="en-AU" sz="1800" dirty="0" smtClean="0">
              <a:solidFill>
                <a:schemeClr val="tx1"/>
              </a:solidFill>
            </a:endParaRPr>
          </a:p>
          <a:p>
            <a:pPr marR="0" algn="just" eaLnBrk="1" hangingPunct="1">
              <a:buFont typeface="Arial" charset="0"/>
              <a:buNone/>
            </a:pPr>
            <a:r>
              <a:rPr lang="en-US" sz="1800" b="1" dirty="0" smtClean="0">
                <a:solidFill>
                  <a:schemeClr val="tx1"/>
                </a:solidFill>
              </a:rPr>
              <a:t>Solution:</a:t>
            </a:r>
            <a:endParaRPr lang="en-AU" sz="1800" dirty="0" smtClean="0">
              <a:solidFill>
                <a:schemeClr val="tx1"/>
              </a:solidFill>
            </a:endParaRPr>
          </a:p>
          <a:p>
            <a:pPr marR="0" algn="just" eaLnBrk="1" hangingPunct="1">
              <a:buFont typeface="Arial" charset="0"/>
              <a:buNone/>
            </a:pPr>
            <a:r>
              <a:rPr lang="en-US" sz="1800" dirty="0" smtClean="0">
                <a:solidFill>
                  <a:schemeClr val="tx1"/>
                </a:solidFill>
              </a:rPr>
              <a:t> </a:t>
            </a:r>
            <a:endParaRPr lang="en-AU" sz="1800" dirty="0" smtClean="0">
              <a:solidFill>
                <a:schemeClr val="tx1"/>
              </a:solidFill>
            </a:endParaRPr>
          </a:p>
          <a:p>
            <a:pPr marR="0" algn="just" eaLnBrk="1" hangingPunct="1">
              <a:buFont typeface="Arial" charset="0"/>
              <a:buNone/>
            </a:pPr>
            <a:r>
              <a:rPr lang="en-US" sz="1800" dirty="0" smtClean="0">
                <a:solidFill>
                  <a:schemeClr val="tx1"/>
                </a:solidFill>
              </a:rPr>
              <a:t>Omni will have a break point each time a component cost of capital changes, for a total of four break points.</a:t>
            </a:r>
            <a:endParaRPr lang="en-AU" sz="1800" dirty="0" smtClean="0">
              <a:solidFill>
                <a:schemeClr val="tx1"/>
              </a:solidFill>
            </a:endParaRPr>
          </a:p>
          <a:p>
            <a:pPr marR="0" algn="just" eaLnBrk="1" hangingPunct="1">
              <a:buFont typeface="Arial" charset="0"/>
              <a:buNone/>
            </a:pPr>
            <a:r>
              <a:rPr lang="en-US" sz="1800" dirty="0" smtClean="0">
                <a:solidFill>
                  <a:schemeClr val="tx1"/>
                </a:solidFill>
              </a:rPr>
              <a:t> </a:t>
            </a: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Break point Debt &gt; 100m = 100 million/0.4 = 250 million</a:t>
            </a:r>
            <a:endParaRPr lang="en-AU" sz="1800" dirty="0" smtClean="0">
              <a:solidFill>
                <a:schemeClr val="tx1"/>
              </a:solidFill>
            </a:endParaRPr>
          </a:p>
          <a:p>
            <a:pPr marR="0" algn="just" eaLnBrk="1" hangingPunct="1">
              <a:buFont typeface="Arial" charset="0"/>
              <a:buNone/>
            </a:pP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Break point Debt &gt; 200m = 200 million/0.4 = 500 million</a:t>
            </a:r>
            <a:endParaRPr lang="en-AU" sz="1800" dirty="0" smtClean="0">
              <a:solidFill>
                <a:schemeClr val="tx1"/>
              </a:solidFill>
            </a:endParaRPr>
          </a:p>
          <a:p>
            <a:pPr marR="0" algn="just" eaLnBrk="1" hangingPunct="1">
              <a:buFont typeface="Arial" charset="0"/>
              <a:buNone/>
            </a:pP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Break point Equity &gt; 200m = 200 million/0.6 = 333 million</a:t>
            </a:r>
            <a:endParaRPr lang="en-AU" sz="1800" dirty="0" smtClean="0">
              <a:solidFill>
                <a:schemeClr val="tx1"/>
              </a:solidFill>
            </a:endParaRPr>
          </a:p>
          <a:p>
            <a:pPr marR="0" algn="just" eaLnBrk="1" hangingPunct="1">
              <a:buFont typeface="Arial" charset="0"/>
              <a:buNone/>
            </a:pP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Break point Debt &gt; 400m = 400 million/0.6 = 667 million</a:t>
            </a:r>
            <a:endParaRPr lang="en-AU" sz="1800" dirty="0" smtClean="0">
              <a:solidFill>
                <a:schemeClr val="tx1"/>
              </a:solidFill>
            </a:endParaRPr>
          </a:p>
          <a:p>
            <a:pPr marR="0" algn="just" eaLnBrk="1" hangingPunct="1">
              <a:buFont typeface="Arial" charset="0"/>
              <a:buNone/>
            </a:pPr>
            <a:endParaRPr lang="en-US" sz="1800" b="1" dirty="0" smtClean="0"/>
          </a:p>
          <a:p>
            <a:pPr marR="0" algn="just" eaLnBrk="1" hangingPunct="1">
              <a:buFont typeface="Arial" charset="0"/>
              <a:buNone/>
            </a:pPr>
            <a:endParaRPr lang="en-AU" sz="1800" b="1" dirty="0" smtClean="0"/>
          </a:p>
          <a:p>
            <a:pPr marR="0" algn="just" eaLnBrk="1" hangingPunct="1">
              <a:buFont typeface="Arial" charset="0"/>
              <a:buNone/>
            </a:pPr>
            <a:endParaRPr lang="en-AU" sz="1800" b="1" dirty="0" smtClean="0"/>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ubtitle 2"/>
          <p:cNvSpPr>
            <a:spLocks noGrp="1"/>
          </p:cNvSpPr>
          <p:nvPr>
            <p:ph type="subTitle" idx="1"/>
          </p:nvPr>
        </p:nvSpPr>
        <p:spPr>
          <a:xfrm>
            <a:off x="762000" y="685800"/>
            <a:ext cx="7848600" cy="5638800"/>
          </a:xfrm>
        </p:spPr>
        <p:txBody>
          <a:bodyPr/>
          <a:lstStyle/>
          <a:p>
            <a:pPr marR="0" algn="just" eaLnBrk="1" hangingPunct="1"/>
            <a:r>
              <a:rPr lang="en-US" sz="1800" b="1" dirty="0" smtClean="0">
                <a:solidFill>
                  <a:schemeClr val="tx1"/>
                </a:solidFill>
              </a:rPr>
              <a:t>Marginal cost of capital schedule (cont….)</a:t>
            </a:r>
          </a:p>
          <a:p>
            <a:pPr marR="0" algn="just" eaLnBrk="1" hangingPunct="1"/>
            <a:endParaRPr lang="en-US" sz="1800" dirty="0" smtClean="0">
              <a:solidFill>
                <a:schemeClr val="tx1"/>
              </a:solidFill>
            </a:endParaRPr>
          </a:p>
          <a:p>
            <a:pPr marR="0" algn="just" eaLnBrk="1" hangingPunct="1"/>
            <a:r>
              <a:rPr lang="en-US" sz="1800" dirty="0" smtClean="0">
                <a:solidFill>
                  <a:schemeClr val="tx1"/>
                </a:solidFill>
              </a:rPr>
              <a:t>The following figure shows Omni Corporation's WACC for the different break points.</a:t>
            </a:r>
            <a:r>
              <a:rPr lang="en-AU" sz="1800" dirty="0" smtClean="0">
                <a:solidFill>
                  <a:schemeClr val="tx1"/>
                </a:solidFill>
              </a:rPr>
              <a:t> </a:t>
            </a:r>
          </a:p>
          <a:p>
            <a:pPr marR="0" algn="just" eaLnBrk="1" hangingPunct="1"/>
            <a:endParaRPr lang="en-US" sz="1800" dirty="0" smtClean="0"/>
          </a:p>
          <a:p>
            <a:pPr marR="0" algn="just" eaLnBrk="1" hangingPunct="1"/>
            <a:endParaRPr lang="en-AU" sz="1800" dirty="0" smtClean="0"/>
          </a:p>
          <a:p>
            <a:pPr marR="0" algn="just" eaLnBrk="1" hangingPunct="1"/>
            <a:endParaRPr lang="en-AU" sz="1800" dirty="0" smtClean="0"/>
          </a:p>
          <a:p>
            <a:pPr marR="0" algn="just" eaLnBrk="1" hangingPunct="1"/>
            <a:endParaRPr lang="en-AU" sz="1800" dirty="0" smtClean="0"/>
          </a:p>
          <a:p>
            <a:pPr marR="0" algn="just" eaLnBrk="1" hangingPunct="1"/>
            <a:r>
              <a:rPr lang="en-US" sz="1800" dirty="0" smtClean="0"/>
              <a:t/>
            </a:r>
            <a:br>
              <a:rPr lang="en-US" sz="1800" dirty="0" smtClean="0"/>
            </a:br>
            <a:endParaRPr lang="en-AU" sz="1800" dirty="0" smtClean="0"/>
          </a:p>
          <a:p>
            <a:pPr marR="0" algn="just" eaLnBrk="1" hangingPunct="1"/>
            <a:r>
              <a:rPr lang="en-US" sz="1800" dirty="0" smtClean="0"/>
              <a:t> </a:t>
            </a:r>
            <a:endParaRPr lang="en-AU" sz="1800" dirty="0" smtClean="0"/>
          </a:p>
          <a:p>
            <a:pPr marR="0" algn="just" eaLnBrk="1" hangingPunct="1"/>
            <a:endParaRPr lang="en-AU" sz="1800" dirty="0" smtClean="0"/>
          </a:p>
          <a:p>
            <a:pPr marR="0" algn="just" eaLnBrk="1" hangingPunct="1"/>
            <a:endParaRPr lang="en-AU" sz="1800" b="1" dirty="0" smtClean="0"/>
          </a:p>
          <a:p>
            <a:pPr marR="0" algn="just" eaLnBrk="1" hangingPunct="1"/>
            <a:endParaRPr lang="en-AU" sz="1800" b="1" dirty="0" smtClean="0"/>
          </a:p>
          <a:p>
            <a:pPr marR="0" algn="just" eaLnBrk="1" hangingPunct="1"/>
            <a:r>
              <a:rPr lang="en-US" sz="1800" b="1" dirty="0" smtClean="0"/>
              <a:t> </a:t>
            </a:r>
            <a:endParaRPr lang="en-AU" sz="1800" b="1" dirty="0" smtClean="0"/>
          </a:p>
          <a:p>
            <a:pPr marR="0" algn="just" eaLnBrk="1" hangingPunct="1"/>
            <a:endParaRPr lang="en-AU" sz="1800" b="1" dirty="0" smtClean="0"/>
          </a:p>
          <a:p>
            <a:pPr marR="0" algn="just" eaLnBrk="1" hangingPunct="1"/>
            <a:endParaRPr lang="en-AU" sz="1800" b="1" dirty="0" smtClean="0"/>
          </a:p>
          <a:p>
            <a:pPr marR="0" algn="just" eaLnBrk="1" hangingPunct="1"/>
            <a:endParaRPr lang="en-AU" sz="1800" b="1" dirty="0" smtClean="0"/>
          </a:p>
        </p:txBody>
      </p:sp>
      <p:pic>
        <p:nvPicPr>
          <p:cNvPr id="52227" name="Picture 2"/>
          <p:cNvPicPr>
            <a:picLocks noChangeAspect="1" noChangeArrowheads="1"/>
          </p:cNvPicPr>
          <p:nvPr/>
        </p:nvPicPr>
        <p:blipFill>
          <a:blip r:embed="rId3" cstate="print"/>
          <a:srcRect r="10930"/>
          <a:stretch>
            <a:fillRect/>
          </a:stretch>
        </p:blipFill>
        <p:spPr bwMode="auto">
          <a:xfrm>
            <a:off x="1644650" y="1981200"/>
            <a:ext cx="6127750" cy="28956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ubtitle 2"/>
          <p:cNvSpPr>
            <a:spLocks noGrp="1"/>
          </p:cNvSpPr>
          <p:nvPr>
            <p:ph type="subTitle" idx="1"/>
          </p:nvPr>
        </p:nvSpPr>
        <p:spPr>
          <a:xfrm>
            <a:off x="762000" y="685800"/>
            <a:ext cx="7848600" cy="5638800"/>
          </a:xfrm>
        </p:spPr>
        <p:txBody>
          <a:bodyPr>
            <a:normAutofit lnSpcReduction="10000"/>
          </a:bodyPr>
          <a:lstStyle/>
          <a:p>
            <a:pPr marR="0" algn="just" eaLnBrk="1" hangingPunct="1">
              <a:buFont typeface="Arial" charset="0"/>
              <a:buNone/>
            </a:pPr>
            <a:r>
              <a:rPr lang="en-US" sz="1800" b="1" dirty="0" smtClean="0">
                <a:solidFill>
                  <a:schemeClr val="tx1"/>
                </a:solidFill>
              </a:rPr>
              <a:t>Marginal cost of capital schedule (cont….)</a:t>
            </a:r>
          </a:p>
          <a:p>
            <a:pPr marR="0" algn="just" eaLnBrk="1" hangingPunct="1">
              <a:buFont typeface="Arial" charset="0"/>
              <a:buNone/>
            </a:pPr>
            <a:endParaRPr lang="en-US" sz="1800" dirty="0" smtClean="0">
              <a:solidFill>
                <a:schemeClr val="tx1"/>
              </a:solidFill>
            </a:endParaRPr>
          </a:p>
          <a:p>
            <a:pPr marR="0" algn="just" eaLnBrk="1" hangingPunct="1">
              <a:buFont typeface="Arial" charset="0"/>
              <a:buChar char="•"/>
            </a:pPr>
            <a:r>
              <a:rPr lang="en-US" sz="1800" dirty="0" smtClean="0">
                <a:solidFill>
                  <a:schemeClr val="tx1"/>
                </a:solidFill>
              </a:rPr>
              <a:t>The following figure is a graph of the marginal cost of capital schedule given in the previous figure. </a:t>
            </a:r>
          </a:p>
          <a:p>
            <a:pPr marR="0" algn="just" eaLnBrk="1" hangingPunct="1">
              <a:buFont typeface="Arial" charset="0"/>
              <a:buChar char="•"/>
            </a:pPr>
            <a:endParaRPr lang="en-US" sz="1800" dirty="0" smtClean="0">
              <a:solidFill>
                <a:schemeClr val="tx1"/>
              </a:solidFill>
            </a:endParaRPr>
          </a:p>
          <a:p>
            <a:pPr marR="0" algn="just" eaLnBrk="1" hangingPunct="1">
              <a:buFont typeface="Arial" charset="0"/>
              <a:buChar char="•"/>
            </a:pPr>
            <a:r>
              <a:rPr lang="en-US" sz="1800" dirty="0" smtClean="0">
                <a:solidFill>
                  <a:schemeClr val="tx1"/>
                </a:solidFill>
              </a:rPr>
              <a:t>Notice the upward slope of the line due to the increased financing costs as more financing is needed.</a:t>
            </a:r>
            <a:endParaRPr lang="en-AU" sz="1800" dirty="0" smtClean="0">
              <a:solidFill>
                <a:schemeClr val="tx1"/>
              </a:solidFill>
            </a:endParaRPr>
          </a:p>
          <a:p>
            <a:pPr marR="0" algn="just" eaLnBrk="1" hangingPunct="1">
              <a:buFont typeface="Arial" charset="0"/>
              <a:buNone/>
            </a:pPr>
            <a:endParaRPr lang="en-US" sz="1800" dirty="0" smtClean="0"/>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a:p>
            <a:pPr marR="0" algn="just" eaLnBrk="1" hangingPunct="1">
              <a:buFont typeface="Arial" charset="0"/>
              <a:buNone/>
            </a:pPr>
            <a:r>
              <a:rPr lang="en-US" sz="1800" dirty="0" smtClean="0"/>
              <a:t/>
            </a:r>
            <a:br>
              <a:rPr lang="en-US" sz="1800" dirty="0" smtClean="0"/>
            </a:br>
            <a:endParaRPr lang="en-AU" sz="1800" dirty="0" smtClean="0"/>
          </a:p>
          <a:p>
            <a:pPr marR="0" algn="just" eaLnBrk="1" hangingPunct="1">
              <a:buFont typeface="Arial" charset="0"/>
              <a:buNone/>
            </a:pPr>
            <a:r>
              <a:rPr lang="en-US" sz="1800" dirty="0" smtClean="0"/>
              <a:t> </a:t>
            </a:r>
            <a:endParaRPr lang="en-AU" sz="1800" dirty="0" smtClean="0"/>
          </a:p>
          <a:p>
            <a:pPr marR="0" algn="just" eaLnBrk="1" hangingPunct="1">
              <a:buFont typeface="Arial" charset="0"/>
              <a:buNone/>
            </a:pPr>
            <a:endParaRPr lang="en-AU" sz="1800" dirty="0" smtClean="0"/>
          </a:p>
          <a:p>
            <a:pPr marR="0" algn="just" eaLnBrk="1" hangingPunct="1">
              <a:buFont typeface="Arial" charset="0"/>
              <a:buNone/>
            </a:pPr>
            <a:endParaRPr lang="en-AU" sz="1800" b="1" dirty="0" smtClean="0"/>
          </a:p>
          <a:p>
            <a:pPr marR="0" algn="just" eaLnBrk="1" hangingPunct="1">
              <a:buFont typeface="Arial" charset="0"/>
              <a:buNone/>
            </a:pPr>
            <a:endParaRPr lang="en-AU" sz="1800" b="1" dirty="0" smtClean="0"/>
          </a:p>
          <a:p>
            <a:pPr marR="0" algn="just" eaLnBrk="1" hangingPunct="1">
              <a:buFont typeface="Arial" charset="0"/>
              <a:buNone/>
            </a:pPr>
            <a:r>
              <a:rPr lang="en-US" sz="1800" b="1" dirty="0" smtClean="0"/>
              <a:t> </a:t>
            </a:r>
            <a:endParaRPr lang="en-AU" sz="1800" b="1" dirty="0" smtClean="0"/>
          </a:p>
          <a:p>
            <a:pPr marR="0" algn="just" eaLnBrk="1" hangingPunct="1">
              <a:buFont typeface="Arial" charset="0"/>
              <a:buNone/>
            </a:pPr>
            <a:endParaRPr lang="en-AU" sz="1800" b="1" dirty="0" smtClean="0"/>
          </a:p>
          <a:p>
            <a:pPr marR="0" algn="just" eaLnBrk="1" hangingPunct="1">
              <a:buFont typeface="Arial" charset="0"/>
              <a:buNone/>
            </a:pPr>
            <a:endParaRPr lang="en-AU" sz="1800" b="1" dirty="0" smtClean="0"/>
          </a:p>
          <a:p>
            <a:pPr marR="0" algn="just" eaLnBrk="1" hangingPunct="1">
              <a:buFont typeface="Arial" charset="0"/>
              <a:buNone/>
            </a:pPr>
            <a:endParaRPr lang="en-AU" sz="1800" b="1" dirty="0" smtClean="0"/>
          </a:p>
        </p:txBody>
      </p:sp>
      <p:pic>
        <p:nvPicPr>
          <p:cNvPr id="53251" name="Picture 3"/>
          <p:cNvPicPr>
            <a:picLocks noChangeAspect="1" noChangeArrowheads="1"/>
          </p:cNvPicPr>
          <p:nvPr/>
        </p:nvPicPr>
        <p:blipFill>
          <a:blip r:embed="rId3" cstate="print">
            <a:lum bright="-20000"/>
          </a:blip>
          <a:srcRect/>
          <a:stretch>
            <a:fillRect/>
          </a:stretch>
        </p:blipFill>
        <p:spPr bwMode="auto">
          <a:xfrm>
            <a:off x="1600200" y="3124200"/>
            <a:ext cx="6019800" cy="3048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62000" y="609600"/>
            <a:ext cx="7848600" cy="5715000"/>
          </a:xfrm>
        </p:spPr>
        <p:txBody>
          <a:bodyPr/>
          <a:lstStyle/>
          <a:p>
            <a:pPr marR="0" algn="just" eaLnBrk="1" hangingPunct="1">
              <a:buFont typeface="Arial" charset="0"/>
              <a:buNone/>
            </a:pPr>
            <a:r>
              <a:rPr lang="en-AU" sz="2000" b="1" dirty="0" smtClean="0">
                <a:solidFill>
                  <a:schemeClr val="tx1"/>
                </a:solidFill>
              </a:rPr>
              <a:t>Flotation Costs</a:t>
            </a:r>
            <a:endParaRPr lang="en-AU" sz="2000" dirty="0" smtClean="0">
              <a:solidFill>
                <a:schemeClr val="tx1"/>
              </a:solidFill>
            </a:endParaRPr>
          </a:p>
          <a:p>
            <a:pPr marR="0" algn="just" eaLnBrk="1" hangingPunct="1">
              <a:buFont typeface="Arial" charset="0"/>
              <a:buNone/>
            </a:pPr>
            <a:r>
              <a:rPr lang="en-AU" sz="1100" b="1" dirty="0" smtClean="0">
                <a:solidFill>
                  <a:schemeClr val="tx1"/>
                </a:solidFill>
              </a:rPr>
              <a:t> </a:t>
            </a:r>
            <a:endParaRPr lang="en-AU" sz="1100" dirty="0" smtClean="0">
              <a:solidFill>
                <a:schemeClr val="tx1"/>
              </a:solidFill>
            </a:endParaRPr>
          </a:p>
          <a:p>
            <a:pPr marR="0" algn="just" eaLnBrk="1" hangingPunct="1">
              <a:buFont typeface="Arial" charset="0"/>
              <a:buChar char="•"/>
            </a:pPr>
            <a:r>
              <a:rPr lang="en-AU" sz="1800" dirty="0" smtClean="0">
                <a:solidFill>
                  <a:schemeClr val="tx1"/>
                </a:solidFill>
              </a:rPr>
              <a:t>Flotation costs are the fees that investment bankers charge for providing their services (for brining a new issue of debt or equity securities in market). </a:t>
            </a:r>
          </a:p>
          <a:p>
            <a:pPr marR="0" algn="just" eaLnBrk="1" hangingPunct="1">
              <a:buFont typeface="Arial" charset="0"/>
              <a:buChar char="•"/>
            </a:pPr>
            <a:endParaRPr lang="en-US" sz="1100" dirty="0" smtClean="0">
              <a:solidFill>
                <a:schemeClr val="tx1"/>
              </a:solidFill>
            </a:endParaRPr>
          </a:p>
          <a:p>
            <a:pPr marR="0" algn="just" eaLnBrk="1" hangingPunct="1">
              <a:buFont typeface="Arial" charset="0"/>
              <a:buChar char="•"/>
            </a:pPr>
            <a:r>
              <a:rPr lang="en-US" sz="1800" dirty="0" smtClean="0">
                <a:solidFill>
                  <a:schemeClr val="tx1"/>
                </a:solidFill>
              </a:rPr>
              <a:t>Flotation cost for debt are usually low but are high for equity issues (2-7%). </a:t>
            </a:r>
          </a:p>
          <a:p>
            <a:pPr marR="0" algn="just" eaLnBrk="1" hangingPunct="1">
              <a:buFont typeface="Arial" charset="0"/>
              <a:buChar char="•"/>
            </a:pPr>
            <a:endParaRPr lang="en-US" sz="1100" dirty="0" smtClean="0">
              <a:solidFill>
                <a:schemeClr val="tx1"/>
              </a:solidFill>
            </a:endParaRPr>
          </a:p>
          <a:p>
            <a:pPr marR="0" algn="just" eaLnBrk="1" hangingPunct="1">
              <a:buFont typeface="Arial" charset="0"/>
              <a:buChar char="•"/>
            </a:pPr>
            <a:r>
              <a:rPr lang="en-US" sz="1800" dirty="0" smtClean="0">
                <a:solidFill>
                  <a:schemeClr val="tx1"/>
                </a:solidFill>
              </a:rPr>
              <a:t>When flotation costs are high they may have a significant impact on a project’s economic feasibility. </a:t>
            </a:r>
            <a:r>
              <a:rPr lang="en-AU" sz="1800" dirty="0" smtClean="0">
                <a:solidFill>
                  <a:schemeClr val="tx1"/>
                </a:solidFill>
              </a:rPr>
              <a:t> </a:t>
            </a:r>
          </a:p>
          <a:p>
            <a:pPr marR="0" algn="just" eaLnBrk="1" hangingPunct="1">
              <a:buFont typeface="Arial" charset="0"/>
              <a:buNone/>
            </a:pPr>
            <a:endParaRPr lang="en-AU" sz="1800" b="1" dirty="0" smtClean="0">
              <a:solidFill>
                <a:schemeClr val="tx1"/>
              </a:solidFill>
            </a:endParaRPr>
          </a:p>
          <a:p>
            <a:pPr marR="0" algn="just" eaLnBrk="1" hangingPunct="1">
              <a:buFont typeface="Arial" charset="0"/>
              <a:buNone/>
            </a:pPr>
            <a:r>
              <a:rPr lang="en-AU" sz="1800" b="1" dirty="0" smtClean="0">
                <a:solidFill>
                  <a:schemeClr val="tx1"/>
                </a:solidFill>
              </a:rPr>
              <a:t>Example 	</a:t>
            </a:r>
            <a:endParaRPr lang="en-AU" sz="1800" dirty="0" smtClean="0">
              <a:solidFill>
                <a:schemeClr val="tx1"/>
              </a:solidFill>
            </a:endParaRPr>
          </a:p>
          <a:p>
            <a:pPr marR="0" algn="just" eaLnBrk="1" hangingPunct="1">
              <a:buFont typeface="Arial" charset="0"/>
              <a:buNone/>
            </a:pPr>
            <a:r>
              <a:rPr lang="en-AU" sz="1800" b="1" dirty="0" smtClean="0">
                <a:solidFill>
                  <a:schemeClr val="tx1"/>
                </a:solidFill>
              </a:rPr>
              <a:t> </a:t>
            </a:r>
            <a:endParaRPr lang="en-AU" sz="1800" dirty="0" smtClean="0">
              <a:solidFill>
                <a:schemeClr val="tx1"/>
              </a:solidFill>
            </a:endParaRPr>
          </a:p>
          <a:p>
            <a:pPr marR="0" algn="just" eaLnBrk="1" hangingPunct="1">
              <a:buFont typeface="Arial" charset="0"/>
              <a:buNone/>
            </a:pPr>
            <a:r>
              <a:rPr lang="en-AU" sz="1800" dirty="0" smtClean="0">
                <a:solidFill>
                  <a:schemeClr val="tx1"/>
                </a:solidFill>
              </a:rPr>
              <a:t>For example, RBA Company wants to fund a project with equity and sells 100,000 shares of common stock at Rs. 20 per share. The company has gross proceeds of Rs. 2,000,000 from the sale of the stock and the investment bank charges 6% of the proceeds for its services. </a:t>
            </a:r>
          </a:p>
          <a:p>
            <a:pPr marR="0" algn="just" eaLnBrk="1" hangingPunct="1">
              <a:buFont typeface="Arial" charset="0"/>
              <a:buNone/>
            </a:pPr>
            <a:endParaRPr lang="en-AU" sz="1800" dirty="0" smtClean="0">
              <a:solidFill>
                <a:schemeClr val="tx1"/>
              </a:solidFill>
            </a:endParaRPr>
          </a:p>
          <a:p>
            <a:pPr marR="0" algn="just" eaLnBrk="1" hangingPunct="1">
              <a:buFont typeface="Arial" charset="0"/>
              <a:buNone/>
            </a:pPr>
            <a:r>
              <a:rPr lang="en-AU" sz="1800" dirty="0" smtClean="0">
                <a:solidFill>
                  <a:schemeClr val="tx1"/>
                </a:solidFill>
              </a:rPr>
              <a:t>After paying the 6% (Rs. 120,000) flotation cost to the investment bank for finding buyers for the stock, ABC Company nets Rs. 1,880,000.</a:t>
            </a:r>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fade">
                                      <p:cBhvr>
                                        <p:cTn id="27" dur="500"/>
                                        <p:tgtEl>
                                          <p:spTgt spid="3">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12" end="12"/>
                                            </p:txEl>
                                          </p:spTgt>
                                        </p:tgtEl>
                                        <p:attrNameLst>
                                          <p:attrName>style.visibility</p:attrName>
                                        </p:attrNameLst>
                                      </p:cBhvr>
                                      <p:to>
                                        <p:strVal val="visible"/>
                                      </p:to>
                                    </p:set>
                                    <p:animEffect transition="in" filter="fade">
                                      <p:cBhvr>
                                        <p:cTn id="3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ubtitle 2"/>
          <p:cNvSpPr>
            <a:spLocks noGrp="1"/>
          </p:cNvSpPr>
          <p:nvPr>
            <p:ph type="subTitle" idx="1"/>
          </p:nvPr>
        </p:nvSpPr>
        <p:spPr>
          <a:xfrm>
            <a:off x="762000" y="609600"/>
            <a:ext cx="7848600" cy="5715000"/>
          </a:xfrm>
        </p:spPr>
        <p:txBody>
          <a:bodyPr/>
          <a:lstStyle/>
          <a:p>
            <a:pPr marR="0" algn="just" eaLnBrk="1" hangingPunct="1"/>
            <a:r>
              <a:rPr lang="en-AU" sz="2000" b="1" dirty="0" smtClean="0">
                <a:solidFill>
                  <a:schemeClr val="tx1"/>
                </a:solidFill>
              </a:rPr>
              <a:t>Incorrect treatment of Flotation Costs</a:t>
            </a:r>
            <a:endParaRPr lang="en-AU" sz="2000" dirty="0" smtClean="0">
              <a:solidFill>
                <a:schemeClr val="tx1"/>
              </a:solidFill>
            </a:endParaRPr>
          </a:p>
          <a:p>
            <a:pPr marR="0" algn="just" eaLnBrk="1" hangingPunct="1"/>
            <a:r>
              <a:rPr lang="en-AU" sz="1100" b="1" dirty="0" smtClean="0">
                <a:solidFill>
                  <a:schemeClr val="tx1"/>
                </a:solidFill>
              </a:rPr>
              <a:t> </a:t>
            </a:r>
            <a:endParaRPr lang="en-AU" sz="1100" dirty="0" smtClean="0">
              <a:solidFill>
                <a:schemeClr val="tx1"/>
              </a:solidFill>
            </a:endParaRPr>
          </a:p>
          <a:p>
            <a:pPr marR="0" algn="just" eaLnBrk="1" hangingPunct="1"/>
            <a:r>
              <a:rPr lang="en-US" sz="1800" dirty="0" smtClean="0">
                <a:solidFill>
                  <a:schemeClr val="tx1"/>
                </a:solidFill>
              </a:rPr>
              <a:t>Many financial textbooks incorporate flotation costs directly into the cost of capital by increasing the cost of external equity (or debt). </a:t>
            </a:r>
          </a:p>
          <a:p>
            <a:pPr marR="0" algn="just" eaLnBrk="1" hangingPunct="1"/>
            <a:endParaRPr lang="en-US" sz="1800" dirty="0" smtClean="0">
              <a:solidFill>
                <a:schemeClr val="tx1"/>
              </a:solidFill>
            </a:endParaRPr>
          </a:p>
          <a:p>
            <a:pPr marR="0" algn="just" eaLnBrk="1" hangingPunct="1"/>
            <a:r>
              <a:rPr lang="en-US" sz="1800" dirty="0" smtClean="0">
                <a:solidFill>
                  <a:schemeClr val="tx1"/>
                </a:solidFill>
              </a:rPr>
              <a:t>For example, if a company has a dividend of Rs. 1.50 per share, a current price of Rs. 30 per share, and an expected growth rate of 6%, the cost of equity without flotation costs would be:</a:t>
            </a:r>
            <a:endParaRPr lang="en-AU" sz="1800" dirty="0" smtClean="0">
              <a:solidFill>
                <a:schemeClr val="tx1"/>
              </a:solidFill>
            </a:endParaRPr>
          </a:p>
          <a:p>
            <a:pPr marR="0" algn="just" eaLnBrk="1" hangingPunct="1"/>
            <a:r>
              <a:rPr lang="en-US" sz="1800" dirty="0" smtClean="0">
                <a:solidFill>
                  <a:schemeClr val="tx1"/>
                </a:solidFill>
              </a:rPr>
              <a:t> </a:t>
            </a:r>
            <a:endParaRPr lang="en-AU" sz="1800" dirty="0" smtClean="0">
              <a:solidFill>
                <a:schemeClr val="tx1"/>
              </a:solidFill>
            </a:endParaRPr>
          </a:p>
          <a:p>
            <a:pPr marR="0" algn="just" eaLnBrk="1" hangingPunct="1"/>
            <a:r>
              <a:rPr lang="en-US" sz="1800" dirty="0" err="1" smtClean="0">
                <a:solidFill>
                  <a:schemeClr val="tx1"/>
                </a:solidFill>
              </a:rPr>
              <a:t>k</a:t>
            </a:r>
            <a:r>
              <a:rPr lang="en-US" sz="1800" baseline="-25000" dirty="0" err="1" smtClean="0">
                <a:solidFill>
                  <a:schemeClr val="tx1"/>
                </a:solidFill>
              </a:rPr>
              <a:t>e</a:t>
            </a:r>
            <a:r>
              <a:rPr lang="en-US" sz="1800" dirty="0" smtClean="0">
                <a:solidFill>
                  <a:schemeClr val="tx1"/>
                </a:solidFill>
              </a:rPr>
              <a:t> = [1.50(1+0.06)/30] + 0.06 = 0.1130 or 11.30% 	</a:t>
            </a:r>
            <a:r>
              <a:rPr lang="en-US" sz="1800" dirty="0" smtClean="0"/>
              <a:t>	</a:t>
            </a:r>
            <a:r>
              <a:rPr lang="en-US" sz="1800" dirty="0" smtClean="0">
                <a:solidFill>
                  <a:srgbClr val="C00000"/>
                </a:solidFill>
              </a:rPr>
              <a:t>(Re-call DDM)</a:t>
            </a:r>
            <a:endParaRPr lang="en-AU" sz="1800" dirty="0" smtClean="0">
              <a:solidFill>
                <a:srgbClr val="C00000"/>
              </a:solidFill>
            </a:endParaRPr>
          </a:p>
          <a:p>
            <a:pPr marR="0" algn="just" eaLnBrk="1" hangingPunct="1"/>
            <a:r>
              <a:rPr lang="en-US" sz="1800" dirty="0" smtClean="0"/>
              <a:t> </a:t>
            </a:r>
            <a:endParaRPr lang="en-AU" sz="1800" dirty="0" smtClean="0"/>
          </a:p>
          <a:p>
            <a:pPr marR="0" algn="just" eaLnBrk="1" hangingPunct="1"/>
            <a:r>
              <a:rPr lang="en-US" sz="1800" dirty="0" smtClean="0">
                <a:solidFill>
                  <a:schemeClr val="tx1"/>
                </a:solidFill>
              </a:rPr>
              <a:t>If we incorporate flotation costs of 4.5% directly into the cost of equity computation, the cost of equity would be:</a:t>
            </a:r>
            <a:endParaRPr lang="en-AU" sz="1800" dirty="0" smtClean="0">
              <a:solidFill>
                <a:schemeClr val="tx1"/>
              </a:solidFill>
            </a:endParaRPr>
          </a:p>
          <a:p>
            <a:pPr marR="0" algn="just" eaLnBrk="1" hangingPunct="1"/>
            <a:r>
              <a:rPr lang="en-US" sz="1800" dirty="0" smtClean="0">
                <a:solidFill>
                  <a:schemeClr val="tx1"/>
                </a:solidFill>
              </a:rPr>
              <a:t> </a:t>
            </a:r>
            <a:endParaRPr lang="en-AU" sz="1800" dirty="0" smtClean="0">
              <a:solidFill>
                <a:schemeClr val="tx1"/>
              </a:solidFill>
            </a:endParaRPr>
          </a:p>
          <a:p>
            <a:pPr marR="0" algn="just" eaLnBrk="1" hangingPunct="1"/>
            <a:r>
              <a:rPr lang="en-US" sz="1800" dirty="0" err="1" smtClean="0">
                <a:solidFill>
                  <a:schemeClr val="tx1"/>
                </a:solidFill>
              </a:rPr>
              <a:t>k</a:t>
            </a:r>
            <a:r>
              <a:rPr lang="en-US" sz="1800" baseline="-25000" dirty="0" err="1" smtClean="0">
                <a:solidFill>
                  <a:schemeClr val="tx1"/>
                </a:solidFill>
              </a:rPr>
              <a:t>e</a:t>
            </a:r>
            <a:r>
              <a:rPr lang="en-US" sz="1800" baseline="-25000" dirty="0" smtClean="0">
                <a:solidFill>
                  <a:schemeClr val="tx1"/>
                </a:solidFill>
              </a:rPr>
              <a:t> </a:t>
            </a:r>
            <a:r>
              <a:rPr lang="en-US" sz="1800" dirty="0" smtClean="0">
                <a:solidFill>
                  <a:schemeClr val="tx1"/>
                </a:solidFill>
              </a:rPr>
              <a:t>= [1.50(1 + 0.06)/30(1-0.045)] +0.06 = 0.1155 or 11.55%</a:t>
            </a:r>
            <a:endParaRPr lang="en-AU" sz="1800" dirty="0" smtClean="0">
              <a:solidFill>
                <a:schemeClr val="tx1"/>
              </a:solidFill>
            </a:endParaRPr>
          </a:p>
          <a:p>
            <a:pPr marR="0" algn="just" eaLnBrk="1" hangingPunct="1"/>
            <a:endParaRPr lang="en-AU" sz="1800" dirty="0" smtClean="0"/>
          </a:p>
          <a:p>
            <a:pPr marR="0" algn="just" eaLnBrk="1" hangingPunct="1"/>
            <a:endParaRPr lang="en-AU" sz="1800" dirty="0" smtClean="0"/>
          </a:p>
          <a:p>
            <a:pPr marR="0" algn="just" eaLnBrk="1" hangingPunct="1"/>
            <a:endParaRPr lang="en-AU" sz="1800" dirty="0" smtClean="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ubtitle 2"/>
          <p:cNvSpPr>
            <a:spLocks noGrp="1"/>
          </p:cNvSpPr>
          <p:nvPr>
            <p:ph type="subTitle" idx="1"/>
          </p:nvPr>
        </p:nvSpPr>
        <p:spPr>
          <a:xfrm>
            <a:off x="762000" y="609600"/>
            <a:ext cx="7848600" cy="5715000"/>
          </a:xfrm>
        </p:spPr>
        <p:txBody>
          <a:bodyPr/>
          <a:lstStyle/>
          <a:p>
            <a:pPr marR="0" algn="just" eaLnBrk="1" hangingPunct="1">
              <a:buFont typeface="Arial" charset="0"/>
              <a:buNone/>
            </a:pPr>
            <a:r>
              <a:rPr lang="en-AU" sz="2000" b="1" dirty="0" smtClean="0">
                <a:solidFill>
                  <a:schemeClr val="tx1"/>
                </a:solidFill>
              </a:rPr>
              <a:t>Correct treatment of Flotation Costs</a:t>
            </a:r>
            <a:endParaRPr lang="en-AU" sz="2000" dirty="0" smtClean="0">
              <a:solidFill>
                <a:schemeClr val="tx1"/>
              </a:solidFill>
            </a:endParaRPr>
          </a:p>
          <a:p>
            <a:pPr marR="0" algn="just" eaLnBrk="1" hangingPunct="1">
              <a:buFont typeface="Arial" charset="0"/>
              <a:buNone/>
            </a:pPr>
            <a:r>
              <a:rPr lang="en-AU" sz="1100" b="1" dirty="0" smtClean="0">
                <a:solidFill>
                  <a:schemeClr val="tx1"/>
                </a:solidFill>
              </a:rPr>
              <a:t> </a:t>
            </a:r>
            <a:endParaRPr lang="en-AU" sz="1100" dirty="0" smtClean="0">
              <a:solidFill>
                <a:schemeClr val="tx1"/>
              </a:solidFill>
            </a:endParaRPr>
          </a:p>
          <a:p>
            <a:pPr marR="0" algn="just" eaLnBrk="1" hangingPunct="1">
              <a:buFont typeface="Arial" charset="0"/>
              <a:buChar char="•"/>
            </a:pPr>
            <a:r>
              <a:rPr lang="en-US" sz="1800" dirty="0" smtClean="0">
                <a:solidFill>
                  <a:schemeClr val="tx1"/>
                </a:solidFill>
              </a:rPr>
              <a:t>In the incorrect treatment we have just seen, flotation costs effectively increase the WACC by a fixed percentage and will be a factor for the duration of the project because future project cash flows are discounted at this higher WACC to determine project NPV.</a:t>
            </a:r>
          </a:p>
          <a:p>
            <a:pPr marR="0" algn="just" eaLnBrk="1" hangingPunct="1">
              <a:buFont typeface="Arial" charset="0"/>
              <a:buChar char="•"/>
            </a:pPr>
            <a:endParaRPr lang="en-US" sz="1800" dirty="0" smtClean="0">
              <a:solidFill>
                <a:schemeClr val="tx1"/>
              </a:solidFill>
            </a:endParaRPr>
          </a:p>
          <a:p>
            <a:pPr marR="0" algn="just" eaLnBrk="1" hangingPunct="1">
              <a:buFont typeface="Arial" charset="0"/>
              <a:buChar char="•"/>
            </a:pPr>
            <a:r>
              <a:rPr lang="en-US" sz="1800" dirty="0" smtClean="0">
                <a:solidFill>
                  <a:schemeClr val="tx1"/>
                </a:solidFill>
              </a:rPr>
              <a:t>The problem with this approach is that </a:t>
            </a:r>
            <a:r>
              <a:rPr lang="en-US" sz="1800" u="sng" dirty="0" smtClean="0">
                <a:solidFill>
                  <a:schemeClr val="tx1"/>
                </a:solidFill>
              </a:rPr>
              <a:t>flotation costs are not an ongoing expense</a:t>
            </a:r>
            <a:r>
              <a:rPr lang="en-US" sz="1800" dirty="0" smtClean="0">
                <a:solidFill>
                  <a:schemeClr val="tx1"/>
                </a:solidFill>
              </a:rPr>
              <a:t> for the firm. Flotation costs are a cash outflow that occurs at the initiation of a project and affect the project NPV by increasing the initial cash outflow. </a:t>
            </a:r>
          </a:p>
          <a:p>
            <a:pPr marR="0" algn="just" eaLnBrk="1" hangingPunct="1">
              <a:buFont typeface="Arial" charset="0"/>
              <a:buChar char="•"/>
            </a:pPr>
            <a:endParaRPr lang="en-US" sz="1800" dirty="0" smtClean="0">
              <a:solidFill>
                <a:schemeClr val="tx1"/>
              </a:solidFill>
            </a:endParaRPr>
          </a:p>
          <a:p>
            <a:pPr marR="0" algn="just" eaLnBrk="1" hangingPunct="1">
              <a:buFont typeface="Arial" charset="0"/>
              <a:buChar char="•"/>
            </a:pPr>
            <a:r>
              <a:rPr lang="en-US" sz="1800" dirty="0" smtClean="0">
                <a:solidFill>
                  <a:schemeClr val="tx1"/>
                </a:solidFill>
              </a:rPr>
              <a:t>Therefore, the correct way to account for flotation costs is to adjust the initial project cost. </a:t>
            </a:r>
          </a:p>
          <a:p>
            <a:pPr marR="0" algn="just" eaLnBrk="1" hangingPunct="1">
              <a:buFont typeface="Arial" charset="0"/>
              <a:buChar char="•"/>
            </a:pPr>
            <a:endParaRPr lang="en-US" sz="1800" dirty="0" smtClean="0">
              <a:solidFill>
                <a:schemeClr val="tx1"/>
              </a:solidFill>
            </a:endParaRPr>
          </a:p>
          <a:p>
            <a:pPr marR="0" algn="just" eaLnBrk="1" hangingPunct="1">
              <a:buFont typeface="Arial" charset="0"/>
              <a:buChar char="•"/>
            </a:pPr>
            <a:r>
              <a:rPr lang="en-US" sz="1800" dirty="0" smtClean="0">
                <a:solidFill>
                  <a:schemeClr val="tx1"/>
                </a:solidFill>
              </a:rPr>
              <a:t>An analyst should calculate the dollar amount of the flotation cost attributable to the project and increase the initial cash outflow for the project.</a:t>
            </a:r>
            <a:endParaRPr lang="en-AU" sz="1800" dirty="0" smtClean="0">
              <a:solidFill>
                <a:schemeClr val="tx1"/>
              </a:solidFill>
            </a:endParaRPr>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ubtitle 2"/>
          <p:cNvSpPr>
            <a:spLocks noGrp="1"/>
          </p:cNvSpPr>
          <p:nvPr>
            <p:ph type="subTitle" idx="1"/>
          </p:nvPr>
        </p:nvSpPr>
        <p:spPr>
          <a:xfrm>
            <a:off x="762000" y="609600"/>
            <a:ext cx="7848600" cy="5715000"/>
          </a:xfrm>
        </p:spPr>
        <p:txBody>
          <a:bodyPr/>
          <a:lstStyle/>
          <a:p>
            <a:pPr marR="0" algn="just" eaLnBrk="1" hangingPunct="1"/>
            <a:r>
              <a:rPr lang="en-US" sz="2000" b="1" dirty="0" smtClean="0">
                <a:solidFill>
                  <a:schemeClr val="tx1"/>
                </a:solidFill>
              </a:rPr>
              <a:t>Example: Correctly accounting for flotation costs</a:t>
            </a:r>
            <a:endParaRPr lang="en-AU" sz="2000" dirty="0" smtClean="0">
              <a:solidFill>
                <a:schemeClr val="tx1"/>
              </a:solidFill>
            </a:endParaRPr>
          </a:p>
          <a:p>
            <a:pPr marR="0" algn="just" eaLnBrk="1" hangingPunct="1"/>
            <a:r>
              <a:rPr lang="en-US" sz="2000" b="1" dirty="0" smtClean="0">
                <a:solidFill>
                  <a:schemeClr val="tx1"/>
                </a:solidFill>
              </a:rPr>
              <a:t> </a:t>
            </a:r>
            <a:endParaRPr lang="en-AU" sz="2000" dirty="0" smtClean="0">
              <a:solidFill>
                <a:schemeClr val="tx1"/>
              </a:solidFill>
            </a:endParaRPr>
          </a:p>
          <a:p>
            <a:pPr marR="0" algn="just" eaLnBrk="1" hangingPunct="1"/>
            <a:r>
              <a:rPr lang="en-US" sz="2000" dirty="0" smtClean="0">
                <a:solidFill>
                  <a:schemeClr val="tx1"/>
                </a:solidFill>
              </a:rPr>
              <a:t>Omni Corporation is considering a project that requires a Rs. 400,000 cash outlay and is expected to produce cash flows of Rs. 150,000 per year for the next four years. Omni's tax rate is 35%, and the before-tax cost of debt is 6.5%. The current share price for Omni's stock is Rs. 36 per share, and the expected dividend next year is Rs. 2 per share. Omni's expected growth rate is 5%. Assume Omni finances the project with 50% debt and 50% equity capital, and that flotation costs for equity are 4.5%. The appropriate discount rate for the project is the WACC.</a:t>
            </a:r>
            <a:endParaRPr lang="en-AU" sz="2000" dirty="0" smtClean="0">
              <a:solidFill>
                <a:schemeClr val="tx1"/>
              </a:solidFill>
            </a:endParaRPr>
          </a:p>
          <a:p>
            <a:pPr marR="0" algn="just" eaLnBrk="1" hangingPunct="1"/>
            <a:r>
              <a:rPr lang="en-US" sz="2000" dirty="0" smtClean="0">
                <a:solidFill>
                  <a:schemeClr val="tx1"/>
                </a:solidFill>
              </a:rPr>
              <a:t> </a:t>
            </a:r>
            <a:endParaRPr lang="en-AU" sz="2000" dirty="0" smtClean="0">
              <a:solidFill>
                <a:schemeClr val="tx1"/>
              </a:solidFill>
            </a:endParaRPr>
          </a:p>
          <a:p>
            <a:pPr marR="0" algn="just" eaLnBrk="1" hangingPunct="1"/>
            <a:r>
              <a:rPr lang="en-US" sz="2000" dirty="0" smtClean="0">
                <a:solidFill>
                  <a:schemeClr val="tx1"/>
                </a:solidFill>
              </a:rPr>
              <a:t>Calculate the NPV of the project using the correct treatment of flotation costs, and discuss how the result of this method differs from the result obtained from the incorrect treatment of flotation costs.</a:t>
            </a:r>
            <a:endParaRPr lang="en-AU" sz="2000" dirty="0" smtClean="0">
              <a:solidFill>
                <a:schemeClr val="tx1"/>
              </a:solidFill>
            </a:endParaRPr>
          </a:p>
          <a:p>
            <a:pPr marR="0" algn="just" eaLnBrk="1" hangingPunct="1"/>
            <a:endParaRPr lang="en-AU" sz="1800" dirty="0" smtClean="0">
              <a:solidFill>
                <a:schemeClr val="tx1"/>
              </a:solidFill>
            </a:endParaRPr>
          </a:p>
          <a:p>
            <a:pPr marR="0" algn="just" eaLnBrk="1" hangingPunct="1"/>
            <a:endParaRPr lang="en-AU" sz="1800" dirty="0" smtClean="0">
              <a:solidFill>
                <a:schemeClr val="tx1"/>
              </a:solidFill>
            </a:endParaRPr>
          </a:p>
          <a:p>
            <a:pPr marR="0" algn="just" eaLnBrk="1" hangingPunct="1"/>
            <a:endParaRPr lang="en-AU" sz="1800" dirty="0" smtClean="0">
              <a:solidFill>
                <a:schemeClr val="tx1"/>
              </a:solidFill>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ubtitle 2"/>
          <p:cNvSpPr>
            <a:spLocks noGrp="1"/>
          </p:cNvSpPr>
          <p:nvPr>
            <p:ph type="subTitle" idx="1"/>
          </p:nvPr>
        </p:nvSpPr>
        <p:spPr>
          <a:xfrm>
            <a:off x="762000" y="609600"/>
            <a:ext cx="7848600" cy="5715000"/>
          </a:xfrm>
        </p:spPr>
        <p:txBody>
          <a:bodyPr/>
          <a:lstStyle/>
          <a:p>
            <a:pPr marR="0" algn="just" eaLnBrk="1" hangingPunct="1"/>
            <a:r>
              <a:rPr lang="en-US" sz="2000" b="1" dirty="0" smtClean="0">
                <a:solidFill>
                  <a:schemeClr val="tx1"/>
                </a:solidFill>
              </a:rPr>
              <a:t>Solution</a:t>
            </a:r>
            <a:endParaRPr lang="en-AU" sz="2000" b="1" dirty="0" smtClean="0">
              <a:solidFill>
                <a:schemeClr val="tx1"/>
              </a:solidFill>
            </a:endParaRPr>
          </a:p>
          <a:p>
            <a:pPr marR="0" algn="just" eaLnBrk="1" hangingPunct="1"/>
            <a:r>
              <a:rPr lang="en-US" sz="2000" b="1" dirty="0" smtClean="0">
                <a:solidFill>
                  <a:schemeClr val="tx1"/>
                </a:solidFill>
              </a:rPr>
              <a:t> </a:t>
            </a:r>
            <a:endParaRPr lang="en-AU" sz="2000" dirty="0" smtClean="0">
              <a:solidFill>
                <a:schemeClr val="tx1"/>
              </a:solidFill>
            </a:endParaRPr>
          </a:p>
          <a:p>
            <a:pPr marR="0" algn="just" eaLnBrk="1" hangingPunct="1"/>
            <a:r>
              <a:rPr lang="en-US" sz="2000" dirty="0" smtClean="0">
                <a:solidFill>
                  <a:schemeClr val="tx1"/>
                </a:solidFill>
              </a:rPr>
              <a:t>After-tax cost of debt = 6.5% (1 - 0.35) = 4.23%</a:t>
            </a:r>
            <a:endParaRPr lang="en-AU" sz="2000" dirty="0" smtClean="0">
              <a:solidFill>
                <a:schemeClr val="tx1"/>
              </a:solidFill>
            </a:endParaRPr>
          </a:p>
          <a:p>
            <a:pPr marR="0" algn="just" eaLnBrk="1" hangingPunct="1"/>
            <a:r>
              <a:rPr lang="en-US" sz="2000" dirty="0" smtClean="0">
                <a:solidFill>
                  <a:schemeClr val="tx1"/>
                </a:solidFill>
              </a:rPr>
              <a:t>Cost of equity = (2/36) + 0.05 = 0.1055 or 10.55%</a:t>
            </a:r>
          </a:p>
          <a:p>
            <a:pPr marR="0" algn="just" eaLnBrk="1" hangingPunct="1"/>
            <a:r>
              <a:rPr lang="en-US" sz="2000" dirty="0" smtClean="0">
                <a:solidFill>
                  <a:schemeClr val="tx1"/>
                </a:solidFill>
              </a:rPr>
              <a:t>WACC = (0.1055 x 0.5) + (0.0423 x 0.5) = 0.0739 or 7.39%</a:t>
            </a:r>
          </a:p>
          <a:p>
            <a:pPr marR="0" algn="just" eaLnBrk="1" hangingPunct="1"/>
            <a:endParaRPr lang="en-US" sz="2000" dirty="0" smtClean="0">
              <a:solidFill>
                <a:schemeClr val="tx1"/>
              </a:solidFill>
            </a:endParaRPr>
          </a:p>
          <a:p>
            <a:pPr marR="0" algn="just" eaLnBrk="1" hangingPunct="1"/>
            <a:r>
              <a:rPr lang="en-US" sz="2000" dirty="0" smtClean="0">
                <a:solidFill>
                  <a:schemeClr val="tx1"/>
                </a:solidFill>
              </a:rPr>
              <a:t>Since the project is financed with 50% equity, the amount of equity capital raised is 0.50 x 400,000 = 200,000.</a:t>
            </a:r>
            <a:endParaRPr lang="en-AU" sz="2000" dirty="0" smtClean="0">
              <a:solidFill>
                <a:schemeClr val="tx1"/>
              </a:solidFill>
            </a:endParaRPr>
          </a:p>
          <a:p>
            <a:pPr marR="0" algn="just" eaLnBrk="1" hangingPunct="1"/>
            <a:r>
              <a:rPr lang="en-US" sz="2000" dirty="0" smtClean="0">
                <a:solidFill>
                  <a:schemeClr val="tx1"/>
                </a:solidFill>
              </a:rPr>
              <a:t> </a:t>
            </a:r>
            <a:endParaRPr lang="en-AU" sz="2000" dirty="0" smtClean="0">
              <a:solidFill>
                <a:schemeClr val="tx1"/>
              </a:solidFill>
            </a:endParaRPr>
          </a:p>
          <a:p>
            <a:pPr marR="0" algn="just" eaLnBrk="1" hangingPunct="1"/>
            <a:r>
              <a:rPr lang="en-US" sz="2000" dirty="0" smtClean="0">
                <a:solidFill>
                  <a:schemeClr val="tx1"/>
                </a:solidFill>
              </a:rPr>
              <a:t>Flotation costs are 4.5%, which equates to rupee cost of 200,000 x 0.045 = Rs. 9,000</a:t>
            </a:r>
            <a:endParaRPr lang="en-AU" sz="2000" dirty="0" smtClean="0">
              <a:solidFill>
                <a:schemeClr val="tx1"/>
              </a:solidFill>
            </a:endParaRPr>
          </a:p>
          <a:p>
            <a:pPr marR="0" algn="just" eaLnBrk="1" hangingPunct="1"/>
            <a:r>
              <a:rPr lang="en-US" sz="2000" dirty="0" smtClean="0">
                <a:solidFill>
                  <a:schemeClr val="tx1"/>
                </a:solidFill>
              </a:rPr>
              <a:t> </a:t>
            </a:r>
            <a:endParaRPr lang="en-AU" sz="2000" dirty="0" smtClean="0">
              <a:solidFill>
                <a:schemeClr val="tx1"/>
              </a:solidFill>
            </a:endParaRPr>
          </a:p>
          <a:p>
            <a:pPr marR="0" algn="just" eaLnBrk="1" hangingPunct="1"/>
            <a:r>
              <a:rPr lang="en-US" sz="2000" b="1" dirty="0" smtClean="0">
                <a:solidFill>
                  <a:schemeClr val="tx1"/>
                </a:solidFill>
              </a:rPr>
              <a:t>NPV =</a:t>
            </a:r>
            <a:r>
              <a:rPr lang="en-US" sz="2000" dirty="0" smtClean="0">
                <a:solidFill>
                  <a:schemeClr val="tx1"/>
                </a:solidFill>
              </a:rPr>
              <a:t> -400,000 -9,000 + (150,000/1.0739) + (150,000/1.0739</a:t>
            </a:r>
            <a:r>
              <a:rPr lang="en-US" sz="2000" baseline="30000" dirty="0" smtClean="0">
                <a:solidFill>
                  <a:schemeClr val="tx1"/>
                </a:solidFill>
              </a:rPr>
              <a:t>2</a:t>
            </a:r>
            <a:r>
              <a:rPr lang="en-US" sz="2000" dirty="0" smtClean="0">
                <a:solidFill>
                  <a:schemeClr val="tx1"/>
                </a:solidFill>
              </a:rPr>
              <a:t>) (150,000/1.0739</a:t>
            </a:r>
            <a:r>
              <a:rPr lang="en-US" sz="2000" baseline="30000" dirty="0" smtClean="0">
                <a:solidFill>
                  <a:schemeClr val="tx1"/>
                </a:solidFill>
              </a:rPr>
              <a:t>3</a:t>
            </a:r>
            <a:r>
              <a:rPr lang="en-US" sz="2000" dirty="0" smtClean="0">
                <a:solidFill>
                  <a:schemeClr val="tx1"/>
                </a:solidFill>
              </a:rPr>
              <a:t>) (150,000/1.0739</a:t>
            </a:r>
            <a:r>
              <a:rPr lang="en-US" sz="2000" baseline="30000" dirty="0" smtClean="0">
                <a:solidFill>
                  <a:schemeClr val="tx1"/>
                </a:solidFill>
              </a:rPr>
              <a:t>4</a:t>
            </a:r>
            <a:r>
              <a:rPr lang="en-US" sz="2000" dirty="0" smtClean="0">
                <a:solidFill>
                  <a:schemeClr val="tx1"/>
                </a:solidFill>
              </a:rPr>
              <a:t>)</a:t>
            </a:r>
            <a:r>
              <a:rPr lang="en-US" sz="2000" baseline="30000" dirty="0" smtClean="0">
                <a:solidFill>
                  <a:schemeClr val="tx1"/>
                </a:solidFill>
              </a:rPr>
              <a:t> </a:t>
            </a:r>
            <a:r>
              <a:rPr lang="en-US" sz="2000" dirty="0" smtClean="0">
                <a:solidFill>
                  <a:schemeClr val="tx1"/>
                </a:solidFill>
              </a:rPr>
              <a:t>= </a:t>
            </a:r>
            <a:r>
              <a:rPr lang="en-US" sz="2000" b="1" dirty="0" smtClean="0">
                <a:solidFill>
                  <a:schemeClr val="tx1"/>
                </a:solidFill>
              </a:rPr>
              <a:t>94,640</a:t>
            </a:r>
            <a:endParaRPr lang="en-AU" sz="2000" b="1" dirty="0" smtClean="0">
              <a:solidFill>
                <a:schemeClr val="tx1"/>
              </a:solidFill>
            </a:endParaRPr>
          </a:p>
          <a:p>
            <a:pPr marR="0" algn="just" eaLnBrk="1" hangingPunct="1"/>
            <a:endParaRPr lang="en-AU" sz="2000" dirty="0" smtClean="0">
              <a:solidFill>
                <a:schemeClr val="tx1"/>
              </a:solidFill>
            </a:endParaRPr>
          </a:p>
          <a:p>
            <a:pPr marR="0" algn="just" eaLnBrk="1" hangingPunct="1"/>
            <a:endParaRPr lang="en-AU" sz="1800" dirty="0" smtClean="0">
              <a:solidFill>
                <a:schemeClr val="tx1"/>
              </a:solidFill>
            </a:endParaRPr>
          </a:p>
          <a:p>
            <a:pPr marR="0" algn="just" eaLnBrk="1" hangingPunct="1"/>
            <a:endParaRPr lang="en-AU" sz="1800" dirty="0" smtClean="0"/>
          </a:p>
          <a:p>
            <a:pPr marR="0" algn="just" eaLnBrk="1" hangingPunct="1"/>
            <a:endParaRPr lang="en-AU" sz="1800" dirty="0" smtClean="0"/>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ubtitle 2"/>
          <p:cNvSpPr>
            <a:spLocks noGrp="1"/>
          </p:cNvSpPr>
          <p:nvPr>
            <p:ph type="subTitle" idx="1"/>
          </p:nvPr>
        </p:nvSpPr>
        <p:spPr>
          <a:xfrm>
            <a:off x="762000" y="609600"/>
            <a:ext cx="7848600" cy="5715000"/>
          </a:xfrm>
        </p:spPr>
        <p:txBody>
          <a:bodyPr/>
          <a:lstStyle/>
          <a:p>
            <a:pPr marR="0" algn="just" eaLnBrk="1" hangingPunct="1">
              <a:buFont typeface="Arial" charset="0"/>
              <a:buNone/>
            </a:pPr>
            <a:r>
              <a:rPr lang="en-US" sz="1800" b="1" dirty="0" smtClean="0">
                <a:solidFill>
                  <a:schemeClr val="tx1"/>
                </a:solidFill>
              </a:rPr>
              <a:t>Solution (cont….)</a:t>
            </a:r>
            <a:endParaRPr lang="en-AU" sz="1800" b="1" dirty="0" smtClean="0">
              <a:solidFill>
                <a:schemeClr val="tx1"/>
              </a:solidFill>
            </a:endParaRPr>
          </a:p>
          <a:p>
            <a:pPr marR="0" algn="just" eaLnBrk="1" hangingPunct="1">
              <a:buFont typeface="Arial" charset="0"/>
              <a:buNone/>
            </a:pPr>
            <a:r>
              <a:rPr lang="en-US" sz="1800" b="1" dirty="0" smtClean="0">
                <a:solidFill>
                  <a:schemeClr val="tx1"/>
                </a:solidFill>
              </a:rPr>
              <a:t> </a:t>
            </a:r>
            <a:endParaRPr lang="en-AU" sz="1800" dirty="0" smtClean="0">
              <a:solidFill>
                <a:schemeClr val="tx1"/>
              </a:solidFill>
            </a:endParaRPr>
          </a:p>
          <a:p>
            <a:pPr marR="0" algn="just" eaLnBrk="1" hangingPunct="1">
              <a:buFont typeface="Arial" charset="0"/>
              <a:buChar char="•"/>
            </a:pPr>
            <a:r>
              <a:rPr lang="en-US" sz="1800" dirty="0" smtClean="0">
                <a:solidFill>
                  <a:schemeClr val="tx1"/>
                </a:solidFill>
              </a:rPr>
              <a:t>For comparison, if we would have adjusted the cost of equity for flotation costs, the cost of equity would have been:</a:t>
            </a:r>
          </a:p>
          <a:p>
            <a:pPr marR="0" algn="just" eaLnBrk="1" hangingPunct="1">
              <a:buFont typeface="Arial" charset="0"/>
              <a:buChar char="•"/>
            </a:pPr>
            <a:endParaRPr lang="en-US" sz="1000" dirty="0" smtClean="0"/>
          </a:p>
          <a:p>
            <a:pPr marR="0" eaLnBrk="1" hangingPunct="1">
              <a:buFont typeface="Arial" charset="0"/>
              <a:buNone/>
            </a:pPr>
            <a:r>
              <a:rPr lang="en-US" sz="1800" dirty="0" err="1" smtClean="0">
                <a:solidFill>
                  <a:schemeClr val="tx1"/>
                </a:solidFill>
              </a:rPr>
              <a:t>k</a:t>
            </a:r>
            <a:r>
              <a:rPr lang="en-US" sz="1800" baseline="-25000" dirty="0" err="1" smtClean="0">
                <a:solidFill>
                  <a:schemeClr val="tx1"/>
                </a:solidFill>
              </a:rPr>
              <a:t>e</a:t>
            </a:r>
            <a:r>
              <a:rPr lang="en-US" sz="1800" baseline="-25000" dirty="0" smtClean="0">
                <a:solidFill>
                  <a:schemeClr val="tx1"/>
                </a:solidFill>
              </a:rPr>
              <a:t> </a:t>
            </a:r>
            <a:r>
              <a:rPr lang="en-US" sz="1800" dirty="0" smtClean="0">
                <a:solidFill>
                  <a:schemeClr val="tx1"/>
                </a:solidFill>
              </a:rPr>
              <a:t>=[2.00/36(1-</a:t>
            </a:r>
            <a:r>
              <a:rPr lang="en-US" sz="1800" dirty="0" smtClean="0">
                <a:solidFill>
                  <a:srgbClr val="C00000"/>
                </a:solidFill>
              </a:rPr>
              <a:t>0.045</a:t>
            </a:r>
            <a:r>
              <a:rPr lang="en-US" sz="1800" dirty="0" smtClean="0">
                <a:solidFill>
                  <a:schemeClr val="tx1"/>
                </a:solidFill>
              </a:rPr>
              <a:t>) + 0.05] = 10.82%</a:t>
            </a:r>
          </a:p>
          <a:p>
            <a:pPr marR="0" algn="just" eaLnBrk="1" hangingPunct="1">
              <a:buFont typeface="Arial" charset="0"/>
              <a:buChar char="•"/>
            </a:pPr>
            <a:r>
              <a:rPr lang="en-US" sz="1800" dirty="0" smtClean="0">
                <a:solidFill>
                  <a:schemeClr val="tx1"/>
                </a:solidFill>
              </a:rPr>
              <a:t>And WACC</a:t>
            </a:r>
          </a:p>
          <a:p>
            <a:pPr marR="0" eaLnBrk="1" hangingPunct="1">
              <a:buFont typeface="Arial" charset="0"/>
              <a:buNone/>
            </a:pPr>
            <a:r>
              <a:rPr lang="en-US" sz="1800" dirty="0" smtClean="0">
                <a:solidFill>
                  <a:schemeClr val="tx1"/>
                </a:solidFill>
              </a:rPr>
              <a:t>WACC = (</a:t>
            </a:r>
            <a:r>
              <a:rPr lang="en-US" sz="1800" dirty="0" smtClean="0">
                <a:solidFill>
                  <a:srgbClr val="C00000"/>
                </a:solidFill>
              </a:rPr>
              <a:t>0.1082</a:t>
            </a:r>
            <a:r>
              <a:rPr lang="en-US" sz="1800" dirty="0" smtClean="0"/>
              <a:t> </a:t>
            </a:r>
            <a:r>
              <a:rPr lang="en-US" sz="1800" dirty="0" smtClean="0">
                <a:solidFill>
                  <a:schemeClr val="tx1"/>
                </a:solidFill>
              </a:rPr>
              <a:t>x 0.5) + (0.0423 x 0.5) = 7.525%</a:t>
            </a:r>
          </a:p>
          <a:p>
            <a:pPr marR="0" algn="just" eaLnBrk="1" hangingPunct="1">
              <a:buFont typeface="Arial" charset="0"/>
              <a:buChar char="•"/>
            </a:pPr>
            <a:endParaRPr lang="en-US" sz="1000" dirty="0" smtClean="0"/>
          </a:p>
          <a:p>
            <a:pPr marR="0" algn="just" eaLnBrk="1" hangingPunct="1">
              <a:buFont typeface="Arial" charset="0"/>
              <a:buChar char="•"/>
            </a:pPr>
            <a:r>
              <a:rPr lang="en-US" sz="1800" dirty="0" smtClean="0">
                <a:solidFill>
                  <a:schemeClr val="tx1"/>
                </a:solidFill>
              </a:rPr>
              <a:t>Using this method, the NPV of the project would have been:</a:t>
            </a:r>
            <a:endParaRPr lang="en-AU" sz="1800" dirty="0" smtClean="0">
              <a:solidFill>
                <a:schemeClr val="tx1"/>
              </a:solidFill>
            </a:endParaRPr>
          </a:p>
          <a:p>
            <a:pPr marR="0" algn="just" eaLnBrk="1" hangingPunct="1">
              <a:buFont typeface="Arial" charset="0"/>
              <a:buNone/>
            </a:pPr>
            <a:endParaRPr lang="en-AU" sz="1800" dirty="0" smtClean="0">
              <a:solidFill>
                <a:schemeClr val="tx1"/>
              </a:solidFill>
            </a:endParaRPr>
          </a:p>
          <a:p>
            <a:pPr marR="0" eaLnBrk="1" hangingPunct="1">
              <a:buFont typeface="Arial" charset="0"/>
              <a:buNone/>
            </a:pPr>
            <a:r>
              <a:rPr lang="en-US" sz="1800" dirty="0" smtClean="0">
                <a:solidFill>
                  <a:schemeClr val="tx1"/>
                </a:solidFill>
              </a:rPr>
              <a:t>NPV=-400,000+(150,000/1.07525)+(150,000/1.07525</a:t>
            </a:r>
            <a:r>
              <a:rPr lang="en-US" sz="1800" baseline="30000" dirty="0" smtClean="0">
                <a:solidFill>
                  <a:schemeClr val="tx1"/>
                </a:solidFill>
              </a:rPr>
              <a:t>2</a:t>
            </a:r>
            <a:r>
              <a:rPr lang="en-US" sz="1800" dirty="0" smtClean="0">
                <a:solidFill>
                  <a:schemeClr val="tx1"/>
                </a:solidFill>
              </a:rPr>
              <a:t>)+(150,000/1.07525</a:t>
            </a:r>
            <a:r>
              <a:rPr lang="en-US" sz="1800" baseline="30000" dirty="0" smtClean="0">
                <a:solidFill>
                  <a:schemeClr val="tx1"/>
                </a:solidFill>
              </a:rPr>
              <a:t>3</a:t>
            </a:r>
            <a:r>
              <a:rPr lang="en-US" sz="1800" dirty="0" smtClean="0">
                <a:solidFill>
                  <a:schemeClr val="tx1"/>
                </a:solidFill>
              </a:rPr>
              <a:t>)+ (150,000/1.07525</a:t>
            </a:r>
            <a:r>
              <a:rPr lang="en-US" sz="1800" baseline="30000" dirty="0" smtClean="0">
                <a:solidFill>
                  <a:schemeClr val="tx1"/>
                </a:solidFill>
              </a:rPr>
              <a:t>4</a:t>
            </a:r>
            <a:r>
              <a:rPr lang="en-US" sz="1800" dirty="0" smtClean="0">
                <a:solidFill>
                  <a:schemeClr val="tx1"/>
                </a:solidFill>
              </a:rPr>
              <a:t>) = </a:t>
            </a:r>
            <a:r>
              <a:rPr lang="en-US" sz="1800" dirty="0" smtClean="0">
                <a:solidFill>
                  <a:srgbClr val="C00000"/>
                </a:solidFill>
              </a:rPr>
              <a:t>102,061</a:t>
            </a:r>
            <a:endParaRPr lang="en-AU" sz="1800" dirty="0" smtClean="0">
              <a:solidFill>
                <a:srgbClr val="C00000"/>
              </a:solidFill>
            </a:endParaRPr>
          </a:p>
          <a:p>
            <a:pPr marR="0" algn="just" eaLnBrk="1" hangingPunct="1">
              <a:buFont typeface="Arial" charset="0"/>
              <a:buNone/>
            </a:pPr>
            <a:endParaRPr lang="en-AU" sz="1000" dirty="0" smtClean="0"/>
          </a:p>
          <a:p>
            <a:pPr marR="0" algn="just" eaLnBrk="1" hangingPunct="1">
              <a:buFont typeface="Arial" charset="0"/>
              <a:buChar char="•"/>
            </a:pPr>
            <a:r>
              <a:rPr lang="en-US" sz="1800" dirty="0" smtClean="0">
                <a:solidFill>
                  <a:schemeClr val="tx1"/>
                </a:solidFill>
              </a:rPr>
              <a:t>The two methods result in significantly different estimates for the project NPV.</a:t>
            </a:r>
          </a:p>
          <a:p>
            <a:pPr marR="0" algn="just" eaLnBrk="1" hangingPunct="1">
              <a:buFont typeface="Arial" charset="0"/>
              <a:buChar char="•"/>
            </a:pPr>
            <a:endParaRPr lang="en-US" sz="1100" dirty="0" smtClean="0">
              <a:solidFill>
                <a:schemeClr val="tx1"/>
              </a:solidFill>
            </a:endParaRPr>
          </a:p>
          <a:p>
            <a:pPr marR="0" algn="just" eaLnBrk="1" hangingPunct="1">
              <a:buFont typeface="Arial" charset="0"/>
              <a:buChar char="•"/>
            </a:pPr>
            <a:r>
              <a:rPr lang="en-US" sz="1800" dirty="0" smtClean="0">
                <a:solidFill>
                  <a:schemeClr val="tx1"/>
                </a:solidFill>
              </a:rPr>
              <a:t>Adjusting the initial outflow for the dollar amount of the flotation costs is the </a:t>
            </a:r>
            <a:r>
              <a:rPr lang="en-US" sz="1800" u="sng" dirty="0" smtClean="0">
                <a:solidFill>
                  <a:schemeClr val="tx1"/>
                </a:solidFill>
              </a:rPr>
              <a:t>correct approach </a:t>
            </a:r>
            <a:r>
              <a:rPr lang="en-US" sz="1800" dirty="0" smtClean="0">
                <a:solidFill>
                  <a:schemeClr val="tx1"/>
                </a:solidFill>
              </a:rPr>
              <a:t>because it provides the most accurate assessment of the project's value once all costs are considered.</a:t>
            </a:r>
            <a:endParaRPr lang="en-AU" sz="1800" dirty="0" smtClean="0">
              <a:solidFill>
                <a:schemeClr val="tx1"/>
              </a:solidFill>
            </a:endParaRPr>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a:p>
            <a:pPr marR="0" algn="just" eaLnBrk="1" hangingPunct="1">
              <a:buFont typeface="Arial" charset="0"/>
              <a:buNone/>
            </a:pPr>
            <a:endParaRPr lang="en-AU" sz="1800" dirty="0" smtClean="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1168</Words>
  <Application>Microsoft Office PowerPoint</Application>
  <PresentationFormat>On-screen Show (4:3)</PresentationFormat>
  <Paragraphs>273</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Capital Budgeting and Financial Planning</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Budgeting and Financial Planning</dc:title>
  <dc:creator>M J Ilyas</dc:creator>
  <cp:lastModifiedBy>NTS</cp:lastModifiedBy>
  <cp:revision>9</cp:revision>
  <dcterms:created xsi:type="dcterms:W3CDTF">2013-04-24T16:52:08Z</dcterms:created>
  <dcterms:modified xsi:type="dcterms:W3CDTF">2013-04-25T05:40:43Z</dcterms:modified>
</cp:coreProperties>
</file>