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84" r:id="rId3"/>
    <p:sldId id="285" r:id="rId4"/>
    <p:sldId id="28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7" autoAdjust="0"/>
  </p:normalViewPr>
  <p:slideViewPr>
    <p:cSldViewPr>
      <p:cViewPr varScale="1">
        <p:scale>
          <a:sx n="66" d="100"/>
          <a:sy n="66" d="100"/>
        </p:scale>
        <p:origin x="-1422" y="-114"/>
      </p:cViewPr>
      <p:guideLst>
        <p:guide orient="horz" pos="2160"/>
        <p:guide pos="2880"/>
      </p:guideLst>
    </p:cSldViewPr>
  </p:slideViewPr>
  <p:outlineViewPr>
    <p:cViewPr>
      <p:scale>
        <a:sx n="33" d="100"/>
        <a:sy n="33" d="100"/>
      </p:scale>
      <p:origin x="0" y="3678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C5A78-FB36-4A1A-9BCE-63DB6E4ECFDD}" type="datetimeFigureOut">
              <a:rPr lang="en-GB" smtClean="0"/>
              <a:pPr/>
              <a:t>03/06/2013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ABFF2E-6612-454E-A14C-2E2DC6E7996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240B83-CF36-4A44-AA0E-3CE89CF5B040}" type="slidenum">
              <a:rPr lang="en-AU" smtClean="0"/>
              <a:pPr fontAlgn="base">
                <a:spcBef>
                  <a:spcPct val="0"/>
                </a:spcBef>
                <a:spcAft>
                  <a:spcPct val="0"/>
                </a:spcAft>
                <a:defRPr/>
              </a:pPr>
              <a:t>14</a:t>
            </a:fld>
            <a:endParaRPr lang="en-A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D58F05-72A6-4C60-831B-03F6B7F461DB}" type="slidenum">
              <a:rPr lang="en-AU" smtClean="0"/>
              <a:pPr fontAlgn="base">
                <a:spcBef>
                  <a:spcPct val="0"/>
                </a:spcBef>
                <a:spcAft>
                  <a:spcPct val="0"/>
                </a:spcAft>
                <a:defRPr/>
              </a:pPr>
              <a:t>19</a:t>
            </a:fld>
            <a:endParaRPr lang="en-A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11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F71C8C-8711-478C-BB3E-419A8B7F6765}" type="slidenum">
              <a:rPr lang="en-AU" smtClean="0"/>
              <a:pPr fontAlgn="base">
                <a:spcBef>
                  <a:spcPct val="0"/>
                </a:spcBef>
                <a:spcAft>
                  <a:spcPct val="0"/>
                </a:spcAft>
                <a:defRPr/>
              </a:pPr>
              <a:t>24</a:t>
            </a:fld>
            <a:endParaRPr lang="en-A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428790-1E20-48DC-953C-096C0FB391D6}" type="slidenum">
              <a:rPr lang="en-AU" smtClean="0"/>
              <a:pPr fontAlgn="base">
                <a:spcBef>
                  <a:spcPct val="0"/>
                </a:spcBef>
                <a:spcAft>
                  <a:spcPct val="0"/>
                </a:spcAft>
                <a:defRPr/>
              </a:pPr>
              <a:t>25</a:t>
            </a:fld>
            <a:endParaRPr lang="en-A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398F82-AD0B-45A0-AD02-3E4192A01339}" type="slidenum">
              <a:rPr lang="en-AU" smtClean="0"/>
              <a:pPr fontAlgn="base">
                <a:spcBef>
                  <a:spcPct val="0"/>
                </a:spcBef>
                <a:spcAft>
                  <a:spcPct val="0"/>
                </a:spcAft>
                <a:defRPr/>
              </a:pPr>
              <a:t>26</a:t>
            </a:fld>
            <a:endParaRPr lang="en-A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E548C6-BA00-4826-96DC-0E8972C76312}" type="slidenum">
              <a:rPr lang="en-AU" smtClean="0"/>
              <a:pPr fontAlgn="base">
                <a:spcBef>
                  <a:spcPct val="0"/>
                </a:spcBef>
                <a:spcAft>
                  <a:spcPct val="0"/>
                </a:spcAft>
                <a:defRPr/>
              </a:pPr>
              <a:t>27</a:t>
            </a:fld>
            <a:endParaRPr lang="en-A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C2A0F5-50A3-4094-A4DF-EF228962A847}" type="slidenum">
              <a:rPr lang="en-AU" smtClean="0"/>
              <a:pPr fontAlgn="base">
                <a:spcBef>
                  <a:spcPct val="0"/>
                </a:spcBef>
                <a:spcAft>
                  <a:spcPct val="0"/>
                </a:spcAft>
                <a:defRPr/>
              </a:pPr>
              <a:t>28</a:t>
            </a:fld>
            <a:endParaRPr lang="en-A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B92B19-2E73-4D32-AF33-E385CD6FCB6B}" type="slidenum">
              <a:rPr lang="en-AU" smtClean="0"/>
              <a:pPr fontAlgn="base">
                <a:spcBef>
                  <a:spcPct val="0"/>
                </a:spcBef>
                <a:spcAft>
                  <a:spcPct val="0"/>
                </a:spcAft>
                <a:defRPr/>
              </a:pPr>
              <a:t>29</a:t>
            </a:fld>
            <a:endParaRPr lang="en-A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7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BA9E55-427A-4ED3-9C80-A36C6CBDED63}" type="slidenum">
              <a:rPr lang="en-AU" smtClean="0"/>
              <a:pPr fontAlgn="base">
                <a:spcBef>
                  <a:spcPct val="0"/>
                </a:spcBef>
                <a:spcAft>
                  <a:spcPct val="0"/>
                </a:spcAft>
                <a:defRPr/>
              </a:pPr>
              <a:t>30</a:t>
            </a:fld>
            <a:endParaRPr lang="en-A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
        <p:nvSpPr>
          <p:cNvPr id="983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D4428C-125D-4499-ADD8-3D934FBD8053}" type="slidenum">
              <a:rPr lang="en-AU" smtClean="0"/>
              <a:pPr fontAlgn="base">
                <a:spcBef>
                  <a:spcPct val="0"/>
                </a:spcBef>
                <a:spcAft>
                  <a:spcPct val="0"/>
                </a:spcAft>
                <a:defRPr/>
              </a:pPr>
              <a:t>31</a:t>
            </a:fld>
            <a:endParaRPr lang="en-A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22A3A2-0083-4C18-8FC4-026BE42FCB49}"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D6F906-4902-48A4-A742-460FFB5F643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2A3A2-0083-4C18-8FC4-026BE42FCB49}" type="datetimeFigureOut">
              <a:rPr lang="en-GB" smtClean="0"/>
              <a:pPr/>
              <a:t>03/06/2013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D6F906-4902-48A4-A742-460FFB5F643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hyperlink" Target="http://www.dawn.com/"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hyperlink" Target="http://www.br.com.pk/"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1.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8.v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24.vml"/><Relationship Id="rId4" Type="http://schemas.openxmlformats.org/officeDocument/2006/relationships/image" Target="../media/image6.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26.vml"/><Relationship Id="rId4" Type="http://schemas.openxmlformats.org/officeDocument/2006/relationships/image" Target="../media/image7.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29.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3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cy-GB" b="1" dirty="0" smtClean="0"/>
              <a:t>Capital Budgeting and Financial Planning</a:t>
            </a:r>
            <a:endParaRPr lang="en-GB" dirty="0"/>
          </a:p>
        </p:txBody>
      </p:sp>
      <p:sp>
        <p:nvSpPr>
          <p:cNvPr id="3" name="Subtitle 2"/>
          <p:cNvSpPr>
            <a:spLocks noGrp="1"/>
          </p:cNvSpPr>
          <p:nvPr>
            <p:ph type="subTitle" idx="1"/>
          </p:nvPr>
        </p:nvSpPr>
        <p:spPr/>
        <p:txBody>
          <a:bodyPr/>
          <a:lstStyle/>
          <a:p>
            <a:r>
              <a:rPr lang="en-GB" dirty="0" smtClean="0"/>
              <a:t>Course Instructor: </a:t>
            </a:r>
            <a:r>
              <a:rPr lang="en-GB" dirty="0" err="1" smtClean="0"/>
              <a:t>M.Jibran</a:t>
            </a:r>
            <a:r>
              <a:rPr lang="en-GB" dirty="0" smtClean="0"/>
              <a:t> Sheikh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cy-GB" b="1" dirty="0" smtClean="0"/>
              <a:t>Rationale &amp; Aims:</a:t>
            </a:r>
            <a:endParaRPr lang="en-GB" dirty="0"/>
          </a:p>
        </p:txBody>
      </p:sp>
      <p:sp>
        <p:nvSpPr>
          <p:cNvPr id="3" name="Content Placeholder 2"/>
          <p:cNvSpPr>
            <a:spLocks noGrp="1"/>
          </p:cNvSpPr>
          <p:nvPr>
            <p:ph idx="1"/>
          </p:nvPr>
        </p:nvSpPr>
        <p:spPr>
          <a:xfrm>
            <a:off x="457200" y="908720"/>
            <a:ext cx="8229600" cy="5616624"/>
          </a:xfrm>
        </p:spPr>
        <p:txBody>
          <a:bodyPr>
            <a:normAutofit fontScale="62500" lnSpcReduction="20000"/>
          </a:bodyPr>
          <a:lstStyle/>
          <a:p>
            <a:r>
              <a:rPr lang="en-AU" sz="3800" b="1" dirty="0" smtClean="0"/>
              <a:t>Capital budgeting is the study of investment decisions undertaken by the corporations. It revolves around understanding how corporations allocate funds among alternative investment opportunities. </a:t>
            </a:r>
          </a:p>
          <a:p>
            <a:r>
              <a:rPr lang="en-AU" sz="3800" b="1" dirty="0" smtClean="0"/>
              <a:t>The ultimate objective of any capital budgeting decision is to maximize the market value of the firm’s common stocks, and thereby, the wealth of its shareholders. </a:t>
            </a:r>
          </a:p>
          <a:p>
            <a:r>
              <a:rPr lang="en-AU" sz="3800" b="1" dirty="0" smtClean="0"/>
              <a:t>Main aim of this course is to cover basic tools used in capital budgeting decisions. </a:t>
            </a:r>
          </a:p>
          <a:p>
            <a:r>
              <a:rPr lang="en-AU" sz="3800" b="1" dirty="0" smtClean="0"/>
              <a:t>At the end of the course, the students should be able to understand and apply the following methods of capital budgeting: </a:t>
            </a:r>
            <a:endParaRPr lang="en-GB" sz="3800" b="1" dirty="0" smtClean="0"/>
          </a:p>
          <a:p>
            <a:pPr lvl="0"/>
            <a:r>
              <a:rPr lang="en-AU" sz="3800" b="1" dirty="0" smtClean="0"/>
              <a:t>NPV, IRR, Payback Period </a:t>
            </a:r>
            <a:endParaRPr lang="en-GB" sz="3800" b="1" dirty="0" smtClean="0"/>
          </a:p>
          <a:p>
            <a:pPr lvl="0"/>
            <a:r>
              <a:rPr lang="en-AU" sz="3800" b="1" dirty="0" smtClean="0"/>
              <a:t>Cash Flow estimation for Project Appraisal</a:t>
            </a:r>
            <a:endParaRPr lang="en-GB" sz="3800" b="1" dirty="0" smtClean="0"/>
          </a:p>
          <a:p>
            <a:pPr lvl="0"/>
            <a:r>
              <a:rPr lang="en-AU" sz="3800" b="1" dirty="0" smtClean="0"/>
              <a:t>Risk Analysis of Capital Budgeting Projects </a:t>
            </a:r>
            <a:endParaRPr lang="en-GB" sz="3800" b="1" dirty="0" smtClean="0"/>
          </a:p>
          <a:p>
            <a:pPr lvl="0"/>
            <a:r>
              <a:rPr lang="en-AU" sz="3800" b="1" dirty="0" smtClean="0"/>
              <a:t>Real Options </a:t>
            </a:r>
            <a:endParaRPr lang="en-GB" sz="3800" b="1" dirty="0" smtClean="0"/>
          </a:p>
          <a:p>
            <a:pPr>
              <a:buNone/>
            </a:pP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cy-GB" b="1" dirty="0" smtClean="0"/>
              <a:t>Learning outcomes:</a:t>
            </a:r>
            <a:endParaRPr lang="en-GB" dirty="0"/>
          </a:p>
        </p:txBody>
      </p:sp>
      <p:sp>
        <p:nvSpPr>
          <p:cNvPr id="3" name="Content Placeholder 2"/>
          <p:cNvSpPr>
            <a:spLocks noGrp="1"/>
          </p:cNvSpPr>
          <p:nvPr>
            <p:ph idx="1"/>
          </p:nvPr>
        </p:nvSpPr>
        <p:spPr/>
        <p:txBody>
          <a:bodyPr>
            <a:normAutofit fontScale="85000" lnSpcReduction="20000"/>
          </a:bodyPr>
          <a:lstStyle/>
          <a:p>
            <a:pPr>
              <a:buNone/>
            </a:pPr>
            <a:r>
              <a:rPr lang="cy-GB" dirty="0" smtClean="0"/>
              <a:t>Upon successful completion of the course, the students will be able to:</a:t>
            </a:r>
            <a:endParaRPr lang="en-GB" dirty="0" smtClean="0"/>
          </a:p>
          <a:p>
            <a:pPr lvl="0"/>
            <a:r>
              <a:rPr lang="en-US" dirty="0" smtClean="0"/>
              <a:t>Estimate any project's Cash inflows &amp; outflows </a:t>
            </a:r>
            <a:endParaRPr lang="en-GB" dirty="0" smtClean="0"/>
          </a:p>
          <a:p>
            <a:pPr lvl="0"/>
            <a:r>
              <a:rPr lang="en-US" dirty="0" smtClean="0"/>
              <a:t>Assess riskiness of these Cash Flows using different risk analysis techniques </a:t>
            </a:r>
            <a:endParaRPr lang="en-GB" dirty="0" smtClean="0"/>
          </a:p>
          <a:p>
            <a:pPr lvl="0"/>
            <a:r>
              <a:rPr lang="en-US" dirty="0" smtClean="0"/>
              <a:t>Determine appropriate discount rate (cost of capital)</a:t>
            </a:r>
            <a:endParaRPr lang="en-GB" dirty="0" smtClean="0"/>
          </a:p>
          <a:p>
            <a:pPr lvl="0"/>
            <a:r>
              <a:rPr lang="en-US" dirty="0" smtClean="0"/>
              <a:t>Apply an Investment Appraisal Method/Technique (NPV, IRR, MIRR, PBP etc.)</a:t>
            </a:r>
            <a:endParaRPr lang="en-GB" dirty="0" smtClean="0"/>
          </a:p>
          <a:p>
            <a:pPr lvl="0"/>
            <a:r>
              <a:rPr lang="en-US" dirty="0" smtClean="0"/>
              <a:t>Accept (or reject) based on acceptance criteria</a:t>
            </a:r>
            <a:endParaRPr lang="en-GB" dirty="0" smtClean="0"/>
          </a:p>
          <a:p>
            <a:pPr lvl="0"/>
            <a:r>
              <a:rPr lang="en-US" dirty="0" smtClean="0"/>
              <a:t>Understand the basics of Financial Planning</a:t>
            </a:r>
            <a:endParaRPr lang="en-GB" dirty="0" smtClean="0"/>
          </a:p>
          <a:p>
            <a:pPr lvl="0"/>
            <a:r>
              <a:rPr lang="en-US" dirty="0" smtClean="0"/>
              <a:t>Use Excel for financial planning and Project Appraisal </a:t>
            </a:r>
            <a:endParaRPr lang="en-GB" dirty="0" smtClean="0"/>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Core Text</a:t>
            </a:r>
            <a:r>
              <a:rPr lang="en-GB" b="1" dirty="0" smtClean="0"/>
              <a:t>:</a:t>
            </a:r>
            <a:r>
              <a:rPr lang="en-GB" dirty="0" smtClean="0"/>
              <a:t> </a:t>
            </a:r>
            <a:endParaRPr lang="en-GB" dirty="0"/>
          </a:p>
        </p:txBody>
      </p:sp>
      <p:sp>
        <p:nvSpPr>
          <p:cNvPr id="3" name="Content Placeholder 2"/>
          <p:cNvSpPr>
            <a:spLocks noGrp="1"/>
          </p:cNvSpPr>
          <p:nvPr>
            <p:ph idx="1"/>
          </p:nvPr>
        </p:nvSpPr>
        <p:spPr/>
        <p:txBody>
          <a:bodyPr>
            <a:normAutofit fontScale="62500" lnSpcReduction="20000"/>
          </a:bodyPr>
          <a:lstStyle/>
          <a:p>
            <a:r>
              <a:rPr lang="en-GB" dirty="0" smtClean="0"/>
              <a:t>Selected Chapters from</a:t>
            </a:r>
            <a:r>
              <a:rPr lang="en-GB" b="1" dirty="0" smtClean="0"/>
              <a:t> </a:t>
            </a:r>
            <a:r>
              <a:rPr lang="en-GB" dirty="0" smtClean="0"/>
              <a:t>FINANCIAL MANAGEMENT</a:t>
            </a:r>
            <a:r>
              <a:rPr lang="en-GB" i="1" dirty="0" smtClean="0"/>
              <a:t> </a:t>
            </a:r>
            <a:r>
              <a:rPr lang="en-GB" dirty="0" smtClean="0"/>
              <a:t>THEORY AND PRACTICE</a:t>
            </a:r>
            <a:r>
              <a:rPr lang="en-GB" i="1" dirty="0" smtClean="0"/>
              <a:t> </a:t>
            </a:r>
            <a:r>
              <a:rPr lang="en-GB" dirty="0" smtClean="0"/>
              <a:t>by Brigham and </a:t>
            </a:r>
            <a:r>
              <a:rPr lang="en-GB" dirty="0" err="1" smtClean="0"/>
              <a:t>Ehrhardt</a:t>
            </a:r>
            <a:r>
              <a:rPr lang="en-GB" dirty="0" smtClean="0"/>
              <a:t>, 12th Edition (soft copy will </a:t>
            </a:r>
            <a:r>
              <a:rPr lang="en-GB" smtClean="0"/>
              <a:t>be provided to you)</a:t>
            </a:r>
          </a:p>
          <a:p>
            <a:pPr>
              <a:buNone/>
            </a:pPr>
            <a:endParaRPr lang="en-GB" dirty="0" smtClean="0"/>
          </a:p>
          <a:p>
            <a:r>
              <a:rPr lang="en-GB" dirty="0" smtClean="0"/>
              <a:t>Selected Hand outs, Research papers and other material (will be provided to you)</a:t>
            </a:r>
          </a:p>
          <a:p>
            <a:endParaRPr lang="en-GB" dirty="0" smtClean="0"/>
          </a:p>
          <a:p>
            <a:r>
              <a:rPr lang="en-GB" b="1" dirty="0" smtClean="0"/>
              <a:t>Websites and Newspapers: </a:t>
            </a:r>
            <a:r>
              <a:rPr lang="en-GB" dirty="0" smtClean="0"/>
              <a:t>(Keep an eye on corporate announcements)</a:t>
            </a:r>
          </a:p>
          <a:p>
            <a:pPr>
              <a:buNone/>
            </a:pPr>
            <a:r>
              <a:rPr lang="cy-GB" dirty="0" smtClean="0"/>
              <a:t> </a:t>
            </a:r>
            <a:endParaRPr lang="en-GB" dirty="0" smtClean="0"/>
          </a:p>
          <a:p>
            <a:pPr lvl="0"/>
            <a:r>
              <a:rPr lang="cy-GB" dirty="0" smtClean="0"/>
              <a:t>Business section of daily ‘Dawn’ and Dawn Business Review available at (</a:t>
            </a:r>
            <a:r>
              <a:rPr lang="cy-GB" u="sng" dirty="0" smtClean="0">
                <a:hlinkClick r:id="rId3"/>
              </a:rPr>
              <a:t>www.dawn.com</a:t>
            </a:r>
            <a:r>
              <a:rPr lang="cy-GB" dirty="0" smtClean="0"/>
              <a:t>)</a:t>
            </a:r>
            <a:endParaRPr lang="en-GB" dirty="0" smtClean="0"/>
          </a:p>
          <a:p>
            <a:pPr lvl="0"/>
            <a:r>
              <a:rPr lang="cy-GB" dirty="0" smtClean="0"/>
              <a:t>Business Recorder (</a:t>
            </a:r>
            <a:r>
              <a:rPr lang="cy-GB" u="sng" dirty="0" smtClean="0">
                <a:hlinkClick r:id="rId4"/>
              </a:rPr>
              <a:t>www.br.com.pk</a:t>
            </a:r>
            <a:r>
              <a:rPr lang="cy-GB" dirty="0" smtClean="0"/>
              <a:t>)  </a:t>
            </a:r>
          </a:p>
          <a:p>
            <a:pPr lvl="0"/>
            <a:r>
              <a:rPr lang="cy-GB" dirty="0" smtClean="0"/>
              <a:t>Bloomberg , yahoo finacail etc.</a:t>
            </a:r>
            <a:endParaRPr lang="en-GB" dirty="0" smtClean="0"/>
          </a:p>
          <a:p>
            <a:endParaRPr lang="en-GB" dirty="0" smtClean="0"/>
          </a:p>
          <a:p>
            <a:r>
              <a:rPr lang="en-GB" b="1" dirty="0" smtClean="0"/>
              <a:t>Computers and internet access:</a:t>
            </a:r>
            <a:r>
              <a:rPr lang="en-GB" dirty="0" smtClean="0"/>
              <a:t> You will need access to word processing, Excel spreadsheets and the internet.</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endParaRPr lang="en-AU" sz="2800" b="1" dirty="0"/>
          </a:p>
        </p:txBody>
      </p:sp>
      <p:sp>
        <p:nvSpPr>
          <p:cNvPr id="5123" name="Subtitle 2"/>
          <p:cNvSpPr>
            <a:spLocks noGrp="1"/>
          </p:cNvSpPr>
          <p:nvPr>
            <p:ph type="subTitle" idx="1"/>
          </p:nvPr>
        </p:nvSpPr>
        <p:spPr>
          <a:xfrm>
            <a:off x="685800" y="1066800"/>
            <a:ext cx="7848600" cy="5257800"/>
          </a:xfrm>
        </p:spPr>
        <p:txBody>
          <a:bodyPr/>
          <a:lstStyle/>
          <a:p>
            <a:pPr eaLnBrk="1" hangingPunct="1"/>
            <a:endParaRPr lang="en-US" sz="2000" b="1" dirty="0" smtClean="0">
              <a:solidFill>
                <a:schemeClr val="tx1"/>
              </a:solidFill>
            </a:endParaRPr>
          </a:p>
          <a:p>
            <a:pPr eaLnBrk="1" hangingPunct="1"/>
            <a:endParaRPr lang="en-US" sz="2000" b="1" dirty="0" smtClean="0">
              <a:solidFill>
                <a:schemeClr val="tx1"/>
              </a:solidFill>
            </a:endParaRPr>
          </a:p>
          <a:p>
            <a:pPr eaLnBrk="1" hangingPunct="1"/>
            <a:endParaRPr lang="en-US" sz="2000" b="1" dirty="0" smtClean="0">
              <a:solidFill>
                <a:schemeClr val="tx1"/>
              </a:solidFill>
            </a:endParaRPr>
          </a:p>
          <a:p>
            <a:pPr eaLnBrk="1" hangingPunct="1"/>
            <a:endParaRPr lang="en-US" sz="2000" b="1" dirty="0" smtClean="0">
              <a:solidFill>
                <a:schemeClr val="tx1"/>
              </a:solidFill>
            </a:endParaRPr>
          </a:p>
          <a:p>
            <a:pPr algn="ctr" eaLnBrk="1" hangingPunct="1"/>
            <a:endParaRPr lang="en-US" b="1" dirty="0" smtClean="0">
              <a:solidFill>
                <a:schemeClr val="tx1"/>
              </a:solidFill>
            </a:endParaRPr>
          </a:p>
          <a:p>
            <a:pPr algn="ctr" eaLnBrk="1" hangingPunct="1"/>
            <a:r>
              <a:rPr lang="en-US" b="1" dirty="0" smtClean="0">
                <a:solidFill>
                  <a:schemeClr val="tx1"/>
                </a:solidFill>
              </a:rPr>
              <a:t>TOPIC 1: </a:t>
            </a:r>
          </a:p>
          <a:p>
            <a:pPr algn="ctr" eaLnBrk="1" hangingPunct="1"/>
            <a:r>
              <a:rPr lang="en-US" b="1" dirty="0" smtClean="0">
                <a:solidFill>
                  <a:schemeClr val="tx1"/>
                </a:solidFill>
              </a:rPr>
              <a:t>Capital Investment Appraisal</a:t>
            </a:r>
            <a:r>
              <a:rPr lang="en-AU" b="1" dirty="0" smtClean="0">
                <a:solidFill>
                  <a:schemeClr val="tx1"/>
                </a:solidFill>
              </a:rPr>
              <a:t/>
            </a:r>
            <a:br>
              <a:rPr lang="en-AU" b="1" dirty="0" smtClean="0">
                <a:solidFill>
                  <a:schemeClr val="tx1"/>
                </a:solidFill>
              </a:rPr>
            </a:br>
            <a:endParaRPr lang="en-AU" dirty="0" smtClean="0">
              <a:solidFill>
                <a:schemeClr val="tx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85800"/>
            <a:ext cx="7848600" cy="5638800"/>
          </a:xfrm>
        </p:spPr>
        <p:txBody>
          <a:bodyPr rtlCol="0">
            <a:normAutofit lnSpcReduction="10000"/>
          </a:bodyPr>
          <a:lstStyle/>
          <a:p>
            <a:pPr algn="ctr" eaLnBrk="1" fontAlgn="auto" hangingPunct="1">
              <a:spcAft>
                <a:spcPts val="0"/>
              </a:spcAft>
              <a:buFont typeface="Arial" pitchFamily="34" charset="0"/>
              <a:buNone/>
              <a:defRPr/>
            </a:pPr>
            <a:r>
              <a:rPr lang="en-AU" b="1" dirty="0" smtClean="0">
                <a:solidFill>
                  <a:schemeClr val="tx1"/>
                </a:solidFill>
              </a:rPr>
              <a:t>Definitions: </a:t>
            </a:r>
          </a:p>
          <a:p>
            <a:pPr algn="just" eaLnBrk="1" fontAlgn="auto" hangingPunct="1">
              <a:spcAft>
                <a:spcPts val="0"/>
              </a:spcAft>
              <a:buFont typeface="Arial" pitchFamily="34" charset="0"/>
              <a:buNone/>
              <a:defRPr/>
            </a:pPr>
            <a:endParaRPr lang="en-AU" sz="2000" b="1" dirty="0" smtClean="0">
              <a:solidFill>
                <a:schemeClr val="tx1"/>
              </a:solidFill>
            </a:endParaRPr>
          </a:p>
          <a:p>
            <a:pPr marL="177800" indent="-177800" algn="just" eaLnBrk="1" fontAlgn="auto" hangingPunct="1">
              <a:spcAft>
                <a:spcPts val="0"/>
              </a:spcAft>
              <a:buFont typeface="Arial" pitchFamily="34" charset="0"/>
              <a:buChar char="•"/>
              <a:defRPr/>
            </a:pPr>
            <a:r>
              <a:rPr lang="en-US" sz="2000" b="1" dirty="0" smtClean="0">
                <a:solidFill>
                  <a:schemeClr val="tx1"/>
                </a:solidFill>
              </a:rPr>
              <a:t>Capital Budgeting </a:t>
            </a:r>
            <a:r>
              <a:rPr lang="en-US" sz="2000" dirty="0" smtClean="0">
                <a:solidFill>
                  <a:schemeClr val="tx1"/>
                </a:solidFill>
              </a:rPr>
              <a:t>is the process of analyzing different long term Projects (capital expenditures/capital investments) and deciding which ones to undertake based on firm’s acceptance criteria. </a:t>
            </a:r>
          </a:p>
          <a:p>
            <a:pPr algn="just" eaLnBrk="1" fontAlgn="auto" hangingPunct="1">
              <a:spcAft>
                <a:spcPts val="0"/>
              </a:spcAft>
              <a:buFont typeface="Arial" pitchFamily="34" charset="0"/>
              <a:buNone/>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Capital Investment involves expenditure on fixed assets for use in a project which is intended to provide a return by way of interest, dividend or capital appreciation </a:t>
            </a: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An expenditure that generates a cash flow benefit for more than one year is called a capital expenditure </a:t>
            </a:r>
          </a:p>
          <a:p>
            <a:pPr algn="just" eaLnBrk="1" fontAlgn="auto" hangingPunct="1">
              <a:spcAft>
                <a:spcPts val="0"/>
              </a:spcAft>
              <a:buFont typeface="Arial" pitchFamily="34" charset="0"/>
              <a:buNone/>
              <a:defRPr/>
            </a:pPr>
            <a:endParaRPr lang="en-AU" sz="2000" dirty="0" smtClean="0">
              <a:solidFill>
                <a:schemeClr val="tx1"/>
              </a:solidFill>
            </a:endParaRPr>
          </a:p>
          <a:p>
            <a:pPr algn="just" eaLnBrk="1" fontAlgn="auto" hangingPunct="1">
              <a:spcAft>
                <a:spcPts val="0"/>
              </a:spcAft>
              <a:buFont typeface="Arial" pitchFamily="34" charset="0"/>
              <a:buNone/>
              <a:defRPr/>
            </a:pPr>
            <a:endParaRPr lang="en-AU" sz="2000" dirty="0" smtClean="0">
              <a:solidFill>
                <a:schemeClr val="tx1"/>
              </a:solidFill>
            </a:endParaRPr>
          </a:p>
          <a:p>
            <a:pPr algn="just" eaLnBrk="1" fontAlgn="auto" hangingPunct="1">
              <a:spcAft>
                <a:spcPts val="0"/>
              </a:spcAft>
              <a:buFont typeface="Arial" pitchFamily="34" charset="0"/>
              <a:buNone/>
              <a:defRPr/>
            </a:pPr>
            <a:r>
              <a:rPr lang="en-AU" sz="2000" b="1" dirty="0" smtClean="0">
                <a:solidFill>
                  <a:schemeClr val="tx1"/>
                </a:solidFill>
              </a:rPr>
              <a:t>Note:</a:t>
            </a:r>
            <a:r>
              <a:rPr lang="en-AU" sz="2000" dirty="0" smtClean="0">
                <a:solidFill>
                  <a:schemeClr val="tx1"/>
                </a:solidFill>
              </a:rPr>
              <a:t> Project, Capital Investment, Capital Expenditure will be used interchangeably.</a:t>
            </a:r>
          </a:p>
        </p:txBody>
      </p:sp>
      <p:sp>
        <p:nvSpPr>
          <p:cNvPr id="4" name="Footer Placeholder 3"/>
          <p:cNvSpPr>
            <a:spLocks noGrp="1"/>
          </p:cNvSpPr>
          <p:nvPr>
            <p:ph type="ftr" sz="quarter" idx="11"/>
          </p:nvPr>
        </p:nvSpPr>
        <p:spPr/>
        <p:txBody>
          <a:bodyPr/>
          <a:lstStyle/>
          <a:p>
            <a:pPr>
              <a:defRPr/>
            </a:pPr>
            <a:r>
              <a:rPr lang="en-AU" dirty="0"/>
              <a:t>TOPIC 1: Capital Investment Appraisal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85800"/>
            <a:ext cx="7848600" cy="5638800"/>
          </a:xfrm>
        </p:spPr>
        <p:txBody>
          <a:bodyPr rtlCol="0">
            <a:normAutofit fontScale="92500" lnSpcReduction="10000"/>
          </a:bodyPr>
          <a:lstStyle/>
          <a:p>
            <a:pPr algn="just" eaLnBrk="1" fontAlgn="auto" hangingPunct="1">
              <a:spcAft>
                <a:spcPts val="0"/>
              </a:spcAft>
              <a:buFont typeface="Arial" pitchFamily="34" charset="0"/>
              <a:buNone/>
              <a:defRPr/>
            </a:pPr>
            <a:r>
              <a:rPr lang="en-AU" sz="2000" b="1" dirty="0" smtClean="0">
                <a:solidFill>
                  <a:schemeClr val="tx1"/>
                </a:solidFill>
              </a:rPr>
              <a:t>Examples:</a:t>
            </a:r>
          </a:p>
          <a:p>
            <a:pPr algn="just" eaLnBrk="1" fontAlgn="auto" hangingPunct="1">
              <a:spcAft>
                <a:spcPts val="0"/>
              </a:spcAft>
              <a:buFont typeface="Arial" pitchFamily="34" charset="0"/>
              <a:buNone/>
              <a:defRPr/>
            </a:pPr>
            <a:endParaRPr lang="en-AU" sz="100" b="1"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Purchase of new equipment</a:t>
            </a:r>
          </a:p>
          <a:p>
            <a:pPr marL="177800" indent="-177800" algn="just" eaLnBrk="1" fontAlgn="auto" hangingPunct="1">
              <a:spcAft>
                <a:spcPts val="0"/>
              </a:spcAft>
              <a:buFont typeface="Arial" pitchFamily="34" charset="0"/>
              <a:buChar char="•"/>
              <a:defRPr/>
            </a:pPr>
            <a:r>
              <a:rPr lang="en-AU" sz="2000" dirty="0" smtClean="0">
                <a:solidFill>
                  <a:schemeClr val="tx1"/>
                </a:solidFill>
              </a:rPr>
              <a:t>Expansion of production facilities</a:t>
            </a:r>
          </a:p>
          <a:p>
            <a:pPr marL="177800" indent="-177800" algn="just" eaLnBrk="1" fontAlgn="auto" hangingPunct="1">
              <a:spcAft>
                <a:spcPts val="0"/>
              </a:spcAft>
              <a:buFont typeface="Arial" pitchFamily="34" charset="0"/>
              <a:buChar char="•"/>
              <a:defRPr/>
            </a:pPr>
            <a:r>
              <a:rPr lang="en-AU" sz="2000" dirty="0" smtClean="0">
                <a:solidFill>
                  <a:schemeClr val="tx1"/>
                </a:solidFill>
              </a:rPr>
              <a:t>Buying another company</a:t>
            </a:r>
          </a:p>
          <a:p>
            <a:pPr marL="177800" indent="-177800" algn="just" eaLnBrk="1" fontAlgn="auto" hangingPunct="1">
              <a:spcAft>
                <a:spcPts val="0"/>
              </a:spcAft>
              <a:buFont typeface="Arial" pitchFamily="34" charset="0"/>
              <a:buChar char="•"/>
              <a:defRPr/>
            </a:pPr>
            <a:r>
              <a:rPr lang="en-AU" sz="2000" dirty="0" smtClean="0">
                <a:solidFill>
                  <a:schemeClr val="tx1"/>
                </a:solidFill>
              </a:rPr>
              <a:t>Acquiring new technologies</a:t>
            </a:r>
          </a:p>
          <a:p>
            <a:pPr marL="177800" indent="-177800" algn="just" eaLnBrk="1" fontAlgn="auto" hangingPunct="1">
              <a:spcAft>
                <a:spcPts val="0"/>
              </a:spcAft>
              <a:buFont typeface="Arial" pitchFamily="34" charset="0"/>
              <a:buChar char="•"/>
              <a:defRPr/>
            </a:pPr>
            <a:r>
              <a:rPr lang="en-AU" sz="2000" dirty="0" smtClean="0">
                <a:solidFill>
                  <a:schemeClr val="tx1"/>
                </a:solidFill>
              </a:rPr>
              <a:t>Launching a research &amp; development program, etc.</a:t>
            </a:r>
          </a:p>
          <a:p>
            <a:pPr marL="177800" indent="-177800" algn="just" eaLnBrk="1" fontAlgn="auto" hangingPunct="1">
              <a:spcAft>
                <a:spcPts val="0"/>
              </a:spcAft>
              <a:buFont typeface="Arial" pitchFamily="34" charset="0"/>
              <a:buNone/>
              <a:defRPr/>
            </a:pPr>
            <a:endParaRPr lang="en-AU"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Importance of Capital Budgeting:</a:t>
            </a:r>
          </a:p>
          <a:p>
            <a:pPr marL="177800" indent="-177800" algn="just" eaLnBrk="1" fontAlgn="auto" hangingPunct="1">
              <a:lnSpc>
                <a:spcPct val="150000"/>
              </a:lnSpc>
              <a:spcAft>
                <a:spcPts val="0"/>
              </a:spcAft>
              <a:buFont typeface="Arial" pitchFamily="34" charset="0"/>
              <a:buChar char="•"/>
              <a:defRPr/>
            </a:pPr>
            <a:r>
              <a:rPr lang="en-US" sz="2000" dirty="0" smtClean="0">
                <a:solidFill>
                  <a:schemeClr val="tx1"/>
                </a:solidFill>
              </a:rPr>
              <a:t>Defines the firm’s strategic direction</a:t>
            </a:r>
          </a:p>
          <a:p>
            <a:pPr marL="177800" indent="-177800" algn="just" eaLnBrk="1" fontAlgn="auto" hangingPunct="1">
              <a:lnSpc>
                <a:spcPct val="150000"/>
              </a:lnSpc>
              <a:spcAft>
                <a:spcPts val="0"/>
              </a:spcAft>
              <a:buFont typeface="Arial" pitchFamily="34" charset="0"/>
              <a:buChar char="•"/>
              <a:defRPr/>
            </a:pPr>
            <a:r>
              <a:rPr lang="en-US" sz="2000" dirty="0" smtClean="0">
                <a:solidFill>
                  <a:schemeClr val="tx1"/>
                </a:solidFill>
              </a:rPr>
              <a:t>Firm’s survival and growth</a:t>
            </a:r>
          </a:p>
          <a:p>
            <a:pPr marL="177800" indent="-177800" algn="just" eaLnBrk="1" fontAlgn="auto" hangingPunct="1">
              <a:lnSpc>
                <a:spcPct val="150000"/>
              </a:lnSpc>
              <a:spcAft>
                <a:spcPts val="0"/>
              </a:spcAft>
              <a:buFont typeface="Arial" pitchFamily="34" charset="0"/>
              <a:buChar char="•"/>
              <a:defRPr/>
            </a:pPr>
            <a:r>
              <a:rPr lang="en-AU" sz="2000" dirty="0" smtClean="0">
                <a:solidFill>
                  <a:schemeClr val="tx1"/>
                </a:solidFill>
              </a:rPr>
              <a:t>Involve large cash outlays with major implications on the future values of the company (liquidity crunch, insolvency, bankruptcy)</a:t>
            </a:r>
          </a:p>
          <a:p>
            <a:pPr marL="177800" indent="-177800" algn="just" eaLnBrk="1" fontAlgn="auto" hangingPunct="1">
              <a:lnSpc>
                <a:spcPct val="150000"/>
              </a:lnSpc>
              <a:spcAft>
                <a:spcPts val="0"/>
              </a:spcAft>
              <a:buFont typeface="Arial" pitchFamily="34" charset="0"/>
              <a:buChar char="•"/>
              <a:defRPr/>
            </a:pPr>
            <a:r>
              <a:rPr lang="en-AU" sz="2000" dirty="0" smtClean="0">
                <a:solidFill>
                  <a:schemeClr val="tx1"/>
                </a:solidFill>
              </a:rPr>
              <a:t>Once commit to making a capital expenditure it is difficult to back out (less flexibility)</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a:bodyPr>
          <a:lstStyle/>
          <a:p>
            <a:pPr marL="177800" indent="-177800" algn="just" eaLnBrk="1" fontAlgn="auto" hangingPunct="1">
              <a:spcAft>
                <a:spcPts val="0"/>
              </a:spcAft>
              <a:buFont typeface="Arial" pitchFamily="34" charset="0"/>
              <a:buNone/>
              <a:defRPr/>
            </a:pPr>
            <a:r>
              <a:rPr lang="en-US" sz="3600" b="1" dirty="0" smtClean="0">
                <a:solidFill>
                  <a:schemeClr val="tx1"/>
                </a:solidFill>
              </a:rPr>
              <a:t>Implications of Capital Investment</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Impact on liquidity (?)</a:t>
            </a:r>
          </a:p>
          <a:p>
            <a:pPr marL="177800" indent="-177800" algn="just" eaLnBrk="1" fontAlgn="auto" hangingPunct="1">
              <a:spcAft>
                <a:spcPts val="0"/>
              </a:spcAft>
              <a:buFont typeface="Arial" pitchFamily="34" charset="0"/>
              <a:buChar char="•"/>
              <a:defRPr/>
            </a:pPr>
            <a:r>
              <a:rPr lang="en-US" sz="2000" dirty="0" smtClean="0">
                <a:solidFill>
                  <a:schemeClr val="tx1"/>
                </a:solidFill>
              </a:rPr>
              <a:t>All projects involve cash inflows and outflows. </a:t>
            </a:r>
          </a:p>
          <a:p>
            <a:pPr marL="177800" indent="-177800" algn="just" eaLnBrk="1" fontAlgn="auto" hangingPunct="1">
              <a:spcAft>
                <a:spcPts val="0"/>
              </a:spcAft>
              <a:buFont typeface="Arial" pitchFamily="34" charset="0"/>
              <a:buChar char="•"/>
              <a:defRPr/>
            </a:pPr>
            <a:r>
              <a:rPr lang="en-US" sz="2000" dirty="0" smtClean="0">
                <a:solidFill>
                  <a:schemeClr val="tx1"/>
                </a:solidFill>
              </a:rPr>
              <a:t>Consider the impact on liquidity while appraising a project. </a:t>
            </a:r>
          </a:p>
          <a:p>
            <a:pPr marL="177800" indent="-177800" algn="just" eaLnBrk="1" fontAlgn="auto" hangingPunct="1">
              <a:spcAft>
                <a:spcPts val="0"/>
              </a:spcAft>
              <a:buFont typeface="Arial" pitchFamily="34" charset="0"/>
              <a:buChar char="•"/>
              <a:defRPr/>
            </a:pPr>
            <a:r>
              <a:rPr lang="en-US" sz="2000" dirty="0" smtClean="0">
                <a:solidFill>
                  <a:schemeClr val="tx1"/>
                </a:solidFill>
              </a:rPr>
              <a:t>If need more liquidity then may have to cut on Capital Investment. </a:t>
            </a:r>
          </a:p>
          <a:p>
            <a:pPr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Impact on Earnings and Profits (accounting numbers) </a:t>
            </a:r>
          </a:p>
          <a:p>
            <a:pPr marL="177800" indent="-177800" algn="just" eaLnBrk="1" fontAlgn="auto" hangingPunct="1">
              <a:spcAft>
                <a:spcPts val="0"/>
              </a:spcAft>
              <a:buFont typeface="Arial" pitchFamily="34" charset="0"/>
              <a:buChar char="•"/>
              <a:defRPr/>
            </a:pPr>
            <a:r>
              <a:rPr lang="en-US" sz="2000" dirty="0" smtClean="0">
                <a:solidFill>
                  <a:schemeClr val="tx1"/>
                </a:solidFill>
              </a:rPr>
              <a:t>All projects will change the revenues, expenses and values of assets.</a:t>
            </a:r>
          </a:p>
          <a:p>
            <a:pPr marL="177800" indent="-177800" algn="just" eaLnBrk="1" fontAlgn="auto" hangingPunct="1">
              <a:spcAft>
                <a:spcPts val="0"/>
              </a:spcAft>
              <a:buFont typeface="Arial" pitchFamily="34" charset="0"/>
              <a:buChar char="•"/>
              <a:defRPr/>
            </a:pPr>
            <a:r>
              <a:rPr lang="en-US" sz="2000" dirty="0" smtClean="0">
                <a:solidFill>
                  <a:schemeClr val="tx1"/>
                </a:solidFill>
              </a:rPr>
              <a:t>Accounting numbers (EPS, P/E) should be part of the analysis if required.</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Impact on Cash Flows</a:t>
            </a:r>
          </a:p>
          <a:p>
            <a:pPr marL="177800" indent="-177800" algn="just" eaLnBrk="1" fontAlgn="auto" hangingPunct="1">
              <a:spcAft>
                <a:spcPts val="0"/>
              </a:spcAft>
              <a:buFont typeface="Arial" pitchFamily="34" charset="0"/>
              <a:buChar char="•"/>
              <a:defRPr/>
            </a:pPr>
            <a:r>
              <a:rPr lang="en-US" sz="2000" dirty="0" smtClean="0">
                <a:solidFill>
                  <a:schemeClr val="tx1"/>
                </a:solidFill>
              </a:rPr>
              <a:t>Whether project will increase or reduce the cash flow uncertainty. </a:t>
            </a:r>
          </a:p>
          <a:p>
            <a:pPr marL="177800" indent="-177800" algn="just" eaLnBrk="1" fontAlgn="auto" hangingPunct="1">
              <a:spcAft>
                <a:spcPts val="0"/>
              </a:spcAft>
              <a:buFont typeface="Arial" pitchFamily="34" charset="0"/>
              <a:buChar char="•"/>
              <a:defRPr/>
            </a:pPr>
            <a:r>
              <a:rPr lang="en-US" sz="2000" dirty="0" smtClean="0">
                <a:solidFill>
                  <a:schemeClr val="tx1"/>
                </a:solidFill>
              </a:rPr>
              <a:t>Check correlation between cash flows from existing and new projects</a:t>
            </a:r>
          </a:p>
          <a:p>
            <a:pPr algn="just" eaLnBrk="1" fontAlgn="auto" hangingPunct="1">
              <a:spcAft>
                <a:spcPts val="0"/>
              </a:spcAft>
              <a:buFont typeface="Arial" pitchFamily="34" charset="0"/>
              <a:buNone/>
              <a:defRPr/>
            </a:pPr>
            <a:r>
              <a:rPr lang="en-US" sz="2000" dirty="0" smtClean="0">
                <a:solidFill>
                  <a:schemeClr val="tx1"/>
                </a:solidFill>
              </a:rPr>
              <a:t> </a:t>
            </a: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fade">
                                      <p:cBhvr>
                                        <p:cTn id="5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458200" cy="5791200"/>
          </a:xfrm>
        </p:spPr>
        <p:txBody>
          <a:bodyPr rtlCol="0">
            <a:noAutofit/>
          </a:bodyPr>
          <a:lstStyle/>
          <a:p>
            <a:pPr marL="177800" indent="-177800" algn="just" eaLnBrk="1" fontAlgn="auto" hangingPunct="1">
              <a:spcAft>
                <a:spcPts val="0"/>
              </a:spcAft>
              <a:buFont typeface="Arial" pitchFamily="34" charset="0"/>
              <a:buNone/>
              <a:defRPr/>
            </a:pPr>
            <a:r>
              <a:rPr lang="en-US" sz="2400" b="1" dirty="0" smtClean="0">
                <a:solidFill>
                  <a:srgbClr val="C00000"/>
                </a:solidFill>
              </a:rPr>
              <a:t>Types of Projects (based on relationship with other projects)</a:t>
            </a:r>
          </a:p>
          <a:p>
            <a:pPr marL="177800" indent="-177800" algn="just" eaLnBrk="1" fontAlgn="auto" hangingPunct="1">
              <a:spcAft>
                <a:spcPts val="0"/>
              </a:spcAft>
              <a:buFont typeface="Arial" pitchFamily="34" charset="0"/>
              <a:buNone/>
              <a:defRPr/>
            </a:pPr>
            <a:endParaRPr lang="en-US" sz="1800" b="1" dirty="0" smtClean="0">
              <a:solidFill>
                <a:srgbClr val="C00000"/>
              </a:solidFill>
            </a:endParaRPr>
          </a:p>
          <a:p>
            <a:pPr marL="177800" indent="-177800" algn="just" eaLnBrk="1" fontAlgn="auto" hangingPunct="1">
              <a:spcAft>
                <a:spcPts val="0"/>
              </a:spcAft>
              <a:buFont typeface="Arial" pitchFamily="34" charset="0"/>
              <a:buNone/>
              <a:defRPr/>
            </a:pPr>
            <a:endParaRPr lang="en-US" sz="1050" b="1" dirty="0" smtClean="0">
              <a:solidFill>
                <a:schemeClr val="tx1"/>
              </a:solidFill>
            </a:endParaRPr>
          </a:p>
          <a:p>
            <a:pPr algn="just" eaLnBrk="1" fontAlgn="auto" hangingPunct="1">
              <a:spcAft>
                <a:spcPts val="0"/>
              </a:spcAft>
              <a:buFont typeface="Wingdings" pitchFamily="2" charset="2"/>
              <a:buChar char="v"/>
              <a:defRPr/>
            </a:pPr>
            <a:r>
              <a:rPr lang="en-US" sz="1800" b="1" dirty="0" smtClean="0">
                <a:solidFill>
                  <a:schemeClr val="tx1"/>
                </a:solidFill>
              </a:rPr>
              <a:t>Independent Project: </a:t>
            </a:r>
            <a:r>
              <a:rPr lang="en-US" sz="1800" dirty="0" smtClean="0">
                <a:solidFill>
                  <a:schemeClr val="tx1"/>
                </a:solidFill>
              </a:rPr>
              <a:t>A project whose acceptance (or rejection) does not prevent the acceptance of other projects under consideration.</a:t>
            </a:r>
          </a:p>
          <a:p>
            <a:pPr marL="177800" indent="-177800" algn="just" eaLnBrk="1" fontAlgn="auto" hangingPunct="1">
              <a:spcAft>
                <a:spcPts val="0"/>
              </a:spcAft>
              <a:buFont typeface="Wingdings" pitchFamily="2" charset="2"/>
              <a:buChar char="v"/>
              <a:defRPr/>
            </a:pPr>
            <a:endParaRPr lang="en-US" sz="1000" dirty="0" smtClean="0">
              <a:solidFill>
                <a:schemeClr val="tx1"/>
              </a:solidFill>
            </a:endParaRPr>
          </a:p>
          <a:p>
            <a:pPr algn="just" eaLnBrk="1" fontAlgn="auto" hangingPunct="1">
              <a:spcAft>
                <a:spcPts val="0"/>
              </a:spcAft>
              <a:buFont typeface="Wingdings" pitchFamily="2" charset="2"/>
              <a:buChar char="v"/>
              <a:defRPr/>
            </a:pPr>
            <a:endParaRPr lang="en-AU" sz="1800" b="1" dirty="0" smtClean="0">
              <a:solidFill>
                <a:schemeClr val="tx1"/>
              </a:solidFill>
            </a:endParaRPr>
          </a:p>
          <a:p>
            <a:pPr algn="just" eaLnBrk="1" fontAlgn="auto" hangingPunct="1">
              <a:spcAft>
                <a:spcPts val="0"/>
              </a:spcAft>
              <a:buFont typeface="Wingdings" pitchFamily="2" charset="2"/>
              <a:buChar char="v"/>
              <a:defRPr/>
            </a:pPr>
            <a:r>
              <a:rPr lang="en-AU" sz="1800" b="1" dirty="0" smtClean="0">
                <a:solidFill>
                  <a:schemeClr val="tx1"/>
                </a:solidFill>
              </a:rPr>
              <a:t>Mutually Exclusive Projects: </a:t>
            </a:r>
            <a:r>
              <a:rPr lang="en-AU" sz="1800" dirty="0" smtClean="0">
                <a:solidFill>
                  <a:schemeClr val="tx1"/>
                </a:solidFill>
              </a:rPr>
              <a:t>Mutually exclusive projects means that the acceptance of one project eliminates the others from consideration. They cannot be undertaken simultaneously.</a:t>
            </a:r>
          </a:p>
          <a:p>
            <a:pPr algn="just" eaLnBrk="1" fontAlgn="auto" hangingPunct="1">
              <a:spcAft>
                <a:spcPts val="0"/>
              </a:spcAft>
              <a:buFont typeface="Wingdings" pitchFamily="2" charset="2"/>
              <a:buChar char="v"/>
              <a:defRPr/>
            </a:pPr>
            <a:endParaRPr lang="en-AU" sz="1800" dirty="0" smtClean="0">
              <a:solidFill>
                <a:srgbClr val="C00000"/>
              </a:solidFill>
            </a:endParaRPr>
          </a:p>
          <a:p>
            <a:pPr algn="just" eaLnBrk="1" fontAlgn="auto" hangingPunct="1">
              <a:spcAft>
                <a:spcPts val="0"/>
              </a:spcAft>
              <a:buFont typeface="Wingdings" pitchFamily="2" charset="2"/>
              <a:buChar char="v"/>
              <a:defRPr/>
            </a:pPr>
            <a:r>
              <a:rPr lang="en-AU" sz="1800" b="1" dirty="0" smtClean="0">
                <a:solidFill>
                  <a:schemeClr val="tx1"/>
                </a:solidFill>
              </a:rPr>
              <a:t>Contingent project </a:t>
            </a:r>
            <a:r>
              <a:rPr lang="en-AU" sz="1800" dirty="0" smtClean="0">
                <a:solidFill>
                  <a:schemeClr val="tx1"/>
                </a:solidFill>
              </a:rPr>
              <a:t>is one the acceptance or rejection of which is dependent on the decision to accept or reject one or more other projects. </a:t>
            </a:r>
          </a:p>
          <a:p>
            <a:pPr algn="just" eaLnBrk="1" fontAlgn="auto" hangingPunct="1">
              <a:spcAft>
                <a:spcPts val="0"/>
              </a:spcAft>
              <a:buFont typeface="Wingdings" pitchFamily="2" charset="2"/>
              <a:buChar char="v"/>
              <a:defRPr/>
            </a:pPr>
            <a:endParaRPr lang="en-AU" sz="1800" dirty="0" smtClean="0">
              <a:solidFill>
                <a:schemeClr val="tx1"/>
              </a:solidFill>
            </a:endParaRPr>
          </a:p>
          <a:p>
            <a:pPr algn="just" eaLnBrk="1" fontAlgn="auto" hangingPunct="1">
              <a:spcAft>
                <a:spcPts val="0"/>
              </a:spcAft>
              <a:buFont typeface="Wingdings" pitchFamily="2" charset="2"/>
              <a:buChar char="v"/>
              <a:defRPr/>
            </a:pPr>
            <a:r>
              <a:rPr lang="en-AU" sz="1800" dirty="0" smtClean="0">
                <a:solidFill>
                  <a:schemeClr val="tx1"/>
                </a:solidFill>
              </a:rPr>
              <a:t>Contingent projects may be </a:t>
            </a:r>
            <a:r>
              <a:rPr lang="en-AU" sz="1800" dirty="0" smtClean="0">
                <a:solidFill>
                  <a:srgbClr val="FF0000"/>
                </a:solidFill>
              </a:rPr>
              <a:t>complementary</a:t>
            </a:r>
            <a:r>
              <a:rPr lang="en-AU" sz="1800" dirty="0" smtClean="0">
                <a:solidFill>
                  <a:schemeClr val="tx1"/>
                </a:solidFill>
              </a:rPr>
              <a:t> or </a:t>
            </a:r>
            <a:r>
              <a:rPr lang="en-AU" sz="1800" dirty="0" smtClean="0">
                <a:solidFill>
                  <a:srgbClr val="FF0000"/>
                </a:solidFill>
              </a:rPr>
              <a:t>substitutes</a:t>
            </a:r>
            <a:r>
              <a:rPr lang="en-AU" sz="1800" dirty="0" smtClean="0">
                <a:solidFill>
                  <a:schemeClr val="tx1"/>
                </a:solidFill>
              </a:rPr>
              <a:t>.</a:t>
            </a: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US" sz="1800" b="1" u="sng"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marL="177800" indent="-177800" algn="just" eaLnBrk="1" fontAlgn="auto" hangingPunct="1">
              <a:spcAft>
                <a:spcPts val="0"/>
              </a:spcAft>
              <a:buFont typeface="Arial" pitchFamily="34" charset="0"/>
              <a:buNone/>
              <a:defRPr/>
            </a:pPr>
            <a:endParaRPr lang="en-US" sz="1800" dirty="0" smtClean="0">
              <a:solidFill>
                <a:schemeClr val="tx1"/>
              </a:solidFill>
            </a:endParaRPr>
          </a:p>
          <a:p>
            <a:pPr algn="just" eaLnBrk="1" fontAlgn="auto" hangingPunct="1">
              <a:spcAft>
                <a:spcPts val="0"/>
              </a:spcAft>
              <a:buFont typeface="Arial" pitchFamily="34" charset="0"/>
              <a:buNone/>
              <a:defRPr/>
            </a:pPr>
            <a:r>
              <a:rPr lang="en-US" sz="1800" dirty="0" smtClean="0">
                <a:solidFill>
                  <a:schemeClr val="tx1"/>
                </a:solidFill>
              </a:rPr>
              <a:t> </a:t>
            </a:r>
          </a:p>
          <a:p>
            <a:pPr marL="177800" indent="-177800" algn="just" eaLnBrk="1" fontAlgn="auto" hangingPunct="1">
              <a:spcAft>
                <a:spcPts val="0"/>
              </a:spcAft>
              <a:buFont typeface="Arial" pitchFamily="34" charset="0"/>
              <a:buNone/>
              <a:defRPr/>
            </a:pPr>
            <a:endParaRPr lang="en-AU" sz="18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457200"/>
            <a:ext cx="7848600" cy="5791200"/>
          </a:xfrm>
        </p:spPr>
        <p:txBody>
          <a:bodyPr rtlCol="0">
            <a:noAutofit/>
          </a:bodyPr>
          <a:lstStyle/>
          <a:p>
            <a:pPr algn="just" eaLnBrk="1" fontAlgn="auto" hangingPunct="1">
              <a:spcAft>
                <a:spcPts val="0"/>
              </a:spcAft>
              <a:buFont typeface="Arial" pitchFamily="34" charset="0"/>
              <a:buNone/>
              <a:defRPr/>
            </a:pPr>
            <a:endParaRPr lang="en-AU" sz="1800" dirty="0" smtClean="0">
              <a:solidFill>
                <a:srgbClr val="C00000"/>
              </a:solidFill>
            </a:endParaRPr>
          </a:p>
          <a:p>
            <a:pPr algn="just" eaLnBrk="1" fontAlgn="auto" hangingPunct="1">
              <a:spcAft>
                <a:spcPts val="0"/>
              </a:spcAft>
              <a:buFont typeface="Arial" pitchFamily="34" charset="0"/>
              <a:buNone/>
              <a:defRPr/>
            </a:pPr>
            <a:r>
              <a:rPr lang="en-US" sz="2400" b="1" dirty="0" smtClean="0">
                <a:solidFill>
                  <a:srgbClr val="C00000"/>
                </a:solidFill>
              </a:rPr>
              <a:t>Types of Projects (based on occurrence of cash flows)</a:t>
            </a:r>
          </a:p>
          <a:p>
            <a:pPr algn="just" eaLnBrk="1" fontAlgn="auto" hangingPunct="1">
              <a:spcAft>
                <a:spcPts val="0"/>
              </a:spcAft>
              <a:buFont typeface="Arial" pitchFamily="34" charset="0"/>
              <a:buNone/>
              <a:defRPr/>
            </a:pPr>
            <a:endParaRPr lang="en-US" sz="1050" b="1" u="sng" dirty="0" smtClean="0">
              <a:solidFill>
                <a:schemeClr val="tx1"/>
              </a:solidFill>
            </a:endParaRPr>
          </a:p>
          <a:p>
            <a:pPr algn="just" eaLnBrk="1" fontAlgn="auto" hangingPunct="1">
              <a:spcAft>
                <a:spcPts val="0"/>
              </a:spcAft>
              <a:buFont typeface="Arial" pitchFamily="34" charset="0"/>
              <a:buNone/>
              <a:defRPr/>
            </a:pPr>
            <a:r>
              <a:rPr lang="en-AU" sz="2800" b="1" dirty="0" smtClean="0">
                <a:solidFill>
                  <a:schemeClr val="tx1"/>
                </a:solidFill>
              </a:rPr>
              <a:t>Investing Projects: </a:t>
            </a:r>
            <a:r>
              <a:rPr lang="en-AU" sz="2800" dirty="0" smtClean="0">
                <a:solidFill>
                  <a:schemeClr val="tx1"/>
                </a:solidFill>
              </a:rPr>
              <a:t>Cash Outflows occur at the start of the project followed by cash inflows. Also called Normal CF Projects. Only one change of sign.</a:t>
            </a:r>
          </a:p>
          <a:p>
            <a:pPr algn="just" eaLnBrk="1" fontAlgn="auto" hangingPunct="1">
              <a:spcAft>
                <a:spcPts val="0"/>
              </a:spcAft>
              <a:buFont typeface="Arial" pitchFamily="34" charset="0"/>
              <a:buNone/>
              <a:defRPr/>
            </a:pPr>
            <a:endParaRPr lang="en-AU" sz="1400" dirty="0" smtClean="0">
              <a:solidFill>
                <a:schemeClr val="tx1"/>
              </a:solidFill>
            </a:endParaRPr>
          </a:p>
          <a:p>
            <a:pPr algn="just" eaLnBrk="1" fontAlgn="auto" hangingPunct="1">
              <a:spcAft>
                <a:spcPts val="0"/>
              </a:spcAft>
              <a:buFont typeface="Arial" pitchFamily="34" charset="0"/>
              <a:buNone/>
              <a:defRPr/>
            </a:pPr>
            <a:r>
              <a:rPr lang="en-AU" sz="2800" b="1" dirty="0" smtClean="0">
                <a:solidFill>
                  <a:schemeClr val="tx1"/>
                </a:solidFill>
              </a:rPr>
              <a:t>Financing Projects: </a:t>
            </a:r>
            <a:r>
              <a:rPr lang="en-AU" sz="2800" dirty="0" smtClean="0">
                <a:solidFill>
                  <a:schemeClr val="tx1"/>
                </a:solidFill>
              </a:rPr>
              <a:t>Cash Inflows occur at the start of the project followed by cash outflows. Also called Normal CF Projects. Only one change of sign.</a:t>
            </a:r>
          </a:p>
          <a:p>
            <a:pPr algn="just" eaLnBrk="1" fontAlgn="auto" hangingPunct="1">
              <a:spcAft>
                <a:spcPts val="0"/>
              </a:spcAft>
              <a:buFont typeface="Arial" pitchFamily="34" charset="0"/>
              <a:buNone/>
              <a:defRPr/>
            </a:pPr>
            <a:endParaRPr lang="en-AU" sz="1400" dirty="0" smtClean="0">
              <a:solidFill>
                <a:schemeClr val="tx1"/>
              </a:solidFill>
            </a:endParaRPr>
          </a:p>
          <a:p>
            <a:pPr algn="just" eaLnBrk="1" fontAlgn="auto" hangingPunct="1">
              <a:spcAft>
                <a:spcPts val="0"/>
              </a:spcAft>
              <a:buFont typeface="Arial" pitchFamily="34" charset="0"/>
              <a:buNone/>
              <a:defRPr/>
            </a:pPr>
            <a:r>
              <a:rPr lang="en-AU" sz="2800" b="1" dirty="0" smtClean="0">
                <a:solidFill>
                  <a:schemeClr val="tx1"/>
                </a:solidFill>
              </a:rPr>
              <a:t>Mixture: </a:t>
            </a:r>
            <a:r>
              <a:rPr lang="en-AU" sz="2800" dirty="0" smtClean="0">
                <a:solidFill>
                  <a:schemeClr val="tx1"/>
                </a:solidFill>
              </a:rPr>
              <a:t>Cash outflows occur at the start of the project followed by cash inflows again followed by Cash Outflows. Also called Non-Normal CF Projects. Multiple change of sign.</a:t>
            </a:r>
          </a:p>
          <a:p>
            <a:pPr algn="just" eaLnBrk="1" fontAlgn="auto" hangingPunct="1">
              <a:spcAft>
                <a:spcPts val="0"/>
              </a:spcAft>
              <a:buFont typeface="Arial" pitchFamily="34" charset="0"/>
              <a:buNone/>
              <a:defRPr/>
            </a:pPr>
            <a:endParaRPr lang="en-AU" sz="2800" dirty="0" smtClean="0">
              <a:solidFill>
                <a:schemeClr val="tx1"/>
              </a:solidFill>
            </a:endParaRPr>
          </a:p>
          <a:p>
            <a:pPr algn="just" eaLnBrk="1" fontAlgn="auto" hangingPunct="1">
              <a:spcAft>
                <a:spcPts val="0"/>
              </a:spcAft>
              <a:buFont typeface="Arial" pitchFamily="34" charset="0"/>
              <a:buNone/>
              <a:defRPr/>
            </a:pPr>
            <a:endParaRPr lang="en-US" sz="1800" b="1" u="sng"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algn="just" eaLnBrk="1" fontAlgn="auto" hangingPunct="1">
              <a:spcAft>
                <a:spcPts val="0"/>
              </a:spcAft>
              <a:buFont typeface="Arial" pitchFamily="34" charset="0"/>
              <a:buNone/>
              <a:defRPr/>
            </a:pPr>
            <a:endParaRPr lang="en-AU" sz="1800" dirty="0" smtClean="0">
              <a:solidFill>
                <a:schemeClr val="tx1"/>
              </a:solidFill>
            </a:endParaRPr>
          </a:p>
          <a:p>
            <a:pPr marL="177800" indent="-177800" algn="just" eaLnBrk="1" fontAlgn="auto" hangingPunct="1">
              <a:spcAft>
                <a:spcPts val="0"/>
              </a:spcAft>
              <a:buFont typeface="Arial" pitchFamily="34" charset="0"/>
              <a:buNone/>
              <a:defRPr/>
            </a:pPr>
            <a:endParaRPr lang="en-US" sz="1800" dirty="0" smtClean="0">
              <a:solidFill>
                <a:schemeClr val="tx1"/>
              </a:solidFill>
            </a:endParaRPr>
          </a:p>
          <a:p>
            <a:pPr algn="just" eaLnBrk="1" fontAlgn="auto" hangingPunct="1">
              <a:spcAft>
                <a:spcPts val="0"/>
              </a:spcAft>
              <a:buFont typeface="Arial" pitchFamily="34" charset="0"/>
              <a:buNone/>
              <a:defRPr/>
            </a:pPr>
            <a:r>
              <a:rPr lang="en-US" sz="1800" dirty="0" smtClean="0">
                <a:solidFill>
                  <a:schemeClr val="tx1"/>
                </a:solidFill>
              </a:rPr>
              <a:t> </a:t>
            </a:r>
          </a:p>
          <a:p>
            <a:pPr marL="177800" indent="-177800" algn="just" eaLnBrk="1" fontAlgn="auto" hangingPunct="1">
              <a:spcAft>
                <a:spcPts val="0"/>
              </a:spcAft>
              <a:buFont typeface="Arial" pitchFamily="34" charset="0"/>
              <a:buNone/>
              <a:defRPr/>
            </a:pPr>
            <a:endParaRPr lang="en-AU" sz="18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dirty="0"/>
              <a:t>TOPIC 1: Capital Investment Appraisal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838200"/>
            <a:ext cx="7848600" cy="5486400"/>
          </a:xfrm>
        </p:spPr>
        <p:txBody>
          <a:bodyPr rtlCol="0">
            <a:normAutofit fontScale="92500"/>
          </a:bodyPr>
          <a:lstStyle/>
          <a:p>
            <a:pPr marL="571500" indent="-571500" eaLnBrk="1" fontAlgn="auto" hangingPunct="1">
              <a:lnSpc>
                <a:spcPct val="150000"/>
              </a:lnSpc>
              <a:spcAft>
                <a:spcPts val="0"/>
              </a:spcAft>
              <a:buFont typeface="Arial" pitchFamily="34" charset="0"/>
              <a:buNone/>
              <a:defRPr/>
            </a:pPr>
            <a:r>
              <a:rPr lang="en-US" sz="3900" b="1" dirty="0" smtClean="0">
                <a:solidFill>
                  <a:schemeClr val="tx1"/>
                </a:solidFill>
              </a:rPr>
              <a:t>Steps in Project Appraisal</a:t>
            </a:r>
          </a:p>
          <a:p>
            <a:pPr marL="355600" indent="-355600" algn="just" eaLnBrk="1" fontAlgn="auto" hangingPunct="1">
              <a:lnSpc>
                <a:spcPct val="150000"/>
              </a:lnSpc>
              <a:spcAft>
                <a:spcPts val="0"/>
              </a:spcAft>
              <a:buFont typeface="+mj-lt"/>
              <a:buAutoNum type="arabicPeriod"/>
              <a:defRPr/>
            </a:pPr>
            <a:r>
              <a:rPr lang="en-US" sz="2800" dirty="0" smtClean="0">
                <a:solidFill>
                  <a:schemeClr val="tx1"/>
                </a:solidFill>
              </a:rPr>
              <a:t>Estimate Project's Cash inflows &amp; outflows </a:t>
            </a:r>
            <a:r>
              <a:rPr lang="en-US" sz="2800" dirty="0" smtClean="0">
                <a:solidFill>
                  <a:srgbClr val="C00000"/>
                </a:solidFill>
              </a:rPr>
              <a:t>[will do later] </a:t>
            </a:r>
          </a:p>
          <a:p>
            <a:pPr marL="355600" indent="-355600" algn="just" eaLnBrk="1" fontAlgn="auto" hangingPunct="1">
              <a:lnSpc>
                <a:spcPct val="150000"/>
              </a:lnSpc>
              <a:spcAft>
                <a:spcPts val="0"/>
              </a:spcAft>
              <a:buFont typeface="+mj-lt"/>
              <a:buAutoNum type="arabicPeriod"/>
              <a:defRPr/>
            </a:pPr>
            <a:r>
              <a:rPr lang="en-US" sz="2800" dirty="0" smtClean="0">
                <a:solidFill>
                  <a:schemeClr val="tx1"/>
                </a:solidFill>
              </a:rPr>
              <a:t>Assess riskiness of these Cash Flows </a:t>
            </a:r>
            <a:r>
              <a:rPr lang="en-US" sz="2800" dirty="0" smtClean="0">
                <a:solidFill>
                  <a:srgbClr val="C00000"/>
                </a:solidFill>
              </a:rPr>
              <a:t>[will do later] </a:t>
            </a:r>
            <a:endParaRPr lang="en-US" sz="2800" dirty="0" smtClean="0">
              <a:solidFill>
                <a:schemeClr val="tx1"/>
              </a:solidFill>
            </a:endParaRPr>
          </a:p>
          <a:p>
            <a:pPr marL="355600" indent="-355600" algn="just" eaLnBrk="1" fontAlgn="auto" hangingPunct="1">
              <a:lnSpc>
                <a:spcPct val="150000"/>
              </a:lnSpc>
              <a:spcAft>
                <a:spcPts val="0"/>
              </a:spcAft>
              <a:buFont typeface="+mj-lt"/>
              <a:buAutoNum type="arabicPeriod"/>
              <a:defRPr/>
            </a:pPr>
            <a:r>
              <a:rPr lang="en-US" sz="2800" dirty="0" smtClean="0">
                <a:solidFill>
                  <a:schemeClr val="tx1"/>
                </a:solidFill>
              </a:rPr>
              <a:t>Determine appropriate discount rate </a:t>
            </a:r>
            <a:r>
              <a:rPr lang="en-US" sz="2800" dirty="0" smtClean="0">
                <a:solidFill>
                  <a:srgbClr val="C00000"/>
                </a:solidFill>
              </a:rPr>
              <a:t>[will do later] </a:t>
            </a:r>
            <a:endParaRPr lang="en-US" sz="2800" dirty="0" smtClean="0">
              <a:solidFill>
                <a:schemeClr val="tx1"/>
              </a:solidFill>
            </a:endParaRPr>
          </a:p>
          <a:p>
            <a:pPr marL="355600" indent="-355600" algn="just" eaLnBrk="1" fontAlgn="auto" hangingPunct="1">
              <a:lnSpc>
                <a:spcPct val="150000"/>
              </a:lnSpc>
              <a:spcAft>
                <a:spcPts val="0"/>
              </a:spcAft>
              <a:buFont typeface="+mj-lt"/>
              <a:buAutoNum type="arabicPeriod"/>
              <a:defRPr/>
            </a:pPr>
            <a:r>
              <a:rPr lang="en-US" sz="2800" b="1" dirty="0" smtClean="0">
                <a:solidFill>
                  <a:schemeClr val="tx1"/>
                </a:solidFill>
              </a:rPr>
              <a:t>Apply an Investment Appraisal Method/Technique </a:t>
            </a:r>
          </a:p>
          <a:p>
            <a:pPr marL="355600" indent="-355600" algn="just" eaLnBrk="1" fontAlgn="auto" hangingPunct="1">
              <a:lnSpc>
                <a:spcPct val="90000"/>
              </a:lnSpc>
              <a:spcBef>
                <a:spcPct val="50000"/>
              </a:spcBef>
              <a:spcAft>
                <a:spcPts val="0"/>
              </a:spcAft>
              <a:buFont typeface="+mj-lt"/>
              <a:buAutoNum type="arabicPeriod"/>
              <a:defRPr/>
            </a:pPr>
            <a:r>
              <a:rPr lang="en-US" sz="2800" b="1" dirty="0" smtClean="0">
                <a:solidFill>
                  <a:schemeClr val="tx1"/>
                </a:solidFill>
              </a:rPr>
              <a:t>Accept (or reject) based on acceptance criteria. </a:t>
            </a:r>
            <a:endParaRPr lang="en-US" sz="2000" b="1"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 </a:t>
            </a: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lnSpcReduction="10000"/>
          </a:bodyPr>
          <a:lstStyle/>
          <a:p>
            <a:pPr marL="355600" indent="-355600" algn="just" eaLnBrk="1" fontAlgn="auto" hangingPunct="1">
              <a:lnSpc>
                <a:spcPct val="150000"/>
              </a:lnSpc>
              <a:spcAft>
                <a:spcPts val="0"/>
              </a:spcAft>
              <a:buFont typeface="Arial" pitchFamily="34" charset="0"/>
              <a:buNone/>
              <a:defRPr/>
            </a:pPr>
            <a:r>
              <a:rPr lang="en-US" sz="2000" b="1" dirty="0" smtClean="0">
                <a:solidFill>
                  <a:schemeClr val="tx1"/>
                </a:solidFill>
              </a:rPr>
              <a:t>Investment Appraisal Methods/Techniques</a:t>
            </a:r>
          </a:p>
          <a:p>
            <a:pPr marL="355600" indent="-355600" algn="just" eaLnBrk="1" fontAlgn="auto" hangingPunct="1">
              <a:lnSpc>
                <a:spcPct val="150000"/>
              </a:lnSpc>
              <a:spcAft>
                <a:spcPts val="0"/>
              </a:spcAft>
              <a:buFont typeface="Arial" pitchFamily="34" charset="0"/>
              <a:buNone/>
              <a:defRPr/>
            </a:pPr>
            <a:r>
              <a:rPr lang="en-US" sz="2000" b="1" dirty="0" smtClean="0">
                <a:solidFill>
                  <a:schemeClr val="tx1"/>
                </a:solidFill>
              </a:rPr>
              <a:t>1) Methods without employing Discounted Cash Flow techniques </a:t>
            </a:r>
          </a:p>
          <a:p>
            <a:pPr marL="177800" indent="-177800" algn="l" eaLnBrk="1" fontAlgn="auto" hangingPunct="1">
              <a:spcAft>
                <a:spcPts val="0"/>
              </a:spcAft>
              <a:buFont typeface="Arial" pitchFamily="34" charset="0"/>
              <a:buChar char="•"/>
              <a:defRPr/>
            </a:pPr>
            <a:r>
              <a:rPr lang="en-US" sz="2000" dirty="0" smtClean="0">
                <a:solidFill>
                  <a:schemeClr val="tx1"/>
                </a:solidFill>
              </a:rPr>
              <a:t>ROCE/ROI/Accounting Rate of Return/Average Accounting Return</a:t>
            </a:r>
          </a:p>
          <a:p>
            <a:pPr marL="177800" indent="-177800" algn="just" eaLnBrk="1" fontAlgn="auto" hangingPunct="1">
              <a:spcAft>
                <a:spcPts val="0"/>
              </a:spcAft>
              <a:buFont typeface="Arial" pitchFamily="34" charset="0"/>
              <a:buChar char="•"/>
              <a:defRPr/>
            </a:pPr>
            <a:r>
              <a:rPr lang="en-US" sz="2000" dirty="0" smtClean="0">
                <a:solidFill>
                  <a:schemeClr val="tx1"/>
                </a:solidFill>
              </a:rPr>
              <a:t>Payback period (simple)</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r>
              <a:rPr lang="en-US" sz="2000" b="1" dirty="0" smtClean="0">
                <a:solidFill>
                  <a:schemeClr val="tx1"/>
                </a:solidFill>
              </a:rPr>
              <a:t>2) Discounted Cash Flow Methods (Basic)</a:t>
            </a:r>
          </a:p>
          <a:p>
            <a:pPr marL="177800" indent="-177800" algn="just" eaLnBrk="1" fontAlgn="auto" hangingPunct="1">
              <a:spcAft>
                <a:spcPts val="0"/>
              </a:spcAft>
              <a:buFont typeface="Arial" pitchFamily="34" charset="0"/>
              <a:buChar char="•"/>
              <a:defRPr/>
            </a:pPr>
            <a:r>
              <a:rPr lang="en-US" sz="2000" dirty="0" smtClean="0">
                <a:solidFill>
                  <a:schemeClr val="tx1"/>
                </a:solidFill>
              </a:rPr>
              <a:t>Discounted Payback period </a:t>
            </a:r>
          </a:p>
          <a:p>
            <a:pPr marL="177800" indent="-177800" algn="just" eaLnBrk="1" fontAlgn="auto" hangingPunct="1">
              <a:spcAft>
                <a:spcPts val="0"/>
              </a:spcAft>
              <a:buFont typeface="Arial" pitchFamily="34" charset="0"/>
              <a:buChar char="•"/>
              <a:defRPr/>
            </a:pPr>
            <a:r>
              <a:rPr lang="en-US" sz="2000" dirty="0" smtClean="0">
                <a:solidFill>
                  <a:schemeClr val="tx1"/>
                </a:solidFill>
              </a:rPr>
              <a:t>NPV</a:t>
            </a:r>
          </a:p>
          <a:p>
            <a:pPr marL="177800" indent="-177800" algn="just" eaLnBrk="1" fontAlgn="auto" hangingPunct="1">
              <a:spcAft>
                <a:spcPts val="0"/>
              </a:spcAft>
              <a:buFont typeface="Arial" pitchFamily="34" charset="0"/>
              <a:buChar char="•"/>
              <a:defRPr/>
            </a:pPr>
            <a:r>
              <a:rPr lang="en-US" sz="2000" dirty="0" smtClean="0">
                <a:solidFill>
                  <a:schemeClr val="tx1"/>
                </a:solidFill>
              </a:rPr>
              <a:t>Residual Income</a:t>
            </a:r>
          </a:p>
          <a:p>
            <a:pPr marL="177800" indent="-177800" algn="just" eaLnBrk="1" fontAlgn="auto" hangingPunct="1">
              <a:spcAft>
                <a:spcPts val="0"/>
              </a:spcAft>
              <a:buFont typeface="Arial" pitchFamily="34" charset="0"/>
              <a:buChar char="•"/>
              <a:defRPr/>
            </a:pPr>
            <a:r>
              <a:rPr lang="en-US" sz="2000" dirty="0" smtClean="0">
                <a:solidFill>
                  <a:schemeClr val="tx1"/>
                </a:solidFill>
              </a:rPr>
              <a:t>IRR</a:t>
            </a:r>
          </a:p>
          <a:p>
            <a:pPr marL="177800" indent="-177800" algn="just" eaLnBrk="1" fontAlgn="auto" hangingPunct="1">
              <a:spcAft>
                <a:spcPts val="0"/>
              </a:spcAft>
              <a:buFont typeface="Arial" pitchFamily="34" charset="0"/>
              <a:buChar char="•"/>
              <a:defRPr/>
            </a:pPr>
            <a:r>
              <a:rPr lang="en-US" sz="2000" dirty="0" smtClean="0">
                <a:solidFill>
                  <a:schemeClr val="tx1"/>
                </a:solidFill>
              </a:rPr>
              <a:t>Profitability Index</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3) Discounted Cash Flow Methods (Advance)</a:t>
            </a:r>
          </a:p>
          <a:p>
            <a:pPr marL="177800" indent="-177800" algn="just" eaLnBrk="1" fontAlgn="auto" hangingPunct="1">
              <a:spcAft>
                <a:spcPts val="0"/>
              </a:spcAft>
              <a:buFont typeface="Arial" pitchFamily="34" charset="0"/>
              <a:buChar char="•"/>
              <a:defRPr/>
            </a:pPr>
            <a:r>
              <a:rPr lang="en-US" sz="2000" dirty="0" smtClean="0">
                <a:solidFill>
                  <a:schemeClr val="tx1"/>
                </a:solidFill>
              </a:rPr>
              <a:t>Adjusted Present Value (APV)</a:t>
            </a:r>
          </a:p>
          <a:p>
            <a:pPr marL="177800" indent="-177800" algn="just" eaLnBrk="1" fontAlgn="auto" hangingPunct="1">
              <a:spcAft>
                <a:spcPts val="0"/>
              </a:spcAft>
              <a:buFont typeface="Arial" pitchFamily="34" charset="0"/>
              <a:buChar char="•"/>
              <a:defRPr/>
            </a:pPr>
            <a:r>
              <a:rPr lang="en-US" sz="2000" dirty="0" smtClean="0">
                <a:solidFill>
                  <a:schemeClr val="tx1"/>
                </a:solidFill>
              </a:rPr>
              <a:t>Modified Internal Rate of Return (MIRR)</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fontScale="92500" lnSpcReduction="20000"/>
          </a:bodyPr>
          <a:lstStyle/>
          <a:p>
            <a:pPr marL="273050" indent="-273050" algn="l" eaLnBrk="1" fontAlgn="auto" hangingPunct="1">
              <a:spcAft>
                <a:spcPts val="0"/>
              </a:spcAft>
              <a:buFont typeface="Arial" pitchFamily="34" charset="0"/>
              <a:buNone/>
              <a:defRPr/>
            </a:pPr>
            <a:r>
              <a:rPr lang="en-US" sz="2000" b="1" dirty="0" smtClean="0">
                <a:solidFill>
                  <a:schemeClr val="tx1"/>
                </a:solidFill>
              </a:rPr>
              <a:t>1) Return on Capital Employed/Return on Investment/Accounting Rate of Return/Average Accounting Return</a:t>
            </a:r>
          </a:p>
          <a:p>
            <a:pPr marL="177800" indent="-177800" algn="l"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Different analysts use different versions of return (profit) and Capital Employed. </a:t>
            </a:r>
          </a:p>
          <a:p>
            <a:pPr marL="177800" indent="-177800" algn="just" eaLnBrk="1" fontAlgn="auto" hangingPunct="1">
              <a:spcAft>
                <a:spcPts val="0"/>
              </a:spcAft>
              <a:buFont typeface="Arial" pitchFamily="34" charset="0"/>
              <a:buChar char="•"/>
              <a:defRPr/>
            </a:pPr>
            <a:r>
              <a:rPr lang="en-US" sz="2000" dirty="0" smtClean="0">
                <a:solidFill>
                  <a:schemeClr val="tx1"/>
                </a:solidFill>
              </a:rPr>
              <a:t>Further an average of annual profits and capital employed is used.</a:t>
            </a:r>
          </a:p>
          <a:p>
            <a:pPr marL="177800" indent="-177800" algn="just" eaLnBrk="1" fontAlgn="auto" hangingPunct="1">
              <a:spcAft>
                <a:spcPts val="0"/>
              </a:spcAft>
              <a:buFont typeface="Arial" pitchFamily="34" charset="0"/>
              <a:buChar char="•"/>
              <a:defRPr/>
            </a:pPr>
            <a:r>
              <a:rPr lang="en-US" sz="2000" dirty="0" smtClean="0">
                <a:solidFill>
                  <a:schemeClr val="tx1"/>
                </a:solidFill>
              </a:rPr>
              <a:t>In this course we will use the following formula:</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ROCE = NOPAT/Capital Employed</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Where:</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NOPAT = Net Operating Profit after Taxes = </a:t>
            </a:r>
            <a:r>
              <a:rPr lang="en-US" sz="2000" dirty="0" smtClean="0">
                <a:solidFill>
                  <a:srgbClr val="C00000"/>
                </a:solidFill>
              </a:rPr>
              <a:t>EBIT x (1 - T) </a:t>
            </a:r>
            <a:r>
              <a:rPr lang="en-US" sz="2000" dirty="0" smtClean="0">
                <a:solidFill>
                  <a:schemeClr val="tx1"/>
                </a:solidFill>
              </a:rPr>
              <a:t>where T is the corporate tax rate or </a:t>
            </a:r>
            <a:r>
              <a:rPr lang="en-US" sz="2000" dirty="0" smtClean="0">
                <a:solidFill>
                  <a:srgbClr val="C00000"/>
                </a:solidFill>
              </a:rPr>
              <a:t>Net profit + After tax Interest Expense</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Funds Invested = </a:t>
            </a:r>
            <a:r>
              <a:rPr lang="en-US" sz="2000" dirty="0" smtClean="0">
                <a:solidFill>
                  <a:srgbClr val="FF0000"/>
                </a:solidFill>
              </a:rPr>
              <a:t>Net Fixed </a:t>
            </a:r>
            <a:r>
              <a:rPr lang="en-US" sz="2000" dirty="0" smtClean="0">
                <a:solidFill>
                  <a:srgbClr val="C00000"/>
                </a:solidFill>
              </a:rPr>
              <a:t>Assets plus Net Working Capital </a:t>
            </a:r>
            <a:r>
              <a:rPr lang="en-US" sz="2000" dirty="0" smtClean="0">
                <a:solidFill>
                  <a:schemeClr val="tx1"/>
                </a:solidFill>
              </a:rPr>
              <a:t>or </a:t>
            </a:r>
            <a:r>
              <a:rPr lang="en-US" sz="2000" dirty="0" smtClean="0">
                <a:solidFill>
                  <a:srgbClr val="C00000"/>
                </a:solidFill>
              </a:rPr>
              <a:t>Interest Bearing Debt plus Equity</a:t>
            </a:r>
          </a:p>
          <a:p>
            <a:pPr algn="just" eaLnBrk="1" fontAlgn="auto" hangingPunct="1">
              <a:spcAft>
                <a:spcPts val="0"/>
              </a:spcAft>
              <a:buFont typeface="Arial" pitchFamily="34" charset="0"/>
              <a:buNone/>
              <a:defRPr/>
            </a:pPr>
            <a:endParaRPr lang="en-US" sz="2000" dirty="0" smtClean="0">
              <a:solidFill>
                <a:srgbClr val="C00000"/>
              </a:solidFill>
            </a:endParaRPr>
          </a:p>
          <a:p>
            <a:pPr algn="just" eaLnBrk="1" fontAlgn="auto" hangingPunct="1">
              <a:spcAft>
                <a:spcPts val="0"/>
              </a:spcAft>
              <a:buFont typeface="Arial" pitchFamily="34" charset="0"/>
              <a:buNone/>
              <a:defRPr/>
            </a:pPr>
            <a:r>
              <a:rPr lang="en-US" sz="2000" dirty="0" smtClean="0">
                <a:solidFill>
                  <a:schemeClr val="tx1"/>
                </a:solidFill>
              </a:rPr>
              <a:t>Further, we will use an average of profits and capital employed.</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381000"/>
          </a:xfrm>
        </p:spPr>
        <p:txBody>
          <a:bodyPr rtlCol="0">
            <a:noAutofit/>
          </a:bodyPr>
          <a:lstStyle/>
          <a:p>
            <a:pPr algn="ctr" eaLnBrk="1" fontAlgn="auto" hangingPunct="1">
              <a:spcAft>
                <a:spcPts val="0"/>
              </a:spcAft>
              <a:defRPr/>
            </a:pPr>
            <a:r>
              <a:rPr lang="en-US" sz="3600" b="1" dirty="0" smtClean="0"/>
              <a:t>Average accounting return</a:t>
            </a:r>
            <a:endParaRPr lang="en-AU" sz="3600" b="1" dirty="0">
              <a:latin typeface="+mn-lt"/>
            </a:endParaRPr>
          </a:p>
        </p:txBody>
      </p:sp>
      <p:sp>
        <p:nvSpPr>
          <p:cNvPr id="14339" name="Subtitle 2"/>
          <p:cNvSpPr>
            <a:spLocks noGrp="1"/>
          </p:cNvSpPr>
          <p:nvPr>
            <p:ph type="subTitle" idx="1"/>
          </p:nvPr>
        </p:nvSpPr>
        <p:spPr>
          <a:xfrm>
            <a:off x="539552" y="260648"/>
            <a:ext cx="7848600" cy="515144"/>
          </a:xfrm>
        </p:spPr>
        <p:txBody>
          <a:bodyPr/>
          <a:lstStyle/>
          <a:p>
            <a:pPr eaLnBrk="1" hangingPunct="1"/>
            <a:endParaRPr lang="en-AU" sz="2000" dirty="0" smtClean="0">
              <a:solidFill>
                <a:schemeClr val="tx1"/>
              </a:solidFill>
            </a:endParaRPr>
          </a:p>
          <a:p>
            <a:pPr algn="just" eaLnBrk="1" hangingPunct="1"/>
            <a:endParaRPr lang="en-AU" sz="2000" dirty="0" smtClean="0">
              <a:solidFill>
                <a:schemeClr val="tx1"/>
              </a:solidFill>
            </a:endParaRPr>
          </a:p>
        </p:txBody>
      </p:sp>
      <p:sp>
        <p:nvSpPr>
          <p:cNvPr id="9" name="Footer Placeholder 8"/>
          <p:cNvSpPr>
            <a:spLocks noGrp="1"/>
          </p:cNvSpPr>
          <p:nvPr>
            <p:ph type="ftr" sz="quarter" idx="11"/>
          </p:nvPr>
        </p:nvSpPr>
        <p:spPr/>
        <p:txBody>
          <a:bodyPr/>
          <a:lstStyle/>
          <a:p>
            <a:pPr>
              <a:defRPr/>
            </a:pPr>
            <a:r>
              <a:rPr lang="en-AU"/>
              <a:t>TOPIC 1: Capital Investment Appraisal</a:t>
            </a:r>
            <a:endParaRPr lang="en-US"/>
          </a:p>
        </p:txBody>
      </p:sp>
      <p:sp>
        <p:nvSpPr>
          <p:cNvPr id="1434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14341"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1434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pic>
        <p:nvPicPr>
          <p:cNvPr id="1026" name="Picture 2"/>
          <p:cNvPicPr>
            <a:picLocks noChangeAspect="1" noChangeArrowheads="1"/>
          </p:cNvPicPr>
          <p:nvPr/>
        </p:nvPicPr>
        <p:blipFill>
          <a:blip r:embed="rId4" cstate="print"/>
          <a:srcRect r="7210" b="6941"/>
          <a:stretch>
            <a:fillRect/>
          </a:stretch>
        </p:blipFill>
        <p:spPr bwMode="auto">
          <a:xfrm>
            <a:off x="323528" y="1124744"/>
            <a:ext cx="8820472" cy="4133056"/>
          </a:xfrm>
          <a:prstGeom prst="rect">
            <a:avLst/>
          </a:prstGeom>
          <a:noFill/>
          <a:ln w="9525">
            <a:noFill/>
            <a:miter lim="800000"/>
            <a:headEnd/>
            <a:tailEnd/>
          </a:ln>
        </p:spPr>
      </p:pic>
      <p:sp>
        <p:nvSpPr>
          <p:cNvPr id="8" name="Rectangle 7"/>
          <p:cNvSpPr>
            <a:spLocks noChangeArrowheads="1"/>
          </p:cNvSpPr>
          <p:nvPr/>
        </p:nvSpPr>
        <p:spPr bwMode="auto">
          <a:xfrm>
            <a:off x="685800" y="5410200"/>
            <a:ext cx="6248400" cy="923925"/>
          </a:xfrm>
          <a:prstGeom prst="rect">
            <a:avLst/>
          </a:prstGeom>
          <a:noFill/>
          <a:ln w="9525">
            <a:noFill/>
            <a:miter lim="800000"/>
            <a:headEnd/>
            <a:tailEnd/>
          </a:ln>
        </p:spPr>
        <p:txBody>
          <a:bodyPr>
            <a:spAutoFit/>
          </a:bodyPr>
          <a:lstStyle/>
          <a:p>
            <a:pPr algn="just"/>
            <a:r>
              <a:rPr lang="en-US" dirty="0">
                <a:latin typeface="Calibri" pitchFamily="34" charset="0"/>
              </a:rPr>
              <a:t>Average Net Income</a:t>
            </a:r>
            <a:r>
              <a:rPr lang="en-US" b="1" dirty="0">
                <a:latin typeface="Calibri" pitchFamily="34" charset="0"/>
              </a:rPr>
              <a:t>	</a:t>
            </a:r>
            <a:r>
              <a:rPr lang="en-US" dirty="0">
                <a:latin typeface="Calibri" pitchFamily="34" charset="0"/>
              </a:rPr>
              <a:t>50,000</a:t>
            </a:r>
            <a:endParaRPr lang="en-AU" dirty="0">
              <a:latin typeface="Calibri" pitchFamily="34" charset="0"/>
            </a:endParaRPr>
          </a:p>
          <a:p>
            <a:pPr algn="just"/>
            <a:r>
              <a:rPr lang="en-US" dirty="0">
                <a:latin typeface="Calibri" pitchFamily="34" charset="0"/>
              </a:rPr>
              <a:t>Average Book Value</a:t>
            </a:r>
            <a:r>
              <a:rPr lang="en-US" b="1" dirty="0">
                <a:latin typeface="Calibri" pitchFamily="34" charset="0"/>
              </a:rPr>
              <a:t> 	</a:t>
            </a:r>
            <a:r>
              <a:rPr lang="en-US" dirty="0">
                <a:latin typeface="Calibri" pitchFamily="34" charset="0"/>
              </a:rPr>
              <a:t>250,000 </a:t>
            </a:r>
            <a:endParaRPr lang="en-AU" dirty="0">
              <a:latin typeface="Calibri" pitchFamily="34" charset="0"/>
            </a:endParaRPr>
          </a:p>
          <a:p>
            <a:pPr algn="just"/>
            <a:r>
              <a:rPr lang="en-US" dirty="0">
                <a:latin typeface="Calibri" pitchFamily="34" charset="0"/>
              </a:rPr>
              <a:t>AAR			50,000/250,000 = 20.0%</a:t>
            </a:r>
            <a:endParaRPr lang="en-AU" dirty="0">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a:bodyPr>
          <a:lstStyle/>
          <a:p>
            <a:pPr algn="l" eaLnBrk="1" fontAlgn="auto" hangingPunct="1">
              <a:spcAft>
                <a:spcPts val="0"/>
              </a:spcAft>
              <a:buFont typeface="Arial" pitchFamily="34" charset="0"/>
              <a:buNone/>
              <a:defRPr/>
            </a:pPr>
            <a:r>
              <a:rPr lang="en-US" sz="2000" b="1" dirty="0" smtClean="0">
                <a:solidFill>
                  <a:schemeClr val="tx1"/>
                </a:solidFill>
              </a:rPr>
              <a:t>Merits of ROCE/AAR</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Simplicity: based on reported figures so easily calculated and understood</a:t>
            </a:r>
          </a:p>
          <a:p>
            <a:pPr marL="177800" indent="-177800" algn="just" eaLnBrk="1" fontAlgn="auto" hangingPunct="1">
              <a:spcAft>
                <a:spcPts val="0"/>
              </a:spcAft>
              <a:buFont typeface="Arial" pitchFamily="34" charset="0"/>
              <a:buChar char="•"/>
              <a:defRPr/>
            </a:pPr>
            <a:r>
              <a:rPr lang="en-US" sz="2000" dirty="0" smtClean="0">
                <a:solidFill>
                  <a:schemeClr val="tx1"/>
                </a:solidFill>
              </a:rPr>
              <a:t>Linked with other accounting measures like ROE, ROA, Annual ROCE</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algn="l" eaLnBrk="1" fontAlgn="auto" hangingPunct="1">
              <a:spcAft>
                <a:spcPts val="0"/>
              </a:spcAft>
              <a:buFont typeface="Arial" pitchFamily="34" charset="0"/>
              <a:buNone/>
              <a:defRPr/>
            </a:pPr>
            <a:r>
              <a:rPr lang="en-US" sz="2000" b="1" dirty="0" smtClean="0">
                <a:solidFill>
                  <a:schemeClr val="tx1"/>
                </a:solidFill>
              </a:rPr>
              <a:t>Demerits of ROCE/AAR</a:t>
            </a: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Ignores project life</a:t>
            </a:r>
          </a:p>
          <a:p>
            <a:pPr marL="177800" indent="-177800" algn="just" eaLnBrk="1" fontAlgn="auto" hangingPunct="1">
              <a:spcAft>
                <a:spcPts val="0"/>
              </a:spcAft>
              <a:buFont typeface="Arial" pitchFamily="34" charset="0"/>
              <a:buChar char="•"/>
              <a:defRPr/>
            </a:pPr>
            <a:r>
              <a:rPr lang="en-US" sz="2000" dirty="0" smtClean="0">
                <a:solidFill>
                  <a:schemeClr val="tx1"/>
                </a:solidFill>
              </a:rPr>
              <a:t>Ignores time value of money (no discounting)</a:t>
            </a:r>
          </a:p>
          <a:p>
            <a:pPr marL="177800" indent="-177800" algn="just" eaLnBrk="1" fontAlgn="auto" hangingPunct="1">
              <a:spcAft>
                <a:spcPts val="0"/>
              </a:spcAft>
              <a:buFont typeface="Arial" pitchFamily="34" charset="0"/>
              <a:buChar char="•"/>
              <a:defRPr/>
            </a:pPr>
            <a:r>
              <a:rPr lang="en-US" sz="2000" dirty="0" smtClean="0">
                <a:solidFill>
                  <a:schemeClr val="tx1"/>
                </a:solidFill>
              </a:rPr>
              <a:t>Based on accounting figures so depend upon specific accounting policies</a:t>
            </a:r>
          </a:p>
          <a:p>
            <a:pPr marL="177800" indent="-177800" algn="just" eaLnBrk="1" fontAlgn="auto" hangingPunct="1">
              <a:spcAft>
                <a:spcPts val="0"/>
              </a:spcAft>
              <a:buFont typeface="Arial" pitchFamily="34" charset="0"/>
              <a:buChar char="•"/>
              <a:defRPr/>
            </a:pPr>
            <a:r>
              <a:rPr lang="en-US" sz="2000" dirty="0" smtClean="0">
                <a:solidFill>
                  <a:schemeClr val="tx1"/>
                </a:solidFill>
              </a:rPr>
              <a:t>Subjective, easy to manipulate</a:t>
            </a:r>
          </a:p>
          <a:p>
            <a:pPr marL="177800" indent="-177800" algn="just" eaLnBrk="1" fontAlgn="auto" hangingPunct="1">
              <a:spcAft>
                <a:spcPts val="0"/>
              </a:spcAft>
              <a:buFont typeface="Arial" pitchFamily="34" charset="0"/>
              <a:buChar char="•"/>
              <a:defRPr/>
            </a:pPr>
            <a:r>
              <a:rPr lang="en-US" sz="2000" dirty="0" smtClean="0">
                <a:solidFill>
                  <a:schemeClr val="tx1"/>
                </a:solidFill>
              </a:rPr>
              <a:t>Does not tell you value created </a:t>
            </a:r>
          </a:p>
          <a:p>
            <a:pPr marL="177800" indent="-177800" algn="just" eaLnBrk="1" fontAlgn="auto" hangingPunct="1">
              <a:spcAft>
                <a:spcPts val="0"/>
              </a:spcAft>
              <a:buFont typeface="Arial" pitchFamily="34" charset="0"/>
              <a:buChar char="•"/>
              <a:defRPr/>
            </a:pPr>
            <a:r>
              <a:rPr lang="en-US" sz="2000" dirty="0" smtClean="0">
                <a:solidFill>
                  <a:schemeClr val="tx1"/>
                </a:solidFill>
              </a:rPr>
              <a:t>No standard exist for ROCE</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a:bodyPr>
          <a:lstStyle/>
          <a:p>
            <a:pPr algn="just" eaLnBrk="1" fontAlgn="auto" hangingPunct="1">
              <a:spcAft>
                <a:spcPts val="0"/>
              </a:spcAft>
              <a:buFont typeface="Arial" pitchFamily="34" charset="0"/>
              <a:buNone/>
              <a:defRPr/>
            </a:pPr>
            <a:r>
              <a:rPr lang="en-US" sz="2000" b="1" dirty="0" smtClean="0">
                <a:solidFill>
                  <a:schemeClr val="tx1"/>
                </a:solidFill>
              </a:rPr>
              <a:t>2) Payback Period </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Definition:</a:t>
            </a:r>
            <a:r>
              <a:rPr lang="en-US" sz="2000" dirty="0" smtClean="0">
                <a:solidFill>
                  <a:schemeClr val="tx1"/>
                </a:solidFill>
              </a:rPr>
              <a:t> The number of years required to recover a project’s cost, or “How long does it take to get the invested amount back?”</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Method:</a:t>
            </a:r>
            <a:r>
              <a:rPr lang="en-US" sz="2000" dirty="0" smtClean="0">
                <a:solidFill>
                  <a:schemeClr val="tx1"/>
                </a:solidFill>
              </a:rPr>
              <a:t> Calculated by adding project’s cash inflows to its cost until the cumulative cash flow for the project turns positive.</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Decision Rule: </a:t>
            </a:r>
            <a:r>
              <a:rPr lang="en-US" sz="2000" dirty="0" smtClean="0">
                <a:solidFill>
                  <a:schemeClr val="tx1"/>
                </a:solidFill>
              </a:rPr>
              <a:t>When deciding between two or more competing projects, the rule is to accept the project with shortest payback. PBP is used as a first screening method. </a:t>
            </a:r>
          </a:p>
          <a:p>
            <a:pPr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a:bodyPr>
          <a:lstStyle/>
          <a:p>
            <a:pPr algn="just" eaLnBrk="1" fontAlgn="auto" hangingPunct="1">
              <a:spcAft>
                <a:spcPts val="0"/>
              </a:spcAft>
              <a:buFont typeface="Arial" pitchFamily="34" charset="0"/>
              <a:buNone/>
              <a:defRPr/>
            </a:pPr>
            <a:r>
              <a:rPr lang="en-US" sz="2000" b="1" dirty="0" smtClean="0">
                <a:solidFill>
                  <a:schemeClr val="tx1"/>
                </a:solidFill>
              </a:rPr>
              <a:t>Payback Period (normal CF projects and equal annual cash flows)</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PBP =  Initial Outlay/Annual Cash Inflow</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Example: Rs. 2m is invested in a project that will generate Rs. 0.5m net cash inflows for 7 years. What will be the PBP?</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PBP = 2,000,000/500,000 = 4 years</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Payback Period (normal CF projects but uneven annual cash flows)</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Use cumulative cash flows i.e. add cash inflows to initial cash outlay. PBP will be the point at which Cumulative CFs are = 0.</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533400"/>
            <a:ext cx="7848600" cy="5791200"/>
          </a:xfrm>
        </p:spPr>
        <p:txBody>
          <a:bodyPr rtlCol="0">
            <a:normAutofit/>
          </a:bodyPr>
          <a:lstStyle/>
          <a:p>
            <a:pPr algn="just" eaLnBrk="1" fontAlgn="auto" hangingPunct="1">
              <a:spcAft>
                <a:spcPts val="0"/>
              </a:spcAft>
              <a:buFont typeface="Arial" pitchFamily="34" charset="0"/>
              <a:buNone/>
              <a:defRPr/>
            </a:pPr>
            <a:r>
              <a:rPr lang="en-US" sz="2000" b="1" dirty="0" smtClean="0">
                <a:solidFill>
                  <a:schemeClr val="tx1"/>
                </a:solidFill>
              </a:rPr>
              <a:t>Payback Period (normal CF projects but uneven annual cash flows)</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dirty="0" smtClean="0"/>
          </a:p>
          <a:p>
            <a:pPr algn="just" eaLnBrk="1" fontAlgn="auto" hangingPunct="1">
              <a:spcAft>
                <a:spcPts val="0"/>
              </a:spcAft>
              <a:buFont typeface="Arial" pitchFamily="34" charset="0"/>
              <a:buNone/>
              <a:defRPr/>
            </a:pPr>
            <a:r>
              <a:rPr lang="en-US" sz="2000" dirty="0" smtClean="0">
                <a:solidFill>
                  <a:schemeClr val="tx1"/>
                </a:solidFill>
              </a:rPr>
              <a:t>PBP is exactly 4 years.</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355600" indent="-355600" algn="just" eaLnBrk="1" fontAlgn="auto" hangingPunct="1">
              <a:lnSpc>
                <a:spcPct val="150000"/>
              </a:lnSpc>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pic>
        <p:nvPicPr>
          <p:cNvPr id="167938" name="Picture 2"/>
          <p:cNvPicPr>
            <a:picLocks noChangeAspect="1" noChangeArrowheads="1"/>
          </p:cNvPicPr>
          <p:nvPr/>
        </p:nvPicPr>
        <p:blipFill>
          <a:blip r:embed="rId3" cstate="print"/>
          <a:srcRect/>
          <a:stretch>
            <a:fillRect/>
          </a:stretch>
        </p:blipFill>
        <p:spPr bwMode="auto">
          <a:xfrm>
            <a:off x="2286000" y="1219200"/>
            <a:ext cx="3733800" cy="3429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938"/>
                                        </p:tgtEl>
                                        <p:attrNameLst>
                                          <p:attrName>style.visibility</p:attrName>
                                        </p:attrNameLst>
                                      </p:cBhvr>
                                      <p:to>
                                        <p:strVal val="visible"/>
                                      </p:to>
                                    </p:set>
                                    <p:animEffect transition="in" filter="fade">
                                      <p:cBhvr>
                                        <p:cTn id="7" dur="500"/>
                                        <p:tgtEl>
                                          <p:spTgt spid="1679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3" end="13"/>
                                            </p:txEl>
                                          </p:spTgt>
                                        </p:tgtEl>
                                        <p:attrNameLst>
                                          <p:attrName>style.visibility</p:attrName>
                                        </p:attrNameLst>
                                      </p:cBhvr>
                                      <p:to>
                                        <p:strVal val="visible"/>
                                      </p:to>
                                    </p:set>
                                    <p:animEffect transition="in" filter="fade">
                                      <p:cBhvr>
                                        <p:cTn id="1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eaLnBrk="1" fontAlgn="auto" hangingPunct="1">
              <a:spcAft>
                <a:spcPts val="0"/>
              </a:spcAft>
              <a:defRPr/>
            </a:pPr>
            <a:r>
              <a:rPr lang="en-US" sz="2000" b="1" dirty="0" smtClean="0">
                <a:latin typeface="+mn-lt"/>
              </a:rPr>
              <a:t/>
            </a:r>
            <a:br>
              <a:rPr lang="en-US" sz="2000" b="1" dirty="0" smtClean="0">
                <a:latin typeface="+mn-lt"/>
              </a:rPr>
            </a:br>
            <a:r>
              <a:rPr lang="en-US" sz="2000" b="1" dirty="0" smtClean="0"/>
              <a:t> Payback Period</a:t>
            </a:r>
            <a:r>
              <a:rPr lang="en-AU" sz="2000" dirty="0" smtClean="0"/>
              <a:t/>
            </a:r>
            <a:br>
              <a:rPr lang="en-AU" sz="2000" dirty="0" smtClean="0"/>
            </a:br>
            <a:endParaRPr lang="en-AU" sz="2000" b="1" dirty="0">
              <a:latin typeface="+mn-lt"/>
            </a:endParaRPr>
          </a:p>
        </p:txBody>
      </p:sp>
      <p:sp>
        <p:nvSpPr>
          <p:cNvPr id="3" name="Subtitle 2"/>
          <p:cNvSpPr>
            <a:spLocks noGrp="1"/>
          </p:cNvSpPr>
          <p:nvPr>
            <p:ph type="subTitle" idx="1"/>
          </p:nvPr>
        </p:nvSpPr>
        <p:spPr>
          <a:xfrm>
            <a:off x="685800" y="990600"/>
            <a:ext cx="7848600" cy="5181600"/>
          </a:xfrm>
        </p:spPr>
        <p:txBody>
          <a:bodyPr rtlCol="0">
            <a:normAutofit/>
          </a:bodyPr>
          <a:lstStyle/>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r>
              <a:rPr lang="en-US" sz="2000" b="1" dirty="0" smtClean="0">
                <a:solidFill>
                  <a:schemeClr val="tx1"/>
                </a:solidFill>
              </a:rPr>
              <a:t>Problems:</a:t>
            </a:r>
            <a:endParaRPr lang="en-AU" sz="2000" dirty="0" smtClean="0">
              <a:solidFill>
                <a:schemeClr val="tx1"/>
              </a:solidFill>
            </a:endParaRPr>
          </a:p>
          <a:p>
            <a:pPr algn="just" eaLnBrk="1" fontAlgn="auto" hangingPunct="1">
              <a:spcAft>
                <a:spcPts val="0"/>
              </a:spcAft>
              <a:buFont typeface="Arial" pitchFamily="34" charset="0"/>
              <a:buNone/>
              <a:defRPr/>
            </a:pPr>
            <a:r>
              <a:rPr lang="en-US" sz="500" b="1" dirty="0" smtClean="0">
                <a:solidFill>
                  <a:schemeClr val="tx1"/>
                </a:solidFill>
              </a:rPr>
              <a:t> </a:t>
            </a:r>
            <a:endParaRPr lang="en-AU" sz="5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Timing of cash flows, no discounting (TVM ?)</a:t>
            </a: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Cash flows after payback reached are ignored</a:t>
            </a:r>
          </a:p>
          <a:p>
            <a:pPr marL="177800" indent="-177800" algn="just" eaLnBrk="1" fontAlgn="auto" hangingPunct="1">
              <a:spcAft>
                <a:spcPts val="0"/>
              </a:spcAft>
              <a:buFont typeface="Arial" pitchFamily="34" charset="0"/>
              <a:buChar char="•"/>
              <a:defRPr/>
            </a:pPr>
            <a:r>
              <a:rPr lang="en-US" sz="2000" dirty="0" smtClean="0">
                <a:solidFill>
                  <a:schemeClr val="tx1"/>
                </a:solidFill>
              </a:rPr>
              <a:t>No standard exists for payback</a:t>
            </a: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Project profitability is ignored</a:t>
            </a: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p:txBody>
      </p:sp>
      <p:sp>
        <p:nvSpPr>
          <p:cNvPr id="8" name="Footer Placeholder 7"/>
          <p:cNvSpPr>
            <a:spLocks noGrp="1"/>
          </p:cNvSpPr>
          <p:nvPr>
            <p:ph type="ftr" sz="quarter" idx="11"/>
          </p:nvPr>
        </p:nvSpPr>
        <p:spPr/>
        <p:txBody>
          <a:bodyPr/>
          <a:lstStyle/>
          <a:p>
            <a:pPr>
              <a:defRPr/>
            </a:pPr>
            <a:r>
              <a:rPr lang="en-AU"/>
              <a:t>TOPIC 1: Capital Investment Appraisal</a:t>
            </a:r>
            <a:endParaRPr lang="en-US"/>
          </a:p>
        </p:txBody>
      </p:sp>
      <p:sp>
        <p:nvSpPr>
          <p:cNvPr id="1946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19461"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1946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pic>
        <p:nvPicPr>
          <p:cNvPr id="97282" name="Picture 2"/>
          <p:cNvPicPr>
            <a:picLocks noChangeAspect="1" noChangeArrowheads="1"/>
          </p:cNvPicPr>
          <p:nvPr/>
        </p:nvPicPr>
        <p:blipFill>
          <a:blip r:embed="rId4" cstate="print"/>
          <a:srcRect l="15994" r="15559" b="12445"/>
          <a:stretch>
            <a:fillRect/>
          </a:stretch>
        </p:blipFill>
        <p:spPr bwMode="auto">
          <a:xfrm>
            <a:off x="1676400" y="1066800"/>
            <a:ext cx="6019800" cy="2362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fade">
                                      <p:cBhvr>
                                        <p:cTn id="7" dur="500"/>
                                        <p:tgtEl>
                                          <p:spTgt spid="972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Effect transition="in" filter="fade">
                                      <p:cBhvr>
                                        <p:cTn id="3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r>
              <a:rPr lang="en-AU" sz="2800" b="1" dirty="0" smtClean="0"/>
              <a:t/>
            </a:r>
            <a:br>
              <a:rPr lang="en-AU" sz="2800" b="1" dirty="0" smtClean="0"/>
            </a:br>
            <a:endParaRPr lang="en-AU" sz="2800" b="1" dirty="0"/>
          </a:p>
        </p:txBody>
      </p:sp>
      <p:sp>
        <p:nvSpPr>
          <p:cNvPr id="3" name="Subtitle 2"/>
          <p:cNvSpPr>
            <a:spLocks noGrp="1"/>
          </p:cNvSpPr>
          <p:nvPr>
            <p:ph type="subTitle" idx="1"/>
          </p:nvPr>
        </p:nvSpPr>
        <p:spPr>
          <a:xfrm>
            <a:off x="228600" y="533400"/>
            <a:ext cx="8686800" cy="5943600"/>
          </a:xfrm>
        </p:spPr>
        <p:txBody>
          <a:bodyPr rtlCol="0">
            <a:normAutofit lnSpcReduction="10000"/>
          </a:bodyPr>
          <a:lstStyle/>
          <a:p>
            <a:pPr algn="ctr" eaLnBrk="1" fontAlgn="auto" hangingPunct="1">
              <a:spcAft>
                <a:spcPts val="0"/>
              </a:spcAft>
              <a:buFont typeface="Arial" pitchFamily="34" charset="0"/>
              <a:buNone/>
              <a:defRPr/>
            </a:pPr>
            <a:r>
              <a:rPr lang="en-US" sz="4000" b="1" dirty="0" smtClean="0">
                <a:solidFill>
                  <a:schemeClr val="tx1"/>
                </a:solidFill>
              </a:rPr>
              <a:t>Merits of PBP </a:t>
            </a:r>
          </a:p>
          <a:p>
            <a:pPr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Simplicity: Easily calculated and understood</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Uses cash flows rather than profits therefore less affected by accounting policies</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Uses cash flows rather than profits therefore more conservative</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Good measure for projects with rapidly changing technologies</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Good measure if funds will be needed in near future for other projects</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Good for assessing Time Risk and Liquidity</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r>
              <a:rPr lang="en-US" sz="2000" b="1" dirty="0" smtClean="0">
                <a:solidFill>
                  <a:schemeClr val="tx1"/>
                </a:solidFill>
              </a:rPr>
              <a:t>Demerits of PBP</a:t>
            </a:r>
          </a:p>
          <a:p>
            <a:pPr marL="177800" indent="-177800" algn="just" eaLnBrk="1" fontAlgn="auto" hangingPunct="1">
              <a:spcAft>
                <a:spcPts val="0"/>
              </a:spcAft>
              <a:buFont typeface="Arial" pitchFamily="34" charset="0"/>
              <a:buChar char="•"/>
              <a:defRPr/>
            </a:pPr>
            <a:r>
              <a:rPr lang="en-US" sz="2000" dirty="0" smtClean="0">
                <a:solidFill>
                  <a:schemeClr val="tx1"/>
                </a:solidFill>
              </a:rPr>
              <a:t>?</a:t>
            </a: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AU" sz="2000" dirty="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 calcmode="lin" valueType="num">
                                      <p:cBhvr additive="base">
                                        <p:cTn id="37"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 calcmode="lin" valueType="num">
                                      <p:cBhvr additive="base">
                                        <p:cTn id="49" dur="500" fill="hold"/>
                                        <p:tgtEl>
                                          <p:spTgt spid="3">
                                            <p:txEl>
                                              <p:pRg st="15" end="15"/>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r>
              <a:rPr lang="en-AU" sz="2800" b="1" dirty="0" smtClean="0"/>
              <a:t/>
            </a:r>
            <a:br>
              <a:rPr lang="en-AU" sz="2800" b="1" dirty="0" smtClean="0"/>
            </a:br>
            <a:endParaRPr lang="en-AU" sz="2800" b="1" dirty="0"/>
          </a:p>
        </p:txBody>
      </p:sp>
      <p:sp>
        <p:nvSpPr>
          <p:cNvPr id="3" name="Subtitle 2"/>
          <p:cNvSpPr>
            <a:spLocks noGrp="1"/>
          </p:cNvSpPr>
          <p:nvPr>
            <p:ph type="subTitle" idx="1"/>
          </p:nvPr>
        </p:nvSpPr>
        <p:spPr>
          <a:xfrm>
            <a:off x="685800" y="533400"/>
            <a:ext cx="7848600" cy="5791200"/>
          </a:xfrm>
        </p:spPr>
        <p:txBody>
          <a:bodyPr rtlCol="0">
            <a:normAutofit fontScale="92500" lnSpcReduction="20000"/>
          </a:bodyPr>
          <a:lstStyle/>
          <a:p>
            <a:pPr algn="just" eaLnBrk="1" fontAlgn="auto" hangingPunct="1">
              <a:spcAft>
                <a:spcPts val="0"/>
              </a:spcAft>
              <a:buFont typeface="Arial" pitchFamily="34" charset="0"/>
              <a:buNone/>
              <a:defRPr/>
            </a:pPr>
            <a:r>
              <a:rPr lang="en-US" sz="2000" b="1" dirty="0" smtClean="0">
                <a:solidFill>
                  <a:schemeClr val="tx1"/>
                </a:solidFill>
              </a:rPr>
              <a:t>2.1) Discounted Payback Period</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How long would it take to recover the investment from </a:t>
            </a:r>
            <a:r>
              <a:rPr lang="en-US" sz="2000" dirty="0" smtClean="0">
                <a:solidFill>
                  <a:srgbClr val="C00000"/>
                </a:solidFill>
              </a:rPr>
              <a:t>present value </a:t>
            </a:r>
            <a:r>
              <a:rPr lang="en-US" sz="2000" dirty="0" smtClean="0">
                <a:solidFill>
                  <a:schemeClr val="tx1"/>
                </a:solidFill>
              </a:rPr>
              <a:t>of cash inflows. </a:t>
            </a: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b="1" dirty="0" smtClean="0">
              <a:solidFill>
                <a:schemeClr val="tx1"/>
              </a:solidFill>
            </a:endParaRP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PBP is between 5</a:t>
            </a:r>
            <a:r>
              <a:rPr lang="en-US" sz="2000" baseline="30000" dirty="0" smtClean="0">
                <a:solidFill>
                  <a:schemeClr val="tx1"/>
                </a:solidFill>
              </a:rPr>
              <a:t>th</a:t>
            </a:r>
            <a:r>
              <a:rPr lang="en-US" sz="2000" dirty="0" smtClean="0">
                <a:solidFill>
                  <a:schemeClr val="tx1"/>
                </a:solidFill>
              </a:rPr>
              <a:t> and 6</a:t>
            </a:r>
            <a:r>
              <a:rPr lang="en-US" sz="2000" baseline="30000" dirty="0" smtClean="0">
                <a:solidFill>
                  <a:schemeClr val="tx1"/>
                </a:solidFill>
              </a:rPr>
              <a:t>th</a:t>
            </a:r>
            <a:r>
              <a:rPr lang="en-US" sz="2000" dirty="0" smtClean="0">
                <a:solidFill>
                  <a:schemeClr val="tx1"/>
                </a:solidFill>
              </a:rPr>
              <a:t> year. </a:t>
            </a:r>
          </a:p>
          <a:p>
            <a:pPr algn="just" eaLnBrk="1" fontAlgn="auto" hangingPunct="1">
              <a:spcAft>
                <a:spcPts val="0"/>
              </a:spcAft>
              <a:buFont typeface="Arial" pitchFamily="34" charset="0"/>
              <a:buNone/>
              <a:defRPr/>
            </a:pPr>
            <a:r>
              <a:rPr lang="en-US" sz="2000" dirty="0" smtClean="0">
                <a:solidFill>
                  <a:schemeClr val="tx1"/>
                </a:solidFill>
              </a:rPr>
              <a:t>PBP = 5 + (97/133) = 5+0.729 = 5.729 years </a:t>
            </a:r>
          </a:p>
          <a:p>
            <a:pPr algn="just" eaLnBrk="1" fontAlgn="auto" hangingPunct="1">
              <a:spcAft>
                <a:spcPts val="0"/>
              </a:spcAft>
              <a:buFont typeface="Arial" pitchFamily="34" charset="0"/>
              <a:buNone/>
              <a:defRPr/>
            </a:pPr>
            <a:endParaRPr lang="en-US"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Discounted PBP takes account of TVM but still ignores CFs after PBP and profitability of the project. </a:t>
            </a:r>
            <a:endParaRPr lang="en-AU" sz="2000" dirty="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pic>
        <p:nvPicPr>
          <p:cNvPr id="21509" name="Picture 3"/>
          <p:cNvPicPr>
            <a:picLocks noChangeAspect="1" noChangeArrowheads="1"/>
          </p:cNvPicPr>
          <p:nvPr/>
        </p:nvPicPr>
        <p:blipFill>
          <a:blip r:embed="rId3" cstate="print"/>
          <a:srcRect/>
          <a:stretch>
            <a:fillRect/>
          </a:stretch>
        </p:blipFill>
        <p:spPr bwMode="auto">
          <a:xfrm>
            <a:off x="2209800" y="1905000"/>
            <a:ext cx="4800600" cy="2590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4" end="14"/>
                                            </p:txEl>
                                          </p:spTgt>
                                        </p:tgtEl>
                                        <p:attrNameLst>
                                          <p:attrName>style.visibility</p:attrName>
                                        </p:attrNameLst>
                                      </p:cBhvr>
                                      <p:to>
                                        <p:strVal val="visible"/>
                                      </p:to>
                                    </p:set>
                                    <p:anim calcmode="lin" valueType="num">
                                      <p:cBhvr additive="base">
                                        <p:cTn id="13" dur="500" fill="hold"/>
                                        <p:tgtEl>
                                          <p:spTgt spid="3">
                                            <p:txEl>
                                              <p:pRg st="14" end="1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anim calcmode="lin" valueType="num">
                                      <p:cBhvr additive="base">
                                        <p:cTn id="19" dur="500" fill="hold"/>
                                        <p:tgtEl>
                                          <p:spTgt spid="3">
                                            <p:txEl>
                                              <p:pRg st="15" end="1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17" end="17"/>
                                            </p:txEl>
                                          </p:spTgt>
                                        </p:tgtEl>
                                        <p:attrNameLst>
                                          <p:attrName>style.visibility</p:attrName>
                                        </p:attrNameLst>
                                      </p:cBhvr>
                                      <p:to>
                                        <p:strVal val="visible"/>
                                      </p:to>
                                    </p:set>
                                    <p:anim calcmode="lin" valueType="num">
                                      <p:cBhvr additive="base">
                                        <p:cTn id="25" dur="500" fill="hold"/>
                                        <p:tgtEl>
                                          <p:spTgt spid="3">
                                            <p:txEl>
                                              <p:pRg st="17" end="17"/>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17" end="1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r>
              <a:rPr lang="en-AU" sz="2800" b="1" dirty="0" smtClean="0"/>
              <a:t/>
            </a:r>
            <a:br>
              <a:rPr lang="en-AU" sz="2800" b="1" dirty="0" smtClean="0"/>
            </a:br>
            <a:endParaRPr lang="en-AU" sz="2800" b="1" dirty="0"/>
          </a:p>
        </p:txBody>
      </p:sp>
      <p:sp>
        <p:nvSpPr>
          <p:cNvPr id="3" name="Subtitle 2"/>
          <p:cNvSpPr>
            <a:spLocks noGrp="1"/>
          </p:cNvSpPr>
          <p:nvPr>
            <p:ph type="subTitle" idx="1"/>
          </p:nvPr>
        </p:nvSpPr>
        <p:spPr>
          <a:xfrm>
            <a:off x="685800" y="533400"/>
            <a:ext cx="7848600" cy="5715000"/>
          </a:xfrm>
        </p:spPr>
        <p:txBody>
          <a:bodyPr/>
          <a:lstStyle/>
          <a:p>
            <a:pPr algn="just" eaLnBrk="1" hangingPunct="1"/>
            <a:r>
              <a:rPr lang="en-US" sz="2000" b="1" smtClean="0">
                <a:solidFill>
                  <a:schemeClr val="tx1"/>
                </a:solidFill>
              </a:rPr>
              <a:t>2.2) Payback Reciprocal </a:t>
            </a:r>
          </a:p>
          <a:p>
            <a:pPr algn="just" eaLnBrk="1" hangingPunct="1"/>
            <a:endParaRPr lang="en-US" sz="2000" b="1" smtClean="0">
              <a:solidFill>
                <a:schemeClr val="tx1"/>
              </a:solidFill>
            </a:endParaRPr>
          </a:p>
          <a:p>
            <a:pPr algn="just" eaLnBrk="1" hangingPunct="1"/>
            <a:r>
              <a:rPr lang="en-US" sz="2000" smtClean="0">
                <a:solidFill>
                  <a:schemeClr val="tx1"/>
                </a:solidFill>
              </a:rPr>
              <a:t>PB Reciprocal = 1/PBP</a:t>
            </a:r>
          </a:p>
          <a:p>
            <a:pPr algn="just" eaLnBrk="1" hangingPunct="1"/>
            <a:endParaRPr lang="en-US" sz="2000" smtClean="0">
              <a:solidFill>
                <a:schemeClr val="tx1"/>
              </a:solidFill>
            </a:endParaRPr>
          </a:p>
          <a:p>
            <a:pPr algn="just" eaLnBrk="1" hangingPunct="1"/>
            <a:r>
              <a:rPr lang="en-US" sz="2000" smtClean="0">
                <a:solidFill>
                  <a:schemeClr val="tx1"/>
                </a:solidFill>
              </a:rPr>
              <a:t>Expressed as a percentage. In certain cases approximates to IRR.</a:t>
            </a:r>
          </a:p>
          <a:p>
            <a:pPr algn="just" eaLnBrk="1" hangingPunct="1"/>
            <a:endParaRPr lang="en-US" sz="2000" b="1" smtClean="0">
              <a:solidFill>
                <a:schemeClr val="tx1"/>
              </a:solidFill>
            </a:endParaRPr>
          </a:p>
          <a:p>
            <a:pPr algn="just" eaLnBrk="1" hangingPunct="1"/>
            <a:r>
              <a:rPr lang="en-US" sz="2000" smtClean="0">
                <a:solidFill>
                  <a:schemeClr val="tx1"/>
                </a:solidFill>
              </a:rPr>
              <a:t>Using the data in earlier example</a:t>
            </a:r>
          </a:p>
          <a:p>
            <a:pPr algn="just" eaLnBrk="1" hangingPunct="1"/>
            <a:endParaRPr lang="en-US" sz="2000" b="1" smtClean="0">
              <a:solidFill>
                <a:schemeClr val="tx1"/>
              </a:solidFill>
            </a:endParaRPr>
          </a:p>
          <a:p>
            <a:pPr algn="just" eaLnBrk="1" hangingPunct="1"/>
            <a:r>
              <a:rPr lang="en-US" sz="2000" smtClean="0">
                <a:solidFill>
                  <a:schemeClr val="tx1"/>
                </a:solidFill>
              </a:rPr>
              <a:t>PB Reciprocal = 1/4 = 0.25 or 25%		(simple PBP)</a:t>
            </a:r>
          </a:p>
          <a:p>
            <a:pPr algn="just" eaLnBrk="1" hangingPunct="1"/>
            <a:r>
              <a:rPr lang="en-US" sz="2000" smtClean="0">
                <a:solidFill>
                  <a:schemeClr val="tx1"/>
                </a:solidFill>
              </a:rPr>
              <a:t>PB Reciprocal = 1/5.729 = 0.1745 = 17.5% 	(Discounted PBP)</a:t>
            </a:r>
          </a:p>
          <a:p>
            <a:pPr algn="just" eaLnBrk="1" hangingPunct="1"/>
            <a:endParaRPr lang="en-US" sz="2000" b="1" smtClean="0">
              <a:solidFill>
                <a:schemeClr val="tx1"/>
              </a:solidFill>
            </a:endParaRPr>
          </a:p>
          <a:p>
            <a:pPr algn="just" eaLnBrk="1" hangingPunct="1"/>
            <a:endParaRPr lang="en-US" sz="2000" b="1" smtClean="0">
              <a:solidFill>
                <a:schemeClr val="tx1"/>
              </a:solidFill>
            </a:endParaRPr>
          </a:p>
          <a:p>
            <a:pPr algn="just" eaLnBrk="1" hangingPunct="1"/>
            <a:endParaRPr lang="en-US" sz="2000" smtClean="0">
              <a:solidFill>
                <a:schemeClr val="tx1"/>
              </a:solidFill>
            </a:endParaRPr>
          </a:p>
          <a:p>
            <a:pPr algn="just" eaLnBrk="1" hangingPunct="1"/>
            <a:endParaRPr lang="en-US" sz="2000" smtClean="0">
              <a:solidFill>
                <a:schemeClr val="tx1"/>
              </a:solidFill>
            </a:endParaRPr>
          </a:p>
          <a:p>
            <a:pPr algn="just" eaLnBrk="1" hangingPunct="1"/>
            <a:endParaRPr lang="en-US" sz="2000" smtClean="0">
              <a:solidFill>
                <a:schemeClr val="tx1"/>
              </a:solidFill>
            </a:endParaRPr>
          </a:p>
          <a:p>
            <a:pPr algn="just" eaLnBrk="1" hangingPunct="1"/>
            <a:endParaRPr lang="en-AU" sz="200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r>
              <a:rPr lang="en-AU" sz="2800" b="1" dirty="0" smtClean="0"/>
              <a:t/>
            </a:r>
            <a:br>
              <a:rPr lang="en-AU" sz="2800" b="1" dirty="0" smtClean="0"/>
            </a:br>
            <a:endParaRPr lang="en-AU" sz="2800" b="1" dirty="0"/>
          </a:p>
        </p:txBody>
      </p:sp>
      <p:sp>
        <p:nvSpPr>
          <p:cNvPr id="3" name="Subtitle 2"/>
          <p:cNvSpPr>
            <a:spLocks noGrp="1"/>
          </p:cNvSpPr>
          <p:nvPr>
            <p:ph type="subTitle" idx="1"/>
          </p:nvPr>
        </p:nvSpPr>
        <p:spPr>
          <a:xfrm>
            <a:off x="685800" y="533400"/>
            <a:ext cx="7848600" cy="5715000"/>
          </a:xfrm>
        </p:spPr>
        <p:txBody>
          <a:bodyPr/>
          <a:lstStyle/>
          <a:p>
            <a:pPr algn="just" eaLnBrk="1" hangingPunct="1"/>
            <a:r>
              <a:rPr lang="en-US" sz="2000" b="1" smtClean="0">
                <a:solidFill>
                  <a:schemeClr val="tx1"/>
                </a:solidFill>
              </a:rPr>
              <a:t>2.3) Multiple Paybacks </a:t>
            </a:r>
          </a:p>
          <a:p>
            <a:pPr algn="just" eaLnBrk="1" hangingPunct="1"/>
            <a:endParaRPr lang="en-US" sz="2000" b="1" smtClean="0">
              <a:solidFill>
                <a:schemeClr val="tx1"/>
              </a:solidFill>
            </a:endParaRPr>
          </a:p>
          <a:p>
            <a:pPr algn="just" eaLnBrk="1" hangingPunct="1"/>
            <a:r>
              <a:rPr lang="en-US" sz="2000" smtClean="0">
                <a:solidFill>
                  <a:schemeClr val="tx1"/>
                </a:solidFill>
              </a:rPr>
              <a:t>How much time would it take to recover initial investment not once but several time (say 3 or 4 times). </a:t>
            </a:r>
          </a:p>
          <a:p>
            <a:pPr algn="just" eaLnBrk="1" hangingPunct="1"/>
            <a:endParaRPr lang="en-US" sz="2000" smtClean="0">
              <a:solidFill>
                <a:schemeClr val="tx1"/>
              </a:solidFill>
            </a:endParaRPr>
          </a:p>
          <a:p>
            <a:pPr algn="just" eaLnBrk="1" hangingPunct="1"/>
            <a:r>
              <a:rPr lang="en-US" sz="2000" smtClean="0">
                <a:solidFill>
                  <a:schemeClr val="tx1"/>
                </a:solidFill>
              </a:rPr>
              <a:t>Just keep on cumulating the CFs. First PBP will be when CFF are = 0. Second PBP will be when CFF = Initial Investment, third PBP will be when CFF = double of initial investment and so on…..</a:t>
            </a:r>
          </a:p>
          <a:p>
            <a:pPr algn="just" eaLnBrk="1" hangingPunct="1"/>
            <a:endParaRPr lang="en-US" sz="2000" smtClean="0">
              <a:solidFill>
                <a:schemeClr val="tx1"/>
              </a:solidFill>
            </a:endParaRPr>
          </a:p>
          <a:p>
            <a:pPr algn="just" eaLnBrk="1" hangingPunct="1"/>
            <a:r>
              <a:rPr lang="en-US" sz="2000" smtClean="0">
                <a:solidFill>
                  <a:srgbClr val="C00000"/>
                </a:solidFill>
              </a:rPr>
              <a:t>Practice it by yourself. Not something very technical. </a:t>
            </a:r>
            <a:r>
              <a:rPr lang="en-US" sz="2000" smtClean="0">
                <a:solidFill>
                  <a:srgbClr val="C00000"/>
                </a:solidFill>
                <a:sym typeface="Wingdings" pitchFamily="2" charset="2"/>
              </a:rPr>
              <a:t> </a:t>
            </a:r>
            <a:endParaRPr lang="en-US" sz="2000" smtClean="0">
              <a:solidFill>
                <a:srgbClr val="C00000"/>
              </a:solidFill>
            </a:endParaRPr>
          </a:p>
          <a:p>
            <a:pPr algn="just" eaLnBrk="1" hangingPunct="1"/>
            <a:endParaRPr lang="en-US" sz="2000" smtClean="0">
              <a:solidFill>
                <a:schemeClr val="tx1"/>
              </a:solidFill>
            </a:endParaRPr>
          </a:p>
          <a:p>
            <a:pPr algn="just" eaLnBrk="1" hangingPunct="1"/>
            <a:endParaRPr lang="en-US" sz="2000" smtClean="0">
              <a:solidFill>
                <a:schemeClr val="tx1"/>
              </a:solidFill>
            </a:endParaRPr>
          </a:p>
          <a:p>
            <a:pPr algn="just" eaLnBrk="1" hangingPunct="1"/>
            <a:endParaRPr lang="en-AU" sz="2000" smtClean="0">
              <a:solidFill>
                <a:schemeClr val="tx1"/>
              </a:solidFill>
            </a:endParaRPr>
          </a:p>
        </p:txBody>
      </p:sp>
      <p:sp>
        <p:nvSpPr>
          <p:cNvPr id="4" name="Footer Placeholder 3"/>
          <p:cNvSpPr>
            <a:spLocks noGrp="1"/>
          </p:cNvSpPr>
          <p:nvPr>
            <p:ph type="ftr" sz="quarter" idx="11"/>
          </p:nvPr>
        </p:nvSpPr>
        <p:spPr/>
        <p:txBody>
          <a:bodyPr/>
          <a:lstStyle/>
          <a:p>
            <a:pPr>
              <a:defRPr/>
            </a:pPr>
            <a:r>
              <a:rPr lang="en-AU"/>
              <a:t>TOPIC 1: Capital Investment Appraisal</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algn="ctr" eaLnBrk="1" fontAlgn="auto" hangingPunct="1">
              <a:spcAft>
                <a:spcPts val="0"/>
              </a:spcAft>
              <a:defRPr/>
            </a:pPr>
            <a:r>
              <a:rPr lang="en-US" sz="3600" b="1" dirty="0" smtClean="0"/>
              <a:t>3) Net Present Value</a:t>
            </a:r>
            <a:endParaRPr lang="en-AU" sz="4000" b="1" dirty="0"/>
          </a:p>
        </p:txBody>
      </p:sp>
      <p:sp>
        <p:nvSpPr>
          <p:cNvPr id="3" name="Subtitle 2"/>
          <p:cNvSpPr>
            <a:spLocks noGrp="1"/>
          </p:cNvSpPr>
          <p:nvPr>
            <p:ph type="subTitle" idx="1"/>
          </p:nvPr>
        </p:nvSpPr>
        <p:spPr>
          <a:xfrm>
            <a:off x="685800" y="980728"/>
            <a:ext cx="7848600" cy="5343872"/>
          </a:xfrm>
        </p:spPr>
        <p:txBody>
          <a:bodyPr rtlCol="0">
            <a:normAutofit fontScale="92500" lnSpcReduction="10000"/>
          </a:bodyPr>
          <a:lstStyle/>
          <a:p>
            <a:pPr algn="just" eaLnBrk="1" fontAlgn="auto" hangingPunct="1">
              <a:spcAft>
                <a:spcPts val="0"/>
              </a:spcAft>
              <a:buFont typeface="Arial" pitchFamily="34" charset="0"/>
              <a:buNone/>
              <a:defRPr/>
            </a:pPr>
            <a:r>
              <a:rPr lang="en-US" sz="2000" b="1" dirty="0" smtClean="0">
                <a:solidFill>
                  <a:schemeClr val="tx1"/>
                </a:solidFill>
              </a:rPr>
              <a:t>Net Present Value (NPV)</a:t>
            </a:r>
            <a:r>
              <a:rPr lang="en-US" sz="2000" dirty="0" smtClean="0">
                <a:solidFill>
                  <a:schemeClr val="tx1"/>
                </a:solidFill>
              </a:rPr>
              <a:t> is the difference between present value of cash inflows and cash outflows (costs) of a project (investment). </a:t>
            </a:r>
            <a:endParaRPr lang="en-AU"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 </a:t>
            </a:r>
            <a:endParaRPr lang="en-AU" sz="2000" dirty="0" smtClean="0">
              <a:solidFill>
                <a:schemeClr val="tx1"/>
              </a:solidFill>
            </a:endParaRPr>
          </a:p>
          <a:p>
            <a:pPr algn="just" eaLnBrk="1" fontAlgn="auto" hangingPunct="1">
              <a:spcAft>
                <a:spcPts val="0"/>
              </a:spcAft>
              <a:buFont typeface="Arial" pitchFamily="34" charset="0"/>
              <a:buNone/>
              <a:defRPr/>
            </a:pPr>
            <a:endParaRPr lang="en-AU" sz="2000" dirty="0" smtClean="0">
              <a:solidFill>
                <a:schemeClr val="tx1"/>
              </a:solidFill>
            </a:endParaRPr>
          </a:p>
          <a:p>
            <a:pPr algn="just" eaLnBrk="1" fontAlgn="auto" hangingPunct="1">
              <a:spcAft>
                <a:spcPts val="0"/>
              </a:spcAft>
              <a:buFont typeface="Arial" pitchFamily="34" charset="0"/>
              <a:buNone/>
              <a:defRPr/>
            </a:pPr>
            <a:r>
              <a:rPr lang="en-US" sz="2000" dirty="0" smtClean="0">
                <a:solidFill>
                  <a:schemeClr val="tx1"/>
                </a:solidFill>
              </a:rPr>
              <a:t> </a:t>
            </a: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None/>
              <a:defRPr/>
            </a:pPr>
            <a:endParaRPr lang="en-US"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NPV is an estimate of the value added by an asset</a:t>
            </a:r>
          </a:p>
          <a:p>
            <a:pPr marL="177800" indent="-177800" algn="just" eaLnBrk="1" fontAlgn="auto" hangingPunct="1">
              <a:spcAft>
                <a:spcPts val="0"/>
              </a:spcAft>
              <a:buFont typeface="Arial" pitchFamily="34" charset="0"/>
              <a:buNone/>
              <a:defRPr/>
            </a:pPr>
            <a:endParaRPr lang="en-US" sz="5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In a fully efficient market the NPV of each asset would be zero since all assets would be priced at their correct value.</a:t>
            </a:r>
          </a:p>
          <a:p>
            <a:pPr marL="177800" indent="-177800" algn="just" eaLnBrk="1" fontAlgn="auto" hangingPunct="1">
              <a:spcAft>
                <a:spcPts val="0"/>
              </a:spcAft>
              <a:buFont typeface="Arial" pitchFamily="34" charset="0"/>
              <a:buNone/>
              <a:defRPr/>
            </a:pPr>
            <a:endParaRPr lang="en-AU" sz="5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 </a:t>
            </a:r>
            <a:r>
              <a:rPr lang="en-US" sz="2000" dirty="0" smtClean="0">
                <a:solidFill>
                  <a:srgbClr val="C00000"/>
                </a:solidFill>
              </a:rPr>
              <a:t>The NPV rule is that a corporation should invest in</a:t>
            </a:r>
            <a:r>
              <a:rPr lang="en-US" sz="2000" b="1" dirty="0" smtClean="0">
                <a:solidFill>
                  <a:srgbClr val="C00000"/>
                </a:solidFill>
              </a:rPr>
              <a:t> every</a:t>
            </a:r>
            <a:r>
              <a:rPr lang="en-US" sz="2000" dirty="0" smtClean="0">
                <a:solidFill>
                  <a:srgbClr val="C00000"/>
                </a:solidFill>
              </a:rPr>
              <a:t> project with a positive NPV, and</a:t>
            </a:r>
            <a:r>
              <a:rPr lang="en-US" sz="2000" b="1" dirty="0" smtClean="0">
                <a:solidFill>
                  <a:srgbClr val="C00000"/>
                </a:solidFill>
              </a:rPr>
              <a:t> only</a:t>
            </a:r>
            <a:r>
              <a:rPr lang="en-US" sz="2000" dirty="0" smtClean="0">
                <a:solidFill>
                  <a:srgbClr val="C00000"/>
                </a:solidFill>
              </a:rPr>
              <a:t> in projects with a positive NPV.</a:t>
            </a:r>
            <a:endParaRPr lang="en-AU" sz="2000" dirty="0" smtClean="0">
              <a:solidFill>
                <a:srgbClr val="C00000"/>
              </a:solidFill>
            </a:endParaRPr>
          </a:p>
          <a:p>
            <a:pPr algn="just" eaLnBrk="1" fontAlgn="auto" hangingPunct="1">
              <a:spcAft>
                <a:spcPts val="0"/>
              </a:spcAft>
              <a:buFont typeface="Arial" pitchFamily="34" charset="0"/>
              <a:buNone/>
              <a:defRPr/>
            </a:pPr>
            <a:endParaRPr lang="en-AU" sz="2000" dirty="0" smtClean="0">
              <a:solidFill>
                <a:schemeClr val="tx1"/>
              </a:solidFill>
            </a:endParaRPr>
          </a:p>
          <a:p>
            <a:pPr algn="just" eaLnBrk="1" fontAlgn="auto" hangingPunct="1">
              <a:spcAft>
                <a:spcPts val="0"/>
              </a:spcAft>
              <a:buFont typeface="Arial" pitchFamily="34" charset="0"/>
              <a:buNone/>
              <a:defRPr/>
            </a:pPr>
            <a:endParaRPr lang="en-AU" sz="2000" dirty="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2458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4581"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458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pic>
        <p:nvPicPr>
          <p:cNvPr id="99329" name="Picture 1"/>
          <p:cNvPicPr>
            <a:picLocks noChangeAspect="1" noChangeArrowheads="1"/>
          </p:cNvPicPr>
          <p:nvPr/>
        </p:nvPicPr>
        <p:blipFill>
          <a:blip r:embed="rId4" cstate="print"/>
          <a:srcRect/>
          <a:stretch>
            <a:fillRect/>
          </a:stretch>
        </p:blipFill>
        <p:spPr bwMode="auto">
          <a:xfrm>
            <a:off x="838200" y="1828800"/>
            <a:ext cx="7620000" cy="2667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329"/>
                                        </p:tgtEl>
                                        <p:attrNameLst>
                                          <p:attrName>style.visibility</p:attrName>
                                        </p:attrNameLst>
                                      </p:cBhvr>
                                      <p:to>
                                        <p:strVal val="visible"/>
                                      </p:to>
                                    </p:set>
                                    <p:animEffect transition="in" filter="fade">
                                      <p:cBhvr>
                                        <p:cTn id="12" dur="500"/>
                                        <p:tgtEl>
                                          <p:spTgt spid="993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Effect transition="in" filter="fade">
                                      <p:cBhvr>
                                        <p:cTn id="3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algn="ctr" eaLnBrk="1" fontAlgn="auto" hangingPunct="1">
              <a:spcAft>
                <a:spcPts val="0"/>
              </a:spcAft>
              <a:defRPr/>
            </a:pPr>
            <a:r>
              <a:rPr lang="en-US" sz="4400" b="1" dirty="0" smtClean="0"/>
              <a:t/>
            </a:r>
            <a:br>
              <a:rPr lang="en-US" sz="4400" b="1" dirty="0" smtClean="0"/>
            </a:br>
            <a:r>
              <a:rPr lang="en-US" sz="3600" b="1" dirty="0" smtClean="0"/>
              <a:t>The basic NPV formulation</a:t>
            </a:r>
            <a:endParaRPr lang="en-AU" sz="4000" b="1" dirty="0"/>
          </a:p>
        </p:txBody>
      </p:sp>
      <p:sp>
        <p:nvSpPr>
          <p:cNvPr id="25603" name="Subtitle 2"/>
          <p:cNvSpPr>
            <a:spLocks noGrp="1"/>
          </p:cNvSpPr>
          <p:nvPr>
            <p:ph type="subTitle" idx="1"/>
          </p:nvPr>
        </p:nvSpPr>
        <p:spPr>
          <a:xfrm>
            <a:off x="228600" y="914400"/>
            <a:ext cx="8686800" cy="5410200"/>
          </a:xfrm>
        </p:spPr>
        <p:txBody>
          <a:bodyPr/>
          <a:lstStyle/>
          <a:p>
            <a:pPr algn="just" eaLnBrk="1" hangingPunct="1"/>
            <a:endParaRPr lang="en-AU" sz="2000" dirty="0" smtClean="0">
              <a:solidFill>
                <a:schemeClr val="tx1"/>
              </a:solidFill>
            </a:endParaRPr>
          </a:p>
          <a:p>
            <a:pPr algn="just" eaLnBrk="1" hangingPunct="1"/>
            <a:endParaRPr lang="en-AU" sz="2000" dirty="0" smtClean="0">
              <a:solidFill>
                <a:schemeClr val="tx1"/>
              </a:solidFill>
            </a:endParaRPr>
          </a:p>
        </p:txBody>
      </p:sp>
      <p:sp>
        <p:nvSpPr>
          <p:cNvPr id="8" name="Footer Placeholder 7"/>
          <p:cNvSpPr>
            <a:spLocks noGrp="1"/>
          </p:cNvSpPr>
          <p:nvPr>
            <p:ph type="ftr" sz="quarter" idx="11"/>
          </p:nvPr>
        </p:nvSpPr>
        <p:spPr/>
        <p:txBody>
          <a:bodyPr/>
          <a:lstStyle/>
          <a:p>
            <a:pPr>
              <a:defRPr/>
            </a:pPr>
            <a:r>
              <a:rPr lang="en-AU"/>
              <a:t>TOPIC 1: Capital Investment Appraisal</a:t>
            </a:r>
            <a:endParaRPr lang="en-US"/>
          </a:p>
        </p:txBody>
      </p:sp>
      <p:sp>
        <p:nvSpPr>
          <p:cNvPr id="2560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5605"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560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pic>
        <p:nvPicPr>
          <p:cNvPr id="3082" name="Picture 10"/>
          <p:cNvPicPr>
            <a:picLocks noChangeAspect="1" noChangeArrowheads="1"/>
          </p:cNvPicPr>
          <p:nvPr/>
        </p:nvPicPr>
        <p:blipFill>
          <a:blip r:embed="rId4" cstate="print"/>
          <a:srcRect l="10240" r="11086" b="11153"/>
          <a:stretch>
            <a:fillRect/>
          </a:stretch>
        </p:blipFill>
        <p:spPr bwMode="auto">
          <a:xfrm>
            <a:off x="228600" y="1600200"/>
            <a:ext cx="8534400" cy="411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fade">
                                      <p:cBhvr>
                                        <p:cTn id="7" dur="5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algn="ctr" eaLnBrk="1" fontAlgn="auto" hangingPunct="1">
              <a:spcAft>
                <a:spcPts val="0"/>
              </a:spcAft>
              <a:defRPr/>
            </a:pPr>
            <a:r>
              <a:rPr lang="en-US" sz="3200" b="1" dirty="0" smtClean="0"/>
              <a:t/>
            </a:r>
            <a:br>
              <a:rPr lang="en-US" sz="3200" b="1" dirty="0" smtClean="0"/>
            </a:br>
            <a:r>
              <a:rPr lang="en-US" sz="2800" b="1" dirty="0" smtClean="0"/>
              <a:t> Simple Example of NPV</a:t>
            </a:r>
            <a:endParaRPr lang="en-AU" sz="2800" b="1" dirty="0"/>
          </a:p>
        </p:txBody>
      </p:sp>
      <p:sp>
        <p:nvSpPr>
          <p:cNvPr id="26627" name="Subtitle 2"/>
          <p:cNvSpPr>
            <a:spLocks noGrp="1"/>
          </p:cNvSpPr>
          <p:nvPr>
            <p:ph type="subTitle" idx="1"/>
          </p:nvPr>
        </p:nvSpPr>
        <p:spPr>
          <a:xfrm>
            <a:off x="685800" y="914400"/>
            <a:ext cx="7848600" cy="5410200"/>
          </a:xfrm>
        </p:spPr>
        <p:txBody>
          <a:bodyPr/>
          <a:lstStyle/>
          <a:p>
            <a:pPr algn="l" eaLnBrk="1" hangingPunct="1">
              <a:lnSpc>
                <a:spcPct val="150000"/>
              </a:lnSpc>
            </a:pPr>
            <a:r>
              <a:rPr lang="en-US" dirty="0" smtClean="0">
                <a:solidFill>
                  <a:schemeClr val="tx1"/>
                </a:solidFill>
              </a:rPr>
              <a:t>You buy a block of units for Rs. 1,500,000 and expect to sell them in two years time for Rs. 1,750,000 (after tax). In the meantime you expect to receive net income after tax of Rs. 70,000 in each of the two years. You reckon you can earn 10% by investing in a property trust.</a:t>
            </a:r>
          </a:p>
          <a:p>
            <a:pPr algn="just" eaLnBrk="1" hangingPunct="1"/>
            <a:endParaRPr lang="en-US" sz="2000" dirty="0" smtClean="0">
              <a:solidFill>
                <a:schemeClr val="tx1"/>
              </a:solidFill>
            </a:endParaRPr>
          </a:p>
          <a:p>
            <a:pPr algn="just" eaLnBrk="1" hangingPunct="1"/>
            <a:endParaRPr lang="en-AU" sz="2000" dirty="0" smtClean="0">
              <a:solidFill>
                <a:schemeClr val="tx1"/>
              </a:solidFill>
            </a:endParaRPr>
          </a:p>
          <a:p>
            <a:pPr algn="just" eaLnBrk="1" hangingPunct="1"/>
            <a:endParaRPr lang="en-AU" sz="2000" dirty="0" smtClean="0">
              <a:solidFill>
                <a:schemeClr val="tx1"/>
              </a:solidFill>
            </a:endParaRPr>
          </a:p>
          <a:p>
            <a:pPr algn="just" eaLnBrk="1" hangingPunct="1"/>
            <a:endParaRPr lang="en-AU" sz="2000" dirty="0" smtClean="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2662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6629"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663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rmAutofit fontScale="90000"/>
          </a:bodyPr>
          <a:lstStyle/>
          <a:p>
            <a:pPr eaLnBrk="1" fontAlgn="auto" hangingPunct="1">
              <a:spcAft>
                <a:spcPts val="0"/>
              </a:spcAft>
              <a:defRPr/>
            </a:pPr>
            <a:r>
              <a:rPr lang="en-US" sz="2800" b="1" dirty="0" smtClean="0"/>
              <a:t/>
            </a:r>
            <a:br>
              <a:rPr lang="en-US" sz="2800" b="1" dirty="0" smtClean="0"/>
            </a:br>
            <a:r>
              <a:rPr lang="en-US" sz="2200" b="1" dirty="0" smtClean="0"/>
              <a:t> Simple Example of NPV</a:t>
            </a:r>
            <a:r>
              <a:rPr lang="en-AU" sz="2200" b="1" dirty="0" smtClean="0"/>
              <a:t/>
            </a:r>
            <a:br>
              <a:rPr lang="en-AU" sz="2200" b="1" dirty="0" smtClean="0"/>
            </a:br>
            <a:endParaRPr lang="en-AU" sz="2200" b="1" dirty="0"/>
          </a:p>
        </p:txBody>
      </p:sp>
      <p:sp>
        <p:nvSpPr>
          <p:cNvPr id="27651" name="Subtitle 2"/>
          <p:cNvSpPr>
            <a:spLocks noGrp="1"/>
          </p:cNvSpPr>
          <p:nvPr>
            <p:ph type="subTitle" idx="1"/>
          </p:nvPr>
        </p:nvSpPr>
        <p:spPr>
          <a:xfrm>
            <a:off x="685800" y="914400"/>
            <a:ext cx="7848600" cy="5410200"/>
          </a:xfrm>
        </p:spPr>
        <p:txBody>
          <a:bodyPr/>
          <a:lstStyle/>
          <a:p>
            <a:pPr algn="just" eaLnBrk="1" hangingPunct="1"/>
            <a:endParaRPr lang="en-AU" sz="2000" smtClean="0">
              <a:solidFill>
                <a:schemeClr val="tx1"/>
              </a:solidFill>
            </a:endParaRPr>
          </a:p>
          <a:p>
            <a:pPr algn="just" eaLnBrk="1" hangingPunct="1"/>
            <a:endParaRPr lang="en-AU" sz="2000" smtClean="0">
              <a:solidFill>
                <a:schemeClr val="tx1"/>
              </a:solidFill>
            </a:endParaRPr>
          </a:p>
        </p:txBody>
      </p:sp>
      <p:sp>
        <p:nvSpPr>
          <p:cNvPr id="9" name="Footer Placeholder 8"/>
          <p:cNvSpPr>
            <a:spLocks noGrp="1"/>
          </p:cNvSpPr>
          <p:nvPr>
            <p:ph type="ftr" sz="quarter" idx="11"/>
          </p:nvPr>
        </p:nvSpPr>
        <p:spPr/>
        <p:txBody>
          <a:bodyPr/>
          <a:lstStyle/>
          <a:p>
            <a:pPr>
              <a:defRPr/>
            </a:pPr>
            <a:r>
              <a:rPr lang="en-AU"/>
              <a:t>TOPIC 1: Capital Investment Appraisal</a:t>
            </a:r>
            <a:endParaRPr lang="en-US"/>
          </a:p>
        </p:txBody>
      </p:sp>
      <p:sp>
        <p:nvSpPr>
          <p:cNvPr id="27652"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7653"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765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pic>
        <p:nvPicPr>
          <p:cNvPr id="2050" name="Picture 2"/>
          <p:cNvPicPr>
            <a:picLocks noChangeAspect="1" noChangeArrowheads="1"/>
          </p:cNvPicPr>
          <p:nvPr/>
        </p:nvPicPr>
        <p:blipFill>
          <a:blip r:embed="rId4" cstate="print"/>
          <a:srcRect r="38849" b="7039"/>
          <a:stretch>
            <a:fillRect/>
          </a:stretch>
        </p:blipFill>
        <p:spPr bwMode="auto">
          <a:xfrm>
            <a:off x="762000" y="1219200"/>
            <a:ext cx="7696200" cy="3810000"/>
          </a:xfrm>
          <a:prstGeom prst="rect">
            <a:avLst/>
          </a:prstGeom>
          <a:noFill/>
          <a:ln w="9525">
            <a:noFill/>
            <a:miter lim="800000"/>
            <a:headEnd/>
            <a:tailEnd/>
          </a:ln>
        </p:spPr>
      </p:pic>
      <p:sp>
        <p:nvSpPr>
          <p:cNvPr id="2051" name="Rectangle 3"/>
          <p:cNvSpPr>
            <a:spLocks noChangeArrowheads="1"/>
          </p:cNvSpPr>
          <p:nvPr/>
        </p:nvSpPr>
        <p:spPr bwMode="auto">
          <a:xfrm>
            <a:off x="762000" y="4903788"/>
            <a:ext cx="7620000" cy="708025"/>
          </a:xfrm>
          <a:prstGeom prst="rect">
            <a:avLst/>
          </a:prstGeom>
          <a:solidFill>
            <a:srgbClr val="FFFFFF"/>
          </a:solidFill>
          <a:ln w="9525">
            <a:noFill/>
            <a:miter lim="800000"/>
            <a:headEnd/>
            <a:tailEnd/>
          </a:ln>
        </p:spPr>
        <p:txBody>
          <a:bodyPr anchor="ctr">
            <a:spAutoFit/>
          </a:bodyPr>
          <a:lstStyle/>
          <a:p>
            <a:pPr>
              <a:tabLst>
                <a:tab pos="2786063" algn="l"/>
              </a:tabLst>
            </a:pPr>
            <a:r>
              <a:rPr lang="en-US" sz="2000">
                <a:latin typeface="Calibri" pitchFamily="34" charset="0"/>
                <a:ea typeface="Tahoma" pitchFamily="34" charset="0"/>
                <a:cs typeface="Calibri" pitchFamily="34" charset="0"/>
              </a:rPr>
              <a:t>Net present value = 63,637 + 1 504,048 – 1,500,000 = 67,685. </a:t>
            </a:r>
            <a:endParaRPr lang="en-AU" sz="2000">
              <a:ea typeface="Tahoma" pitchFamily="34" charset="0"/>
              <a:cs typeface="Calibri" pitchFamily="34" charset="0"/>
            </a:endParaRPr>
          </a:p>
          <a:p>
            <a:pPr eaLnBrk="0" hangingPunct="0">
              <a:tabLst>
                <a:tab pos="2786063" algn="l"/>
              </a:tabLst>
            </a:pPr>
            <a:r>
              <a:rPr lang="en-US" sz="2000">
                <a:latin typeface="Calibri" pitchFamily="34" charset="0"/>
                <a:ea typeface="Tahoma" pitchFamily="34" charset="0"/>
                <a:cs typeface="Calibri" pitchFamily="34" charset="0"/>
              </a:rPr>
              <a:t>Positive NPV of $67,685 means you should accept project.</a:t>
            </a:r>
            <a:endParaRPr lang="en-US" sz="2000">
              <a:ea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xEl>
                                              <p:pRg st="0" end="0"/>
                                            </p:txEl>
                                          </p:spTgt>
                                        </p:tgtEl>
                                        <p:attrNameLst>
                                          <p:attrName>style.visibility</p:attrName>
                                        </p:attrNameLst>
                                      </p:cBhvr>
                                      <p:to>
                                        <p:strVal val="visible"/>
                                      </p:to>
                                    </p:set>
                                    <p:animEffect transition="in" filter="fade">
                                      <p:cBhvr>
                                        <p:cTn id="12" dur="500"/>
                                        <p:tgtEl>
                                          <p:spTgt spid="20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xEl>
                                              <p:pRg st="1" end="1"/>
                                            </p:txEl>
                                          </p:spTgt>
                                        </p:tgtEl>
                                        <p:attrNameLst>
                                          <p:attrName>style.visibility</p:attrName>
                                        </p:attrNameLst>
                                      </p:cBhvr>
                                      <p:to>
                                        <p:strVal val="visible"/>
                                      </p:to>
                                    </p:set>
                                    <p:animEffect transition="in" filter="fade">
                                      <p:cBhvr>
                                        <p:cTn id="17" dur="5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819944"/>
          </a:xfrm>
        </p:spPr>
        <p:txBody>
          <a:bodyPr rtlCol="0">
            <a:noAutofit/>
          </a:bodyPr>
          <a:lstStyle/>
          <a:p>
            <a:pPr algn="ctr" eaLnBrk="1" fontAlgn="auto" hangingPunct="1">
              <a:spcAft>
                <a:spcPts val="0"/>
              </a:spcAft>
              <a:defRPr/>
            </a:pPr>
            <a:r>
              <a:rPr lang="en-US" sz="3600" b="1" dirty="0" smtClean="0"/>
              <a:t>Why Use NPV?</a:t>
            </a:r>
            <a:endParaRPr lang="en-AU" sz="4000" b="1" dirty="0"/>
          </a:p>
        </p:txBody>
      </p:sp>
      <p:sp>
        <p:nvSpPr>
          <p:cNvPr id="3" name="Subtitle 2"/>
          <p:cNvSpPr>
            <a:spLocks noGrp="1"/>
          </p:cNvSpPr>
          <p:nvPr>
            <p:ph type="subTitle" idx="1"/>
          </p:nvPr>
        </p:nvSpPr>
        <p:spPr>
          <a:xfrm>
            <a:off x="685800" y="1124744"/>
            <a:ext cx="7848600" cy="5199856"/>
          </a:xfrm>
        </p:spPr>
        <p:txBody>
          <a:bodyPr rtlCol="0">
            <a:normAutofit/>
          </a:bodyPr>
          <a:lstStyle/>
          <a:p>
            <a:pPr marL="177800" indent="-177800" algn="just" eaLnBrk="1" fontAlgn="auto" hangingPunct="1">
              <a:spcAft>
                <a:spcPts val="0"/>
              </a:spcAft>
              <a:buFont typeface="Arial" pitchFamily="34" charset="0"/>
              <a:buChar char="•"/>
              <a:defRPr/>
            </a:pPr>
            <a:r>
              <a:rPr lang="en-US" sz="2000" dirty="0" smtClean="0">
                <a:solidFill>
                  <a:schemeClr val="tx1"/>
                </a:solidFill>
              </a:rPr>
              <a:t>The basic reason for using NPV to decide on investment projects flows from our understanding of the firm's financial objective:</a:t>
            </a:r>
            <a:endParaRPr lang="en-AU" sz="2000" dirty="0" smtClean="0">
              <a:solidFill>
                <a:schemeClr val="tx1"/>
              </a:solidFill>
            </a:endParaRPr>
          </a:p>
          <a:p>
            <a:pPr marL="177800" indent="-177800" algn="l" eaLnBrk="1" fontAlgn="auto" hangingPunct="1">
              <a:spcAft>
                <a:spcPts val="0"/>
              </a:spcAft>
              <a:buFont typeface="Arial" pitchFamily="34" charset="0"/>
              <a:buNone/>
              <a:defRPr/>
            </a:pPr>
            <a:r>
              <a:rPr lang="en-US" sz="2000" dirty="0" smtClean="0">
                <a:solidFill>
                  <a:srgbClr val="C00000"/>
                </a:solidFill>
              </a:rPr>
              <a:t>Maximize the value of the firm and owners' (i.e. shareholders') wealth</a:t>
            </a:r>
            <a:endParaRPr lang="en-AU" sz="2000" dirty="0" smtClean="0">
              <a:solidFill>
                <a:srgbClr val="C00000"/>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US" sz="2000" dirty="0" smtClean="0">
                <a:solidFill>
                  <a:schemeClr val="tx1"/>
                </a:solidFill>
              </a:rPr>
              <a:t>NPV measures the increase in wealth arising from an investment in real assets. Hence choosing investment projects that maximise NPV also maximizes the value of the firm and shareholders' wealth.</a:t>
            </a:r>
            <a:endParaRPr lang="en-AU" sz="2000" dirty="0" smtClean="0">
              <a:solidFill>
                <a:schemeClr val="tx1"/>
              </a:solidFill>
            </a:endParaRPr>
          </a:p>
          <a:p>
            <a:pPr marL="177800" indent="-177800" algn="just" eaLnBrk="1" fontAlgn="auto" hangingPunct="1">
              <a:spcAft>
                <a:spcPts val="0"/>
              </a:spcAft>
              <a:buFont typeface="Arial" pitchFamily="34" charset="0"/>
              <a:buNone/>
              <a:defRPr/>
            </a:pPr>
            <a:endParaRPr lang="en-AU" sz="2000" dirty="0" smtClean="0">
              <a:solidFill>
                <a:schemeClr val="tx1"/>
              </a:solidFill>
            </a:endParaRPr>
          </a:p>
          <a:p>
            <a:pPr algn="just" eaLnBrk="1" fontAlgn="auto" hangingPunct="1">
              <a:spcAft>
                <a:spcPts val="0"/>
              </a:spcAft>
              <a:buFont typeface="Arial" pitchFamily="34" charset="0"/>
              <a:buNone/>
              <a:defRPr/>
            </a:pPr>
            <a:endParaRPr lang="en-AU" sz="2000" dirty="0" smtClean="0">
              <a:solidFill>
                <a:schemeClr val="tx1"/>
              </a:solidFill>
            </a:endParaRPr>
          </a:p>
          <a:p>
            <a:pPr algn="just">
              <a:buFont typeface="Arial" pitchFamily="34" charset="0"/>
              <a:buChar char="•"/>
              <a:defRPr/>
            </a:pPr>
            <a:r>
              <a:rPr lang="en-US" sz="2000" dirty="0">
                <a:solidFill>
                  <a:schemeClr val="tx1"/>
                </a:solidFill>
              </a:rPr>
              <a:t>NPV measures the increase in wealth arising from an investment in real assets. Hence choosing investment projects that </a:t>
            </a:r>
            <a:r>
              <a:rPr lang="en-US" sz="2000" dirty="0" smtClean="0">
                <a:solidFill>
                  <a:schemeClr val="tx1"/>
                </a:solidFill>
              </a:rPr>
              <a:t>maximize </a:t>
            </a:r>
            <a:r>
              <a:rPr lang="en-US" sz="2000" dirty="0">
                <a:solidFill>
                  <a:schemeClr val="tx1"/>
                </a:solidFill>
              </a:rPr>
              <a:t>NPV also maximizes the value of the firm and shareholders' wealth.</a:t>
            </a:r>
            <a:endParaRPr lang="en-AU" sz="2000" dirty="0">
              <a:solidFill>
                <a:schemeClr val="tx1"/>
              </a:solidFill>
            </a:endParaRPr>
          </a:p>
          <a:p>
            <a:pPr algn="just" eaLnBrk="1" fontAlgn="auto" hangingPunct="1">
              <a:spcAft>
                <a:spcPts val="0"/>
              </a:spcAft>
              <a:buFont typeface="Arial" pitchFamily="34" charset="0"/>
              <a:buNone/>
              <a:defRPr/>
            </a:pPr>
            <a:endParaRPr lang="en-AU" sz="2000" dirty="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2867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8677"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867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algn="ctr" eaLnBrk="1" fontAlgn="auto" hangingPunct="1">
              <a:spcAft>
                <a:spcPts val="0"/>
              </a:spcAft>
              <a:defRPr/>
            </a:pPr>
            <a:r>
              <a:rPr lang="en-US" sz="2800" b="1" dirty="0" smtClean="0">
                <a:latin typeface="+mn-lt"/>
              </a:rPr>
              <a:t/>
            </a:r>
            <a:br>
              <a:rPr lang="en-US" sz="2800" b="1" dirty="0" smtClean="0">
                <a:latin typeface="+mn-lt"/>
              </a:rPr>
            </a:br>
            <a:r>
              <a:rPr lang="en-US" sz="2800" b="1" dirty="0" smtClean="0">
                <a:latin typeface="+mn-lt"/>
              </a:rPr>
              <a:t>Advantages of the NPV rule</a:t>
            </a:r>
            <a:endParaRPr lang="en-AU" sz="2800" b="1" dirty="0">
              <a:latin typeface="+mn-lt"/>
            </a:endParaRPr>
          </a:p>
        </p:txBody>
      </p:sp>
      <p:sp>
        <p:nvSpPr>
          <p:cNvPr id="3" name="Subtitle 2"/>
          <p:cNvSpPr>
            <a:spLocks noGrp="1"/>
          </p:cNvSpPr>
          <p:nvPr>
            <p:ph type="subTitle" idx="1"/>
          </p:nvPr>
        </p:nvSpPr>
        <p:spPr>
          <a:xfrm>
            <a:off x="685800" y="914400"/>
            <a:ext cx="7848600" cy="5410200"/>
          </a:xfrm>
        </p:spPr>
        <p:txBody>
          <a:bodyPr rtlCol="0">
            <a:normAutofit/>
          </a:bodyPr>
          <a:lstStyle/>
          <a:p>
            <a:pPr marL="457200" indent="-457200" algn="just" eaLnBrk="1" fontAlgn="auto" hangingPunct="1">
              <a:spcAft>
                <a:spcPts val="0"/>
              </a:spcAft>
              <a:buFont typeface="+mj-lt"/>
              <a:buAutoNum type="arabicPeriod"/>
              <a:defRPr/>
            </a:pPr>
            <a:r>
              <a:rPr lang="en-US" sz="2000" dirty="0" smtClean="0">
                <a:solidFill>
                  <a:schemeClr val="tx1"/>
                </a:solidFill>
              </a:rPr>
              <a:t>Maximising NPV also means maximising value (of the investment or</a:t>
            </a:r>
            <a:r>
              <a:rPr lang="en-US" sz="2000" baseline="30000" dirty="0" smtClean="0">
                <a:solidFill>
                  <a:schemeClr val="tx1"/>
                </a:solidFill>
              </a:rPr>
              <a:t> </a:t>
            </a:r>
            <a:r>
              <a:rPr lang="en-US" sz="2000" dirty="0" smtClean="0">
                <a:solidFill>
                  <a:schemeClr val="tx1"/>
                </a:solidFill>
              </a:rPr>
              <a:t>the company);</a:t>
            </a:r>
          </a:p>
          <a:p>
            <a:pPr marL="457200" indent="-457200" algn="just" eaLnBrk="1" fontAlgn="auto" hangingPunct="1">
              <a:spcAft>
                <a:spcPts val="0"/>
              </a:spcAft>
              <a:buFont typeface="+mj-lt"/>
              <a:buAutoNum type="arabicPeriod"/>
              <a:defRPr/>
            </a:pPr>
            <a:endParaRPr lang="en-US" sz="2000" dirty="0" smtClean="0">
              <a:solidFill>
                <a:schemeClr val="tx1"/>
              </a:solidFill>
            </a:endParaRPr>
          </a:p>
          <a:p>
            <a:pPr marL="457200" indent="-457200" algn="just" eaLnBrk="1" fontAlgn="auto" hangingPunct="1">
              <a:spcAft>
                <a:spcPts val="0"/>
              </a:spcAft>
              <a:buFont typeface="+mj-lt"/>
              <a:buAutoNum type="arabicPeriod"/>
              <a:defRPr/>
            </a:pPr>
            <a:r>
              <a:rPr lang="en-US" sz="2000" dirty="0" smtClean="0">
                <a:solidFill>
                  <a:schemeClr val="tx1"/>
                </a:solidFill>
              </a:rPr>
              <a:t>Incorporates different timing of cash flows and thus assess short term / long term tradeoffs;</a:t>
            </a:r>
          </a:p>
          <a:p>
            <a:pPr marL="457200" indent="-457200" algn="just" eaLnBrk="1" fontAlgn="auto" hangingPunct="1">
              <a:spcAft>
                <a:spcPts val="0"/>
              </a:spcAft>
              <a:buFont typeface="+mj-lt"/>
              <a:buAutoNum type="arabicPeriod"/>
              <a:defRPr/>
            </a:pPr>
            <a:endParaRPr lang="en-US" sz="2000" dirty="0" smtClean="0">
              <a:solidFill>
                <a:schemeClr val="tx1"/>
              </a:solidFill>
            </a:endParaRPr>
          </a:p>
          <a:p>
            <a:pPr marL="457200" indent="-457200" algn="just" eaLnBrk="1" fontAlgn="auto" hangingPunct="1">
              <a:spcAft>
                <a:spcPts val="0"/>
              </a:spcAft>
              <a:buFont typeface="+mj-lt"/>
              <a:buAutoNum type="arabicPeriod"/>
              <a:defRPr/>
            </a:pPr>
            <a:r>
              <a:rPr lang="en-US" sz="2000" dirty="0" smtClean="0">
                <a:solidFill>
                  <a:schemeClr val="tx1"/>
                </a:solidFill>
              </a:rPr>
              <a:t>Recognizes the opportunity cost of capital (reflected in the discounted rate);</a:t>
            </a:r>
          </a:p>
          <a:p>
            <a:pPr marL="457200" indent="-457200" algn="just" eaLnBrk="1" fontAlgn="auto" hangingPunct="1">
              <a:spcAft>
                <a:spcPts val="0"/>
              </a:spcAft>
              <a:buFont typeface="+mj-lt"/>
              <a:buAutoNum type="arabicPeriod"/>
              <a:defRPr/>
            </a:pPr>
            <a:endParaRPr lang="en-US" sz="2000" dirty="0" smtClean="0">
              <a:solidFill>
                <a:schemeClr val="tx1"/>
              </a:solidFill>
            </a:endParaRPr>
          </a:p>
          <a:p>
            <a:pPr marL="457200" indent="-457200" algn="just" eaLnBrk="1" fontAlgn="auto" hangingPunct="1">
              <a:spcAft>
                <a:spcPts val="0"/>
              </a:spcAft>
              <a:buFont typeface="+mj-lt"/>
              <a:buAutoNum type="arabicPeriod"/>
              <a:defRPr/>
            </a:pPr>
            <a:r>
              <a:rPr lang="en-US" sz="2000" dirty="0" smtClean="0">
                <a:solidFill>
                  <a:schemeClr val="tx1"/>
                </a:solidFill>
              </a:rPr>
              <a:t>Recognizes risk of the cash flows (discount rate is adjusted according to the risk);</a:t>
            </a:r>
          </a:p>
          <a:p>
            <a:pPr marL="457200" indent="-457200" algn="just" eaLnBrk="1" fontAlgn="auto" hangingPunct="1">
              <a:spcAft>
                <a:spcPts val="0"/>
              </a:spcAft>
              <a:buFont typeface="+mj-lt"/>
              <a:buAutoNum type="arabicPeriod"/>
              <a:defRPr/>
            </a:pPr>
            <a:endParaRPr lang="en-US" sz="2000" dirty="0" smtClean="0">
              <a:solidFill>
                <a:schemeClr val="tx1"/>
              </a:solidFill>
            </a:endParaRPr>
          </a:p>
          <a:p>
            <a:pPr marL="457200" indent="-457200" algn="just" eaLnBrk="1" fontAlgn="auto" hangingPunct="1">
              <a:spcAft>
                <a:spcPts val="0"/>
              </a:spcAft>
              <a:buFont typeface="+mj-lt"/>
              <a:buAutoNum type="arabicPeriod"/>
              <a:defRPr/>
            </a:pPr>
            <a:r>
              <a:rPr lang="en-US" sz="2000" dirty="0" smtClean="0">
                <a:solidFill>
                  <a:schemeClr val="tx1"/>
                </a:solidFill>
              </a:rPr>
              <a:t>Not distorted by different accounting treatments because it measures cash flows - Directly measures the amount of additional value, or wealth that is expected to be created;</a:t>
            </a:r>
          </a:p>
          <a:p>
            <a:pPr marL="457200" indent="-457200" algn="just" eaLnBrk="1" fontAlgn="auto" hangingPunct="1">
              <a:spcAft>
                <a:spcPts val="0"/>
              </a:spcAft>
              <a:buFont typeface="+mj-lt"/>
              <a:buAutoNum type="arabicPeriod"/>
              <a:defRPr/>
            </a:pPr>
            <a:endParaRPr lang="en-US" sz="2000" dirty="0" smtClean="0">
              <a:solidFill>
                <a:schemeClr val="tx1"/>
              </a:solidFill>
            </a:endParaRPr>
          </a:p>
          <a:p>
            <a:pPr algn="just" eaLnBrk="1" fontAlgn="auto" hangingPunct="1">
              <a:spcAft>
                <a:spcPts val="0"/>
              </a:spcAft>
              <a:buFont typeface="Arial" pitchFamily="34" charset="0"/>
              <a:buNone/>
              <a:defRPr/>
            </a:pPr>
            <a:endParaRPr lang="en-AU" sz="2000" dirty="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2970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9701"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2970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eaLnBrk="1" fontAlgn="auto" hangingPunct="1">
              <a:spcAft>
                <a:spcPts val="0"/>
              </a:spcAft>
              <a:defRPr/>
            </a:pPr>
            <a:r>
              <a:rPr lang="en-US" sz="2000" b="1" dirty="0" smtClean="0">
                <a:latin typeface="+mn-lt"/>
              </a:rPr>
              <a:t>Advantages of the NPV</a:t>
            </a:r>
            <a:endParaRPr lang="en-AU" sz="2000" b="1" dirty="0">
              <a:latin typeface="+mn-lt"/>
            </a:endParaRPr>
          </a:p>
        </p:txBody>
      </p:sp>
      <p:sp>
        <p:nvSpPr>
          <p:cNvPr id="3" name="Subtitle 2"/>
          <p:cNvSpPr>
            <a:spLocks noGrp="1"/>
          </p:cNvSpPr>
          <p:nvPr>
            <p:ph type="subTitle" idx="1"/>
          </p:nvPr>
        </p:nvSpPr>
        <p:spPr>
          <a:xfrm>
            <a:off x="685800" y="914400"/>
            <a:ext cx="7848600" cy="5410200"/>
          </a:xfrm>
        </p:spPr>
        <p:txBody>
          <a:bodyPr rtlCol="0">
            <a:normAutofit/>
          </a:bodyPr>
          <a:lstStyle/>
          <a:p>
            <a:pPr marL="457200" indent="-457200" algn="just" eaLnBrk="1" fontAlgn="auto" hangingPunct="1">
              <a:spcAft>
                <a:spcPts val="0"/>
              </a:spcAft>
              <a:buFont typeface="+mj-lt"/>
              <a:buAutoNum type="arabicPeriod" startAt="6"/>
              <a:defRPr/>
            </a:pPr>
            <a:r>
              <a:rPr lang="en-US" sz="2000" dirty="0" smtClean="0">
                <a:solidFill>
                  <a:schemeClr val="tx1"/>
                </a:solidFill>
              </a:rPr>
              <a:t>Incorporates all available information about the financial impact of an investment or decision - all forecast cash flows are included on a comparable basis;</a:t>
            </a:r>
            <a:endParaRPr lang="en-AU" sz="2000" dirty="0" smtClean="0">
              <a:solidFill>
                <a:schemeClr val="tx1"/>
              </a:solidFill>
            </a:endParaRPr>
          </a:p>
          <a:p>
            <a:pPr marL="457200" indent="-457200" algn="just" eaLnBrk="1" fontAlgn="auto" hangingPunct="1">
              <a:spcAft>
                <a:spcPts val="0"/>
              </a:spcAft>
              <a:buFont typeface="Arial" pitchFamily="34" charset="0"/>
              <a:buNone/>
              <a:defRPr/>
            </a:pPr>
            <a:endParaRPr lang="en-US" sz="2000" dirty="0" smtClean="0">
              <a:solidFill>
                <a:schemeClr val="tx1"/>
              </a:solidFill>
            </a:endParaRPr>
          </a:p>
          <a:p>
            <a:pPr marL="457200" indent="-457200" algn="just" eaLnBrk="1" fontAlgn="auto" hangingPunct="1">
              <a:spcAft>
                <a:spcPts val="0"/>
              </a:spcAft>
              <a:buFont typeface="+mj-lt"/>
              <a:buAutoNum type="arabicPeriod" startAt="7"/>
              <a:defRPr/>
            </a:pPr>
            <a:r>
              <a:rPr lang="en-US" sz="2000" dirty="0" smtClean="0">
                <a:solidFill>
                  <a:schemeClr val="tx1"/>
                </a:solidFill>
              </a:rPr>
              <a:t>NPV is additive i.e. We can add NPVs and PVs. For example:</a:t>
            </a:r>
          </a:p>
          <a:p>
            <a:pPr algn="just" eaLnBrk="1" fontAlgn="auto" hangingPunct="1">
              <a:spcAft>
                <a:spcPts val="0"/>
              </a:spcAft>
              <a:buFont typeface="Arial" pitchFamily="34" charset="0"/>
              <a:buNone/>
              <a:defRPr/>
            </a:pPr>
            <a:endParaRPr lang="en-AU" sz="2000" dirty="0" smtClean="0">
              <a:solidFill>
                <a:schemeClr val="tx1"/>
              </a:solidFill>
            </a:endParaRPr>
          </a:p>
          <a:p>
            <a:pPr marL="723900" indent="-273050" algn="just" eaLnBrk="1" fontAlgn="auto" hangingPunct="1">
              <a:spcAft>
                <a:spcPts val="0"/>
              </a:spcAft>
              <a:buFont typeface="Arial" pitchFamily="34" charset="0"/>
              <a:buChar char="•"/>
              <a:defRPr/>
            </a:pPr>
            <a:r>
              <a:rPr lang="en-US" sz="2000" dirty="0" smtClean="0">
                <a:solidFill>
                  <a:schemeClr val="tx1"/>
                </a:solidFill>
              </a:rPr>
              <a:t>we can add the PVs of cash flows of each part of a company and derive what its total market value should be;</a:t>
            </a:r>
          </a:p>
          <a:p>
            <a:pPr marL="723900" indent="-273050" algn="just" eaLnBrk="1" fontAlgn="auto" hangingPunct="1">
              <a:spcAft>
                <a:spcPts val="0"/>
              </a:spcAft>
              <a:buFont typeface="Arial" pitchFamily="34" charset="0"/>
              <a:buChar char="•"/>
              <a:defRPr/>
            </a:pPr>
            <a:endParaRPr lang="en-AU" sz="2000" dirty="0" smtClean="0">
              <a:solidFill>
                <a:schemeClr val="tx1"/>
              </a:solidFill>
            </a:endParaRPr>
          </a:p>
          <a:p>
            <a:pPr marL="723900" indent="-273050" algn="just" eaLnBrk="1" fontAlgn="auto" hangingPunct="1">
              <a:spcAft>
                <a:spcPts val="0"/>
              </a:spcAft>
              <a:buFont typeface="Arial" pitchFamily="34" charset="0"/>
              <a:buChar char="•"/>
              <a:defRPr/>
            </a:pPr>
            <a:r>
              <a:rPr lang="en-US" sz="2000" dirty="0" smtClean="0">
                <a:solidFill>
                  <a:schemeClr val="tx1"/>
                </a:solidFill>
              </a:rPr>
              <a:t>we can also break a DCF into component parts and get a better understanding of the various components of total value of a business or proposal </a:t>
            </a:r>
            <a:endParaRPr lang="en-AU" sz="2000" dirty="0" smtClean="0">
              <a:solidFill>
                <a:schemeClr val="tx1"/>
              </a:solidFill>
            </a:endParaRPr>
          </a:p>
          <a:p>
            <a:pPr algn="just" eaLnBrk="1" fontAlgn="auto" hangingPunct="1">
              <a:spcAft>
                <a:spcPts val="0"/>
              </a:spcAft>
              <a:buFont typeface="Arial" pitchFamily="34" charset="0"/>
              <a:buNone/>
              <a:defRPr/>
            </a:pPr>
            <a:endParaRPr lang="en-AU" sz="2000" dirty="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30724"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30725"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3072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609600"/>
          </a:xfrm>
        </p:spPr>
        <p:txBody>
          <a:bodyPr rtlCol="0">
            <a:noAutofit/>
          </a:bodyPr>
          <a:lstStyle/>
          <a:p>
            <a:pPr algn="ctr" eaLnBrk="1" fontAlgn="auto" hangingPunct="1">
              <a:spcAft>
                <a:spcPts val="0"/>
              </a:spcAft>
              <a:defRPr/>
            </a:pPr>
            <a:r>
              <a:rPr lang="en-US" sz="3200" b="1" dirty="0" smtClean="0">
                <a:latin typeface="+mn-lt"/>
              </a:rPr>
              <a:t>Shortcomings of the NPV</a:t>
            </a:r>
            <a:endParaRPr lang="en-AU" sz="3200" b="1" dirty="0">
              <a:latin typeface="+mn-lt"/>
            </a:endParaRPr>
          </a:p>
        </p:txBody>
      </p:sp>
      <p:sp>
        <p:nvSpPr>
          <p:cNvPr id="3" name="Subtitle 2"/>
          <p:cNvSpPr>
            <a:spLocks noGrp="1"/>
          </p:cNvSpPr>
          <p:nvPr>
            <p:ph type="subTitle" idx="1"/>
          </p:nvPr>
        </p:nvSpPr>
        <p:spPr>
          <a:xfrm>
            <a:off x="755576" y="1052736"/>
            <a:ext cx="7848600" cy="5410200"/>
          </a:xfrm>
        </p:spPr>
        <p:txBody>
          <a:bodyPr rtlCol="0">
            <a:normAutofit/>
          </a:bodyPr>
          <a:lstStyle/>
          <a:p>
            <a:pPr marL="177800" indent="-177800" algn="just" eaLnBrk="1" fontAlgn="auto" hangingPunct="1">
              <a:spcAft>
                <a:spcPts val="0"/>
              </a:spcAft>
              <a:buFont typeface="Arial" pitchFamily="34" charset="0"/>
              <a:buChar char="•"/>
              <a:defRPr/>
            </a:pPr>
            <a:endParaRPr lang="en-AU" sz="2000" dirty="0" smtClean="0">
              <a:solidFill>
                <a:schemeClr val="bg1">
                  <a:lumMod val="85000"/>
                  <a:lumOff val="15000"/>
                </a:schemeClr>
              </a:solidFill>
            </a:endParaRP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NPV analysis depends upon correct estimation of project Cash Flows. Any mistake in this regard will render the whole analysis useless.  </a:t>
            </a: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May not be applied to situations where Cash Flow can not be estimated correctly.</a:t>
            </a: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May not give correct results when comparing two projects with un-equal lives [will do shortly]</a:t>
            </a:r>
          </a:p>
          <a:p>
            <a:pPr marL="177800" indent="-177800" algn="just" eaLnBrk="1" fontAlgn="auto" hangingPunct="1">
              <a:spcAft>
                <a:spcPts val="0"/>
              </a:spcAft>
              <a:buFont typeface="Arial" pitchFamily="34" charset="0"/>
              <a:buChar char="•"/>
              <a:defRPr/>
            </a:pPr>
            <a:endParaRPr lang="en-AU" sz="2000" dirty="0" smtClean="0">
              <a:solidFill>
                <a:schemeClr val="tx1"/>
              </a:solidFill>
            </a:endParaRPr>
          </a:p>
          <a:p>
            <a:pPr marL="177800" indent="-177800" algn="just" eaLnBrk="1" fontAlgn="auto" hangingPunct="1">
              <a:spcAft>
                <a:spcPts val="0"/>
              </a:spcAft>
              <a:buFont typeface="Arial" pitchFamily="34" charset="0"/>
              <a:buChar char="•"/>
              <a:defRPr/>
            </a:pPr>
            <a:r>
              <a:rPr lang="en-AU" sz="2000" dirty="0" smtClean="0">
                <a:solidFill>
                  <a:schemeClr val="tx1"/>
                </a:solidFill>
              </a:rPr>
              <a:t>Time consuming  </a:t>
            </a:r>
          </a:p>
          <a:p>
            <a:pPr algn="just" eaLnBrk="1" fontAlgn="auto" hangingPunct="1">
              <a:spcAft>
                <a:spcPts val="0"/>
              </a:spcAft>
              <a:buFont typeface="Arial" pitchFamily="34" charset="0"/>
              <a:buNone/>
              <a:defRPr/>
            </a:pPr>
            <a:endParaRPr lang="en-AU" sz="2000" dirty="0">
              <a:solidFill>
                <a:schemeClr val="tx1"/>
              </a:solidFill>
            </a:endParaRPr>
          </a:p>
        </p:txBody>
      </p:sp>
      <p:sp>
        <p:nvSpPr>
          <p:cNvPr id="7" name="Footer Placeholder 6"/>
          <p:cNvSpPr>
            <a:spLocks noGrp="1"/>
          </p:cNvSpPr>
          <p:nvPr>
            <p:ph type="ftr" sz="quarter" idx="11"/>
          </p:nvPr>
        </p:nvSpPr>
        <p:spPr/>
        <p:txBody>
          <a:bodyPr/>
          <a:lstStyle/>
          <a:p>
            <a:pPr>
              <a:defRPr/>
            </a:pPr>
            <a:r>
              <a:rPr lang="en-AU"/>
              <a:t>TOPIC 1: Capital Investment Appraisal</a:t>
            </a:r>
            <a:endParaRPr lang="en-US"/>
          </a:p>
        </p:txBody>
      </p:sp>
      <p:sp>
        <p:nvSpPr>
          <p:cNvPr id="3174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31749"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
        <p:nvSpPr>
          <p:cNvPr id="3175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AU">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TotalTime>
  <Words>2105</Words>
  <Application>Microsoft Office PowerPoint</Application>
  <PresentationFormat>On-screen Show (4:3)</PresentationFormat>
  <Paragraphs>386</Paragraphs>
  <Slides>31</Slides>
  <Notes>10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Capital Budgeting and Financial Planning</vt:lpstr>
      <vt:lpstr>Rationale &amp; Aims:</vt:lpstr>
      <vt:lpstr>Learning outcomes:</vt:lpstr>
      <vt:lpstr>Core Text: </vt:lpstr>
      <vt:lpstr> </vt:lpstr>
      <vt:lpstr>Slide 6</vt:lpstr>
      <vt:lpstr>Slide 7</vt:lpstr>
      <vt:lpstr>Slide 8</vt:lpstr>
      <vt:lpstr>Slide 9</vt:lpstr>
      <vt:lpstr>Slide 10</vt:lpstr>
      <vt:lpstr>Slide 11</vt:lpstr>
      <vt:lpstr>Slide 12</vt:lpstr>
      <vt:lpstr>Slide 13</vt:lpstr>
      <vt:lpstr>Average accounting return</vt:lpstr>
      <vt:lpstr>Slide 15</vt:lpstr>
      <vt:lpstr>Slide 16</vt:lpstr>
      <vt:lpstr>Slide 17</vt:lpstr>
      <vt:lpstr>Slide 18</vt:lpstr>
      <vt:lpstr>  Payback Period </vt:lpstr>
      <vt:lpstr>  </vt:lpstr>
      <vt:lpstr>  </vt:lpstr>
      <vt:lpstr>  </vt:lpstr>
      <vt:lpstr>  </vt:lpstr>
      <vt:lpstr>3) Net Present Value</vt:lpstr>
      <vt:lpstr> The basic NPV formulation</vt:lpstr>
      <vt:lpstr>  Simple Example of NPV</vt:lpstr>
      <vt:lpstr>  Simple Example of NPV </vt:lpstr>
      <vt:lpstr>Why Use NPV?</vt:lpstr>
      <vt:lpstr> Advantages of the NPV rule</vt:lpstr>
      <vt:lpstr>Advantages of the NPV</vt:lpstr>
      <vt:lpstr>Shortcomings of the NPV</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 J Ilyas</dc:creator>
  <cp:lastModifiedBy>Administrator</cp:lastModifiedBy>
  <cp:revision>10</cp:revision>
  <dcterms:created xsi:type="dcterms:W3CDTF">2013-04-15T04:09:26Z</dcterms:created>
  <dcterms:modified xsi:type="dcterms:W3CDTF">2013-06-03T11:59:11Z</dcterms:modified>
</cp:coreProperties>
</file>