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6" r:id="rId1"/>
  </p:sldMasterIdLst>
  <p:notesMasterIdLst>
    <p:notesMasterId r:id="rId29"/>
  </p:notesMasterIdLst>
  <p:sldIdLst>
    <p:sldId id="467" r:id="rId2"/>
    <p:sldId id="416" r:id="rId3"/>
    <p:sldId id="417" r:id="rId4"/>
    <p:sldId id="410" r:id="rId5"/>
    <p:sldId id="421" r:id="rId6"/>
    <p:sldId id="418" r:id="rId7"/>
    <p:sldId id="411" r:id="rId8"/>
    <p:sldId id="412" r:id="rId9"/>
    <p:sldId id="422" r:id="rId10"/>
    <p:sldId id="423" r:id="rId11"/>
    <p:sldId id="424" r:id="rId12"/>
    <p:sldId id="425" r:id="rId13"/>
    <p:sldId id="413" r:id="rId14"/>
    <p:sldId id="426" r:id="rId15"/>
    <p:sldId id="428" r:id="rId16"/>
    <p:sldId id="429" r:id="rId17"/>
    <p:sldId id="427" r:id="rId18"/>
    <p:sldId id="430" r:id="rId19"/>
    <p:sldId id="419" r:id="rId20"/>
    <p:sldId id="431" r:id="rId21"/>
    <p:sldId id="432" r:id="rId22"/>
    <p:sldId id="408" r:id="rId23"/>
    <p:sldId id="433" r:id="rId24"/>
    <p:sldId id="409" r:id="rId25"/>
    <p:sldId id="434" r:id="rId26"/>
    <p:sldId id="435" r:id="rId27"/>
    <p:sldId id="469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CAAD2"/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8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1EADE6-BBA8-4437-8E58-01413219508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3279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3F588C5-9212-4171-9F4F-39005C5B76BC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130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FAA363E-5C69-4911-BA8F-E3B940B34516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7185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5966CE4-0103-40CA-A572-170B3E9DFC99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637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8DAE4C1-2B41-4C08-92B9-C41A736F7A19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737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CF7851D-DF52-416C-8120-DEE941721ADB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641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9CADF40-E9C5-400E-A6DB-63337584F103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364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3CCB396-07A7-491A-B4F6-6E34C46C77F2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9293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2CBCCC3-1FF7-44F9-849D-7768FB4F6CF4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3543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EF282C6-DC3E-454B-8087-1035477147E1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154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1C1BF03-C553-4142-B880-CBD0C5F4A75A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42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D90F249-C81F-4E5B-A63A-A17E4D7F98E0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3303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828ED01-EAE8-4F69-B6CB-EF0A4AB0C929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656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0D784B3-E87B-4DE0-B701-AB15D546BDF6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046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AA9BA4E-B35F-4B84-9D1D-8D0C528C83A1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3192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D4B4EFC-CE3B-473B-8EA3-1E18A5F46F63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431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F2B9C7B-B3DF-4EF5-9876-3B1889AA158F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713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1AFE541-2271-47F2-92F9-663496362B6E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227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B8533B0-3DD4-4662-BC8C-97FD8FF2AFB5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821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1DB7166-E48E-44DC-B6C8-A06939F2C683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67881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2949F52-CFCA-4BD3-8C31-D1918CB27D7C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8375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402DF80-EA71-4725-B9EC-62494BAA3665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2597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D5FC076-052E-4BB8-BCFC-199FE5B742BD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4277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4278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68345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3255A0F-281F-406E-859D-147B889E2C65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73938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8F27E0B-AEF3-4F3E-86E7-1975B078309E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632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6326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82190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8BF6436-BCF6-48AB-BBF3-D95A1F15B0A4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202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D977A1C-E37E-4E3F-A9CC-A4F4CE3E4E56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19567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3F588C5-9212-4171-9F4F-39005C5B76BC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75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0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73731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525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44559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720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720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142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38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20805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5946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62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677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9867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5-</a:t>
            </a:r>
            <a:fld id="{CE4A25E4-37B3-4F2F-B2A5-AA939506FFA3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Types of Insurers and Marketing Systems</a:t>
            </a:r>
            <a:endParaRPr lang="en-US" b="1" dirty="0"/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9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27422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Overview of Private Insurance in the Financial Services Industry</a:t>
            </a:r>
          </a:p>
          <a:p>
            <a:r>
              <a:rPr lang="en-US"/>
              <a:t>Types of Private Insurers</a:t>
            </a:r>
          </a:p>
          <a:p>
            <a:r>
              <a:rPr lang="en-US"/>
              <a:t>Agents and Brokers</a:t>
            </a:r>
          </a:p>
          <a:p>
            <a:r>
              <a:rPr lang="en-US"/>
              <a:t>Types of Marketing Systems</a:t>
            </a:r>
          </a:p>
          <a:p>
            <a:r>
              <a:rPr lang="en-US"/>
              <a:t>Group Insurance Marketing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03213"/>
            <a:ext cx="8520112" cy="860425"/>
          </a:xfrm>
        </p:spPr>
        <p:txBody>
          <a:bodyPr anchor="ctr"/>
          <a:lstStyle/>
          <a:p>
            <a:r>
              <a:rPr lang="en-US" sz="2800"/>
              <a:t>Overview of Private Insurance in the Financial Services Industry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63713"/>
            <a:ext cx="8294688" cy="4408487"/>
          </a:xfrm>
        </p:spPr>
        <p:txBody>
          <a:bodyPr rIns="91440"/>
          <a:lstStyle/>
          <a:p>
            <a:r>
              <a:rPr lang="en-US" sz="2400"/>
              <a:t>The financial services industry consists of:</a:t>
            </a:r>
          </a:p>
          <a:p>
            <a:pPr lvl="1"/>
            <a:r>
              <a:rPr lang="en-US" sz="2000"/>
              <a:t>Commercial banks</a:t>
            </a:r>
          </a:p>
          <a:p>
            <a:pPr lvl="1"/>
            <a:r>
              <a:rPr lang="en-US" sz="2000"/>
              <a:t>Savings and loan institutions</a:t>
            </a:r>
          </a:p>
          <a:p>
            <a:pPr lvl="1"/>
            <a:r>
              <a:rPr lang="en-US" sz="2000"/>
              <a:t>Credit unions</a:t>
            </a:r>
          </a:p>
          <a:p>
            <a:pPr lvl="1"/>
            <a:r>
              <a:rPr lang="en-US" sz="2000"/>
              <a:t>Life and health insurers</a:t>
            </a:r>
          </a:p>
          <a:p>
            <a:pPr lvl="1"/>
            <a:r>
              <a:rPr lang="en-US" sz="2000"/>
              <a:t>Property and casualty insurers</a:t>
            </a:r>
          </a:p>
          <a:p>
            <a:pPr lvl="1"/>
            <a:r>
              <a:rPr lang="en-US" sz="2000"/>
              <a:t>Mutual Funds</a:t>
            </a:r>
          </a:p>
          <a:p>
            <a:pPr lvl="1"/>
            <a:r>
              <a:rPr lang="en-US" sz="2000"/>
              <a:t>Securities brokers and dealers</a:t>
            </a:r>
          </a:p>
          <a:p>
            <a:pPr lvl="1"/>
            <a:r>
              <a:rPr lang="en-US" sz="2000"/>
              <a:t>Private and state pension funds</a:t>
            </a:r>
          </a:p>
          <a:p>
            <a:pPr lvl="1"/>
            <a:r>
              <a:rPr lang="en-US" sz="2000"/>
              <a:t>Government-related financial institions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86800" cy="1143000"/>
          </a:xfrm>
        </p:spPr>
        <p:txBody>
          <a:bodyPr anchor="ctr"/>
          <a:lstStyle/>
          <a:p>
            <a:r>
              <a:rPr lang="en-US" sz="2800"/>
              <a:t>Exhibit 5.1</a:t>
            </a:r>
            <a:r>
              <a:rPr lang="en-US" sz="2800" b="0"/>
              <a:t>  Assets of Financial Services Sectors, 2007 ($billions)</a:t>
            </a:r>
            <a:endParaRPr lang="en-US" sz="2800"/>
          </a:p>
        </p:txBody>
      </p:sp>
      <p:pic>
        <p:nvPicPr>
          <p:cNvPr id="6149" name="Picture 5" descr="ex05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5105400" cy="478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7554913" cy="1143000"/>
          </a:xfrm>
        </p:spPr>
        <p:txBody>
          <a:bodyPr anchor="ctr"/>
          <a:lstStyle/>
          <a:p>
            <a:r>
              <a:rPr lang="en-US" sz="2800"/>
              <a:t>Overview of Private Insurance in </a:t>
            </a:r>
            <a:br>
              <a:rPr lang="en-US" sz="2800"/>
            </a:br>
            <a:r>
              <a:rPr lang="en-US" sz="2800"/>
              <a:t>the Financial Services Industry</a:t>
            </a:r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Changes in the financial services industry include:</a:t>
            </a:r>
          </a:p>
          <a:p>
            <a:pPr lvl="1"/>
            <a:r>
              <a:rPr lang="en-US" u="sng"/>
              <a:t>Consolidations</a:t>
            </a:r>
          </a:p>
          <a:p>
            <a:pPr lvl="2"/>
            <a:r>
              <a:rPr lang="en-US"/>
              <a:t>The number of firms has declined due to mergers and acquisitions</a:t>
            </a:r>
          </a:p>
          <a:p>
            <a:pPr lvl="1"/>
            <a:r>
              <a:rPr lang="en-US" u="sng"/>
              <a:t>Convergence</a:t>
            </a:r>
          </a:p>
          <a:p>
            <a:pPr lvl="2"/>
            <a:r>
              <a:rPr lang="en-US"/>
              <a:t>Existing financial institutions now sell a wide variety of financial products that earlier were outside their core business area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Types of Private Insurers 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077200" cy="4343400"/>
          </a:xfrm>
        </p:spPr>
        <p:txBody>
          <a:bodyPr rIns="91440"/>
          <a:lstStyle/>
          <a:p>
            <a:r>
              <a:rPr lang="en-US"/>
              <a:t>Size of the insurance market, 2007</a:t>
            </a:r>
          </a:p>
          <a:p>
            <a:pPr lvl="1"/>
            <a:r>
              <a:rPr lang="en-US"/>
              <a:t>Life and health insurers: 1009</a:t>
            </a:r>
          </a:p>
          <a:p>
            <a:pPr lvl="2"/>
            <a:r>
              <a:rPr lang="en-US"/>
              <a:t>These insurers sell life and health insurance products, annuities, mutual funds, pension plans, and related financial products</a:t>
            </a:r>
          </a:p>
          <a:p>
            <a:pPr lvl="1"/>
            <a:r>
              <a:rPr lang="en-US"/>
              <a:t>Property and casualty insurers: 2723</a:t>
            </a:r>
          </a:p>
          <a:p>
            <a:pPr lvl="2"/>
            <a:r>
              <a:rPr lang="en-US"/>
              <a:t>These insurers sell property and casualty insurance and related lines, including marine coverages and surety and fidelity bonds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8458200" cy="1143000"/>
          </a:xfrm>
        </p:spPr>
        <p:txBody>
          <a:bodyPr anchor="ctr"/>
          <a:lstStyle/>
          <a:p>
            <a:r>
              <a:rPr lang="en-US" sz="2600"/>
              <a:t>Exhibit 5.2</a:t>
            </a:r>
            <a:r>
              <a:rPr lang="en-US" sz="2600" b="0"/>
              <a:t>  Top Twenty U.S. Life/Health Insurance Groups by Revenues, 2007 ($ millions)</a:t>
            </a:r>
            <a:endParaRPr lang="en-US" sz="2600"/>
          </a:p>
        </p:txBody>
      </p:sp>
      <p:pic>
        <p:nvPicPr>
          <p:cNvPr id="9221" name="Picture 5" descr="ex05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3756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8763000" cy="1143000"/>
          </a:xfrm>
        </p:spPr>
        <p:txBody>
          <a:bodyPr anchor="ctr"/>
          <a:lstStyle/>
          <a:p>
            <a:r>
              <a:rPr lang="en-US" sz="2600"/>
              <a:t>Exhibit 5.3</a:t>
            </a:r>
            <a:r>
              <a:rPr lang="en-US" sz="2600" b="0"/>
              <a:t>  Top Twenty  U.S. Property/ Casualty Companies by Revenues, 2007 ($millions)</a:t>
            </a:r>
            <a:endParaRPr lang="en-US" sz="2100"/>
          </a:p>
        </p:txBody>
      </p:sp>
      <p:pic>
        <p:nvPicPr>
          <p:cNvPr id="10245" name="Picture 5" descr="ex05_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36612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Insurers can be classified by their organizational form:</a:t>
            </a:r>
          </a:p>
          <a:p>
            <a:pPr lvl="1"/>
            <a:r>
              <a:rPr lang="en-US"/>
              <a:t>Stock insurers</a:t>
            </a:r>
          </a:p>
          <a:p>
            <a:pPr lvl="1"/>
            <a:r>
              <a:rPr lang="en-US"/>
              <a:t>Mutual insurers</a:t>
            </a:r>
          </a:p>
          <a:p>
            <a:pPr lvl="1"/>
            <a:r>
              <a:rPr lang="en-US"/>
              <a:t>Reciprocal exchanges</a:t>
            </a:r>
          </a:p>
          <a:p>
            <a:pPr lvl="1"/>
            <a:r>
              <a:rPr lang="en-US"/>
              <a:t>Lloyd’s of London</a:t>
            </a:r>
          </a:p>
          <a:p>
            <a:pPr lvl="1"/>
            <a:r>
              <a:rPr lang="en-US"/>
              <a:t>Blue Cross and Blue Shield Plans</a:t>
            </a:r>
          </a:p>
          <a:p>
            <a:pPr lvl="1"/>
            <a:r>
              <a:rPr lang="en-US"/>
              <a:t>Health maintenance organizations (HMOs)</a:t>
            </a:r>
          </a:p>
          <a:p>
            <a:pPr lvl="1"/>
            <a:r>
              <a:rPr lang="en-US"/>
              <a:t>Other types of private insurers</a:t>
            </a:r>
          </a:p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A </a:t>
            </a:r>
            <a:r>
              <a:rPr lang="en-US" u="sng"/>
              <a:t>stock insurer</a:t>
            </a:r>
            <a:r>
              <a:rPr lang="en-US"/>
              <a:t> is a corporation owned by stockholders</a:t>
            </a:r>
          </a:p>
          <a:p>
            <a:pPr lvl="1"/>
            <a:r>
              <a:rPr lang="en-US"/>
              <a:t>Objective: earn profit for stockholders</a:t>
            </a:r>
          </a:p>
          <a:p>
            <a:pPr lvl="2"/>
            <a:r>
              <a:rPr lang="en-US"/>
              <a:t>Increase value of stock</a:t>
            </a:r>
          </a:p>
          <a:p>
            <a:pPr lvl="2"/>
            <a:r>
              <a:rPr lang="en-US"/>
              <a:t>Pay dividends</a:t>
            </a:r>
          </a:p>
          <a:p>
            <a:pPr lvl="1"/>
            <a:r>
              <a:rPr lang="en-US"/>
              <a:t>Stockholders elect board of directors</a:t>
            </a:r>
          </a:p>
          <a:p>
            <a:pPr lvl="1"/>
            <a:r>
              <a:rPr lang="en-US"/>
              <a:t>Stockholders bear all losses</a:t>
            </a:r>
          </a:p>
          <a:p>
            <a:pPr lvl="1"/>
            <a:r>
              <a:rPr lang="en-US"/>
              <a:t>Insurer cannot issue an assessable policy</a:t>
            </a:r>
          </a:p>
          <a:p>
            <a:pPr lvl="1"/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10600" cy="46482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000"/>
              <a:t>A </a:t>
            </a:r>
            <a:r>
              <a:rPr lang="en-US" sz="2000" u="sng"/>
              <a:t>mutual insurer</a:t>
            </a:r>
            <a:r>
              <a:rPr lang="en-US" sz="2000"/>
              <a:t> is a corporation owned by the policyowners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Policyowners elect board of directors, who have effective management control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May pay dividends to policyowners, or give a rate reduction in advance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There are three main types of mutual insurers: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An </a:t>
            </a:r>
            <a:r>
              <a:rPr lang="en-US" sz="1600" u="sng"/>
              <a:t>advance premium mutual</a:t>
            </a:r>
            <a:r>
              <a:rPr lang="en-US" sz="1600"/>
              <a:t> is owned by the policyowners; there are no stockholders, and the insurer does not issue assessable policies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An </a:t>
            </a:r>
            <a:r>
              <a:rPr lang="en-US" sz="1600" u="sng"/>
              <a:t>assessment mutual</a:t>
            </a:r>
            <a:r>
              <a:rPr lang="en-US" sz="1600"/>
              <a:t> has the right to assess policyowners an additional amount if the insurer’s financial operations are unfavorable</a:t>
            </a:r>
          </a:p>
          <a:p>
            <a:pPr lvl="2">
              <a:lnSpc>
                <a:spcPct val="80000"/>
              </a:lnSpc>
            </a:pPr>
            <a:r>
              <a:rPr lang="en-US" sz="1600"/>
              <a:t>A </a:t>
            </a:r>
            <a:r>
              <a:rPr lang="en-US" sz="1600" u="sng"/>
              <a:t>fraternal insurer</a:t>
            </a:r>
            <a:r>
              <a:rPr lang="en-US" sz="1600"/>
              <a:t> is a mutual insurer that provides life and health insurance to members of a social or religious organization</a:t>
            </a:r>
          </a:p>
          <a:p>
            <a:pPr lvl="1"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The corporate structure of mutual insurers is changing due to:</a:t>
            </a:r>
          </a:p>
          <a:p>
            <a:pPr lvl="1"/>
            <a:r>
              <a:rPr lang="en-US"/>
              <a:t>An increase in company mergers</a:t>
            </a:r>
          </a:p>
          <a:p>
            <a:pPr lvl="1"/>
            <a:r>
              <a:rPr lang="en-US" u="sng"/>
              <a:t>Demutualization</a:t>
            </a:r>
            <a:r>
              <a:rPr lang="en-US"/>
              <a:t>, in which a mutual company is converted into a stock insurer by:</a:t>
            </a:r>
          </a:p>
          <a:p>
            <a:pPr lvl="2"/>
            <a:r>
              <a:rPr lang="en-US"/>
              <a:t>Pure conversion</a:t>
            </a:r>
          </a:p>
          <a:p>
            <a:pPr lvl="2"/>
            <a:r>
              <a:rPr lang="en-US"/>
              <a:t>Merger</a:t>
            </a:r>
          </a:p>
          <a:p>
            <a:pPr lvl="2"/>
            <a:r>
              <a:rPr lang="en-US"/>
              <a:t>Bulk reinsurance </a:t>
            </a:r>
          </a:p>
          <a:p>
            <a:pPr lvl="1"/>
            <a:r>
              <a:rPr lang="en-US"/>
              <a:t>The creation of mutual holding companies</a:t>
            </a:r>
          </a:p>
          <a:p>
            <a:pPr lvl="2"/>
            <a:r>
              <a:rPr lang="en-US"/>
              <a:t>A </a:t>
            </a:r>
            <a:r>
              <a:rPr lang="en-US" u="sng"/>
              <a:t>holding company</a:t>
            </a:r>
            <a:r>
              <a:rPr lang="en-US"/>
              <a:t> is a company that directly or indirectly controls an authorized insurer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686800" cy="1143000"/>
          </a:xfrm>
        </p:spPr>
        <p:txBody>
          <a:bodyPr anchor="ctr"/>
          <a:lstStyle/>
          <a:p>
            <a:r>
              <a:rPr lang="en-US" sz="2600"/>
              <a:t>Exhibit 5.4</a:t>
            </a:r>
            <a:r>
              <a:rPr lang="en-US" sz="2600" b="0"/>
              <a:t> Mutual Holding Company Illustration</a:t>
            </a:r>
          </a:p>
        </p:txBody>
      </p:sp>
      <p:pic>
        <p:nvPicPr>
          <p:cNvPr id="15367" name="Picture 7" descr="ex05_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2688" y="1447800"/>
            <a:ext cx="677862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9906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828800"/>
            <a:ext cx="8382000" cy="44958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 u="sng"/>
              <a:t>Lloyd’s of London</a:t>
            </a:r>
            <a:r>
              <a:rPr lang="en-US" sz="2400"/>
              <a:t> is not an insurer, but a society of members who underwrite insurance in syndicates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Membership includes corporations, individual members (Names), and Scottish limited partnerships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New individual members, or Names, who belong to the various syndicates now have limited legal liability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Corporations with limited legal liability and limited liability partnerships can also join Lloyd’s of London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Lloyd’s is licensed only in a small number of jurisdictions in the U.S.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63713"/>
            <a:ext cx="7775575" cy="4408487"/>
          </a:xfrm>
        </p:spPr>
        <p:txBody>
          <a:bodyPr rIns="91440"/>
          <a:lstStyle/>
          <a:p>
            <a:pPr>
              <a:lnSpc>
                <a:spcPct val="90000"/>
              </a:lnSpc>
            </a:pPr>
            <a:r>
              <a:rPr lang="en-US"/>
              <a:t>A </a:t>
            </a:r>
            <a:r>
              <a:rPr lang="en-US" u="sng"/>
              <a:t>reciprocal exchange</a:t>
            </a:r>
            <a:r>
              <a:rPr lang="en-US"/>
              <a:t> is an unincorporated mutual</a:t>
            </a:r>
          </a:p>
          <a:p>
            <a:pPr lvl="1">
              <a:lnSpc>
                <a:spcPct val="90000"/>
              </a:lnSpc>
            </a:pPr>
            <a:r>
              <a:rPr lang="en-US"/>
              <a:t>The reciprocal is managed by an attorney-in-fact</a:t>
            </a:r>
          </a:p>
          <a:p>
            <a:pPr lvl="1">
              <a:lnSpc>
                <a:spcPct val="90000"/>
              </a:lnSpc>
            </a:pPr>
            <a:r>
              <a:rPr lang="en-US"/>
              <a:t>In a pure reciprocal exchange, insurance is exchanged among the members; each member of the reciprocal insures the other members</a:t>
            </a:r>
          </a:p>
          <a:p>
            <a:pPr lvl="2">
              <a:lnSpc>
                <a:spcPct val="90000"/>
              </a:lnSpc>
            </a:pPr>
            <a:r>
              <a:rPr lang="en-US"/>
              <a:t>A separate account is kept for each member</a:t>
            </a:r>
          </a:p>
          <a:p>
            <a:pPr lvl="1">
              <a:lnSpc>
                <a:spcPct val="90000"/>
              </a:lnSpc>
            </a:pPr>
            <a:r>
              <a:rPr lang="en-US"/>
              <a:t>A modified reciprocal exchange is similar to an advance premium mutual</a:t>
            </a:r>
          </a:p>
          <a:p>
            <a:pPr lvl="2">
              <a:lnSpc>
                <a:spcPct val="90000"/>
              </a:lnSpc>
            </a:pPr>
            <a:r>
              <a:rPr lang="en-US"/>
              <a:t>No individual accounts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828800"/>
            <a:ext cx="8305800" cy="44196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 u="sng"/>
              <a:t>Blue Cross and Blue Shield Plans</a:t>
            </a:r>
            <a:r>
              <a:rPr lang="en-US" sz="2400"/>
              <a:t> are generally organized as nonprofit, community oriented plans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Blue Cross plans provide coverage for hospital services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Blue Shield plans provide coverage for physicians’ and surgeons’ fees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Most plans have merged into one entity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Many sponsor HMOs and PPOs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Some plans have converted to a for-profit status to raise capital and become more competitive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A </a:t>
            </a:r>
            <a:r>
              <a:rPr lang="en-US" u="sng"/>
              <a:t>Health Maintenance Organization</a:t>
            </a:r>
            <a:r>
              <a:rPr lang="en-US"/>
              <a:t> (HMO) provides comprehensive health care services to its members</a:t>
            </a:r>
          </a:p>
          <a:p>
            <a:pPr lvl="1"/>
            <a:r>
              <a:rPr lang="en-US"/>
              <a:t>Broad health care services are provided for a fixed prepaid fee</a:t>
            </a:r>
          </a:p>
          <a:p>
            <a:pPr lvl="1"/>
            <a:r>
              <a:rPr lang="en-US"/>
              <a:t>Cost control is emphasized</a:t>
            </a:r>
          </a:p>
          <a:p>
            <a:pPr lvl="1"/>
            <a:r>
              <a:rPr lang="en-US"/>
              <a:t>Choice of health care providers may be restricted</a:t>
            </a:r>
          </a:p>
          <a:p>
            <a:pPr lvl="1"/>
            <a:r>
              <a:rPr lang="en-US"/>
              <a:t>Less costly forms of treatment are often provided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r>
              <a:rPr lang="en-US"/>
              <a:t>Types of Private Insurers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 sz="2400"/>
              <a:t>A </a:t>
            </a:r>
            <a:r>
              <a:rPr lang="en-US" sz="2400" u="sng"/>
              <a:t>captive insurer</a:t>
            </a:r>
            <a:r>
              <a:rPr lang="en-US" sz="2400"/>
              <a:t> is an insurer owned by a parent firm for the purposes of insuring the parent firm’s loss exposures</a:t>
            </a:r>
          </a:p>
          <a:p>
            <a:pPr lvl="1"/>
            <a:r>
              <a:rPr lang="en-US" sz="2000"/>
              <a:t>More than 5100 captives exist today</a:t>
            </a:r>
          </a:p>
          <a:p>
            <a:r>
              <a:rPr lang="en-US" sz="2400" u="sng"/>
              <a:t>Savings Bank Life Insurance</a:t>
            </a:r>
            <a:r>
              <a:rPr lang="en-US" sz="2400"/>
              <a:t> refers to life insurance that is sold by mutual savings banks, over the phone or through Web sites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7315200" cy="990600"/>
          </a:xfrm>
        </p:spPr>
        <p:txBody>
          <a:bodyPr anchor="ctr"/>
          <a:lstStyle/>
          <a:p>
            <a:r>
              <a:rPr lang="en-US"/>
              <a:t>Agents and Brokers</a:t>
            </a:r>
            <a:endParaRPr lang="en-US" sz="2800"/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305800" cy="4572000"/>
          </a:xfrm>
        </p:spPr>
        <p:txBody>
          <a:bodyPr rIns="91440"/>
          <a:lstStyle/>
          <a:p>
            <a:r>
              <a:rPr lang="en-US"/>
              <a:t>An </a:t>
            </a:r>
            <a:r>
              <a:rPr lang="en-US" u="sng"/>
              <a:t>agent</a:t>
            </a:r>
            <a:r>
              <a:rPr lang="en-US"/>
              <a:t> is someone who legally represents the principal and has the authority to act on the principal's behalf </a:t>
            </a:r>
          </a:p>
          <a:p>
            <a:r>
              <a:rPr lang="en-US"/>
              <a:t>Authority may be:</a:t>
            </a:r>
          </a:p>
          <a:p>
            <a:pPr lvl="1"/>
            <a:r>
              <a:rPr lang="en-US"/>
              <a:t>Expressed</a:t>
            </a:r>
          </a:p>
          <a:p>
            <a:pPr lvl="1"/>
            <a:r>
              <a:rPr lang="en-US"/>
              <a:t>Implied</a:t>
            </a:r>
          </a:p>
          <a:p>
            <a:pPr lvl="1"/>
            <a:r>
              <a:rPr lang="en-US"/>
              <a:t>Apparent</a:t>
            </a:r>
          </a:p>
          <a:p>
            <a:r>
              <a:rPr lang="en-US"/>
              <a:t>The principal is responsible for all acts of an agent when the agent is acting within the scope of authority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6705600" cy="1143000"/>
          </a:xfrm>
        </p:spPr>
        <p:txBody>
          <a:bodyPr anchor="ctr"/>
          <a:lstStyle/>
          <a:p>
            <a:r>
              <a:rPr lang="en-US"/>
              <a:t>Agents and Brokers</a:t>
            </a:r>
            <a:endParaRPr lang="en-US" sz="2800"/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905000"/>
            <a:ext cx="8686800" cy="4114800"/>
          </a:xfrm>
        </p:spPr>
        <p:txBody>
          <a:bodyPr rIns="91440"/>
          <a:lstStyle/>
          <a:p>
            <a:r>
              <a:rPr lang="en-US"/>
              <a:t>A property and casualty agent has the power to bind the insurer</a:t>
            </a:r>
          </a:p>
          <a:p>
            <a:pPr lvl="1"/>
            <a:r>
              <a:rPr lang="en-US"/>
              <a:t>A </a:t>
            </a:r>
            <a:r>
              <a:rPr lang="en-US" u="sng"/>
              <a:t>binder</a:t>
            </a:r>
            <a:r>
              <a:rPr lang="en-US"/>
              <a:t> provides temporary insurance until the policy is actually written</a:t>
            </a:r>
          </a:p>
          <a:p>
            <a:r>
              <a:rPr lang="en-US"/>
              <a:t>A life insurance agent normally does not have the authority to bind the insurer</a:t>
            </a:r>
          </a:p>
          <a:p>
            <a:pPr lvl="1"/>
            <a:r>
              <a:rPr lang="en-US"/>
              <a:t>The applicant for life insurance must be approved by the insurer before the insurance becomes effective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7086600" cy="990600"/>
          </a:xfrm>
        </p:spPr>
        <p:txBody>
          <a:bodyPr anchor="ctr"/>
          <a:lstStyle/>
          <a:p>
            <a:r>
              <a:rPr lang="en-US"/>
              <a:t>Agents and Brokers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5720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/>
              <a:t>A </a:t>
            </a:r>
            <a:r>
              <a:rPr lang="en-US" sz="2400" u="sng"/>
              <a:t>broker</a:t>
            </a:r>
            <a:r>
              <a:rPr lang="en-US" sz="2400"/>
              <a:t> is someone who legally represents the insured, and: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solicits applications and attempts to place coverage with an appropriate insurer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is paid a commission from the insurers where the business is placed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does not have the authority to bind the insurer</a:t>
            </a:r>
          </a:p>
          <a:p>
            <a:pPr>
              <a:lnSpc>
                <a:spcPct val="80000"/>
              </a:lnSpc>
            </a:pPr>
            <a:r>
              <a:rPr lang="en-US" sz="2400"/>
              <a:t>A </a:t>
            </a:r>
            <a:r>
              <a:rPr lang="en-US" sz="2400" u="sng"/>
              <a:t>surplus lines broker</a:t>
            </a:r>
            <a:r>
              <a:rPr lang="en-US" sz="2400"/>
              <a:t> is licensed to place business with a nonadmitted insurer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Surplus lines refer to any type of insurance for which there is no available market within the state, and coverage must be placed with a </a:t>
            </a:r>
            <a:r>
              <a:rPr lang="en-US" sz="2000" u="sng"/>
              <a:t>nonadmitted insurer</a:t>
            </a:r>
            <a:endParaRPr lang="en-US" sz="2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7315200" cy="1143000"/>
          </a:xfrm>
        </p:spPr>
        <p:txBody>
          <a:bodyPr anchor="ctr"/>
          <a:lstStyle/>
          <a:p>
            <a:r>
              <a:rPr lang="en-US" sz="3000"/>
              <a:t>Marketing Systems in Life Insurance</a:t>
            </a:r>
          </a:p>
        </p:txBody>
      </p:sp>
      <p:sp>
        <p:nvSpPr>
          <p:cNvPr id="2560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828800"/>
            <a:ext cx="8686800" cy="4724400"/>
          </a:xfrm>
        </p:spPr>
        <p:txBody>
          <a:bodyPr rIns="91440"/>
          <a:lstStyle/>
          <a:p>
            <a:pPr>
              <a:lnSpc>
                <a:spcPct val="80000"/>
              </a:lnSpc>
              <a:spcBef>
                <a:spcPct val="70000"/>
              </a:spcBef>
            </a:pPr>
            <a:r>
              <a:rPr lang="en-US" sz="1800"/>
              <a:t>An </a:t>
            </a:r>
            <a:r>
              <a:rPr lang="en-US" sz="1800" u="sng"/>
              <a:t>agency building system</a:t>
            </a:r>
            <a:r>
              <a:rPr lang="en-US" sz="1800"/>
              <a:t> is a system by which an insurer builds its own agency force by recruiting, financing, training, and supervising new agents</a:t>
            </a:r>
          </a:p>
          <a:p>
            <a:pPr lvl="1">
              <a:lnSpc>
                <a:spcPct val="80000"/>
              </a:lnSpc>
              <a:spcBef>
                <a:spcPct val="70000"/>
              </a:spcBef>
            </a:pPr>
            <a:r>
              <a:rPr lang="en-US" sz="1600" u="sng"/>
              <a:t>General agency system</a:t>
            </a:r>
            <a:endParaRPr lang="en-US" sz="1600"/>
          </a:p>
          <a:p>
            <a:pPr lvl="2">
              <a:lnSpc>
                <a:spcPct val="80000"/>
              </a:lnSpc>
              <a:spcBef>
                <a:spcPct val="70000"/>
              </a:spcBef>
            </a:pPr>
            <a:r>
              <a:rPr lang="en-US" sz="1400"/>
              <a:t>The general agent is an independent contractor who represents only one insurer, and receives a commission based on the amount of business produced</a:t>
            </a:r>
          </a:p>
          <a:p>
            <a:pPr lvl="2">
              <a:lnSpc>
                <a:spcPct val="80000"/>
              </a:lnSpc>
              <a:spcBef>
                <a:spcPct val="70000"/>
              </a:spcBef>
            </a:pPr>
            <a:r>
              <a:rPr lang="en-US" sz="1400"/>
              <a:t>Insurer provides some financial assistance, but the general agent is responsible for recruiting, training, and motivating new agents</a:t>
            </a:r>
          </a:p>
          <a:p>
            <a:pPr lvl="1">
              <a:lnSpc>
                <a:spcPct val="80000"/>
              </a:lnSpc>
              <a:spcBef>
                <a:spcPct val="70000"/>
              </a:spcBef>
            </a:pPr>
            <a:r>
              <a:rPr lang="en-US" sz="1600" u="sng"/>
              <a:t>Managerial system</a:t>
            </a:r>
          </a:p>
          <a:p>
            <a:pPr lvl="2">
              <a:lnSpc>
                <a:spcPct val="80000"/>
              </a:lnSpc>
              <a:spcBef>
                <a:spcPct val="70000"/>
              </a:spcBef>
            </a:pPr>
            <a:r>
              <a:rPr lang="en-US" sz="1400"/>
              <a:t>Branch offices are established in various areas</a:t>
            </a:r>
          </a:p>
          <a:p>
            <a:pPr lvl="2">
              <a:lnSpc>
                <a:spcPct val="80000"/>
              </a:lnSpc>
              <a:spcBef>
                <a:spcPct val="70000"/>
              </a:spcBef>
            </a:pPr>
            <a:r>
              <a:rPr lang="en-US" sz="1400"/>
              <a:t>The branch manager is responsible for hiring and training new agents, and receives a commission from the insurer</a:t>
            </a:r>
          </a:p>
          <a:p>
            <a:pPr lvl="2">
              <a:lnSpc>
                <a:spcPct val="80000"/>
              </a:lnSpc>
              <a:spcBef>
                <a:spcPct val="70000"/>
              </a:spcBef>
            </a:pPr>
            <a:r>
              <a:rPr lang="en-US" sz="1400"/>
              <a:t>Insurer pays expenses of the branch office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7315200" cy="1143000"/>
          </a:xfrm>
        </p:spPr>
        <p:txBody>
          <a:bodyPr anchor="ctr"/>
          <a:lstStyle/>
          <a:p>
            <a:r>
              <a:rPr lang="en-US" sz="3000"/>
              <a:t>Marketing Systems in Life Insurance</a:t>
            </a:r>
            <a:endParaRPr lang="en-US" sz="2800"/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>
              <a:lnSpc>
                <a:spcPct val="90000"/>
              </a:lnSpc>
              <a:spcBef>
                <a:spcPct val="70000"/>
              </a:spcBef>
            </a:pPr>
            <a:r>
              <a:rPr lang="en-US" sz="2000"/>
              <a:t>A </a:t>
            </a:r>
            <a:r>
              <a:rPr lang="en-US" sz="2000" u="sng"/>
              <a:t>nonbuilding agency system</a:t>
            </a:r>
            <a:r>
              <a:rPr lang="en-US" sz="2000"/>
              <a:t> is a marketing system by which an insurer sells its products through established agents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1800"/>
              <a:t>A </a:t>
            </a:r>
            <a:r>
              <a:rPr lang="en-US" sz="1800" u="sng"/>
              <a:t>personal-producing general agent</a:t>
            </a:r>
            <a:r>
              <a:rPr lang="en-US" sz="1800"/>
              <a:t> is a successful agent who is hired primarily to sell insurance under a contract</a:t>
            </a:r>
          </a:p>
          <a:p>
            <a:pPr>
              <a:lnSpc>
                <a:spcPct val="90000"/>
              </a:lnSpc>
              <a:spcBef>
                <a:spcPct val="70000"/>
              </a:spcBef>
            </a:pPr>
            <a:r>
              <a:rPr lang="en-US" sz="2000"/>
              <a:t>Under a </a:t>
            </a:r>
            <a:r>
              <a:rPr lang="en-US" sz="2000" u="sng"/>
              <a:t>direct response system</a:t>
            </a:r>
            <a:r>
              <a:rPr lang="en-US" sz="2000"/>
              <a:t>, insurance is sold directly to customers without the services of an agent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7315200" cy="1143000"/>
          </a:xfrm>
        </p:spPr>
        <p:txBody>
          <a:bodyPr anchor="ctr"/>
          <a:lstStyle/>
          <a:p>
            <a:r>
              <a:rPr lang="en-US" sz="2800"/>
              <a:t>Marketing Systems </a:t>
            </a:r>
            <a:br>
              <a:rPr lang="en-US" sz="2800"/>
            </a:br>
            <a:r>
              <a:rPr lang="en-US" sz="2800"/>
              <a:t>in Property and Liability Insurance</a:t>
            </a:r>
            <a:endParaRPr lang="en-US"/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>
              <a:lnSpc>
                <a:spcPct val="90000"/>
              </a:lnSpc>
            </a:pPr>
            <a:r>
              <a:rPr lang="en-US" sz="2400"/>
              <a:t>The </a:t>
            </a:r>
            <a:r>
              <a:rPr lang="en-US" sz="2400" u="sng"/>
              <a:t>independent agency</a:t>
            </a:r>
            <a:r>
              <a:rPr lang="en-US" sz="2400"/>
              <a:t> is a business firm that usually represents several unrelated insurers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Agents are paid a commission based on the amount of business produced, which vary by the line of insurance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Agency owns the expirations or renewal rights to the business</a:t>
            </a:r>
          </a:p>
          <a:p>
            <a:pPr>
              <a:lnSpc>
                <a:spcPct val="90000"/>
              </a:lnSpc>
            </a:pPr>
            <a:r>
              <a:rPr lang="en-US" sz="2400"/>
              <a:t>Under the </a:t>
            </a:r>
            <a:r>
              <a:rPr lang="en-US" sz="2400" u="sng"/>
              <a:t>exclusive agency system</a:t>
            </a:r>
            <a:r>
              <a:rPr lang="en-US" sz="2400"/>
              <a:t>, the agent represents only one insurer or group of insurers under common ownership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Agents do not usually own the expirations or renewal rights to the policies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Agents are generally paid a lower commission rate on renewal business than on new business</a:t>
            </a:r>
            <a:br>
              <a:rPr lang="en-US" sz="2000"/>
            </a:br>
            <a:endParaRPr lang="en-US" sz="2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7315200" cy="1143000"/>
          </a:xfrm>
        </p:spPr>
        <p:txBody>
          <a:bodyPr anchor="ctr"/>
          <a:lstStyle/>
          <a:p>
            <a:r>
              <a:rPr lang="en-US" sz="2800"/>
              <a:t>Marketing Systems </a:t>
            </a:r>
            <a:br>
              <a:rPr lang="en-US" sz="2800"/>
            </a:br>
            <a:r>
              <a:rPr lang="en-US" sz="2800"/>
              <a:t>in Property and Liability Insurance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>
              <a:spcBef>
                <a:spcPct val="60000"/>
              </a:spcBef>
            </a:pPr>
            <a:r>
              <a:rPr lang="en-US" sz="2000"/>
              <a:t>A </a:t>
            </a:r>
            <a:r>
              <a:rPr lang="en-US" sz="2000" u="sng"/>
              <a:t>direct writer</a:t>
            </a:r>
            <a:r>
              <a:rPr lang="en-US" sz="2000"/>
              <a:t> is an insurer in which the salesperson is an employee of the insurer, not an independent contractor.</a:t>
            </a:r>
          </a:p>
          <a:p>
            <a:pPr lvl="1">
              <a:spcBef>
                <a:spcPct val="60000"/>
              </a:spcBef>
            </a:pPr>
            <a:r>
              <a:rPr lang="en-US" sz="1800"/>
              <a:t>Employees are usually compensated on a “salary plus” arrangement</a:t>
            </a:r>
          </a:p>
          <a:p>
            <a:pPr>
              <a:spcBef>
                <a:spcPct val="60000"/>
              </a:spcBef>
            </a:pPr>
            <a:r>
              <a:rPr lang="en-US" sz="2000"/>
              <a:t>A </a:t>
            </a:r>
            <a:r>
              <a:rPr lang="en-US" sz="2000" u="sng"/>
              <a:t>direct response</a:t>
            </a:r>
            <a:r>
              <a:rPr lang="en-US" sz="2000"/>
              <a:t> insurer sells directly to the consumer by television or some other media</a:t>
            </a:r>
          </a:p>
          <a:p>
            <a:pPr lvl="1">
              <a:spcBef>
                <a:spcPct val="60000"/>
              </a:spcBef>
            </a:pPr>
            <a:r>
              <a:rPr lang="en-US" sz="1800"/>
              <a:t>Used primarily to sell personal lines of insurance</a:t>
            </a:r>
          </a:p>
          <a:p>
            <a:pPr>
              <a:spcBef>
                <a:spcPct val="60000"/>
              </a:spcBef>
            </a:pPr>
            <a:r>
              <a:rPr lang="en-US" sz="2000"/>
              <a:t>Many property and casualty insurers use </a:t>
            </a:r>
            <a:r>
              <a:rPr lang="en-US" sz="2000" u="sng"/>
              <a:t>multiple distribution systems</a:t>
            </a:r>
          </a:p>
          <a:p>
            <a:pPr lvl="1">
              <a:spcBef>
                <a:spcPct val="60000"/>
              </a:spcBef>
            </a:pPr>
            <a:endParaRPr lang="en-US" sz="1800" u="sng"/>
          </a:p>
          <a:p>
            <a:endParaRPr lang="en-US" sz="2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3213"/>
            <a:ext cx="8610600" cy="860425"/>
          </a:xfrm>
        </p:spPr>
        <p:txBody>
          <a:bodyPr anchor="ctr"/>
          <a:lstStyle/>
          <a:p>
            <a:r>
              <a:rPr lang="en-US"/>
              <a:t>Group Insurance Marketing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077200" cy="44958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/>
              <a:t>Many insurers use group marketing methods to sell individual insurance policies to: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Employer groups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Labor unions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Trade associations</a:t>
            </a:r>
          </a:p>
          <a:p>
            <a:pPr>
              <a:lnSpc>
                <a:spcPct val="80000"/>
              </a:lnSpc>
            </a:pPr>
            <a:r>
              <a:rPr lang="en-US" sz="2400"/>
              <a:t>Some property and liability insurers use </a:t>
            </a:r>
            <a:r>
              <a:rPr lang="en-US" sz="2400" u="sng"/>
              <a:t>mass merchandising</a:t>
            </a:r>
            <a:r>
              <a:rPr lang="en-US" sz="2400"/>
              <a:t> plans to market their insurance</a:t>
            </a:r>
          </a:p>
          <a:p>
            <a:pPr>
              <a:lnSpc>
                <a:spcPct val="80000"/>
              </a:lnSpc>
            </a:pPr>
            <a:r>
              <a:rPr lang="en-US" sz="2400"/>
              <a:t>Employees pay for insurance by payroll deduction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No. 9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554181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1236</TotalTime>
  <Words>1409</Words>
  <Application>Microsoft Office PowerPoint</Application>
  <PresentationFormat>On-screen Show (4:3)</PresentationFormat>
  <Paragraphs>181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M00_REJDA_6117643_11_RMI_C00</vt:lpstr>
      <vt:lpstr>Slide 1</vt:lpstr>
      <vt:lpstr>Objectives</vt:lpstr>
      <vt:lpstr>Overview of Private Insurance in the Financial Services Industry</vt:lpstr>
      <vt:lpstr>Exhibit 5.1  Assets of Financial Services Sectors, 2007 ($billions)</vt:lpstr>
      <vt:lpstr>Overview of Private Insurance in  the Financial Services Industry</vt:lpstr>
      <vt:lpstr>Types of Private Insurers </vt:lpstr>
      <vt:lpstr>Exhibit 5.2  Top Twenty U.S. Life/Health Insurance Groups by Revenues, 2007 ($ millions)</vt:lpstr>
      <vt:lpstr>Exhibit 5.3  Top Twenty  U.S. Property/ Casualty Companies by Revenues, 2007 ($millions)</vt:lpstr>
      <vt:lpstr>Types of Private Insurers</vt:lpstr>
      <vt:lpstr>Types of Private Insurers</vt:lpstr>
      <vt:lpstr>Types of Private Insurers</vt:lpstr>
      <vt:lpstr>Types of Private Insurers</vt:lpstr>
      <vt:lpstr>Exhibit 5.4 Mutual Holding Company Illustration</vt:lpstr>
      <vt:lpstr>Types of Private Insurers</vt:lpstr>
      <vt:lpstr>Types of Private Insurers</vt:lpstr>
      <vt:lpstr>Types of Private Insurers</vt:lpstr>
      <vt:lpstr>Types of Private Insurers</vt:lpstr>
      <vt:lpstr>Types of Private Insurers</vt:lpstr>
      <vt:lpstr>Agents and Brokers</vt:lpstr>
      <vt:lpstr>Agents and Brokers</vt:lpstr>
      <vt:lpstr>Agents and Brokers</vt:lpstr>
      <vt:lpstr>Marketing Systems in Life Insurance</vt:lpstr>
      <vt:lpstr>Marketing Systems in Life Insurance</vt:lpstr>
      <vt:lpstr>Marketing Systems  in Property and Liability Insurance</vt:lpstr>
      <vt:lpstr>Marketing Systems  in Property and Liability Insurance</vt:lpstr>
      <vt:lpstr>Group Insurance Marketing</vt:lpstr>
      <vt:lpstr>Slide 27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subject>Types of Insurers and Marketing Systems</dc:subject>
  <dc:creator>George E. Rejda</dc:creator>
  <cp:keywords/>
  <dc:description/>
  <cp:lastModifiedBy>NTS</cp:lastModifiedBy>
  <cp:revision>104</cp:revision>
  <dcterms:created xsi:type="dcterms:W3CDTF">2004-08-04T08:00:35Z</dcterms:created>
  <dcterms:modified xsi:type="dcterms:W3CDTF">2014-06-17T14:21:29Z</dcterms:modified>
  <cp:category/>
</cp:coreProperties>
</file>