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8" r:id="rId1"/>
  </p:sldMasterIdLst>
  <p:notesMasterIdLst>
    <p:notesMasterId r:id="rId32"/>
  </p:notesMasterIdLst>
  <p:sldIdLst>
    <p:sldId id="329" r:id="rId2"/>
    <p:sldId id="284" r:id="rId3"/>
    <p:sldId id="271" r:id="rId4"/>
    <p:sldId id="272" r:id="rId5"/>
    <p:sldId id="285" r:id="rId6"/>
    <p:sldId id="268" r:id="rId7"/>
    <p:sldId id="269" r:id="rId8"/>
    <p:sldId id="296" r:id="rId9"/>
    <p:sldId id="273" r:id="rId10"/>
    <p:sldId id="274" r:id="rId11"/>
    <p:sldId id="275" r:id="rId12"/>
    <p:sldId id="276" r:id="rId13"/>
    <p:sldId id="277" r:id="rId14"/>
    <p:sldId id="287" r:id="rId15"/>
    <p:sldId id="286" r:id="rId16"/>
    <p:sldId id="289" r:id="rId17"/>
    <p:sldId id="278" r:id="rId18"/>
    <p:sldId id="290" r:id="rId19"/>
    <p:sldId id="291" r:id="rId20"/>
    <p:sldId id="292" r:id="rId21"/>
    <p:sldId id="293" r:id="rId22"/>
    <p:sldId id="297" r:id="rId23"/>
    <p:sldId id="294" r:id="rId24"/>
    <p:sldId id="282" r:id="rId25"/>
    <p:sldId id="298" r:id="rId26"/>
    <p:sldId id="279" r:id="rId27"/>
    <p:sldId id="295" r:id="rId28"/>
    <p:sldId id="280" r:id="rId29"/>
    <p:sldId id="283" r:id="rId30"/>
    <p:sldId id="330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0F24"/>
    <a:srgbClr val="E6DAA5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0" autoAdjust="0"/>
    <p:restoredTop sz="90929"/>
  </p:normalViewPr>
  <p:slideViewPr>
    <p:cSldViewPr>
      <p:cViewPr varScale="1">
        <p:scale>
          <a:sx n="63" d="100"/>
          <a:sy n="63" d="100"/>
        </p:scale>
        <p:origin x="-175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1263EA5-98C4-401F-AB94-1ED160FFC3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33076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4F2863F-4BA4-4383-AAD3-2A117777ACBC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3420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5C9B0CE-3E94-41A3-98C3-C5B27489A8F7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2632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ADDB2A0-CB03-4F6A-9AFF-B551C1598DFC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5122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AD1F5AB-EDA1-4E7D-89A1-4CD435080F22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2513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DF4B929-5D99-455E-8512-9607B5B2F85F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92649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586F2B5-3BCE-4050-A498-DD84FBC1AF35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25605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25606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2503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2A6EFE9-C6C7-4358-BB22-F6DFAB51B55C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9098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006502D-D955-4767-8DCC-20BB54883C39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7093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62932B1-A026-4B4E-A4C0-AD2310F9D1D9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41445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E23A215-5112-4838-A037-2DA1A1DA8BEB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7999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FC71EF2-6C92-46A0-929A-9C31D21399BC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9011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0FDA959-0DAF-45BA-A209-A4A7B903937A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3378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819EE01-383F-4224-BF88-86CD2A23B298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18987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9E9297E-E4A4-47BF-9945-6D25D42E1101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7313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8CA9330-41EB-43D6-9C35-5820BCFBBF88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4484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319FE50-DCC2-4E2E-B077-EE525EC4968D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119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067025E-38AA-44B4-98A8-6CD1483D3398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72381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56D7603-B953-4CF4-BB98-2B8CFAF9B1E2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80875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8802552-068B-43CD-B9AF-E719D4375719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85530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5B53D3C-7557-430B-B20F-608099C209AC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4833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E7BACA6-2C85-4D08-9D62-60255B5942D4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42769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E73CA67-6D02-4E62-8474-C54516D2BF44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55235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CFA42FC-CFDC-4268-B74E-D8B82CF17FAE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5853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6126999-26C3-4657-BBA7-07523B44591A}" type="slidenum">
              <a:rPr lang="en-US" sz="1200"/>
              <a:pPr/>
              <a:t>24</a:t>
            </a:fld>
            <a:endParaRPr lang="en-US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90254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90E5295-82EE-45EB-A6F2-7F474750B65C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09842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BF8254C-E533-467C-AF8E-ED382AD8FFC3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32234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E31A85B-F353-4FE0-8862-50F880E08DE1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06579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D8502A4-D13B-44FE-BEAE-04C593E8A85C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68246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8890CA3-8FA8-405A-9D8D-311937DEACCA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1960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45619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5810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17412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0104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058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6554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3682964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40363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3708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5048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625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 dirty="0">
                <a:solidFill>
                  <a:srgbClr val="780F24"/>
                </a:solidFill>
                <a:latin typeface="Tahoma" panose="020B0604030504040204" pitchFamily="34" charset="0"/>
              </a:rPr>
              <a:t>3-</a:t>
            </a:r>
            <a:fld id="{40FE40C5-21D9-4B1A-9022-ED56F3809DEC}" type="slidenum">
              <a:rPr lang="en-US" sz="1400" b="1">
                <a:solidFill>
                  <a:srgbClr val="780F24"/>
                </a:solidFill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 dirty="0">
              <a:solidFill>
                <a:srgbClr val="780F24"/>
              </a:solidFill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Introduction </a:t>
            </a:r>
            <a:br>
              <a:rPr lang="en-US" b="1" smtClean="0"/>
            </a:br>
            <a:r>
              <a:rPr lang="en-US" b="1" smtClean="0"/>
              <a:t>to Risk Management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dirty="0" smtClean="0">
                <a:latin typeface="Times" panose="02020603050405020304" pitchFamily="18" charset="0"/>
              </a:rPr>
              <a:t>5 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Objectives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Meaning of Risk Management</a:t>
            </a:r>
          </a:p>
          <a:p>
            <a:pPr eaLnBrk="1" hangingPunct="1"/>
            <a:r>
              <a:rPr lang="en-US" smtClean="0"/>
              <a:t>Objectives of Risk Management</a:t>
            </a:r>
          </a:p>
          <a:p>
            <a:pPr eaLnBrk="1" hangingPunct="1"/>
            <a:r>
              <a:rPr lang="en-US" smtClean="0"/>
              <a:t>Steps in the Risk Management Process</a:t>
            </a:r>
          </a:p>
          <a:p>
            <a:pPr eaLnBrk="1" hangingPunct="1"/>
            <a:r>
              <a:rPr lang="en-US" smtClean="0"/>
              <a:t>Benefits of Risk Management</a:t>
            </a:r>
          </a:p>
          <a:p>
            <a:pPr eaLnBrk="1" hangingPunct="1"/>
            <a:r>
              <a:rPr lang="en-US" smtClean="0"/>
              <a:t>Personal Risk Management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Meaning of Risk Management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z="2400" smtClean="0"/>
              <a:t>Risk Management is a process that identifies loss exposures faced by an organization and selects the most appropriate techniques for treating such exposures</a:t>
            </a:r>
          </a:p>
          <a:p>
            <a:pPr eaLnBrk="1" hangingPunct="1"/>
            <a:r>
              <a:rPr lang="en-US" sz="2400" smtClean="0"/>
              <a:t>A </a:t>
            </a:r>
            <a:r>
              <a:rPr lang="en-US" sz="2400" u="sng" smtClean="0"/>
              <a:t>loss exposure</a:t>
            </a:r>
            <a:r>
              <a:rPr lang="en-US" sz="2400" smtClean="0"/>
              <a:t> is any situation or circumstance in which a loss is possible, regardless of whether a loss occurs</a:t>
            </a:r>
          </a:p>
          <a:p>
            <a:pPr lvl="1" eaLnBrk="1" hangingPunct="1"/>
            <a:r>
              <a:rPr lang="en-US" sz="2000" smtClean="0"/>
              <a:t>E.g., a plant that may be damaged by an earthquake, or an automobile that may be damaged in a collision</a:t>
            </a:r>
          </a:p>
          <a:p>
            <a:pPr eaLnBrk="1" hangingPunct="1"/>
            <a:r>
              <a:rPr lang="en-US" sz="2400" smtClean="0"/>
              <a:t>New forms of risk management consider both pure and speculative loss exposures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Objectives of Risk Management</a:t>
            </a:r>
            <a:endParaRPr lang="en-US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Risk management has objectives before and after a loss occurs</a:t>
            </a:r>
          </a:p>
          <a:p>
            <a:pPr eaLnBrk="1" hangingPunct="1"/>
            <a:r>
              <a:rPr lang="en-US" smtClean="0"/>
              <a:t>Pre-loss objectives:</a:t>
            </a:r>
          </a:p>
          <a:p>
            <a:pPr lvl="1" eaLnBrk="1" hangingPunct="1"/>
            <a:r>
              <a:rPr lang="en-US" smtClean="0"/>
              <a:t>Prepare for potential losses in the most economical way</a:t>
            </a:r>
          </a:p>
          <a:p>
            <a:pPr lvl="1" eaLnBrk="1" hangingPunct="1"/>
            <a:r>
              <a:rPr lang="en-US" smtClean="0"/>
              <a:t>Reduce anxiety</a:t>
            </a:r>
          </a:p>
          <a:p>
            <a:pPr lvl="1" eaLnBrk="1" hangingPunct="1"/>
            <a:r>
              <a:rPr lang="en-US" smtClean="0"/>
              <a:t>Meet any legal obligations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Objectives of Risk Management</a:t>
            </a:r>
            <a:endParaRPr 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Post-loss objectives:</a:t>
            </a:r>
          </a:p>
          <a:p>
            <a:pPr lvl="1" eaLnBrk="1" hangingPunct="1"/>
            <a:r>
              <a:rPr lang="en-US" smtClean="0"/>
              <a:t>Ensure survival of the firm</a:t>
            </a:r>
          </a:p>
          <a:p>
            <a:pPr lvl="1" eaLnBrk="1" hangingPunct="1"/>
            <a:r>
              <a:rPr lang="en-US" smtClean="0"/>
              <a:t>Continue operations</a:t>
            </a:r>
          </a:p>
          <a:p>
            <a:pPr lvl="1" eaLnBrk="1" hangingPunct="1"/>
            <a:r>
              <a:rPr lang="en-US" smtClean="0"/>
              <a:t>Stabilize earnings</a:t>
            </a:r>
          </a:p>
          <a:p>
            <a:pPr lvl="1" eaLnBrk="1" hangingPunct="1"/>
            <a:r>
              <a:rPr lang="en-US" smtClean="0"/>
              <a:t>Maintain growth</a:t>
            </a:r>
          </a:p>
          <a:p>
            <a:pPr lvl="1" eaLnBrk="1" hangingPunct="1"/>
            <a:r>
              <a:rPr lang="en-US" smtClean="0"/>
              <a:t>Minimize the effects that a loss will have on other persons and on society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Risk Management Process</a:t>
            </a: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mtClean="0"/>
              <a:t>Identify potential losses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mtClean="0"/>
              <a:t>Measure and analyze the loss exposures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mtClean="0"/>
              <a:t>Select the appropriate combination of techniques for treating the loss exposures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mtClean="0"/>
              <a:t>Implement and monitor the risk management program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Exhibit 3.1  </a:t>
            </a:r>
            <a:r>
              <a:rPr lang="en-US" sz="2800" b="0" smtClean="0"/>
              <a:t>Steps in the Risk Management Process</a:t>
            </a:r>
            <a:endParaRPr lang="en-US" smtClean="0"/>
          </a:p>
        </p:txBody>
      </p:sp>
      <p:pic>
        <p:nvPicPr>
          <p:cNvPr id="26627" name="Picture 5" descr="ex03_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71600"/>
            <a:ext cx="3635375" cy="500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Identifying Loss Exposures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534400" cy="42672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Property loss exposures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Liability loss exposures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Business income loss exposures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Human resources loss exposures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Crime loss exposures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Employee benefit loss exposures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Foreign loss exposures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Intangible property loss exposures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Failure to comply with government rules and regulations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Identifying Loss Exposures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Risk Managers have several sources of information to identify loss exposures: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Questionnaires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Physical inspection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Flowcharts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Financial statements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Historical loss data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Industry trends and market changes can create new loss exposures.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e.g., exposure to acts of terrorism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Measure and Analyze Loss Exposures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76400"/>
            <a:ext cx="8610600" cy="47244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Estimate the frequency and severity of loss for each type of loss exposure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smtClean="0"/>
              <a:t>Loss frequency</a:t>
            </a:r>
            <a:r>
              <a:rPr lang="en-US" sz="2000" smtClean="0"/>
              <a:t> refers to the probable number of losses that may occur during some given time period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smtClean="0"/>
              <a:t>Loss severity</a:t>
            </a:r>
            <a:r>
              <a:rPr lang="en-US" sz="2000" smtClean="0"/>
              <a:t> refers to the probable size of the losses that may occur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Once loss exposures are analyzed, they can be ranked according to their relative importance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Loss severity is more important than loss frequency: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maximum possible loss</a:t>
            </a:r>
            <a:r>
              <a:rPr lang="en-US" sz="2000" smtClean="0"/>
              <a:t> is the worst loss that could happen to the firm during its lifetime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probable maximum loss</a:t>
            </a:r>
            <a:r>
              <a:rPr lang="en-US" sz="2000" smtClean="0"/>
              <a:t> is the worst loss that is </a:t>
            </a:r>
            <a:r>
              <a:rPr lang="en-US" sz="2000" i="1" smtClean="0"/>
              <a:t>likely</a:t>
            </a:r>
            <a:r>
              <a:rPr lang="en-US" sz="2000" smtClean="0"/>
              <a:t> to happen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000" smtClean="0"/>
              <a:t>Select the Appropriate Combination of Techniques for Treating the Loss Exposures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76400"/>
            <a:ext cx="8610600" cy="4572000"/>
          </a:xfrm>
        </p:spPr>
        <p:txBody>
          <a:bodyPr rIns="91440"/>
          <a:lstStyle/>
          <a:p>
            <a:pPr eaLnBrk="1" hangingPunct="1"/>
            <a:r>
              <a:rPr lang="en-US" sz="2400" u="sng" smtClean="0"/>
              <a:t>Risk control</a:t>
            </a:r>
            <a:r>
              <a:rPr lang="en-US" sz="2400" smtClean="0"/>
              <a:t> refers to techniques that reduce the frequency and severity of losses</a:t>
            </a:r>
          </a:p>
          <a:p>
            <a:pPr eaLnBrk="1" hangingPunct="1"/>
            <a:r>
              <a:rPr lang="en-US" sz="2400" smtClean="0"/>
              <a:t>Methods of risk control include:</a:t>
            </a:r>
          </a:p>
          <a:p>
            <a:pPr lvl="1" eaLnBrk="1" hangingPunct="1"/>
            <a:r>
              <a:rPr lang="en-US" sz="2000" smtClean="0"/>
              <a:t>Avoidance</a:t>
            </a:r>
          </a:p>
          <a:p>
            <a:pPr lvl="1" eaLnBrk="1" hangingPunct="1"/>
            <a:r>
              <a:rPr lang="en-US" sz="2000" smtClean="0"/>
              <a:t>Loss prevention</a:t>
            </a:r>
          </a:p>
          <a:p>
            <a:pPr lvl="1" eaLnBrk="1" hangingPunct="1"/>
            <a:r>
              <a:rPr lang="en-US" sz="2000" smtClean="0"/>
              <a:t>Loss reduction</a:t>
            </a:r>
          </a:p>
          <a:p>
            <a:pPr eaLnBrk="1" hangingPunct="1"/>
            <a:r>
              <a:rPr lang="en-US" sz="2400" u="sng" smtClean="0"/>
              <a:t>Avoidance</a:t>
            </a:r>
            <a:r>
              <a:rPr lang="en-US" sz="2400" smtClean="0"/>
              <a:t> means a certain loss exposure is never acquired, or an existing loss exposure is abandoned</a:t>
            </a:r>
          </a:p>
          <a:p>
            <a:pPr lvl="1" eaLnBrk="1" hangingPunct="1"/>
            <a:r>
              <a:rPr lang="en-US" sz="2000" smtClean="0"/>
              <a:t>The chance of loss is reduced to zero</a:t>
            </a:r>
          </a:p>
          <a:p>
            <a:pPr lvl="1" eaLnBrk="1" hangingPunct="1"/>
            <a:r>
              <a:rPr lang="en-US" sz="2000" smtClean="0"/>
              <a:t>It is not always possible, or practical, to avoid all losses</a:t>
            </a:r>
          </a:p>
          <a:p>
            <a:pPr lvl="1" eaLnBrk="1" hangingPunct="1"/>
            <a:endParaRPr lang="en-US" sz="28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000" smtClean="0"/>
              <a:t>Select the Appropriate Combination of Techniques for Treating the Loss Exposures</a:t>
            </a:r>
            <a:endParaRPr lang="en-US" sz="1800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7997825" cy="4572000"/>
          </a:xfrm>
        </p:spPr>
        <p:txBody>
          <a:bodyPr rIns="91440"/>
          <a:lstStyle/>
          <a:p>
            <a:pPr lvl="1" eaLnBrk="1" hangingPunct="1"/>
            <a:r>
              <a:rPr lang="en-US" sz="2000" u="sng" smtClean="0"/>
              <a:t>Loss prevention</a:t>
            </a:r>
            <a:r>
              <a:rPr lang="en-US" sz="2000" smtClean="0"/>
              <a:t> refers to measures that reduce the frequency of a particular loss</a:t>
            </a:r>
          </a:p>
          <a:p>
            <a:pPr lvl="2" eaLnBrk="1" hangingPunct="1"/>
            <a:r>
              <a:rPr lang="en-US" sz="1800" smtClean="0"/>
              <a:t>e.g., installing safety features on hazardous products</a:t>
            </a:r>
          </a:p>
          <a:p>
            <a:pPr lvl="1" eaLnBrk="1" hangingPunct="1"/>
            <a:r>
              <a:rPr lang="en-US" sz="2000" u="sng" smtClean="0"/>
              <a:t>Loss reduction</a:t>
            </a:r>
            <a:r>
              <a:rPr lang="en-US" sz="2000" smtClean="0"/>
              <a:t> refers to measures that reduce the severity of a loss after is occurs</a:t>
            </a:r>
          </a:p>
          <a:p>
            <a:pPr lvl="2" eaLnBrk="1" hangingPunct="1"/>
            <a:r>
              <a:rPr lang="en-US" sz="1800" smtClean="0"/>
              <a:t>e.g., installing an automatic sprinkler system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Select the Appropriate Risk Management Technique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648200"/>
          </a:xfrm>
        </p:spPr>
        <p:txBody>
          <a:bodyPr rIns="91440"/>
          <a:lstStyle/>
          <a:p>
            <a:pPr eaLnBrk="1" hangingPunct="1"/>
            <a:r>
              <a:rPr lang="en-US" u="sng" smtClean="0"/>
              <a:t>Risk financing</a:t>
            </a:r>
            <a:r>
              <a:rPr lang="en-US" smtClean="0"/>
              <a:t> refers to techniques that provide for the funding of losses</a:t>
            </a:r>
          </a:p>
          <a:p>
            <a:pPr eaLnBrk="1" hangingPunct="1"/>
            <a:r>
              <a:rPr lang="en-US" smtClean="0"/>
              <a:t>Methods of risk financing include:</a:t>
            </a:r>
          </a:p>
          <a:p>
            <a:pPr lvl="1" eaLnBrk="1" hangingPunct="1"/>
            <a:r>
              <a:rPr lang="en-US" smtClean="0"/>
              <a:t>Retention</a:t>
            </a:r>
          </a:p>
          <a:p>
            <a:pPr lvl="1" eaLnBrk="1" hangingPunct="1"/>
            <a:r>
              <a:rPr lang="en-US" smtClean="0"/>
              <a:t>Non-insurance Transfers</a:t>
            </a:r>
          </a:p>
          <a:p>
            <a:pPr lvl="1" eaLnBrk="1" hangingPunct="1"/>
            <a:r>
              <a:rPr lang="en-US" smtClean="0"/>
              <a:t>Commercial Insurance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Risk Financing Methods: Retention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6482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u="sng" smtClean="0"/>
              <a:t>Retention</a:t>
            </a:r>
            <a:r>
              <a:rPr lang="en-US" sz="2400" smtClean="0"/>
              <a:t> means that the firm retains part or all of the losses that can result from a given loss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Retention is effectively used when: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No other method of treatment is available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The worst possible loss is not serious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Losses are highly predictable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</a:t>
            </a:r>
            <a:r>
              <a:rPr lang="en-US" sz="2000" u="sng" smtClean="0"/>
              <a:t>retention level</a:t>
            </a:r>
            <a:r>
              <a:rPr lang="en-US" sz="2000" smtClean="0"/>
              <a:t> is the dollar amount of losses that the firm will retain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A financially strong firm can have a higher retention level than a financially weak firm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The maximum retention may be calculated as a percentage of the firm’s net working capital</a:t>
            </a:r>
          </a:p>
          <a:p>
            <a:pPr eaLnBrk="1" hangingPunct="1">
              <a:lnSpc>
                <a:spcPct val="80000"/>
              </a:lnSpc>
            </a:pPr>
            <a:endParaRPr lang="en-US" sz="24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Risk Financing Methods: Retention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lvl="1" eaLnBrk="1" hangingPunct="1"/>
            <a:r>
              <a:rPr lang="en-US" smtClean="0"/>
              <a:t>A risk manager has several methods for paying retained losses:</a:t>
            </a:r>
          </a:p>
          <a:p>
            <a:pPr lvl="2" eaLnBrk="1" hangingPunct="1"/>
            <a:r>
              <a:rPr lang="en-US" smtClean="0"/>
              <a:t>Current net income: losses are treated as current expenses</a:t>
            </a:r>
          </a:p>
          <a:p>
            <a:pPr lvl="2" eaLnBrk="1" hangingPunct="1"/>
            <a:r>
              <a:rPr lang="en-US" smtClean="0"/>
              <a:t>Unfunded reserve: losses are deducted from a bookkeeping account</a:t>
            </a:r>
          </a:p>
          <a:p>
            <a:pPr lvl="2" eaLnBrk="1" hangingPunct="1"/>
            <a:r>
              <a:rPr lang="en-US" smtClean="0"/>
              <a:t>Funded reserve: losses are deducted from a liquid fund </a:t>
            </a:r>
          </a:p>
          <a:p>
            <a:pPr lvl="2" eaLnBrk="1" hangingPunct="1"/>
            <a:r>
              <a:rPr lang="en-US" smtClean="0"/>
              <a:t>Credit line: funds are borrowed to pay losses as they occur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Risk Financing Methods: Retention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6482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A </a:t>
            </a:r>
            <a:r>
              <a:rPr lang="en-US" sz="2000" u="sng" smtClean="0"/>
              <a:t>captive insurer</a:t>
            </a:r>
            <a:r>
              <a:rPr lang="en-US" sz="2000" smtClean="0"/>
              <a:t> is an insurer owned by a parent firm for the purpose of insuring the parent firm’s loss exposures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 </a:t>
            </a:r>
            <a:r>
              <a:rPr lang="en-US" sz="1800" u="sng" smtClean="0"/>
              <a:t>single-parent captive</a:t>
            </a:r>
            <a:r>
              <a:rPr lang="en-US" sz="1800" smtClean="0"/>
              <a:t> is owned by only one parent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An </a:t>
            </a:r>
            <a:r>
              <a:rPr lang="en-US" sz="1800" u="sng" smtClean="0"/>
              <a:t>association or group captive</a:t>
            </a:r>
            <a:r>
              <a:rPr lang="en-US" sz="1800" smtClean="0"/>
              <a:t> is an insurer owned by several parents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Many captives are located in the Caribbean because the regulatory environment is favorable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Captives are formed for several reasons, including: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The parent firm may have difficulty obtaining insurance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To take advantage of a favorable regulatory environment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Costs may be lower than purchasing commercial insurance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A captive insurer has easier access to a reinsurer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A captive insurer can become a source of profit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Premiums paid to a captive may be tax-deductible under certain conditions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Risk Financing Methods: Retention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u="sng" smtClean="0"/>
              <a:t>Self-insurance</a:t>
            </a:r>
            <a:r>
              <a:rPr lang="en-US" sz="2000" smtClean="0"/>
              <a:t> is a special form of planned retention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Part or all of a given loss exposure is retained by the firm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Another name for self-insurance is self-funding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Widely used for workers compensation and group health benefits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 </a:t>
            </a:r>
            <a:r>
              <a:rPr lang="en-US" sz="2000" u="sng" smtClean="0"/>
              <a:t>risk retention group</a:t>
            </a:r>
            <a:r>
              <a:rPr lang="en-US" sz="2000" smtClean="0"/>
              <a:t> is a group captive that can write any type of liability coverage except employer liability, workers compensation, and personal lines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Federal regulation allows employers, trade groups, governmental units, and other parties to form risk retention groups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They are exempt from many state insurance laws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Risk Financing Methods: Retention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1600200"/>
            <a:ext cx="4064000" cy="4572000"/>
          </a:xfrm>
        </p:spPr>
        <p:txBody>
          <a:bodyPr rIns="91440"/>
          <a:lstStyle/>
          <a:p>
            <a:pPr algn="ctr" eaLnBrk="1" hangingPunct="1">
              <a:buFontTx/>
              <a:buNone/>
            </a:pPr>
            <a:r>
              <a:rPr lang="en-US" sz="2400" smtClean="0"/>
              <a:t>Advantages </a:t>
            </a:r>
          </a:p>
          <a:p>
            <a:pPr eaLnBrk="1" hangingPunct="1"/>
            <a:endParaRPr lang="en-US" sz="2400" smtClean="0"/>
          </a:p>
          <a:p>
            <a:pPr lvl="1" eaLnBrk="1" hangingPunct="1"/>
            <a:r>
              <a:rPr lang="en-US" sz="2000" smtClean="0"/>
              <a:t>Save on loss costs</a:t>
            </a:r>
          </a:p>
          <a:p>
            <a:pPr lvl="1" eaLnBrk="1" hangingPunct="1"/>
            <a:r>
              <a:rPr lang="en-US" sz="2000" smtClean="0"/>
              <a:t>Save on expenses</a:t>
            </a:r>
          </a:p>
          <a:p>
            <a:pPr lvl="1" eaLnBrk="1" hangingPunct="1"/>
            <a:r>
              <a:rPr lang="en-US" sz="2000" smtClean="0"/>
              <a:t>Encourage loss prevention</a:t>
            </a:r>
          </a:p>
          <a:p>
            <a:pPr lvl="1" eaLnBrk="1" hangingPunct="1"/>
            <a:r>
              <a:rPr lang="en-US" sz="2000" smtClean="0"/>
              <a:t>Increase cash flow</a:t>
            </a:r>
          </a:p>
          <a:p>
            <a:pPr eaLnBrk="1" hangingPunct="1"/>
            <a:endParaRPr lang="en-US" sz="2400" smtClean="0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35488" y="1600200"/>
            <a:ext cx="4064000" cy="4572000"/>
          </a:xfrm>
        </p:spPr>
        <p:txBody>
          <a:bodyPr rIns="91440"/>
          <a:lstStyle/>
          <a:p>
            <a:pPr algn="ctr" eaLnBrk="1" hangingPunct="1">
              <a:buFontTx/>
              <a:buNone/>
            </a:pPr>
            <a:r>
              <a:rPr lang="en-US" sz="2400" smtClean="0"/>
              <a:t>Disadvantages</a:t>
            </a:r>
          </a:p>
          <a:p>
            <a:pPr eaLnBrk="1" hangingPunct="1"/>
            <a:endParaRPr lang="en-US" sz="2400" smtClean="0"/>
          </a:p>
          <a:p>
            <a:pPr lvl="1" eaLnBrk="1" hangingPunct="1"/>
            <a:r>
              <a:rPr lang="en-US" sz="2000" smtClean="0"/>
              <a:t>Possible higher losses</a:t>
            </a:r>
          </a:p>
          <a:p>
            <a:pPr lvl="1" eaLnBrk="1" hangingPunct="1"/>
            <a:r>
              <a:rPr lang="en-US" sz="2000" smtClean="0"/>
              <a:t>Possible higher expenses</a:t>
            </a:r>
          </a:p>
          <a:p>
            <a:pPr lvl="1" eaLnBrk="1" hangingPunct="1"/>
            <a:r>
              <a:rPr lang="en-US" sz="2000" smtClean="0"/>
              <a:t>Possible higher taxes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Risk Financing Methods: Non-insurance Transfers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u="sng" smtClean="0"/>
              <a:t>A non-insurance transfer</a:t>
            </a:r>
            <a:r>
              <a:rPr lang="en-US" smtClean="0"/>
              <a:t> is a method other than insurance by which a pure risk and its potential financial consequences are transferred to another party </a:t>
            </a:r>
          </a:p>
          <a:p>
            <a:pPr lvl="1" eaLnBrk="1" hangingPunct="1"/>
            <a:r>
              <a:rPr lang="en-US" smtClean="0"/>
              <a:t>Examples include:</a:t>
            </a:r>
          </a:p>
          <a:p>
            <a:pPr lvl="2" eaLnBrk="1" hangingPunct="1"/>
            <a:r>
              <a:rPr lang="en-US" smtClean="0"/>
              <a:t>Contracts, leases, hold-harmless agreements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Risk Financing Methods: Non-insurance Transfers</a:t>
            </a:r>
          </a:p>
        </p:txBody>
      </p:sp>
      <p:sp>
        <p:nvSpPr>
          <p:cNvPr id="53251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1828800"/>
            <a:ext cx="3695700" cy="4572000"/>
          </a:xfrm>
        </p:spPr>
        <p:txBody>
          <a:bodyPr rIns="91440"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Advantages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Can transfer some losses that are not insurable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Save money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Can transfer loss to someone who is in a better position to control losses</a:t>
            </a:r>
          </a:p>
        </p:txBody>
      </p:sp>
      <p:sp>
        <p:nvSpPr>
          <p:cNvPr id="53252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343400" y="1828800"/>
            <a:ext cx="3695700" cy="4648200"/>
          </a:xfrm>
        </p:spPr>
        <p:txBody>
          <a:bodyPr rIns="91440"/>
          <a:lstStyle/>
          <a:p>
            <a:pPr algn="ctr" eaLnBrk="1" hangingPunct="1">
              <a:buFontTx/>
              <a:buNone/>
            </a:pPr>
            <a:r>
              <a:rPr lang="en-US" sz="2400" smtClean="0"/>
              <a:t>Disadvantages</a:t>
            </a:r>
          </a:p>
          <a:p>
            <a:pPr eaLnBrk="1" hangingPunct="1"/>
            <a:endParaRPr lang="en-US" sz="2400" smtClean="0"/>
          </a:p>
          <a:p>
            <a:pPr lvl="1" eaLnBrk="1" hangingPunct="1"/>
            <a:r>
              <a:rPr lang="en-US" sz="2000" smtClean="0"/>
              <a:t>Contract language may be ambiguous, so transfer may fail</a:t>
            </a:r>
          </a:p>
          <a:p>
            <a:pPr lvl="1" eaLnBrk="1" hangingPunct="1"/>
            <a:r>
              <a:rPr lang="en-US" sz="2000" smtClean="0"/>
              <a:t>If the other party fails to pay, firm is still responsible for the loss</a:t>
            </a:r>
          </a:p>
          <a:p>
            <a:pPr lvl="1" eaLnBrk="1" hangingPunct="1"/>
            <a:r>
              <a:rPr lang="en-US" sz="2000" smtClean="0"/>
              <a:t>Insurers may not give credit for transfers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Risk Financing Methods: Insurance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458200" cy="4800600"/>
          </a:xfrm>
        </p:spPr>
        <p:txBody>
          <a:bodyPr rIns="91440"/>
          <a:lstStyle/>
          <a:p>
            <a:pPr eaLnBrk="1" hangingPunct="1"/>
            <a:r>
              <a:rPr lang="en-US" sz="2400" dirty="0" smtClean="0"/>
              <a:t>Insurance is appropriate for loss exposures that have a low probability of loss but for which the severity of loss is high</a:t>
            </a:r>
          </a:p>
          <a:p>
            <a:pPr lvl="1" eaLnBrk="1" hangingPunct="1"/>
            <a:r>
              <a:rPr lang="en-US" sz="2000" dirty="0" smtClean="0"/>
              <a:t>The risk manager selects the </a:t>
            </a:r>
            <a:r>
              <a:rPr lang="en-US" sz="2000" dirty="0" err="1" smtClean="0"/>
              <a:t>coverages</a:t>
            </a:r>
            <a:r>
              <a:rPr lang="en-US" sz="2000" dirty="0" smtClean="0"/>
              <a:t> needed, and policy provisions:</a:t>
            </a:r>
          </a:p>
          <a:p>
            <a:pPr lvl="2" eaLnBrk="1" hangingPunct="1"/>
            <a:r>
              <a:rPr lang="en-US" sz="1800" dirty="0" smtClean="0"/>
              <a:t>A </a:t>
            </a:r>
            <a:r>
              <a:rPr lang="en-US" sz="1800" u="sng" dirty="0" smtClean="0"/>
              <a:t>deductible</a:t>
            </a:r>
            <a:r>
              <a:rPr lang="en-US" sz="1800" dirty="0" smtClean="0"/>
              <a:t> is a provision by which a specified amount is subtracted from the loss payment otherwise payable to the insured</a:t>
            </a:r>
          </a:p>
          <a:p>
            <a:pPr lvl="2" eaLnBrk="1" hangingPunct="1"/>
            <a:r>
              <a:rPr lang="en-US" sz="1800" dirty="0" smtClean="0"/>
              <a:t>An </a:t>
            </a:r>
            <a:r>
              <a:rPr lang="en-US" sz="1800" u="sng" dirty="0" smtClean="0"/>
              <a:t>excess insurance policy</a:t>
            </a:r>
            <a:r>
              <a:rPr lang="en-US" sz="1800" dirty="0" smtClean="0"/>
              <a:t> is one in which the insurer does not participate in the loss until the actual loss exceeds the amount a firm has decided to retain</a:t>
            </a:r>
          </a:p>
          <a:p>
            <a:pPr lvl="1" eaLnBrk="1" hangingPunct="1"/>
            <a:r>
              <a:rPr lang="en-US" sz="2000" dirty="0" smtClean="0"/>
              <a:t>The risk manager selects the insurer, or insurers, to provide the </a:t>
            </a:r>
            <a:r>
              <a:rPr lang="en-US" sz="2000" dirty="0" err="1" smtClean="0"/>
              <a:t>coverages</a:t>
            </a:r>
            <a:endParaRPr lang="en-US" sz="2000" dirty="0" smtClean="0"/>
          </a:p>
          <a:p>
            <a:pPr lvl="1" eaLnBrk="1" hangingPunct="1"/>
            <a:endParaRPr lang="en-US" sz="2000" dirty="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Risk Financing Methods: Insurance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lvl="1" eaLnBrk="1" hangingPunct="1"/>
            <a:r>
              <a:rPr lang="en-US" smtClean="0"/>
              <a:t>The risk manager negotiates the terms of the insurance contract</a:t>
            </a:r>
          </a:p>
          <a:p>
            <a:pPr lvl="2" eaLnBrk="1" hangingPunct="1"/>
            <a:r>
              <a:rPr lang="en-US" smtClean="0"/>
              <a:t>A </a:t>
            </a:r>
            <a:r>
              <a:rPr lang="en-US" u="sng" smtClean="0"/>
              <a:t>manuscript policy</a:t>
            </a:r>
            <a:r>
              <a:rPr lang="en-US" smtClean="0"/>
              <a:t> is a policy specially tailored for the firm</a:t>
            </a:r>
          </a:p>
          <a:p>
            <a:pPr lvl="3" eaLnBrk="1" hangingPunct="1"/>
            <a:r>
              <a:rPr lang="en-US" smtClean="0"/>
              <a:t>Language in the policy must be clear to both parties</a:t>
            </a:r>
          </a:p>
          <a:p>
            <a:pPr lvl="2" eaLnBrk="1" hangingPunct="1"/>
            <a:r>
              <a:rPr lang="en-US" smtClean="0"/>
              <a:t>The parties must agree on the contract provisions, endorsements, forms, and premiums</a:t>
            </a:r>
          </a:p>
          <a:p>
            <a:pPr lvl="1" eaLnBrk="1" hangingPunct="1"/>
            <a:r>
              <a:rPr lang="en-US" smtClean="0"/>
              <a:t>The risk manager must periodically review the insurance program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Risk Financing Methods: Insurance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42900" y="1752600"/>
            <a:ext cx="3695700" cy="4648200"/>
          </a:xfrm>
        </p:spPr>
        <p:txBody>
          <a:bodyPr rIns="91440"/>
          <a:lstStyle/>
          <a:p>
            <a:pPr algn="ctr" eaLnBrk="1" hangingPunct="1">
              <a:buFontTx/>
              <a:buNone/>
            </a:pPr>
            <a:r>
              <a:rPr lang="en-US" sz="2400" smtClean="0"/>
              <a:t>Advantages</a:t>
            </a:r>
          </a:p>
          <a:p>
            <a:pPr eaLnBrk="1" hangingPunct="1"/>
            <a:endParaRPr lang="en-US" sz="2400" smtClean="0"/>
          </a:p>
          <a:p>
            <a:pPr lvl="1" eaLnBrk="1" hangingPunct="1"/>
            <a:r>
              <a:rPr lang="en-US" sz="2000" smtClean="0"/>
              <a:t>Firm is indemnified for losses</a:t>
            </a:r>
          </a:p>
          <a:p>
            <a:pPr lvl="1" eaLnBrk="1" hangingPunct="1"/>
            <a:r>
              <a:rPr lang="en-US" sz="2000" smtClean="0"/>
              <a:t>Uncertainty is reduced</a:t>
            </a:r>
          </a:p>
          <a:p>
            <a:pPr lvl="1" eaLnBrk="1" hangingPunct="1"/>
            <a:r>
              <a:rPr lang="en-US" sz="2000" smtClean="0"/>
              <a:t>Insurers may provide other risk management services</a:t>
            </a:r>
          </a:p>
          <a:p>
            <a:pPr lvl="1" eaLnBrk="1" hangingPunct="1"/>
            <a:r>
              <a:rPr lang="en-US" sz="2000" smtClean="0"/>
              <a:t>Premiums are tax-deductible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191000" y="1752600"/>
            <a:ext cx="3695700" cy="4724400"/>
          </a:xfrm>
        </p:spPr>
        <p:txBody>
          <a:bodyPr rIns="91440"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400" smtClean="0"/>
              <a:t>Disadvantages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Premiums may be costly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Opportunity cost should be considered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Negotiation of contracts takes time and effort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risk manager may become lax in exercising loss control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Exhibit 3.2</a:t>
            </a:r>
            <a:r>
              <a:rPr lang="en-US" sz="2800" b="0" smtClean="0"/>
              <a:t>  Risk Management Matrix</a:t>
            </a:r>
            <a:endParaRPr lang="en-US" smtClean="0"/>
          </a:p>
        </p:txBody>
      </p:sp>
      <p:pic>
        <p:nvPicPr>
          <p:cNvPr id="61443" name="Picture 6" descr="ex03_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8788" y="2205038"/>
            <a:ext cx="5684837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7315200" cy="1295400"/>
          </a:xfrm>
        </p:spPr>
        <p:txBody>
          <a:bodyPr anchor="ctr"/>
          <a:lstStyle/>
          <a:p>
            <a:pPr eaLnBrk="1" hangingPunct="1"/>
            <a:r>
              <a:rPr lang="en-US" sz="2400" smtClean="0"/>
              <a:t>Market Conditions and the Selection of Risk Management Techniques</a:t>
            </a:r>
            <a:endParaRPr lang="en-US" smtClean="0"/>
          </a:p>
        </p:txBody>
      </p:sp>
      <p:sp>
        <p:nvSpPr>
          <p:cNvPr id="63491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/>
            <a:r>
              <a:rPr lang="en-US" sz="2000" smtClean="0"/>
              <a:t>Risk managers may have to modify their choice of techniques depending on market conditions in the insurance markets</a:t>
            </a:r>
          </a:p>
          <a:p>
            <a:pPr eaLnBrk="1" hangingPunct="1"/>
            <a:r>
              <a:rPr lang="en-US" sz="2000" smtClean="0"/>
              <a:t>The insurance market experiences an underwriting cycle</a:t>
            </a:r>
          </a:p>
          <a:p>
            <a:pPr lvl="1" eaLnBrk="1" hangingPunct="1"/>
            <a:r>
              <a:rPr lang="en-US" sz="1800" smtClean="0"/>
              <a:t>In a “hard” market, when profitability is declining, underwriting standards are tightened, premiums increase, and insurance becomes more difficult to obtain</a:t>
            </a:r>
          </a:p>
          <a:p>
            <a:pPr lvl="1" eaLnBrk="1" hangingPunct="1"/>
            <a:r>
              <a:rPr lang="en-US" sz="1800" smtClean="0"/>
              <a:t>In a “soft” market, when profitability is improving, standards are loosened, premiums decline, and insurance become easier to obtain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Implement and Monitor the Risk Management Program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6482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Implementation of a risk management program begins with a </a:t>
            </a:r>
            <a:r>
              <a:rPr lang="en-US" sz="2000" u="sng" smtClean="0"/>
              <a:t>risk management policy statement</a:t>
            </a:r>
            <a:r>
              <a:rPr lang="en-US" sz="2000" smtClean="0"/>
              <a:t> that: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Outlines the firm’s risk management objectives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Outlines the firm’s policy on loss control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Educates top-level executives in regard to the risk management process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Gives the risk manager greater authority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Provides standards for judging the risk manager’s performance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 </a:t>
            </a:r>
            <a:r>
              <a:rPr lang="en-US" sz="2000" u="sng" smtClean="0"/>
              <a:t>risk management manual</a:t>
            </a:r>
            <a:r>
              <a:rPr lang="en-US" sz="2000" smtClean="0"/>
              <a:t> may be used to: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Describe the risk management program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Train new employees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Implement and Monitor the Risk Management Program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495800"/>
          </a:xfrm>
        </p:spPr>
        <p:txBody>
          <a:bodyPr rIns="91440"/>
          <a:lstStyle/>
          <a:p>
            <a:pPr eaLnBrk="1" hangingPunct="1"/>
            <a:r>
              <a:rPr lang="en-US" smtClean="0"/>
              <a:t>A successful risk management program requires active cooperation from other departments in the firm </a:t>
            </a:r>
          </a:p>
          <a:p>
            <a:pPr eaLnBrk="1" hangingPunct="1"/>
            <a:r>
              <a:rPr lang="en-US" smtClean="0"/>
              <a:t>The risk management program should be periodically reviewed and evaluated to determine whether the objectives are being attained</a:t>
            </a:r>
          </a:p>
          <a:p>
            <a:pPr lvl="1" eaLnBrk="1" hangingPunct="1"/>
            <a:r>
              <a:rPr lang="en-US" smtClean="0"/>
              <a:t>The risk manager should compare the costs and benefits of all risk management activities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Benefits of Risk Management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648200"/>
          </a:xfrm>
        </p:spPr>
        <p:txBody>
          <a:bodyPr rIns="91440"/>
          <a:lstStyle/>
          <a:p>
            <a:pPr eaLnBrk="1" hangingPunct="1"/>
            <a:r>
              <a:rPr lang="en-US" sz="2400" smtClean="0"/>
              <a:t>Pre-loss and post-loss objectives are attainable</a:t>
            </a:r>
          </a:p>
          <a:p>
            <a:pPr eaLnBrk="1" hangingPunct="1"/>
            <a:r>
              <a:rPr lang="en-US" sz="2400" smtClean="0"/>
              <a:t>A risk management program can reduce a firm’s </a:t>
            </a:r>
            <a:r>
              <a:rPr lang="en-US" sz="2400" u="sng" smtClean="0"/>
              <a:t>cost of risk</a:t>
            </a:r>
          </a:p>
          <a:p>
            <a:pPr lvl="1" eaLnBrk="1" hangingPunct="1"/>
            <a:r>
              <a:rPr lang="en-US" sz="2000" smtClean="0"/>
              <a:t>The cost of risk includes premiums paid, retained losses, outside risk management services, financial guarantees, internal administrative costs, taxes, fees, and other expenses</a:t>
            </a:r>
          </a:p>
          <a:p>
            <a:pPr eaLnBrk="1" hangingPunct="1"/>
            <a:r>
              <a:rPr lang="en-US" sz="2400" smtClean="0"/>
              <a:t>Reduction in pure loss exposures allows a firm to enact an enterprise risk management program to treat both pure and speculative loss exposures</a:t>
            </a:r>
          </a:p>
          <a:p>
            <a:pPr eaLnBrk="1" hangingPunct="1"/>
            <a:r>
              <a:rPr lang="en-US" sz="2400" smtClean="0"/>
              <a:t>Society benefits because both direct and indirect losses are reduced 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 smtClean="0"/>
              <a:t>Insight 3.2</a:t>
            </a:r>
            <a:r>
              <a:rPr lang="en-US" sz="2400" b="0" smtClean="0"/>
              <a:t>  Show Me the Money–Risk Manager Salaries Rise</a:t>
            </a:r>
            <a:endParaRPr lang="en-US" smtClean="0"/>
          </a:p>
        </p:txBody>
      </p:sp>
      <p:pic>
        <p:nvPicPr>
          <p:cNvPr id="70659" name="Picture 6" descr="ins03_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8383588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>
                <a:latin typeface="Arial" panose="020B0604020202020204" pitchFamily="34" charset="0"/>
              </a:rPr>
              <a:t>End of Lecture No. </a:t>
            </a:r>
            <a:r>
              <a:rPr lang="en-US" b="1">
                <a:latin typeface="Arial" panose="020B0604020202020204" pitchFamily="34" charset="0"/>
              </a:rPr>
              <a:t>5</a:t>
            </a:r>
            <a:endParaRPr lang="en-US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856</TotalTime>
  <Words>1613</Words>
  <Application>Microsoft Office PowerPoint</Application>
  <PresentationFormat>On-screen Show (4:3)</PresentationFormat>
  <Paragraphs>224</Paragraphs>
  <Slides>30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M00_REJDA_6117643_11_RMI_C00</vt:lpstr>
      <vt:lpstr>Slide 1</vt:lpstr>
      <vt:lpstr>Objectives</vt:lpstr>
      <vt:lpstr>Meaning of Risk Management</vt:lpstr>
      <vt:lpstr>Objectives of Risk Management</vt:lpstr>
      <vt:lpstr>Objectives of Risk Management</vt:lpstr>
      <vt:lpstr>Risk Management Process</vt:lpstr>
      <vt:lpstr>Exhibit 3.1  Steps in the Risk Management Process</vt:lpstr>
      <vt:lpstr>Identifying Loss Exposures</vt:lpstr>
      <vt:lpstr>Identifying Loss Exposures</vt:lpstr>
      <vt:lpstr>Measure and Analyze Loss Exposures</vt:lpstr>
      <vt:lpstr>Select the Appropriate Combination of Techniques for Treating the Loss Exposures</vt:lpstr>
      <vt:lpstr>Select the Appropriate Combination of Techniques for Treating the Loss Exposures</vt:lpstr>
      <vt:lpstr>Select the Appropriate Risk Management Technique</vt:lpstr>
      <vt:lpstr>Risk Financing Methods: Retention</vt:lpstr>
      <vt:lpstr>Risk Financing Methods: Retention</vt:lpstr>
      <vt:lpstr>Risk Financing Methods: Retention</vt:lpstr>
      <vt:lpstr>Risk Financing Methods: Retention</vt:lpstr>
      <vt:lpstr>Risk Financing Methods: Retention</vt:lpstr>
      <vt:lpstr>Risk Financing Methods: Non-insurance Transfers</vt:lpstr>
      <vt:lpstr>Risk Financing Methods: Non-insurance Transfers</vt:lpstr>
      <vt:lpstr>Risk Financing Methods: Insurance</vt:lpstr>
      <vt:lpstr>Risk Financing Methods: Insurance</vt:lpstr>
      <vt:lpstr>Risk Financing Methods: Insurance</vt:lpstr>
      <vt:lpstr>Exhibit 3.2  Risk Management Matrix</vt:lpstr>
      <vt:lpstr>Market Conditions and the Selection of Risk Management Techniques</vt:lpstr>
      <vt:lpstr>Implement and Monitor the Risk Management Program</vt:lpstr>
      <vt:lpstr>Implement and Monitor the Risk Management Program</vt:lpstr>
      <vt:lpstr>Benefits of Risk Management</vt:lpstr>
      <vt:lpstr>Insight 3.2  Show Me the Money–Risk Manager Salaries Rise</vt:lpstr>
      <vt:lpstr>Slide 30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subject>Introduction to Risk Management</dc:subject>
  <dc:creator>George E,. Rejda</dc:creator>
  <cp:keywords/>
  <dc:description/>
  <cp:lastModifiedBy>Administrator</cp:lastModifiedBy>
  <cp:revision>102</cp:revision>
  <dcterms:created xsi:type="dcterms:W3CDTF">2004-08-04T08:00:35Z</dcterms:created>
  <dcterms:modified xsi:type="dcterms:W3CDTF">2014-06-16T15:12:11Z</dcterms:modified>
  <cp:category/>
</cp:coreProperties>
</file>