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80" r:id="rId1"/>
  </p:sldMasterIdLst>
  <p:notesMasterIdLst>
    <p:notesMasterId r:id="rId28"/>
  </p:notesMasterIdLst>
  <p:sldIdLst>
    <p:sldId id="466" r:id="rId2"/>
    <p:sldId id="421" r:id="rId3"/>
    <p:sldId id="443" r:id="rId4"/>
    <p:sldId id="444" r:id="rId5"/>
    <p:sldId id="445" r:id="rId6"/>
    <p:sldId id="446" r:id="rId7"/>
    <p:sldId id="447" r:id="rId8"/>
    <p:sldId id="448" r:id="rId9"/>
    <p:sldId id="449" r:id="rId10"/>
    <p:sldId id="450" r:id="rId11"/>
    <p:sldId id="451" r:id="rId12"/>
    <p:sldId id="452" r:id="rId13"/>
    <p:sldId id="453" r:id="rId14"/>
    <p:sldId id="454" r:id="rId15"/>
    <p:sldId id="455" r:id="rId16"/>
    <p:sldId id="456" r:id="rId17"/>
    <p:sldId id="457" r:id="rId18"/>
    <p:sldId id="458" r:id="rId19"/>
    <p:sldId id="459" r:id="rId20"/>
    <p:sldId id="460" r:id="rId21"/>
    <p:sldId id="461" r:id="rId22"/>
    <p:sldId id="462" r:id="rId23"/>
    <p:sldId id="463" r:id="rId24"/>
    <p:sldId id="464" r:id="rId25"/>
    <p:sldId id="465" r:id="rId26"/>
    <p:sldId id="467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DAA5"/>
    <a:srgbClr val="780F24"/>
    <a:srgbClr val="FAF199"/>
    <a:srgbClr val="0099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66" autoAdjust="0"/>
    <p:restoredTop sz="90929"/>
  </p:normalViewPr>
  <p:slideViewPr>
    <p:cSldViewPr>
      <p:cViewPr varScale="1">
        <p:scale>
          <a:sx n="71" d="100"/>
          <a:sy n="71" d="100"/>
        </p:scale>
        <p:origin x="-112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83"/>
    </p:cViewPr>
  </p:sorterViewPr>
  <p:notesViewPr>
    <p:cSldViewPr>
      <p:cViewPr varScale="1">
        <p:scale>
          <a:sx n="94" d="100"/>
          <a:sy n="94" d="100"/>
        </p:scale>
        <p:origin x="-2128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BE584B6-134A-4F78-9344-AFF44CDC69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12906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49169F0-543F-46A0-AE25-E2F0A92C62F7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0376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090B610C-70AD-4914-A214-71DB493BDF82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428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0315EDC-3D7F-443E-9DA1-4CCAF0E8CD1C}" type="slidenum">
              <a:rPr lang="en-US" sz="1200"/>
              <a:pPr/>
              <a:t>26</a:t>
            </a:fld>
            <a:endParaRPr lang="en-US" sz="120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5969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66800" y="6240463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800" smtClean="0"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pic>
        <p:nvPicPr>
          <p:cNvPr id="3" name="Picture 9" descr="pearson_brand_logo_aug200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62663"/>
            <a:ext cx="8239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28" descr="Rejda-0136117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44799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02824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3598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237506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7359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3492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8392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13892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477655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863766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3845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0115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11"/>
          <p:cNvSpPr>
            <a:spLocks noChangeArrowheads="1"/>
          </p:cNvSpPr>
          <p:nvPr/>
        </p:nvSpPr>
        <p:spPr bwMode="auto">
          <a:xfrm flipH="1">
            <a:off x="8229600" y="6172200"/>
            <a:ext cx="914400" cy="685800"/>
          </a:xfrm>
          <a:prstGeom prst="rect">
            <a:avLst/>
          </a:prstGeom>
          <a:solidFill>
            <a:srgbClr val="FFF5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endParaRPr lang="en-US">
              <a:latin typeface="Tahoma" panose="020B0604030504040204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991600" y="0"/>
            <a:ext cx="152400" cy="6705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213" y="6459538"/>
            <a:ext cx="4572000" cy="2444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US" sz="1000" smtClean="0">
                <a:solidFill>
                  <a:srgbClr val="1C1C1C"/>
                </a:solidFill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8305800" y="63246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sz="1400" b="1">
                <a:latin typeface="Tahoma" panose="020B0604030504040204" pitchFamily="34" charset="0"/>
              </a:rPr>
              <a:t>2-</a:t>
            </a:r>
            <a:fld id="{7BD7FA7C-B5AA-4923-A54B-9EBD67E8CFC9}" type="slidenum">
              <a:rPr lang="en-US" sz="1400" b="1">
                <a:latin typeface="Tahoma" panose="020B0604030504040204" pitchFamily="34" charset="0"/>
              </a:rPr>
              <a:pPr eaLnBrk="1" hangingPunct="1"/>
              <a:t>‹#›</a:t>
            </a:fld>
            <a:endParaRPr lang="en-US" sz="1800"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smtClean="0"/>
              <a:t>Insurance and Risk</a:t>
            </a:r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914400" y="2209800"/>
            <a:ext cx="198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 i="1" u="sng" dirty="0">
                <a:latin typeface="Times" panose="02020603050405020304" pitchFamily="18" charset="0"/>
              </a:rPr>
              <a:t>Lecture No. </a:t>
            </a:r>
            <a:r>
              <a:rPr lang="en-US" sz="2400" b="1" i="1" u="sng" dirty="0" smtClean="0">
                <a:latin typeface="Times" panose="02020603050405020304" pitchFamily="18" charset="0"/>
              </a:rPr>
              <a:t>4  </a:t>
            </a:r>
            <a:endParaRPr lang="en-US" sz="2400" b="1" i="1" u="sng" dirty="0"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dirty="0" smtClean="0"/>
              <a:t>Objectives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7772400" cy="45720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Definition and Basic Characteristics of Insurance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Characteristics of An Ideally Insurable Risk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Adverse Selection and Insurance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Insurance vs. Gambling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Insurance vs. Hedging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Types of Insurance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Benefits and Costs of Insurance to Society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308CA9C-A79B-4CF5-8967-FEEC2576126C}" type="slidenum">
              <a:rPr lang="en-US"/>
              <a:pPr/>
              <a:t>3</a:t>
            </a:fld>
            <a:endParaRPr lang="en-US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Risk Identification</a:t>
            </a: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Loss exposure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Potential loss that may be associated with a specific type of risk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Can be categorized as to whether they result from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Property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Liability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Life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Health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Loss from income risks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74C5AB2-AC85-420F-98AC-D44DC575FB14}" type="slidenum">
              <a:rPr lang="en-US"/>
              <a:pPr/>
              <a:t>4</a:t>
            </a:fld>
            <a:endParaRPr lang="en-US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Risk Identification</a:t>
            </a:r>
          </a:p>
        </p:txBody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Loss exposure Checklists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Specifies numerous potential sources of loss from the destruction of assets and from legal liability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Some are designed for specific industries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Such as manufacturers, retailers, educational institutions, religious organizations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Others focus on a specific category of exposure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Such as real and personal property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DACEE88-AE4A-4D8A-AD13-4B2F710C627A}" type="slidenum">
              <a:rPr lang="en-US"/>
              <a:pPr/>
              <a:t>5</a:t>
            </a:fld>
            <a:endParaRPr lang="en-US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Risk Identification</a:t>
            </a:r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Financial statement analysis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All items on a firm’s balance sheet and income statement are analyzed in regard to risks that may be present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Flowcharts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Allows risk managers to pinpoint areas of potential losses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Only through careful inspection of the entire production process can the full range of loss exposures be identified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BE9E836-69C0-46B6-871F-6319FF68CE3C}" type="slidenum">
              <a:rPr lang="en-US"/>
              <a:pPr/>
              <a:t>6</a:t>
            </a:fld>
            <a:endParaRPr lang="en-US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Figure 2-1: Flowchart for a Production Process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9800"/>
            <a:ext cx="8839200" cy="335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A40D555-7326-4506-AACE-8D376433EECD}" type="slidenum">
              <a:rPr lang="en-US"/>
              <a:pPr/>
              <a:t>7</a:t>
            </a:fld>
            <a:endParaRPr lang="en-US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Risk Identification</a:t>
            </a:r>
          </a:p>
        </p:txBody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Contract analysis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It is not unusual for contracts to state that some losses, if they occur, are to be borne by specific parties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May be found in construction contracts, sales contracts and lease agreements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Ideally the specification of who is to pay for various losses should be a conscious decision that is made as part of the overall contract negotiation process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Decision should reflect the comparative advantage of each party in managing and bearing the risk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On-site inspections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During these visits, it can be helpful to talk with department managers and other employees regarding their activities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Statistical analysis of past losses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Can use a risk management information system (software) to assist in performing this task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As these systems become more sophisticated and user friendly , it is anticipated that more businesses will be able to use statistical analysis in their risk management activities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0058075-1B91-4DB8-B3F9-ED1BACD7E799}" type="slidenum">
              <a:rPr lang="en-US"/>
              <a:pPr/>
              <a:t>8</a:t>
            </a:fld>
            <a:endParaRPr lang="en-US"/>
          </a:p>
        </p:txBody>
      </p:sp>
      <p:sp>
        <p:nvSpPr>
          <p:cNvPr id="6246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610600" cy="992188"/>
          </a:xfrm>
        </p:spPr>
        <p:txBody>
          <a:bodyPr/>
          <a:lstStyle/>
          <a:p>
            <a:pPr eaLnBrk="1" hangingPunct="1"/>
            <a:r>
              <a:rPr lang="en-US" smtClean="0"/>
              <a:t>Risk Evaluation </a:t>
            </a:r>
          </a:p>
        </p:txBody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686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Once a risk is identified, the next step is to estimate both the frequency and severity of potential losses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Maximum probable loss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An estimate of the likely severity of losses that occur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Maximum possible loss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An estimate of the catastrophe potential associated with a particular exposure to risk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Most firms attempt to be precise in evaluating risks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Now common to use probability distributions and statistical techniques in estimating loss frequency and severity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23976A4-1040-4381-8EC8-E67642E452E5}" type="slidenum">
              <a:rPr lang="en-US"/>
              <a:pPr/>
              <a:t>9</a:t>
            </a:fld>
            <a:endParaRPr lang="en-US"/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Risk Mapping or Profiling </a:t>
            </a:r>
          </a:p>
        </p:txBody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Involves arraying risks in a matrix </a:t>
            </a:r>
          </a:p>
          <a:p>
            <a:pPr lvl="1" eaLnBrk="1" hangingPunct="1"/>
            <a:r>
              <a:rPr lang="en-US" smtClean="0"/>
              <a:t> With one dimension being the frequency of events and the other dimension the severity </a:t>
            </a:r>
          </a:p>
          <a:p>
            <a:pPr eaLnBrk="1" hangingPunct="1"/>
            <a:r>
              <a:rPr lang="en-US" smtClean="0"/>
              <a:t>Each risk is marked to indicate whether it is covered by insurance or not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6CAF56E-BF25-4796-92BE-FF6AEE062D78}" type="slidenum">
              <a:rPr lang="en-US"/>
              <a:pPr/>
              <a:t>10</a:t>
            </a:fld>
            <a:endParaRPr lang="en-US"/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Statistical Concepts </a:t>
            </a:r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294688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 Probability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 Long term frequency of occurrence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The probability is 0 for an event that is certain not to occur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The probability is 1 for an event that is certain to occur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To calculate the probability of any event, the number of times a given event occurs is divided by all possible events of that type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 Probability distribution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Mutually exclusive and collectively exhaustive list of all events that can result from a chance process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Contains the probability associated with each event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818782C-D4B4-4674-9DCB-492B2FE48385}" type="slidenum">
              <a:rPr lang="en-US"/>
              <a:pPr/>
              <a:t>11</a:t>
            </a:fld>
            <a:endParaRPr lang="en-US"/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Statistical Concepts </a:t>
            </a:r>
          </a:p>
        </p:txBody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Measures of central tendency or location </a:t>
            </a:r>
          </a:p>
          <a:p>
            <a:pPr lvl="1" eaLnBrk="1" hangingPunct="1"/>
            <a:r>
              <a:rPr lang="en-US" sz="3200" smtClean="0"/>
              <a:t>Measuring the center of a probability distribution	</a:t>
            </a:r>
          </a:p>
          <a:p>
            <a:pPr lvl="1" eaLnBrk="1" hangingPunct="1"/>
            <a:r>
              <a:rPr lang="en-US" sz="3200" smtClean="0"/>
              <a:t>Mean </a:t>
            </a:r>
          </a:p>
          <a:p>
            <a:pPr lvl="2" eaLnBrk="1" hangingPunct="1"/>
            <a:r>
              <a:rPr lang="en-US" sz="2800" smtClean="0"/>
              <a:t>Sum of a set of n measurements divided by n </a:t>
            </a: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486400"/>
            <a:ext cx="4495800" cy="84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F785F48-66B7-4FF0-83F1-20622FE431D0}" type="slidenum">
              <a:rPr lang="en-US"/>
              <a:pPr/>
              <a:t>12</a:t>
            </a:fld>
            <a:endParaRPr lang="en-US"/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Statistical Concepts </a:t>
            </a:r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Median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Midpoint in a range of measurements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Half of the items are larger and half are smaller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Not greatly affected by extreme values 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Mode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Value of the variable that occurs most often in a frequency distribution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0FB3DAC-842E-4C4A-A9B5-C0F6B425A84D}" type="slidenum">
              <a:rPr lang="en-US"/>
              <a:pPr/>
              <a:t>13</a:t>
            </a:fld>
            <a:endParaRPr lang="en-US"/>
          </a:p>
        </p:txBody>
      </p:sp>
      <p:sp>
        <p:nvSpPr>
          <p:cNvPr id="675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Measures of Variation or Dispersion </a:t>
            </a:r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 Standard deviation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Measures how all close a group of individual measurements is to its expected value or mean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First determine the mean or expected value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Then subtract the mean from each individual value and square the result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Add the squared differences together and divide the sum by the total number of measurements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Then take the square root of that value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Coefficient of variation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Standard deviation expressed as a percentage of the mean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6C4FA01-6425-49D8-B313-079D70C32931}" type="slidenum">
              <a:rPr lang="en-US"/>
              <a:pPr/>
              <a:t>14</a:t>
            </a:fld>
            <a:endParaRPr lang="en-US"/>
          </a:p>
        </p:txBody>
      </p:sp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Table 2-1: Calculating the Standard Deviation of Losses</a:t>
            </a:r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81200"/>
            <a:ext cx="883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8F94D50-3273-457A-9795-6A9DFB2CC44E}" type="slidenum">
              <a:rPr lang="en-US"/>
              <a:pPr/>
              <a:t>15</a:t>
            </a:fld>
            <a:endParaRPr lang="en-US"/>
          </a:p>
        </p:txBody>
      </p:sp>
      <p:sp>
        <p:nvSpPr>
          <p:cNvPr id="696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Loss Distributions Used in Risk Management </a:t>
            </a:r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To form an empirical probability distribution </a:t>
            </a:r>
          </a:p>
          <a:p>
            <a:pPr lvl="1" eaLnBrk="1" hangingPunct="1"/>
            <a:r>
              <a:rPr lang="en-US" smtClean="0"/>
              <a:t>Risk manager actually observes the events that occur </a:t>
            </a:r>
          </a:p>
          <a:p>
            <a:pPr eaLnBrk="1" hangingPunct="1"/>
            <a:r>
              <a:rPr lang="en-US" smtClean="0"/>
              <a:t>To create a theoretical probability distribution </a:t>
            </a:r>
          </a:p>
          <a:p>
            <a:pPr lvl="1" eaLnBrk="1" hangingPunct="1"/>
            <a:r>
              <a:rPr lang="en-US" smtClean="0"/>
              <a:t>Use a mathematical formula </a:t>
            </a:r>
          </a:p>
          <a:p>
            <a:pPr lvl="2" eaLnBrk="1" hangingPunct="1"/>
            <a:r>
              <a:rPr lang="en-US" smtClean="0"/>
              <a:t>Widely used theoretical distributions include binomial, normal, Poisson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6D1101B-15CD-4F52-B0D3-4D8659B1C062}" type="slidenum">
              <a:rPr lang="en-US"/>
              <a:pPr/>
              <a:t>16</a:t>
            </a:fld>
            <a:endParaRPr lang="en-US"/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Binomial Distribution </a:t>
            </a:r>
          </a:p>
        </p:txBody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Suppose the probability that an event will occur at any point in time is p  </a:t>
            </a:r>
          </a:p>
          <a:p>
            <a:pPr lvl="1" eaLnBrk="1" hangingPunct="1"/>
            <a:r>
              <a:rPr lang="en-US" smtClean="0"/>
              <a:t>The probability q that an event will not occur can be stated as 1 – p</a:t>
            </a:r>
          </a:p>
          <a:p>
            <a:pPr eaLnBrk="1" hangingPunct="1"/>
            <a:r>
              <a:rPr lang="en-US" smtClean="0"/>
              <a:t>One can calculate how often an event will happen with the binomial formula </a:t>
            </a:r>
          </a:p>
          <a:p>
            <a:pPr lvl="1" eaLnBrk="1" hangingPunct="1"/>
            <a:r>
              <a:rPr lang="en-US" smtClean="0"/>
              <a:t>Indicates that the probability of r events in n possible times equals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715000"/>
            <a:ext cx="28194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9D36324-E252-40DE-9573-4AC449EA6F4D}" type="slidenum">
              <a:rPr lang="en-US"/>
              <a:pPr/>
              <a:t>17</a:t>
            </a:fld>
            <a:endParaRPr lang="en-US"/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The Normal Distribution </a:t>
            </a:r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Central limit theorem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States that the expected results for a pool or portfolio of independent observations can be approximated by the normal distribution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Shown graphically in Figure 2.2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Perfectly bell-shaped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If risk managers know that their loss distributions are normal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They can assume that these relationships hold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They can predict the probability of a given loss level occurring or the probability of losses being within a certain range of the mean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Binomial distributions require variables to be discreet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 Normal distributions can have continuous variables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3AFE739-BAFF-42ED-9C86-52CBB17972DC}" type="slidenum">
              <a:rPr lang="en-US"/>
              <a:pPr/>
              <a:t>18</a:t>
            </a:fld>
            <a:endParaRPr lang="en-US"/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33400"/>
            <a:ext cx="8610600" cy="992188"/>
          </a:xfrm>
        </p:spPr>
        <p:txBody>
          <a:bodyPr/>
          <a:lstStyle/>
          <a:p>
            <a:pPr eaLnBrk="1" hangingPunct="1"/>
            <a:r>
              <a:rPr lang="en-US" sz="4000" smtClean="0"/>
              <a:t>Normal Probability Distribution of 500 Losses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6477000" cy="521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5D5D691-68E3-4F6D-BF7C-AFF1E7927EDB}" type="slidenum">
              <a:rPr lang="en-US"/>
              <a:pPr/>
              <a:t>19</a:t>
            </a:fld>
            <a:endParaRPr lang="en-US"/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Poisson Distribution </a:t>
            </a:r>
          </a:p>
        </p:txBody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Determine the probability of an event using the following formula </a:t>
            </a:r>
          </a:p>
          <a:p>
            <a:pPr lvl="1" eaLnBrk="1" hangingPunct="1"/>
            <a:r>
              <a:rPr lang="en-US" smtClean="0"/>
              <a:t>Mean of the distribution is also its variance</a:t>
            </a:r>
          </a:p>
          <a:p>
            <a:pPr lvl="2" eaLnBrk="1" hangingPunct="1"/>
            <a:r>
              <a:rPr lang="en-US" smtClean="0"/>
              <a:t>Standard deviation is equal to the square root of m  </a:t>
            </a:r>
          </a:p>
          <a:p>
            <a:pPr lvl="1" eaLnBrk="1" hangingPunct="1">
              <a:buFontTx/>
              <a:buNone/>
            </a:pPr>
            <a:endParaRPr lang="en-US" smtClean="0"/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657600"/>
            <a:ext cx="1752600" cy="97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457200" y="4594225"/>
            <a:ext cx="8229600" cy="226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lvl="3"/>
            <a:r>
              <a:rPr lang="en-US" sz="2000" i="1">
                <a:latin typeface="Arial" panose="020B0604020202020204" pitchFamily="34" charset="0"/>
              </a:rPr>
              <a:t>p </a:t>
            </a:r>
            <a:r>
              <a:rPr lang="en-US" sz="2000">
                <a:latin typeface="Arial" panose="020B0604020202020204" pitchFamily="34" charset="0"/>
              </a:rPr>
              <a:t>= probability that an event </a:t>
            </a:r>
            <a:r>
              <a:rPr lang="en-US" sz="2000" i="1">
                <a:latin typeface="Arial" panose="020B0604020202020204" pitchFamily="34" charset="0"/>
              </a:rPr>
              <a:t>n o</a:t>
            </a:r>
            <a:r>
              <a:rPr lang="en-US" sz="2000">
                <a:latin typeface="Arial" panose="020B0604020202020204" pitchFamily="34" charset="0"/>
              </a:rPr>
              <a:t>ccurs</a:t>
            </a:r>
          </a:p>
          <a:p>
            <a:pPr lvl="3"/>
            <a:r>
              <a:rPr lang="en-US" sz="2000" i="1">
                <a:latin typeface="Arial" panose="020B0604020202020204" pitchFamily="34" charset="0"/>
              </a:rPr>
              <a:t>r </a:t>
            </a:r>
            <a:r>
              <a:rPr lang="en-US" sz="2000">
                <a:latin typeface="Arial" panose="020B0604020202020204" pitchFamily="34" charset="0"/>
              </a:rPr>
              <a:t>= number of events for which the probability estimate is needed</a:t>
            </a:r>
          </a:p>
          <a:p>
            <a:pPr lvl="3"/>
            <a:r>
              <a:rPr lang="en-US" sz="2000" i="1">
                <a:latin typeface="Arial" panose="020B0604020202020204" pitchFamily="34" charset="0"/>
              </a:rPr>
              <a:t>m </a:t>
            </a:r>
            <a:r>
              <a:rPr lang="en-US" sz="2000">
                <a:latin typeface="Arial" panose="020B0604020202020204" pitchFamily="34" charset="0"/>
              </a:rPr>
              <a:t>= mean = expected loss frequency</a:t>
            </a:r>
          </a:p>
          <a:p>
            <a:pPr lvl="3"/>
            <a:r>
              <a:rPr lang="en-US" sz="2000" i="1">
                <a:latin typeface="Arial" panose="020B0604020202020204" pitchFamily="34" charset="0"/>
              </a:rPr>
              <a:t>e </a:t>
            </a:r>
            <a:r>
              <a:rPr lang="en-US" sz="2000">
                <a:latin typeface="Arial" panose="020B0604020202020204" pitchFamily="34" charset="0"/>
              </a:rPr>
              <a:t>= a constant, the base of the natural logarithms, equal to 2.71828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276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276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276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4" grpId="0" build="p" bldLvl="3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71F5D74-6DF4-444E-B01B-9CF6BF41422C}" type="slidenum">
              <a:rPr lang="en-US"/>
              <a:pPr/>
              <a:t>20</a:t>
            </a:fld>
            <a:endParaRPr lang="en-US"/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Poisson Distribution </a:t>
            </a:r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 the number of exposure units increases and the probability of loss decreases </a:t>
            </a:r>
          </a:p>
          <a:p>
            <a:pPr lvl="1" eaLnBrk="1" hangingPunct="1"/>
            <a:r>
              <a:rPr lang="en-US" smtClean="0"/>
              <a:t>The binomial distribution becomes more and more like the Poisson distribution </a:t>
            </a:r>
          </a:p>
          <a:p>
            <a:pPr eaLnBrk="1" hangingPunct="1"/>
            <a:r>
              <a:rPr lang="en-US" smtClean="0"/>
              <a:t>Most desirable when more than 50 independent exposure units exist and</a:t>
            </a:r>
          </a:p>
          <a:p>
            <a:pPr lvl="1" eaLnBrk="1" hangingPunct="1"/>
            <a:r>
              <a:rPr lang="en-US" smtClean="0"/>
              <a:t>The probability that any one item will suffer a loss is 0.1 or less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1E38B3A-A3F8-4B57-A817-71C8AA64E73D}" type="slidenum">
              <a:rPr lang="en-US"/>
              <a:pPr/>
              <a:t>21</a:t>
            </a:fld>
            <a:endParaRPr lang="en-US"/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 Integrated Risk Measures </a:t>
            </a:r>
          </a:p>
        </p:txBody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Value at risk (VAR)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Constructs probability distributions of the risks alone and in various combinations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To obtain estimates of the risk of loss at various probability levels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Yields a numerical statement of the maximum expected loss in a specific time and at a given probability level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Provides the firm with an assessment of the overall impact of risk on the firm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Considers correlation between different categories of risk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Risk-adjusted return on capital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Attempts to allocate risk costs to the many different activities of the firm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Assesses how much capital would be required by the organization’s various activities to keep the probability of bankruptcy below a specified level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B4B7578-7D17-4759-98C9-C93185A5C623}" type="slidenum">
              <a:rPr lang="en-US"/>
              <a:pPr/>
              <a:t>22</a:t>
            </a:fld>
            <a:endParaRPr lang="en-US"/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Accuracy of Predictions</a:t>
            </a:r>
          </a:p>
        </p:txBody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question of interest to risk managers</a:t>
            </a:r>
          </a:p>
          <a:p>
            <a:pPr lvl="1" eaLnBrk="1" hangingPunct="1"/>
            <a:r>
              <a:rPr lang="en-US" smtClean="0"/>
              <a:t>How many individual exposure units are necessary before a given degree of accuracy can be achieved in obtaining an actual loss frequency that is close to the expected loss frequency?</a:t>
            </a:r>
          </a:p>
          <a:p>
            <a:pPr eaLnBrk="1" hangingPunct="1"/>
            <a:r>
              <a:rPr lang="en-US" smtClean="0"/>
              <a:t>The number of losses for particular firm must be fairly large to accurately predict future losses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53FF06B-BF69-4045-BC6A-C3BF91786D0E}" type="slidenum">
              <a:rPr lang="en-US"/>
              <a:pPr/>
              <a:t>23</a:t>
            </a:fld>
            <a:endParaRPr lang="en-US"/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Law of Large Numbers </a:t>
            </a:r>
          </a:p>
        </p:txBody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Degree of objective risk is meaningful only when the group is fairly large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States that as the number of exposure units increases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The more likely it becomes that actual loss experience will equal probable loss experience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Two most important applications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As the number of exposure units increases, the degree of risk decreases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Given a constant number of exposure units, as the chance of loss increases, the degree of risk decreases 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097FD4D-104A-4E3F-AB41-0DCC669C8F7A}" type="slidenum">
              <a:rPr lang="en-US"/>
              <a:pPr/>
              <a:t>24</a:t>
            </a:fld>
            <a:endParaRPr lang="en-US"/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Number of Exposure Units Required </a:t>
            </a:r>
          </a:p>
        </p:txBody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Question arises as to how much error is introduced when a group is not sufficiently large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Required assumption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Each loss occurs independently of each other loss, and the probability of losses is constant from occurrence to occurrence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Formula is based on knowledge that the normal distribution is an approximation of the binomial distribution 	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Known percentages of losses will fall within 1, 2, 3, or more standard deviations of the mean 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endParaRPr lang="en-US" smtClean="0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4450" y="6019800"/>
            <a:ext cx="1885950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F658ECC-2BA2-4392-AE01-40C7F1068CB4}" type="slidenum">
              <a:rPr lang="en-US"/>
              <a:pPr/>
              <a:t>25</a:t>
            </a:fld>
            <a:endParaRPr lang="en-US"/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Number of Exposure Units Required</a:t>
            </a:r>
          </a:p>
        </p:txBody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Value of S indicates the level of confidence that can be stated for the results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If S is 1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It is known with 68 percent confidence that losses will be as predicted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If S is 2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It is known with 95 percent confidence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Fundamental truth about risk management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If the probability of loss is small a larger number of exposure units is needed for an acceptable degree of risk than is commonly recognized 	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>
                <a:latin typeface="Arial" panose="020B0604020202020204" pitchFamily="34" charset="0"/>
              </a:rPr>
              <a:t>End of Lecture No. </a:t>
            </a:r>
            <a:r>
              <a:rPr lang="en-US" b="1">
                <a:latin typeface="Arial" panose="020B0604020202020204" pitchFamily="34" charset="0"/>
              </a:rPr>
              <a:t>4</a:t>
            </a:r>
            <a:endParaRPr lang="en-US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00_REJDA_6117643_11_RMI_C00">
  <a:themeElements>
    <a:clrScheme name="M00_REJDA_6117643_11_RMI_C0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00_REJDA_6117643_11_RMI_C00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M00_REJDA_6117643_11_RMI_C0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HD:Users:stephanielindsey:Documents:AW_Rejda_PPT_Alison:Rejda_Template:M00_REJDA_6117643_11_RMI_C00.pot</Template>
  <TotalTime>1108</TotalTime>
  <Words>1416</Words>
  <Application>Microsoft Office PowerPoint</Application>
  <PresentationFormat>On-screen Show (4:3)</PresentationFormat>
  <Paragraphs>184</Paragraphs>
  <Slides>26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M00_REJDA_6117643_11_RMI_C00</vt:lpstr>
      <vt:lpstr>Slide 1</vt:lpstr>
      <vt:lpstr>Objectives</vt:lpstr>
      <vt:lpstr>Risk Identification</vt:lpstr>
      <vt:lpstr>Risk Identification</vt:lpstr>
      <vt:lpstr>Risk Identification</vt:lpstr>
      <vt:lpstr>Figure 2-1: Flowchart for a Production Process</vt:lpstr>
      <vt:lpstr>Risk Identification</vt:lpstr>
      <vt:lpstr>Risk Evaluation </vt:lpstr>
      <vt:lpstr>Risk Mapping or Profiling </vt:lpstr>
      <vt:lpstr>Statistical Concepts </vt:lpstr>
      <vt:lpstr> Statistical Concepts </vt:lpstr>
      <vt:lpstr> Statistical Concepts </vt:lpstr>
      <vt:lpstr>Measures of Variation or Dispersion </vt:lpstr>
      <vt:lpstr>Table 2-1: Calculating the Standard Deviation of Losses</vt:lpstr>
      <vt:lpstr>Loss Distributions Used in Risk Management </vt:lpstr>
      <vt:lpstr>The Binomial Distribution </vt:lpstr>
      <vt:lpstr> The Normal Distribution </vt:lpstr>
      <vt:lpstr>Normal Probability Distribution of 500 Losses</vt:lpstr>
      <vt:lpstr>The Poisson Distribution </vt:lpstr>
      <vt:lpstr>The Poisson Distribution </vt:lpstr>
      <vt:lpstr> Integrated Risk Measures </vt:lpstr>
      <vt:lpstr>Accuracy of Predictions</vt:lpstr>
      <vt:lpstr>Law of Large Numbers </vt:lpstr>
      <vt:lpstr>Number of Exposure Units Required </vt:lpstr>
      <vt:lpstr>Number of Exposure Units Required</vt:lpstr>
      <vt:lpstr>Slide 26</vt:lpstr>
    </vt:vector>
  </TitlesOfParts>
  <Manager/>
  <Company>Copyright © 2011 Pearson Prentice Hall. All rights reserved.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</dc:title>
  <dc:subject>Insurance and Risk</dc:subject>
  <dc:creator>George E. Rejda</dc:creator>
  <cp:keywords/>
  <dc:description/>
  <cp:lastModifiedBy>Administrator</cp:lastModifiedBy>
  <cp:revision>104</cp:revision>
  <dcterms:created xsi:type="dcterms:W3CDTF">2004-08-04T08:00:35Z</dcterms:created>
  <dcterms:modified xsi:type="dcterms:W3CDTF">2014-06-16T13:51:23Z</dcterms:modified>
  <cp:category/>
</cp:coreProperties>
</file>