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80" r:id="rId1"/>
  </p:sldMasterIdLst>
  <p:notesMasterIdLst>
    <p:notesMasterId r:id="rId24"/>
  </p:notesMasterIdLst>
  <p:sldIdLst>
    <p:sldId id="466" r:id="rId2"/>
    <p:sldId id="421" r:id="rId3"/>
    <p:sldId id="420" r:id="rId4"/>
    <p:sldId id="418" r:id="rId5"/>
    <p:sldId id="440" r:id="rId6"/>
    <p:sldId id="439" r:id="rId7"/>
    <p:sldId id="419" r:id="rId8"/>
    <p:sldId id="422" r:id="rId9"/>
    <p:sldId id="435" r:id="rId10"/>
    <p:sldId id="430" r:id="rId11"/>
    <p:sldId id="424" r:id="rId12"/>
    <p:sldId id="423" r:id="rId13"/>
    <p:sldId id="425" r:id="rId14"/>
    <p:sldId id="426" r:id="rId15"/>
    <p:sldId id="427" r:id="rId16"/>
    <p:sldId id="436" r:id="rId17"/>
    <p:sldId id="437" r:id="rId18"/>
    <p:sldId id="431" r:id="rId19"/>
    <p:sldId id="438" r:id="rId20"/>
    <p:sldId id="428" r:id="rId21"/>
    <p:sldId id="429" r:id="rId22"/>
    <p:sldId id="468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DAA5"/>
    <a:srgbClr val="780F24"/>
    <a:srgbClr val="FAF199"/>
    <a:srgbClr val="0099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66" autoAdjust="0"/>
    <p:restoredTop sz="90929"/>
  </p:normalViewPr>
  <p:slideViewPr>
    <p:cSldViewPr>
      <p:cViewPr varScale="1">
        <p:scale>
          <a:sx n="71" d="100"/>
          <a:sy n="71" d="100"/>
        </p:scale>
        <p:origin x="-112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83"/>
    </p:cViewPr>
  </p:sorterViewPr>
  <p:notesViewPr>
    <p:cSldViewPr>
      <p:cViewPr varScale="1">
        <p:scale>
          <a:sx n="94" d="100"/>
          <a:sy n="94" d="100"/>
        </p:scale>
        <p:origin x="-2128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14ED642-EDAA-49F0-A527-92EFA07B63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56786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767B923-40B1-4224-A13A-67FAFA96473C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5506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DEEFE58-8456-40FF-82F7-08098451EC11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2834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CEA1030-64E1-49BE-AE52-5305307558C9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9513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74C0D7E-106D-4079-839C-FA58D4C985CF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21509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21510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8590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3BE9942-A6DE-4287-81FA-B43D2DC979C7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25605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25606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5569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8B1801C-260A-4390-9D07-4CB68EF8FB63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771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A19C270-5A34-40D0-9ABF-90313CC43D86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7774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E6FBB59-72D3-4536-A356-F9E34D2CBBD5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7490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E4C4F61-420B-4A84-A884-E65F92F89BA8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0605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5E3BF3F-E7C7-4A26-8FC6-02EDC68685A6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6437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61E238B-0842-401E-BA60-C98CEC501067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0321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D7A33B8-A60A-4661-8F01-AC68091B06F2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4931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1D27636-0F90-4F9D-B0A9-27884CA4B335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235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CBDFAFD-0C3A-4566-912B-445BB8959318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07852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09A1AB2-528A-40BF-A509-17232415600A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82282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79E1291-47A7-4C78-9632-5E8EE8000391}" type="slidenum">
              <a:rPr lang="en-US" sz="1200"/>
              <a:pPr/>
              <a:t>18</a:t>
            </a:fld>
            <a:endParaRPr lang="en-US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63686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1157FEC-3790-4770-BFF4-F4134B27ABC2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08819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6669B49-07E6-4232-BA75-25630971EA69}" type="slidenum">
              <a:rPr lang="en-US" sz="1200"/>
              <a:pPr/>
              <a:t>20</a:t>
            </a:fld>
            <a:endParaRPr 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05173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5AF0F0D-953F-4A0C-B75E-6D58C7DB57BE}" type="slidenum">
              <a:rPr lang="en-US" sz="1200"/>
              <a:pPr/>
              <a:t>21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57104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31BEB9F-FECD-4E4B-8259-926677C5010D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1133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66800" y="6240463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800" smtClean="0"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pic>
        <p:nvPicPr>
          <p:cNvPr id="3" name="Picture 9" descr="pearson_brand_logo_aug200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62663"/>
            <a:ext cx="8239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28" descr="Rejda-0136117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44799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14272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9694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52272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1285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793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552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01032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6513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69352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704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220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11"/>
          <p:cNvSpPr>
            <a:spLocks noChangeArrowheads="1"/>
          </p:cNvSpPr>
          <p:nvPr/>
        </p:nvSpPr>
        <p:spPr bwMode="auto">
          <a:xfrm flipH="1">
            <a:off x="8229600" y="6172200"/>
            <a:ext cx="914400" cy="685800"/>
          </a:xfrm>
          <a:prstGeom prst="rect">
            <a:avLst/>
          </a:prstGeom>
          <a:solidFill>
            <a:srgbClr val="FFF5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endParaRPr lang="en-US">
              <a:latin typeface="Tahoma" panose="020B0604030504040204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991600" y="0"/>
            <a:ext cx="152400" cy="6705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213" y="6459538"/>
            <a:ext cx="4572000" cy="2444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US" sz="1000" smtClean="0">
                <a:solidFill>
                  <a:srgbClr val="1C1C1C"/>
                </a:solidFill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8305800" y="63246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sz="1400" b="1">
                <a:latin typeface="Tahoma" panose="020B0604030504040204" pitchFamily="34" charset="0"/>
              </a:rPr>
              <a:t>2-</a:t>
            </a:r>
            <a:fld id="{2392F3E4-CB96-47D1-9ADE-5F6886D6A1AF}" type="slidenum">
              <a:rPr lang="en-US" sz="1400" b="1">
                <a:latin typeface="Tahoma" panose="020B0604030504040204" pitchFamily="34" charset="0"/>
              </a:rPr>
              <a:pPr eaLnBrk="1" hangingPunct="1"/>
              <a:t>‹#›</a:t>
            </a:fld>
            <a:endParaRPr lang="en-US" sz="1800"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smtClean="0"/>
              <a:t>Insurance and Risk</a:t>
            </a:r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914400" y="2209800"/>
            <a:ext cx="198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 i="1" u="sng" dirty="0">
                <a:latin typeface="Times" panose="02020603050405020304" pitchFamily="18" charset="0"/>
              </a:rPr>
              <a:t>Lecture No. 3</a:t>
            </a:r>
            <a:r>
              <a:rPr lang="en-US" sz="2400" b="1" i="1" u="sng" dirty="0" smtClean="0">
                <a:latin typeface="Times" panose="02020603050405020304" pitchFamily="18" charset="0"/>
              </a:rPr>
              <a:t> </a:t>
            </a:r>
            <a:endParaRPr lang="en-US" sz="2400" b="1" i="1" u="sng" dirty="0"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dirty="0" smtClean="0"/>
              <a:t>Objectives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7772400" cy="45720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Definition and Basic Characteristics of Insurance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Characteristics of An Ideally Insurable Risk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Adverse Selection and Insurance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Insurance vs. Gambling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Insurance vs. Hedging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Types of Insurance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Benefits and Costs of Insurance to Society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Definition of Insurance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u="sng" smtClean="0"/>
              <a:t>Insurance</a:t>
            </a:r>
            <a:r>
              <a:rPr lang="en-US" smtClean="0"/>
              <a:t> is the </a:t>
            </a:r>
            <a:r>
              <a:rPr lang="en-US" u="sng" smtClean="0"/>
              <a:t>pooling</a:t>
            </a:r>
            <a:r>
              <a:rPr lang="en-US" smtClean="0"/>
              <a:t> of </a:t>
            </a:r>
            <a:r>
              <a:rPr lang="en-US" u="sng" smtClean="0"/>
              <a:t>fortuitous losses</a:t>
            </a:r>
            <a:r>
              <a:rPr lang="en-US" smtClean="0"/>
              <a:t> by transfer of such risks to insurers, who agree to </a:t>
            </a:r>
            <a:r>
              <a:rPr lang="en-US" u="sng" smtClean="0"/>
              <a:t>indemnify</a:t>
            </a:r>
            <a:r>
              <a:rPr lang="en-US" smtClean="0"/>
              <a:t> insureds for such losses, to provide other pecuniary benefits on their occurrence, or to render services connected with the risk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Basic Characteristics of Insurance</a:t>
            </a:r>
            <a:endParaRPr lang="en-US" smtClean="0"/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Pooling of losses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Spreading losses incurred by the few over the entire group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Risk reduction based on the </a:t>
            </a:r>
            <a:r>
              <a:rPr lang="en-US" sz="1800" u="sng" smtClean="0"/>
              <a:t>Law of Large Numbers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Example: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Two business owners own identical buildings valued at $50,000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There is a 10 percent chance each building will be destroyed by a peril in any year; loss to either building is an independent event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Expected value and standard deviation of the loss for each owner is: </a:t>
            </a:r>
          </a:p>
          <a:p>
            <a:pPr lvl="1" eaLnBrk="1" hangingPunct="1">
              <a:lnSpc>
                <a:spcPct val="80000"/>
              </a:lnSpc>
            </a:pPr>
            <a:endParaRPr lang="en-US" sz="1800" smtClean="0"/>
          </a:p>
          <a:p>
            <a:pPr lvl="1" eaLnBrk="1" hangingPunct="1">
              <a:lnSpc>
                <a:spcPct val="80000"/>
              </a:lnSpc>
            </a:pPr>
            <a:endParaRPr lang="en-US" sz="1800" smtClean="0"/>
          </a:p>
          <a:p>
            <a:pPr lvl="1" eaLnBrk="1" hangingPunct="1">
              <a:lnSpc>
                <a:spcPct val="80000"/>
              </a:lnSpc>
            </a:pPr>
            <a:endParaRPr lang="en-US" sz="1800" smtClean="0"/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1800" smtClean="0"/>
          </a:p>
          <a:p>
            <a:pPr lvl="1" eaLnBrk="1" hangingPunct="1">
              <a:lnSpc>
                <a:spcPct val="80000"/>
              </a:lnSpc>
            </a:pPr>
            <a:endParaRPr lang="en-US" sz="1800" smtClean="0"/>
          </a:p>
          <a:p>
            <a:pPr lvl="1" eaLnBrk="1" hangingPunct="1">
              <a:lnSpc>
                <a:spcPct val="80000"/>
              </a:lnSpc>
            </a:pPr>
            <a:endParaRPr lang="en-US" sz="1800" smtClean="0"/>
          </a:p>
        </p:txBody>
      </p:sp>
      <p:graphicFrame>
        <p:nvGraphicFramePr>
          <p:cNvPr id="20484" name="Object 6"/>
          <p:cNvGraphicFramePr>
            <a:graphicFrameLocks noChangeAspect="1"/>
          </p:cNvGraphicFramePr>
          <p:nvPr/>
        </p:nvGraphicFramePr>
        <p:xfrm>
          <a:off x="1238250" y="4800600"/>
          <a:ext cx="6742113" cy="439738"/>
        </p:xfrm>
        <a:graphic>
          <a:graphicData uri="http://schemas.openxmlformats.org/presentationml/2006/ole">
            <p:oleObj spid="_x0000_s20486" name="Equation" r:id="rId4" imgW="3111500" imgH="203200" progId="Equation.3">
              <p:embed/>
            </p:oleObj>
          </a:graphicData>
        </a:graphic>
      </p:graphicFrame>
      <p:graphicFrame>
        <p:nvGraphicFramePr>
          <p:cNvPr id="20485" name="Object 8"/>
          <p:cNvGraphicFramePr>
            <a:graphicFrameLocks noChangeAspect="1"/>
          </p:cNvGraphicFramePr>
          <p:nvPr/>
        </p:nvGraphicFramePr>
        <p:xfrm>
          <a:off x="762000" y="5410200"/>
          <a:ext cx="7391400" cy="909638"/>
        </p:xfrm>
        <a:graphic>
          <a:graphicData uri="http://schemas.openxmlformats.org/presentationml/2006/ole">
            <p:oleObj spid="_x0000_s20487" name="Equation" r:id="rId5" imgW="4127500" imgH="508000" progId="">
              <p:embed/>
            </p:oleObj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Basic Characteristics of Insurance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4294967295"/>
          </p:nvPr>
        </p:nvSpPr>
        <p:spPr/>
        <p:txBody>
          <a:bodyPr rIns="91440"/>
          <a:lstStyle/>
          <a:p>
            <a:pPr eaLnBrk="1" hangingPunct="1"/>
            <a:r>
              <a:rPr lang="en-US" sz="2000" smtClean="0"/>
              <a:t>Example, continued:</a:t>
            </a:r>
          </a:p>
          <a:p>
            <a:pPr lvl="1" eaLnBrk="1" hangingPunct="1"/>
            <a:r>
              <a:rPr lang="en-US" sz="1800" smtClean="0"/>
              <a:t>If the owners instead pool (combine) their loss exposures, and each agrees to pay an equal share of any loss that might occur:</a:t>
            </a:r>
          </a:p>
          <a:p>
            <a:pPr lvl="1" eaLnBrk="1" hangingPunct="1"/>
            <a:endParaRPr lang="en-US" sz="1800" smtClean="0"/>
          </a:p>
          <a:p>
            <a:pPr lvl="1" eaLnBrk="1" hangingPunct="1"/>
            <a:endParaRPr lang="en-US" sz="1800" smtClean="0"/>
          </a:p>
          <a:p>
            <a:pPr lvl="1" eaLnBrk="1" hangingPunct="1"/>
            <a:endParaRPr lang="en-US" sz="1800" smtClean="0"/>
          </a:p>
          <a:p>
            <a:pPr lvl="1" eaLnBrk="1" hangingPunct="1"/>
            <a:endParaRPr lang="en-US" sz="1800" smtClean="0"/>
          </a:p>
          <a:p>
            <a:pPr lvl="1" eaLnBrk="1" hangingPunct="1"/>
            <a:endParaRPr lang="en-US" sz="1800" smtClean="0"/>
          </a:p>
          <a:p>
            <a:pPr lvl="1" eaLnBrk="1" hangingPunct="1"/>
            <a:endParaRPr lang="en-US" sz="1800" smtClean="0"/>
          </a:p>
          <a:p>
            <a:pPr lvl="1" eaLnBrk="1" hangingPunct="1"/>
            <a:r>
              <a:rPr lang="en-US" sz="1800" smtClean="0"/>
              <a:t>As additional individuals are added to the pooling arrangement, the standard deviation continues to decline while the expected value of the loss remains unchanged</a:t>
            </a:r>
          </a:p>
          <a:p>
            <a:pPr lvl="1" eaLnBrk="1" hangingPunct="1"/>
            <a:endParaRPr lang="en-US" sz="1800" smtClean="0"/>
          </a:p>
        </p:txBody>
      </p:sp>
      <p:graphicFrame>
        <p:nvGraphicFramePr>
          <p:cNvPr id="22532" name="Object 2"/>
          <p:cNvGraphicFramePr>
            <a:graphicFrameLocks noChangeAspect="1"/>
          </p:cNvGraphicFramePr>
          <p:nvPr/>
        </p:nvGraphicFramePr>
        <p:xfrm>
          <a:off x="457200" y="3276600"/>
          <a:ext cx="7983538" cy="762000"/>
        </p:xfrm>
        <a:graphic>
          <a:graphicData uri="http://schemas.openxmlformats.org/presentationml/2006/ole">
            <p:oleObj spid="_x0000_s22534" name="Equation" r:id="rId3" imgW="4521200" imgH="431800" progId="Equation.3">
              <p:embed/>
            </p:oleObj>
          </a:graphicData>
        </a:graphic>
      </p:graphicFrame>
      <p:graphicFrame>
        <p:nvGraphicFramePr>
          <p:cNvPr id="22533" name="Object 4"/>
          <p:cNvGraphicFramePr>
            <a:graphicFrameLocks noChangeAspect="1"/>
          </p:cNvGraphicFramePr>
          <p:nvPr/>
        </p:nvGraphicFramePr>
        <p:xfrm>
          <a:off x="228600" y="4114800"/>
          <a:ext cx="8534400" cy="723900"/>
        </p:xfrm>
        <a:graphic>
          <a:graphicData uri="http://schemas.openxmlformats.org/presentationml/2006/ole">
            <p:oleObj spid="_x0000_s22535" name="Equation" r:id="rId4" imgW="5994400" imgH="508000" progId="">
              <p:embed/>
            </p:oleObj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Basic Characteristics of Insurance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4294967295"/>
          </p:nvPr>
        </p:nvSpPr>
        <p:spPr/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Payment of fortuitous losses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Insurance pays for losses that are unforeseen, unexpected, and occur as a result of chance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Risk transfer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 pure risk is transferred from the insured to the insurer, who typically is in a stronger financial position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Indemnification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 insured is restored to his or her approximate financial position prior to the occurrence of the loss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7315200" cy="1143000"/>
          </a:xfrm>
        </p:spPr>
        <p:txBody>
          <a:bodyPr anchor="ctr"/>
          <a:lstStyle/>
          <a:p>
            <a:pPr eaLnBrk="1" hangingPunct="1"/>
            <a:r>
              <a:rPr lang="en-US" sz="2800" smtClean="0"/>
              <a:t>Characteristics of an Ideally Insurable Risk</a:t>
            </a:r>
            <a:endParaRPr lang="en-US" smtClean="0"/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76400"/>
            <a:ext cx="7543800" cy="48006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Large number of exposure units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to predict average loss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mtClean="0"/>
              <a:t>Accidental and unintentional loss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to control moral hazard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to assure randomness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mtClean="0"/>
              <a:t>Determinable and measurable loss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to facilitate loss adjustment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insurer must be able to determine if the loss is covered and if so, how much should be paid.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Requirements of an Insurable Risk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7543800" cy="44958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mtClean="0"/>
              <a:t>No catastrophic loss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to allow the pooling technique to work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exposures to catastrophic loss can be managed by: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dispersing coverage over a large geographic area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using reinsurance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catastrophe bonds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mtClean="0"/>
              <a:t>Calculable chance of loss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to establish an adequate premium </a:t>
            </a:r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Requirements of an Insurable Risk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76400"/>
            <a:ext cx="7543800" cy="4495800"/>
          </a:xfrm>
        </p:spPr>
        <p:txBody>
          <a:bodyPr rIns="91440"/>
          <a:lstStyle/>
          <a:p>
            <a:pPr eaLnBrk="1" hangingPunct="1">
              <a:spcBef>
                <a:spcPct val="40000"/>
              </a:spcBef>
            </a:pPr>
            <a:r>
              <a:rPr lang="en-US" sz="2400" smtClean="0"/>
              <a:t>Economically feasible premium</a:t>
            </a:r>
          </a:p>
          <a:p>
            <a:pPr lvl="1" eaLnBrk="1" hangingPunct="1"/>
            <a:r>
              <a:rPr lang="en-US" sz="2000" smtClean="0"/>
              <a:t>so people can afford to buy</a:t>
            </a:r>
          </a:p>
          <a:p>
            <a:pPr lvl="1" eaLnBrk="1" hangingPunct="1"/>
            <a:r>
              <a:rPr lang="en-US" sz="2000" smtClean="0"/>
              <a:t>Premium must be substantially less than the face value of the policy</a:t>
            </a:r>
          </a:p>
          <a:p>
            <a:pPr lvl="1" eaLnBrk="1" hangingPunct="1"/>
            <a:endParaRPr lang="en-US" sz="2000" smtClean="0"/>
          </a:p>
          <a:p>
            <a:pPr eaLnBrk="1" hangingPunct="1"/>
            <a:r>
              <a:rPr lang="en-US" sz="2400" smtClean="0"/>
              <a:t>Based on these requirements:</a:t>
            </a:r>
          </a:p>
          <a:p>
            <a:pPr lvl="1" eaLnBrk="1" hangingPunct="1"/>
            <a:r>
              <a:rPr lang="en-US" sz="2000" smtClean="0"/>
              <a:t>Most personal, property and liability risks can be insured</a:t>
            </a:r>
          </a:p>
          <a:p>
            <a:pPr lvl="1" eaLnBrk="1" hangingPunct="1"/>
            <a:r>
              <a:rPr lang="en-US" sz="2000" smtClean="0"/>
              <a:t>Market risks, financial risks, production risks and political risks are difficult to insure</a:t>
            </a:r>
          </a:p>
          <a:p>
            <a:pPr eaLnBrk="1" hangingPunct="1"/>
            <a:endParaRPr lang="en-US" sz="24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8610600" cy="1143000"/>
          </a:xfrm>
        </p:spPr>
        <p:txBody>
          <a:bodyPr anchor="ctr"/>
          <a:lstStyle/>
          <a:p>
            <a:pPr eaLnBrk="1" hangingPunct="1"/>
            <a:r>
              <a:rPr lang="en-US" sz="2800" smtClean="0"/>
              <a:t>Exhibit 2.1  </a:t>
            </a:r>
            <a:r>
              <a:rPr lang="en-US" sz="2800" b="0" smtClean="0"/>
              <a:t>Risk of Fire as an Insurable Risk</a:t>
            </a:r>
            <a:endParaRPr lang="en-US" smtClean="0"/>
          </a:p>
        </p:txBody>
      </p:sp>
      <p:pic>
        <p:nvPicPr>
          <p:cNvPr id="30723" name="Picture 10" descr="ex02_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8229600" cy="336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8610600" cy="1143000"/>
          </a:xfrm>
        </p:spPr>
        <p:txBody>
          <a:bodyPr anchor="ctr"/>
          <a:lstStyle/>
          <a:p>
            <a:pPr eaLnBrk="1" hangingPunct="1"/>
            <a:r>
              <a:rPr lang="en-US" sz="2800" smtClean="0"/>
              <a:t>Exhibit 2.2  </a:t>
            </a:r>
            <a:r>
              <a:rPr lang="en-US" sz="2800" b="0" smtClean="0"/>
              <a:t>Risk of Unemployment as an Insurable Risk</a:t>
            </a:r>
            <a:endParaRPr lang="en-US" smtClean="0"/>
          </a:p>
        </p:txBody>
      </p:sp>
      <p:pic>
        <p:nvPicPr>
          <p:cNvPr id="32771" name="Picture 5" descr="ex02_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7889875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Adverse Selection and Insurance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z="2400" u="sng" smtClean="0"/>
              <a:t>Adverse selection</a:t>
            </a:r>
            <a:r>
              <a:rPr lang="en-US" sz="2400" smtClean="0"/>
              <a:t> is the tendency of persons with a higher-than-average chance of loss to seek insurance at standard rates</a:t>
            </a:r>
          </a:p>
          <a:p>
            <a:pPr eaLnBrk="1" hangingPunct="1"/>
            <a:r>
              <a:rPr lang="en-US" sz="2400" smtClean="0"/>
              <a:t>If not controlled, adverse selection result in higher-than-expected loss levels</a:t>
            </a:r>
          </a:p>
          <a:p>
            <a:pPr eaLnBrk="1" hangingPunct="1"/>
            <a:r>
              <a:rPr lang="en-US" sz="2400" smtClean="0"/>
              <a:t>Adverse selection can be controlled by:</a:t>
            </a:r>
          </a:p>
          <a:p>
            <a:pPr lvl="1" eaLnBrk="1" hangingPunct="1"/>
            <a:r>
              <a:rPr lang="en-US" sz="2000" smtClean="0"/>
              <a:t>careful </a:t>
            </a:r>
            <a:r>
              <a:rPr lang="en-US" sz="2000" u="sng" smtClean="0"/>
              <a:t>underwriting</a:t>
            </a:r>
            <a:r>
              <a:rPr lang="en-US" sz="2000" smtClean="0"/>
              <a:t> (selection and classification of applicants for insurance)</a:t>
            </a:r>
          </a:p>
          <a:p>
            <a:pPr lvl="1" eaLnBrk="1" hangingPunct="1"/>
            <a:r>
              <a:rPr lang="en-US" sz="2000" smtClean="0"/>
              <a:t>policy provisions (e.g., suicide clause in life insurance)</a:t>
            </a:r>
          </a:p>
          <a:p>
            <a:pPr eaLnBrk="1" hangingPunct="1">
              <a:buFontTx/>
              <a:buNone/>
            </a:pPr>
            <a:endParaRPr lang="en-US" sz="24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algn="ctr" eaLnBrk="1" hangingPunct="1"/>
            <a:r>
              <a:rPr lang="en-US" smtClean="0"/>
              <a:t>Insurance vs. Gambling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1600200"/>
            <a:ext cx="4064000" cy="4572000"/>
          </a:xfrm>
        </p:spPr>
        <p:txBody>
          <a:bodyPr rIns="91440"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000" b="1" u="sng" smtClean="0"/>
              <a:t>Insurance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Insurance is a technique for handing an already existing pure risk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Insurance is socially productive: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both parties have a common interest in the prevention of a loss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35488" y="1600200"/>
            <a:ext cx="3813175" cy="4572000"/>
          </a:xfrm>
        </p:spPr>
        <p:txBody>
          <a:bodyPr rIns="91440"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000" b="1" u="sng" smtClean="0"/>
              <a:t>Gambling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Gambling creates a new speculative risk</a:t>
            </a:r>
            <a:br>
              <a:rPr lang="en-US" sz="2000" smtClean="0"/>
            </a:br>
            <a:r>
              <a:rPr lang="en-US" sz="2000" smtClean="0"/>
              <a:t/>
            </a:r>
            <a:br>
              <a:rPr lang="en-US" sz="2000" smtClean="0"/>
            </a:b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Gambling is not socially productive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 winner’s gain comes at the expense of the loser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algn="ctr" eaLnBrk="1" hangingPunct="1"/>
            <a:r>
              <a:rPr lang="en-US" smtClean="0"/>
              <a:t>Insurance vs. Hedging</a:t>
            </a:r>
          </a:p>
        </p:txBody>
      </p:sp>
      <p:sp>
        <p:nvSpPr>
          <p:cNvPr id="38915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1600200"/>
            <a:ext cx="4064000" cy="4572000"/>
          </a:xfrm>
        </p:spPr>
        <p:txBody>
          <a:bodyPr rIns="91440"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b="1" u="sng" smtClean="0"/>
              <a:t>Insurance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Risk is transferred by a contract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Insurance involves the transfer of insurable risks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Insurance can reduce the objective risk of an insurer through the Law of Large Numbers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</p:txBody>
      </p:sp>
      <p:sp>
        <p:nvSpPr>
          <p:cNvPr id="38916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35488" y="1600200"/>
            <a:ext cx="4064000" cy="4572000"/>
          </a:xfrm>
        </p:spPr>
        <p:txBody>
          <a:bodyPr rIns="91440"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000" b="1" u="sng" smtClean="0"/>
              <a:t>Hedging</a:t>
            </a:r>
          </a:p>
          <a:p>
            <a:pPr eaLnBrk="1" hangingPunct="1">
              <a:lnSpc>
                <a:spcPct val="90000"/>
              </a:lnSpc>
            </a:pPr>
            <a:endParaRPr lang="en-US" sz="2000" b="1" u="sng" smtClean="0"/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Risk is transferred by a contract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Hedging involves  risks that are typically uninsurable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Hedging does not result in reduced risk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Types of Insurance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Private Insurance</a:t>
            </a:r>
          </a:p>
          <a:p>
            <a:pPr lvl="1" eaLnBrk="1" hangingPunct="1"/>
            <a:r>
              <a:rPr lang="en-US" smtClean="0"/>
              <a:t>Life and Health</a:t>
            </a:r>
          </a:p>
          <a:p>
            <a:pPr lvl="1" eaLnBrk="1" hangingPunct="1"/>
            <a:r>
              <a:rPr lang="en-US" smtClean="0"/>
              <a:t>Property and Liability</a:t>
            </a:r>
          </a:p>
          <a:p>
            <a:pPr eaLnBrk="1" hangingPunct="1"/>
            <a:r>
              <a:rPr lang="en-US" smtClean="0"/>
              <a:t>Government Insurance</a:t>
            </a:r>
          </a:p>
          <a:p>
            <a:pPr lvl="1" eaLnBrk="1" hangingPunct="1"/>
            <a:r>
              <a:rPr lang="en-US" smtClean="0"/>
              <a:t>Social Insurance</a:t>
            </a:r>
          </a:p>
          <a:p>
            <a:pPr lvl="1" eaLnBrk="1" hangingPunct="1"/>
            <a:r>
              <a:rPr lang="en-US" smtClean="0"/>
              <a:t>Other Government Insurance</a:t>
            </a:r>
          </a:p>
          <a:p>
            <a:pPr lvl="1"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Private Insurance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76400"/>
            <a:ext cx="7543800" cy="4800600"/>
          </a:xfrm>
        </p:spPr>
        <p:txBody>
          <a:bodyPr rIns="91440"/>
          <a:lstStyle/>
          <a:p>
            <a:pPr eaLnBrk="1" hangingPunct="1"/>
            <a:r>
              <a:rPr lang="en-US" sz="2000" smtClean="0"/>
              <a:t>Life and Health</a:t>
            </a:r>
          </a:p>
          <a:p>
            <a:pPr lvl="1" eaLnBrk="1" hangingPunct="1"/>
            <a:r>
              <a:rPr lang="en-US" sz="1800" u="sng" smtClean="0"/>
              <a:t>Life insurance</a:t>
            </a:r>
            <a:r>
              <a:rPr lang="en-US" sz="1800" smtClean="0"/>
              <a:t> pays death benefits to beneficiaries when the insured dies</a:t>
            </a:r>
          </a:p>
          <a:p>
            <a:pPr lvl="1" eaLnBrk="1" hangingPunct="1"/>
            <a:r>
              <a:rPr lang="en-US" sz="1800" u="sng" smtClean="0"/>
              <a:t>Health insurance</a:t>
            </a:r>
            <a:r>
              <a:rPr lang="en-US" sz="1800" smtClean="0"/>
              <a:t> covers medical expenses because of sickness or injury</a:t>
            </a:r>
          </a:p>
          <a:p>
            <a:pPr lvl="1" eaLnBrk="1" hangingPunct="1"/>
            <a:r>
              <a:rPr lang="en-US" sz="1800" u="sng" smtClean="0"/>
              <a:t>Disability plans</a:t>
            </a:r>
            <a:r>
              <a:rPr lang="en-US" sz="1800" smtClean="0"/>
              <a:t> pay income benefits</a:t>
            </a:r>
          </a:p>
          <a:p>
            <a:pPr eaLnBrk="1" hangingPunct="1"/>
            <a:r>
              <a:rPr lang="en-US" sz="2000" smtClean="0"/>
              <a:t>Property and Liability</a:t>
            </a:r>
          </a:p>
          <a:p>
            <a:pPr lvl="1" eaLnBrk="1" hangingPunct="1"/>
            <a:r>
              <a:rPr lang="en-US" sz="1800" u="sng" smtClean="0"/>
              <a:t>Property insurance</a:t>
            </a:r>
            <a:r>
              <a:rPr lang="en-US" sz="1800" smtClean="0"/>
              <a:t> indemnifies property owners against the loss or damage of real or personal property</a:t>
            </a:r>
          </a:p>
          <a:p>
            <a:pPr lvl="1" eaLnBrk="1" hangingPunct="1"/>
            <a:r>
              <a:rPr lang="en-US" sz="1800" u="sng" smtClean="0"/>
              <a:t>Liability insurance</a:t>
            </a:r>
            <a:r>
              <a:rPr lang="en-US" sz="1800" smtClean="0"/>
              <a:t> covers the insured’s legal liability arising out of property damage or bodily injury to others</a:t>
            </a:r>
          </a:p>
          <a:p>
            <a:pPr lvl="1" eaLnBrk="1" hangingPunct="1"/>
            <a:r>
              <a:rPr lang="en-US" sz="1800" u="sng" smtClean="0"/>
              <a:t>Casualty insurance</a:t>
            </a:r>
            <a:r>
              <a:rPr lang="en-US" sz="1800" smtClean="0"/>
              <a:t> refers to insurance that covers whatever is not covered by fire, marine, and life insurance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Private Insurance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Private insurance coverages can be grouped into two major categories</a:t>
            </a:r>
          </a:p>
          <a:p>
            <a:pPr lvl="1" eaLnBrk="1" hangingPunct="1"/>
            <a:r>
              <a:rPr lang="en-US" smtClean="0"/>
              <a:t>Personal lines</a:t>
            </a:r>
          </a:p>
          <a:p>
            <a:pPr lvl="2" eaLnBrk="1" hangingPunct="1"/>
            <a:r>
              <a:rPr lang="en-US" smtClean="0"/>
              <a:t>coverages that insure the real estate and personal property of individuals and families or provide protection against legal liability</a:t>
            </a:r>
          </a:p>
          <a:p>
            <a:pPr lvl="1" eaLnBrk="1" hangingPunct="1"/>
            <a:r>
              <a:rPr lang="en-US" smtClean="0"/>
              <a:t>Commercial lines</a:t>
            </a:r>
          </a:p>
          <a:p>
            <a:pPr lvl="2" eaLnBrk="1" hangingPunct="1"/>
            <a:r>
              <a:rPr lang="en-US" smtClean="0"/>
              <a:t>coverages for business firms, nonprofit organizations, and government agencies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8915400" cy="1143000"/>
          </a:xfrm>
        </p:spPr>
        <p:txBody>
          <a:bodyPr anchor="ctr"/>
          <a:lstStyle/>
          <a:p>
            <a:pPr eaLnBrk="1" hangingPunct="1"/>
            <a:r>
              <a:rPr lang="en-US" sz="2800" smtClean="0"/>
              <a:t>Exhibit 2.3</a:t>
            </a:r>
            <a:r>
              <a:rPr lang="en-US" sz="2800" b="0" smtClean="0"/>
              <a:t>  Property and Casualty Insurance Coverages</a:t>
            </a:r>
            <a:endParaRPr lang="en-US" smtClean="0"/>
          </a:p>
        </p:txBody>
      </p:sp>
      <p:pic>
        <p:nvPicPr>
          <p:cNvPr id="47107" name="Picture 5" descr="ex02_0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447800"/>
            <a:ext cx="42576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Government Insurance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8458200" cy="46482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Social Insurance Programs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Financed entirely or in large part by contributions from employers and/or employees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Benefits are heavily weighted in favor of low-income groups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Eligibility and benefits are prescribed by statute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Examples: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Social Security, Unemployment, Workers Comp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Other Government Insurance Programs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Found at both the federal and state level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Examples: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Federal flood insurance, state health insurance pools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Social Benefits of Insurance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8382000" cy="4572000"/>
          </a:xfrm>
        </p:spPr>
        <p:txBody>
          <a:bodyPr rIns="91440"/>
          <a:lstStyle/>
          <a:p>
            <a:pPr eaLnBrk="1" hangingPunct="1"/>
            <a:r>
              <a:rPr lang="en-US" sz="2000" smtClean="0"/>
              <a:t>Indemnification for Loss</a:t>
            </a:r>
          </a:p>
          <a:p>
            <a:pPr lvl="1" eaLnBrk="1" hangingPunct="1"/>
            <a:r>
              <a:rPr lang="en-US" sz="1800" smtClean="0"/>
              <a:t>Contributes to family and business stability</a:t>
            </a:r>
          </a:p>
          <a:p>
            <a:pPr eaLnBrk="1" hangingPunct="1"/>
            <a:r>
              <a:rPr lang="en-US" sz="2000" smtClean="0"/>
              <a:t>Reduction of Worry and Fear</a:t>
            </a:r>
          </a:p>
          <a:p>
            <a:pPr lvl="1" eaLnBrk="1" hangingPunct="1"/>
            <a:r>
              <a:rPr lang="en-US" sz="1800" smtClean="0"/>
              <a:t>Insureds are less worried about losses</a:t>
            </a:r>
          </a:p>
          <a:p>
            <a:pPr eaLnBrk="1" hangingPunct="1"/>
            <a:r>
              <a:rPr lang="en-US" sz="2000" smtClean="0"/>
              <a:t>Source of Investment Funds</a:t>
            </a:r>
          </a:p>
          <a:p>
            <a:pPr lvl="1" eaLnBrk="1" hangingPunct="1"/>
            <a:r>
              <a:rPr lang="en-US" sz="1800" smtClean="0"/>
              <a:t>Premiums may be invested, promoting economic growth</a:t>
            </a:r>
          </a:p>
          <a:p>
            <a:pPr eaLnBrk="1" hangingPunct="1"/>
            <a:r>
              <a:rPr lang="en-US" sz="2000" smtClean="0"/>
              <a:t>Loss Prevention</a:t>
            </a:r>
          </a:p>
          <a:p>
            <a:pPr lvl="1" eaLnBrk="1" hangingPunct="1"/>
            <a:r>
              <a:rPr lang="en-US" sz="1800" smtClean="0"/>
              <a:t>Insurers support loss-prevention activities that reduce direct and indirect losses	</a:t>
            </a:r>
          </a:p>
          <a:p>
            <a:pPr eaLnBrk="1" hangingPunct="1"/>
            <a:r>
              <a:rPr lang="en-US" sz="2000" smtClean="0"/>
              <a:t>Enhancement of Credit</a:t>
            </a:r>
          </a:p>
          <a:p>
            <a:pPr lvl="1" eaLnBrk="1" hangingPunct="1"/>
            <a:r>
              <a:rPr lang="en-US" sz="1800" smtClean="0"/>
              <a:t>Insured individuals are better credit risks than individuals without insurance</a:t>
            </a:r>
          </a:p>
          <a:p>
            <a:pPr eaLnBrk="1" hangingPunct="1"/>
            <a:endParaRPr lang="en-US" sz="20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Social Costs of Insurance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76400"/>
            <a:ext cx="8382000" cy="46482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Cost of Doing Business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Insurers consume resources in providing insurance to society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An </a:t>
            </a:r>
            <a:r>
              <a:rPr lang="en-US" sz="2000" u="sng" smtClean="0"/>
              <a:t>expense loading</a:t>
            </a:r>
            <a:r>
              <a:rPr lang="en-US" sz="2000" smtClean="0"/>
              <a:t> is the amount needed to pay all expenses, including commissions, general administrative expenses, state premium taxes, acquisition expenses, and an allowance for contingencies and profit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Cost of Fraudulent and Inflated Claims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Payment of fraudulent or inflated claims results in higher premiums to all insureds, thus reducing disposable income and consumption of other goods and services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>
                <a:latin typeface="Arial" panose="020B0604020202020204" pitchFamily="34" charset="0"/>
              </a:rPr>
              <a:t>End of Lecture No. </a:t>
            </a:r>
            <a:r>
              <a:rPr lang="en-US" b="1" dirty="0">
                <a:latin typeface="Arial" panose="020B0604020202020204" pitchFamily="34" charset="0"/>
              </a:rPr>
              <a:t>3</a:t>
            </a:r>
            <a:endParaRPr lang="en-US" b="1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00_REJDA_6117643_11_RMI_C00">
  <a:themeElements>
    <a:clrScheme name="M00_REJDA_6117643_11_RMI_C0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00_REJDA_6117643_11_RMI_C00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M00_REJDA_6117643_11_RMI_C0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HD:Users:stephanielindsey:Documents:AW_Rejda_PPT_Alison:Rejda_Template:M00_REJDA_6117643_11_RMI_C00.pot</Template>
  <TotalTime>1112</TotalTime>
  <Words>999</Words>
  <Application>Microsoft Office PowerPoint</Application>
  <PresentationFormat>On-screen Show (4:3)</PresentationFormat>
  <Paragraphs>172</Paragraphs>
  <Slides>22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M00_REJDA_6117643_11_RMI_C00</vt:lpstr>
      <vt:lpstr>Equation</vt:lpstr>
      <vt:lpstr>Slide 1</vt:lpstr>
      <vt:lpstr>Objectives</vt:lpstr>
      <vt:lpstr>Definition of Insurance</vt:lpstr>
      <vt:lpstr>Basic Characteristics of Insurance</vt:lpstr>
      <vt:lpstr>Basic Characteristics of Insurance</vt:lpstr>
      <vt:lpstr>Basic Characteristics of Insurance</vt:lpstr>
      <vt:lpstr>Characteristics of an Ideally Insurable Risk</vt:lpstr>
      <vt:lpstr>Requirements of an Insurable Risk</vt:lpstr>
      <vt:lpstr>Requirements of an Insurable Risk</vt:lpstr>
      <vt:lpstr>Exhibit 2.1  Risk of Fire as an Insurable Risk</vt:lpstr>
      <vt:lpstr>Exhibit 2.2  Risk of Unemployment as an Insurable Risk</vt:lpstr>
      <vt:lpstr>Adverse Selection and Insurance</vt:lpstr>
      <vt:lpstr>Insurance vs. Gambling</vt:lpstr>
      <vt:lpstr>Insurance vs. Hedging</vt:lpstr>
      <vt:lpstr>Types of Insurance</vt:lpstr>
      <vt:lpstr>Private Insurance</vt:lpstr>
      <vt:lpstr>Private Insurance</vt:lpstr>
      <vt:lpstr>Exhibit 2.3  Property and Casualty Insurance Coverages</vt:lpstr>
      <vt:lpstr>Government Insurance</vt:lpstr>
      <vt:lpstr>Social Benefits of Insurance</vt:lpstr>
      <vt:lpstr>Social Costs of Insurance</vt:lpstr>
      <vt:lpstr>Slide 22</vt:lpstr>
    </vt:vector>
  </TitlesOfParts>
  <Manager/>
  <Company>Copyright © 2011 Pearson Prentice Hall. All rights reserved.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</dc:title>
  <dc:subject>Insurance and Risk</dc:subject>
  <dc:creator>George E. Rejda</dc:creator>
  <cp:keywords/>
  <dc:description/>
  <cp:lastModifiedBy>Administrator</cp:lastModifiedBy>
  <cp:revision>104</cp:revision>
  <dcterms:created xsi:type="dcterms:W3CDTF">2004-08-04T08:00:35Z</dcterms:created>
  <dcterms:modified xsi:type="dcterms:W3CDTF">2014-06-16T12:24:56Z</dcterms:modified>
  <cp:category/>
</cp:coreProperties>
</file>